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41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CB11-FB8E-4590-B98F-8078C9F437C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5461-6A97-45F6-9735-1FDB5086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5461-6A97-45F6-9735-1FDB5086AE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0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5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7188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B4B82765-B322-40C6-BE4F-505087ACC90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7A444255-7104-485A-A2F4-6EDD06F2D4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1" y="242931"/>
            <a:ext cx="1206247" cy="9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C++: Compiling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0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Examples</a:t>
            </a:r>
          </a:p>
          <a:p>
            <a:pPr marL="404812" lvl="1" indent="0">
              <a:buNone/>
            </a:pPr>
            <a:r>
              <a:rPr lang="en-US" dirty="0"/>
              <a:t>CC=g++ </a:t>
            </a:r>
          </a:p>
          <a:p>
            <a:pPr marL="404812" lvl="1" indent="0">
              <a:buNone/>
            </a:pPr>
            <a:r>
              <a:rPr lang="en-US" dirty="0"/>
              <a:t>CFLAGS=-g -Wall </a:t>
            </a:r>
          </a:p>
          <a:p>
            <a:pPr marL="404812" lvl="1" indent="0">
              <a:buNone/>
            </a:pPr>
            <a:r>
              <a:rPr lang="en-US" dirty="0"/>
              <a:t>RM=</a:t>
            </a:r>
            <a:r>
              <a:rPr lang="en-US" dirty="0" err="1"/>
              <a:t>rm</a:t>
            </a:r>
            <a:r>
              <a:rPr lang="en-US" dirty="0"/>
              <a:t> -f </a:t>
            </a:r>
          </a:p>
          <a:p>
            <a:pPr marL="404812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all:</a:t>
            </a:r>
            <a:r>
              <a:rPr lang="en-US" dirty="0"/>
              <a:t>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string.o</a:t>
            </a:r>
            <a:r>
              <a:rPr lang="en-US" dirty="0"/>
              <a:t> </a:t>
            </a:r>
          </a:p>
          <a:p>
            <a:pPr marL="404812" lvl="1" indent="0">
              <a:buNone/>
            </a:pPr>
            <a:r>
              <a:rPr lang="en-US" dirty="0"/>
              <a:t>	 $(CC) $(CFLAGS) -o main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frog.o</a:t>
            </a:r>
            <a:endParaRPr lang="en-US" dirty="0"/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#create the object file for string.cpp </a:t>
            </a:r>
          </a:p>
          <a:p>
            <a:pPr marL="404812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string.o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string.h</a:t>
            </a:r>
            <a:r>
              <a:rPr lang="en-US" dirty="0"/>
              <a:t> string.cpp </a:t>
            </a:r>
          </a:p>
          <a:p>
            <a:pPr marL="404812" lvl="1" indent="0">
              <a:buNone/>
            </a:pPr>
            <a:r>
              <a:rPr lang="en-US" dirty="0"/>
              <a:t>$(CC) $(CFLAGS) -c frog.cc 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#create the object file for the main file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04812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main.o</a:t>
            </a:r>
            <a:r>
              <a:rPr lang="en-US" dirty="0"/>
              <a:t>: </a:t>
            </a:r>
            <a:r>
              <a:rPr lang="en-US" dirty="0" err="1"/>
              <a:t>string.h</a:t>
            </a:r>
            <a:r>
              <a:rPr lang="en-US" dirty="0"/>
              <a:t> main.cpp </a:t>
            </a:r>
          </a:p>
          <a:p>
            <a:pPr marL="404812" lvl="1" indent="0">
              <a:buNone/>
            </a:pPr>
            <a:r>
              <a:rPr lang="en-US" dirty="0"/>
              <a:t>$(CC) $(CFLAGS) -c main.cc 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#create </a:t>
            </a:r>
            <a:r>
              <a:rPr lang="en-US" dirty="0" err="1">
                <a:solidFill>
                  <a:srgbClr val="00B050"/>
                </a:solidFill>
              </a:rPr>
              <a:t>stringexample</a:t>
            </a:r>
            <a:r>
              <a:rPr lang="en-US" dirty="0"/>
              <a:t> </a:t>
            </a:r>
          </a:p>
          <a:p>
            <a:pPr marL="404812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stringexample</a:t>
            </a:r>
            <a:r>
              <a:rPr lang="en-US" dirty="0"/>
              <a:t>: string.cpp </a:t>
            </a:r>
          </a:p>
          <a:p>
            <a:pPr marL="404812" lvl="1" indent="0">
              <a:buNone/>
            </a:pPr>
            <a:r>
              <a:rPr lang="en-US" dirty="0"/>
              <a:t>$(CC) $(CFLAGS) -o </a:t>
            </a:r>
            <a:r>
              <a:rPr lang="en-US" dirty="0" err="1"/>
              <a:t>helloworld</a:t>
            </a:r>
            <a:r>
              <a:rPr lang="en-US" dirty="0"/>
              <a:t> helloworld.cc 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 rule for cleaning files generated during compilations. Call 'make clean' to #use it </a:t>
            </a:r>
          </a:p>
          <a:p>
            <a:pPr marL="404812" lvl="1" indent="0">
              <a:buNone/>
            </a:pPr>
            <a:r>
              <a:rPr lang="en-US" dirty="0"/>
              <a:t>clean: $(RM) *.o main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400" y="6443311"/>
            <a:ext cx="459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http://web.stanford.edu/class/cs193d/handouts/make.pdf</a:t>
            </a:r>
          </a:p>
        </p:txBody>
      </p:sp>
    </p:spTree>
    <p:extLst>
      <p:ext uri="{BB962C8B-B14F-4D97-AF65-F5344CB8AC3E}">
        <p14:creationId xmlns:p14="http://schemas.microsoft.com/office/powerpoint/2010/main" val="225921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Comments &amp; Feedback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0563" y="6460288"/>
            <a:ext cx="8713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https://www.wooster.edu/_media/files/academics/areas/computer-science/resources/makefile-tut.pdf</a:t>
            </a:r>
          </a:p>
        </p:txBody>
      </p:sp>
    </p:spTree>
    <p:extLst>
      <p:ext uri="{BB962C8B-B14F-4D97-AF65-F5344CB8AC3E}">
        <p14:creationId xmlns:p14="http://schemas.microsoft.com/office/powerpoint/2010/main" val="214357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g++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compilers</a:t>
            </a:r>
          </a:p>
          <a:p>
            <a:pPr lvl="1"/>
            <a:r>
              <a:rPr lang="en-US" dirty="0"/>
              <a:t>Using g++ or </a:t>
            </a:r>
            <a:r>
              <a:rPr lang="en-US" dirty="0" err="1"/>
              <a:t>gcc</a:t>
            </a:r>
            <a:r>
              <a:rPr lang="en-US" dirty="0"/>
              <a:t> compiler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will compile: *.c/*.</a:t>
            </a:r>
            <a:r>
              <a:rPr lang="en-US" dirty="0" err="1"/>
              <a:t>cpp</a:t>
            </a:r>
            <a:r>
              <a:rPr lang="en-US" dirty="0"/>
              <a:t> files as C and C++ respectively.</a:t>
            </a:r>
          </a:p>
          <a:p>
            <a:pPr lvl="2"/>
            <a:r>
              <a:rPr lang="en-US" dirty="0"/>
              <a:t>g++ will compile: *.c/*.</a:t>
            </a:r>
            <a:r>
              <a:rPr lang="en-US" dirty="0" err="1"/>
              <a:t>cpp</a:t>
            </a:r>
            <a:r>
              <a:rPr lang="en-US" dirty="0"/>
              <a:t> files but they will all be treated as C++ files.</a:t>
            </a:r>
          </a:p>
          <a:p>
            <a:pPr lvl="2"/>
            <a:r>
              <a:rPr lang="en-US" dirty="0"/>
              <a:t>Also, g++ to link the object files it automatically links in the </a:t>
            </a:r>
            <a:r>
              <a:rPr lang="en-US" dirty="0" err="1"/>
              <a:t>std</a:t>
            </a:r>
            <a:r>
              <a:rPr lang="en-US" dirty="0"/>
              <a:t> C++ libraries (</a:t>
            </a:r>
            <a:r>
              <a:rPr lang="en-US" dirty="0" err="1"/>
              <a:t>gcc</a:t>
            </a:r>
            <a:r>
              <a:rPr lang="en-US" dirty="0"/>
              <a:t> does not do this).</a:t>
            </a:r>
          </a:p>
        </p:txBody>
      </p:sp>
    </p:spTree>
    <p:extLst>
      <p:ext uri="{BB962C8B-B14F-4D97-AF65-F5344CB8AC3E}">
        <p14:creationId xmlns:p14="http://schemas.microsoft.com/office/powerpoint/2010/main" val="270932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g++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04950"/>
            <a:ext cx="107188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compile</a:t>
            </a:r>
          </a:p>
          <a:p>
            <a:pPr lvl="1"/>
            <a:r>
              <a:rPr lang="en-US" dirty="0"/>
              <a:t>Manually, it’s a tedious process for medium to large projects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g++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source.cpp source1.cpp source2.cpp</a:t>
            </a:r>
            <a:r>
              <a:rPr lang="en-US" dirty="0"/>
              <a:t> ……… –o </a:t>
            </a: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lvl="1"/>
            <a:r>
              <a:rPr lang="en-US" dirty="0"/>
              <a:t>g++ source.cpp –o output</a:t>
            </a:r>
          </a:p>
          <a:p>
            <a:pPr lvl="2"/>
            <a:r>
              <a:rPr lang="en-US" dirty="0"/>
              <a:t>-g 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/>
              <a:t> turn on debugging (so GDB gives more friendly output)</a:t>
            </a:r>
          </a:p>
          <a:p>
            <a:pPr lvl="2"/>
            <a:r>
              <a:rPr lang="en-US" dirty="0"/>
              <a:t>-Wall 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/>
              <a:t> turns on most warnings</a:t>
            </a:r>
          </a:p>
          <a:p>
            <a:pPr lvl="2"/>
            <a:r>
              <a:rPr lang="en-US" dirty="0"/>
              <a:t>-O or -O2 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/>
              <a:t> turn on optimizations</a:t>
            </a:r>
          </a:p>
          <a:p>
            <a:pPr lvl="2"/>
            <a:r>
              <a:rPr lang="en-US" dirty="0"/>
              <a:t>-o &lt;name&gt; 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/>
              <a:t> name of the output file</a:t>
            </a:r>
          </a:p>
          <a:p>
            <a:pPr lvl="2"/>
            <a:r>
              <a:rPr lang="en-US" dirty="0"/>
              <a:t>-c 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/>
              <a:t> output an object file (.o)</a:t>
            </a:r>
            <a:endParaRPr lang="en-US" altLang="en-US" dirty="0"/>
          </a:p>
          <a:p>
            <a:pPr lvl="0"/>
            <a:endParaRPr lang="en-US" alt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762124" y="2509195"/>
            <a:ext cx="5260889" cy="500448"/>
          </a:xfrm>
          <a:prstGeom prst="bracketPair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xmlns="" id="{E41848AC-0A38-46BD-BD92-327C8131A7D2}"/>
              </a:ext>
            </a:extLst>
          </p:cNvPr>
          <p:cNvSpPr/>
          <p:nvPr/>
        </p:nvSpPr>
        <p:spPr>
          <a:xfrm>
            <a:off x="3170538" y="3009643"/>
            <a:ext cx="439437" cy="500448"/>
          </a:xfrm>
          <a:prstGeom prst="bracketPair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File to compile your programs in any environment UNIX/Windows</a:t>
            </a:r>
          </a:p>
          <a:p>
            <a:pPr lvl="1"/>
            <a:r>
              <a:rPr lang="en-US" dirty="0"/>
              <a:t>Provides a better framework for compiling source code</a:t>
            </a:r>
          </a:p>
          <a:p>
            <a:pPr lvl="2"/>
            <a:r>
              <a:rPr lang="en-US" dirty="0"/>
              <a:t>Rules format</a:t>
            </a:r>
          </a:p>
          <a:p>
            <a:pPr lvl="3"/>
            <a:r>
              <a:rPr lang="en-US" b="1" dirty="0"/>
              <a:t>[name of rule]</a:t>
            </a:r>
            <a:r>
              <a:rPr lang="en-US" dirty="0"/>
              <a:t> : </a:t>
            </a:r>
            <a:r>
              <a:rPr lang="en-US" b="1" dirty="0"/>
              <a:t>[Dependency separated by spaces] </a:t>
            </a:r>
          </a:p>
          <a:p>
            <a:pPr lvl="4"/>
            <a:r>
              <a:rPr lang="en-US" dirty="0"/>
              <a:t>[TAB] </a:t>
            </a:r>
            <a:r>
              <a:rPr lang="en-US" b="1" dirty="0"/>
              <a:t>command to execute for this rule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Name is of the file is “</a:t>
            </a:r>
            <a:r>
              <a:rPr lang="en-US" b="1" u="sng" dirty="0" err="1"/>
              <a:t>makefile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no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1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Makefile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06400" y="1600200"/>
            <a:ext cx="4734011" cy="4572000"/>
          </a:xfrm>
        </p:spPr>
        <p:txBody>
          <a:bodyPr>
            <a:normAutofit/>
          </a:bodyPr>
          <a:lstStyle/>
          <a:p>
            <a:r>
              <a:rPr lang="en-US" dirty="0"/>
              <a:t>Example Rule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main</a:t>
            </a:r>
            <a:r>
              <a:rPr lang="en-US" dirty="0"/>
              <a:t>: main.cpp</a:t>
            </a:r>
          </a:p>
          <a:p>
            <a:pPr marL="692150" lvl="2" indent="0">
              <a:buNone/>
            </a:pPr>
            <a:r>
              <a:rPr lang="en-US" dirty="0"/>
              <a:t>        g++ -c main.cpp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914" y="6488668"/>
            <a:ext cx="3235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https://www.cs.bu.edu/teaching/cpp/writing-makefiles/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2791" y="6488668"/>
            <a:ext cx="27991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http://web.mit.edu/gnu/doc/html/make_2.html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xmlns="" id="{8EA79F78-836D-474D-B979-55CAEE68BDA5}"/>
              </a:ext>
            </a:extLst>
          </p:cNvPr>
          <p:cNvSpPr/>
          <p:nvPr/>
        </p:nvSpPr>
        <p:spPr>
          <a:xfrm>
            <a:off x="1502229" y="2712414"/>
            <a:ext cx="2419212" cy="500448"/>
          </a:xfrm>
          <a:prstGeom prst="bracketPair">
            <a:avLst/>
          </a:prstGeom>
          <a:solidFill>
            <a:schemeClr val="accent1">
              <a:lumMod val="40000"/>
              <a:lumOff val="60000"/>
              <a:alpha val="42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F7DF90F2-5F24-41AD-A286-0C82C9374D0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921441" y="2962638"/>
            <a:ext cx="616721" cy="5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4717E6-681D-4CC3-AFE1-98713FB44E23}"/>
              </a:ext>
            </a:extLst>
          </p:cNvPr>
          <p:cNvSpPr txBox="1"/>
          <p:nvPr/>
        </p:nvSpPr>
        <p:spPr>
          <a:xfrm>
            <a:off x="4538162" y="3133687"/>
            <a:ext cx="392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command associated with the rule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BD22761-4218-4DD8-85AD-19C75D9ED0F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939143" y="2074710"/>
            <a:ext cx="1884742" cy="36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AC83182-09B0-403D-B2F9-8E7520C72CAE}"/>
              </a:ext>
            </a:extLst>
          </p:cNvPr>
          <p:cNvSpPr txBox="1"/>
          <p:nvPr/>
        </p:nvSpPr>
        <p:spPr>
          <a:xfrm>
            <a:off x="4823885" y="1659211"/>
            <a:ext cx="460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files the rule is dependent on. It can have multiple files. (*.</a:t>
            </a:r>
            <a:r>
              <a:rPr lang="en-US" sz="2400" dirty="0" err="1"/>
              <a:t>cpp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C567027-5941-46A6-A430-66E16B395494}"/>
              </a:ext>
            </a:extLst>
          </p:cNvPr>
          <p:cNvSpPr txBox="1"/>
          <p:nvPr/>
        </p:nvSpPr>
        <p:spPr>
          <a:xfrm>
            <a:off x="1281363" y="4155114"/>
            <a:ext cx="4814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“target/name” of the rule. When called, </a:t>
            </a:r>
          </a:p>
          <a:p>
            <a:r>
              <a:rPr lang="en-US" sz="2200" dirty="0"/>
              <a:t>the following command is executed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0063A7EA-3367-48E9-9C8A-2ED4BDFC4A0C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136368" y="3394839"/>
            <a:ext cx="1908607" cy="381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0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Makefile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06400" y="1600200"/>
            <a:ext cx="4734011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all</a:t>
            </a:r>
            <a:r>
              <a:rPr lang="en-US" dirty="0"/>
              <a:t>: main help</a:t>
            </a:r>
          </a:p>
          <a:p>
            <a:pPr marL="692150" lvl="2" indent="0">
              <a:buNone/>
            </a:pPr>
            <a:r>
              <a:rPr lang="en-US" dirty="0"/>
              <a:t>g++ </a:t>
            </a:r>
            <a:r>
              <a:rPr lang="en-US" dirty="0" err="1">
                <a:solidFill>
                  <a:srgbClr val="0070C0"/>
                </a:solidFill>
              </a:rPr>
              <a:t>main.o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help.o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-o </a:t>
            </a:r>
            <a:r>
              <a:rPr lang="en-US" dirty="0">
                <a:solidFill>
                  <a:srgbClr val="C00000"/>
                </a:solidFill>
              </a:rPr>
              <a:t>out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main</a:t>
            </a:r>
            <a:r>
              <a:rPr lang="en-US" dirty="0"/>
              <a:t>: main.cpp</a:t>
            </a:r>
          </a:p>
          <a:p>
            <a:pPr marL="692150" lvl="2" indent="0">
              <a:buNone/>
            </a:pPr>
            <a:r>
              <a:rPr lang="en-US" dirty="0"/>
              <a:t>g++ -c main.cpp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help</a:t>
            </a:r>
            <a:r>
              <a:rPr lang="en-US" dirty="0"/>
              <a:t>: help.cpp</a:t>
            </a:r>
          </a:p>
          <a:p>
            <a:pPr marL="692150" lvl="2" indent="0">
              <a:buNone/>
            </a:pPr>
            <a:r>
              <a:rPr lang="en-US" dirty="0"/>
              <a:t>g++ -c help.cpp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clean</a:t>
            </a:r>
            <a:r>
              <a:rPr lang="en-US" dirty="0"/>
              <a:t>:</a:t>
            </a:r>
          </a:p>
          <a:p>
            <a:pPr marL="692150" lvl="2" indent="0">
              <a:buNone/>
            </a:pPr>
            <a:r>
              <a:rPr lang="en-US" dirty="0" err="1"/>
              <a:t>rm</a:t>
            </a:r>
            <a:r>
              <a:rPr lang="en-US" dirty="0"/>
              <a:t> *.o out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914" y="6488668"/>
            <a:ext cx="3235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https://www.cs.bu.edu/teaching/cpp/writing-makefiles/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2791" y="6488668"/>
            <a:ext cx="27991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http://web.mit.edu/gnu/doc/html/make_2.html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7239" y="1595484"/>
            <a:ext cx="87568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$ make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4882" y="2184668"/>
            <a:ext cx="530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When you type “make” the </a:t>
            </a:r>
            <a:r>
              <a:rPr lang="en-US" dirty="0" smtClean="0"/>
              <a:t>first rule </a:t>
            </a:r>
            <a:r>
              <a:rPr lang="en-US" dirty="0"/>
              <a:t>is </a:t>
            </a:r>
            <a:r>
              <a:rPr lang="en-US" dirty="0" smtClean="0"/>
              <a:t>executed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i="1" dirty="0" smtClean="0"/>
              <a:t>all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44882" y="2722969"/>
            <a:ext cx="547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The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all</a:t>
            </a:r>
            <a:r>
              <a:rPr lang="en-US" i="1" dirty="0"/>
              <a:t> </a:t>
            </a:r>
            <a:r>
              <a:rPr lang="en-US" dirty="0"/>
              <a:t>is dependent on two rules </a:t>
            </a:r>
          </a:p>
          <a:p>
            <a:r>
              <a:rPr lang="en-US" b="1" dirty="0"/>
              <a:t>		main</a:t>
            </a:r>
            <a:r>
              <a:rPr lang="en-US" dirty="0"/>
              <a:t> and </a:t>
            </a:r>
            <a:r>
              <a:rPr lang="en-US" b="1" dirty="0"/>
              <a:t>help </a:t>
            </a:r>
            <a:r>
              <a:rPr lang="en-US" dirty="0"/>
              <a:t>(order is important)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4882" y="3382868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main </a:t>
            </a:r>
            <a:r>
              <a:rPr lang="en-US" dirty="0"/>
              <a:t>is not dependent on any rules, but </a:t>
            </a:r>
            <a:r>
              <a:rPr lang="en-US" dirty="0" smtClean="0"/>
              <a:t>main.cpp </a:t>
            </a:r>
            <a:r>
              <a:rPr lang="en-US" dirty="0"/>
              <a:t>file. </a:t>
            </a:r>
          </a:p>
          <a:p>
            <a:r>
              <a:rPr lang="en-US" dirty="0"/>
              <a:t>This rule’s command is executed.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44882" y="4289437"/>
            <a:ext cx="582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The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help </a:t>
            </a:r>
            <a:r>
              <a:rPr lang="en-US" dirty="0"/>
              <a:t>is not dependent on any rules, but </a:t>
            </a:r>
            <a:r>
              <a:rPr lang="en-US" dirty="0" smtClean="0"/>
              <a:t>help.cpp </a:t>
            </a:r>
            <a:r>
              <a:rPr lang="en-US" dirty="0"/>
              <a:t>file. </a:t>
            </a:r>
          </a:p>
          <a:p>
            <a:r>
              <a:rPr lang="en-US" dirty="0"/>
              <a:t>This rule’s command is executed.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44881" y="5182438"/>
            <a:ext cx="49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Finally, the command under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all </a:t>
            </a:r>
            <a:r>
              <a:rPr lang="en-US" dirty="0"/>
              <a:t>rule is executed.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497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Makefile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914" y="6488668"/>
            <a:ext cx="3235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https://www.cs.bu.edu/teaching/cpp/writing-makefiles/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2791" y="6488668"/>
            <a:ext cx="27991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http://web.mit.edu/gnu/doc/html/make_2.html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4882" y="2184668"/>
            <a:ext cx="33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invoke a specific rule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44882" y="3376084"/>
            <a:ext cx="5024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invoke clean rule in the make file.</a:t>
            </a:r>
          </a:p>
          <a:p>
            <a:r>
              <a:rPr lang="en-US" dirty="0"/>
              <a:t>Here we are removing any “.o) files and </a:t>
            </a:r>
            <a:r>
              <a:rPr lang="en-US" dirty="0" err="1"/>
              <a:t>main.o</a:t>
            </a:r>
            <a:r>
              <a:rPr lang="en-US" dirty="0"/>
              <a:t> file. </a:t>
            </a:r>
          </a:p>
          <a:p>
            <a:r>
              <a:rPr lang="en-US" dirty="0"/>
              <a:t>“</a:t>
            </a:r>
            <a:r>
              <a:rPr lang="en-US" dirty="0" err="1"/>
              <a:t>rm</a:t>
            </a:r>
            <a:r>
              <a:rPr lang="en-US" dirty="0"/>
              <a:t>” mean remove </a:t>
            </a:r>
            <a:r>
              <a:rPr lang="en-US"/>
              <a:t>or delete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3395" y="2729753"/>
            <a:ext cx="147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$ make </a:t>
            </a:r>
            <a:r>
              <a:rPr lang="en-US" i="1" dirty="0"/>
              <a:t>clean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C40D747D-4535-4467-9E83-19084AC26E4C}"/>
              </a:ext>
            </a:extLst>
          </p:cNvPr>
          <p:cNvSpPr txBox="1">
            <a:spLocks/>
          </p:cNvSpPr>
          <p:nvPr/>
        </p:nvSpPr>
        <p:spPr>
          <a:xfrm>
            <a:off x="406400" y="1600200"/>
            <a:ext cx="4734011" cy="45720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404813" indent="-4048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Calibri" panose="020F0502020204030204" pitchFamily="34" charset="0"/>
              <a:buChar char="—"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2150" indent="-2873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20000"/>
              <a:buFont typeface="Calibri" panose="020F0502020204030204" pitchFamily="34" charset="0"/>
              <a:buChar char="»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201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2929"/>
              </a:buClr>
              <a:buSzPct val="110000"/>
              <a:buFont typeface="Calibri" panose="020F0502020204030204" pitchFamily="34" charset="0"/>
              <a:buChar char="›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9350" indent="-2349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22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</a:t>
            </a:r>
          </a:p>
          <a:p>
            <a:pPr marL="404812" lvl="1" indent="0">
              <a:buFont typeface="Calibri" panose="020F0502020204030204" pitchFamily="34" charset="0"/>
              <a:buNone/>
            </a:pPr>
            <a:r>
              <a:rPr lang="en-US">
                <a:solidFill>
                  <a:srgbClr val="00B050"/>
                </a:solidFill>
              </a:rPr>
              <a:t>all</a:t>
            </a:r>
            <a:r>
              <a:rPr lang="en-US"/>
              <a:t>: main help</a:t>
            </a:r>
          </a:p>
          <a:p>
            <a:pPr marL="692150" lvl="2" indent="0">
              <a:buFont typeface="Calibri" panose="020F0502020204030204" pitchFamily="34" charset="0"/>
              <a:buNone/>
            </a:pPr>
            <a:r>
              <a:rPr lang="en-US"/>
              <a:t>g++ </a:t>
            </a:r>
            <a:r>
              <a:rPr lang="en-US">
                <a:solidFill>
                  <a:srgbClr val="0070C0"/>
                </a:solidFill>
              </a:rPr>
              <a:t>main.o help.o </a:t>
            </a:r>
            <a:r>
              <a:rPr lang="en-US"/>
              <a:t>-o </a:t>
            </a:r>
            <a:r>
              <a:rPr lang="en-US">
                <a:solidFill>
                  <a:srgbClr val="C00000"/>
                </a:solidFill>
              </a:rPr>
              <a:t>out</a:t>
            </a:r>
          </a:p>
          <a:p>
            <a:pPr marL="404812" lvl="1" indent="0">
              <a:buFont typeface="Calibri" panose="020F0502020204030204" pitchFamily="34" charset="0"/>
              <a:buNone/>
            </a:pPr>
            <a:r>
              <a:rPr lang="en-US">
                <a:solidFill>
                  <a:srgbClr val="00B050"/>
                </a:solidFill>
              </a:rPr>
              <a:t>main</a:t>
            </a:r>
            <a:r>
              <a:rPr lang="en-US"/>
              <a:t>: main.cpp</a:t>
            </a:r>
          </a:p>
          <a:p>
            <a:pPr marL="692150" lvl="2" indent="0">
              <a:buFont typeface="Calibri" panose="020F0502020204030204" pitchFamily="34" charset="0"/>
              <a:buNone/>
            </a:pPr>
            <a:r>
              <a:rPr lang="en-US"/>
              <a:t>g++ -c main.cpp</a:t>
            </a:r>
          </a:p>
          <a:p>
            <a:pPr marL="404812" lvl="1" indent="0">
              <a:buFont typeface="Calibri" panose="020F0502020204030204" pitchFamily="34" charset="0"/>
              <a:buNone/>
            </a:pPr>
            <a:r>
              <a:rPr lang="en-US">
                <a:solidFill>
                  <a:srgbClr val="00B050"/>
                </a:solidFill>
              </a:rPr>
              <a:t>help</a:t>
            </a:r>
            <a:r>
              <a:rPr lang="en-US"/>
              <a:t>: help.cpp</a:t>
            </a:r>
          </a:p>
          <a:p>
            <a:pPr marL="692150" lvl="2" indent="0">
              <a:buFont typeface="Calibri" panose="020F0502020204030204" pitchFamily="34" charset="0"/>
              <a:buNone/>
            </a:pPr>
            <a:r>
              <a:rPr lang="en-US"/>
              <a:t>g++ -c help.cpp</a:t>
            </a:r>
          </a:p>
          <a:p>
            <a:pPr marL="404812" lvl="1" indent="0">
              <a:buFont typeface="Calibri" panose="020F0502020204030204" pitchFamily="34" charset="0"/>
              <a:buNone/>
            </a:pPr>
            <a:r>
              <a:rPr lang="en-US">
                <a:solidFill>
                  <a:srgbClr val="00B050"/>
                </a:solidFill>
              </a:rPr>
              <a:t>clean</a:t>
            </a:r>
            <a:r>
              <a:rPr lang="en-US"/>
              <a:t>:</a:t>
            </a:r>
          </a:p>
          <a:p>
            <a:pPr marL="692150" lvl="2" indent="0">
              <a:buFont typeface="Calibri" panose="020F0502020204030204" pitchFamily="34" charset="0"/>
              <a:buNone/>
            </a:pPr>
            <a:r>
              <a:rPr lang="en-US"/>
              <a:t>rm *.o out</a:t>
            </a:r>
            <a:endParaRPr lang="en-US">
              <a:solidFill>
                <a:srgbClr val="C00000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use different compilers or flags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g++ -v -Wall –O2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help.o</a:t>
            </a:r>
            <a:r>
              <a:rPr lang="en-US" dirty="0"/>
              <a:t> -o main.exe</a:t>
            </a:r>
          </a:p>
          <a:p>
            <a:pPr lvl="1"/>
            <a:r>
              <a:rPr lang="en-US" dirty="0"/>
              <a:t>Now you want to change g++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gcc</a:t>
            </a:r>
            <a:r>
              <a:rPr lang="en-US" dirty="0">
                <a:sym typeface="Wingdings" panose="05000000000000000000" pitchFamily="2" charset="2"/>
              </a:rPr>
              <a:t> and add/modify/change your flags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you want do 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use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VARIABLES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9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Variables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CC=g</a:t>
            </a:r>
            <a:r>
              <a:rPr lang="en-US" dirty="0" smtClean="0"/>
              <a:t>++ </a:t>
            </a:r>
            <a:r>
              <a:rPr lang="en-US" dirty="0"/>
              <a:t># CC is variable with value g++</a:t>
            </a:r>
          </a:p>
          <a:p>
            <a:pPr lvl="2"/>
            <a:r>
              <a:rPr lang="en-US" dirty="0" smtClean="0"/>
              <a:t>CFLAGS=-</a:t>
            </a:r>
            <a:r>
              <a:rPr lang="en-US" dirty="0"/>
              <a:t>g –Wall –O2 –v # all the required flags</a:t>
            </a:r>
          </a:p>
          <a:p>
            <a:pPr lvl="1"/>
            <a:r>
              <a:rPr lang="en-US" dirty="0"/>
              <a:t>How to access them</a:t>
            </a:r>
          </a:p>
          <a:p>
            <a:pPr lvl="2"/>
            <a:r>
              <a:rPr lang="en-US" dirty="0"/>
              <a:t>$(CC) $(CFLAGS) -c string.cpp</a:t>
            </a:r>
          </a:p>
          <a:p>
            <a:pPr lvl="1"/>
            <a:r>
              <a:rPr lang="en-US" dirty="0"/>
              <a:t>Equivalent to</a:t>
            </a:r>
          </a:p>
          <a:p>
            <a:pPr lvl="2"/>
            <a:r>
              <a:rPr lang="en-US" dirty="0"/>
              <a:t>g++ -g –Wall –O2 –v –c string.cpp</a:t>
            </a:r>
          </a:p>
          <a:p>
            <a:pPr lvl="1"/>
            <a:r>
              <a:rPr lang="en-US" dirty="0"/>
              <a:t>This way you have manage your compiler and its flags in one location</a:t>
            </a:r>
          </a:p>
        </p:txBody>
      </p:sp>
    </p:spTree>
    <p:extLst>
      <p:ext uri="{BB962C8B-B14F-4D97-AF65-F5344CB8AC3E}">
        <p14:creationId xmlns:p14="http://schemas.microsoft.com/office/powerpoint/2010/main" val="1712389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822</TotalTime>
  <Words>646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C++: Compiling</vt:lpstr>
      <vt:lpstr>C++: g++ compiler</vt:lpstr>
      <vt:lpstr>C++: g++</vt:lpstr>
      <vt:lpstr>C++: Makefile</vt:lpstr>
      <vt:lpstr>C++: Makefile</vt:lpstr>
      <vt:lpstr>C++: Makefile</vt:lpstr>
      <vt:lpstr>C++: Makefile</vt:lpstr>
      <vt:lpstr>C++: Makefile</vt:lpstr>
      <vt:lpstr>C++: Makefile</vt:lpstr>
      <vt:lpstr>C++: Makefile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Compling</dc:title>
  <dc:creator>Rishi Saripalle</dc:creator>
  <cp:lastModifiedBy>Rishi Saripalle</cp:lastModifiedBy>
  <cp:revision>52</cp:revision>
  <dcterms:created xsi:type="dcterms:W3CDTF">2016-03-29T01:32:17Z</dcterms:created>
  <dcterms:modified xsi:type="dcterms:W3CDTF">2020-03-25T18:31:25Z</dcterms:modified>
</cp:coreProperties>
</file>