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2" r:id="rId3"/>
    <p:sldId id="257" r:id="rId4"/>
    <p:sldId id="258" r:id="rId5"/>
    <p:sldId id="273" r:id="rId6"/>
    <p:sldId id="274" r:id="rId7"/>
    <p:sldId id="259" r:id="rId8"/>
    <p:sldId id="271" r:id="rId9"/>
    <p:sldId id="267" r:id="rId10"/>
    <p:sldId id="275" r:id="rId11"/>
    <p:sldId id="269" r:id="rId12"/>
    <p:sldId id="270" r:id="rId13"/>
    <p:sldId id="260" r:id="rId14"/>
    <p:sldId id="262" r:id="rId15"/>
    <p:sldId id="276" r:id="rId16"/>
    <p:sldId id="264" r:id="rId17"/>
    <p:sldId id="265" r:id="rId18"/>
    <p:sldId id="26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071B-9E41-40A6-8BBB-97CFB578C389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24ED-BC93-45DE-9718-A5843176A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60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071B-9E41-40A6-8BBB-97CFB578C389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24ED-BC93-45DE-9718-A5843176A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1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071B-9E41-40A6-8BBB-97CFB578C389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24ED-BC93-45DE-9718-A5843176A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65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071B-9E41-40A6-8BBB-97CFB578C389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24ED-BC93-45DE-9718-A5843176A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2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071B-9E41-40A6-8BBB-97CFB578C389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24ED-BC93-45DE-9718-A5843176A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09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071B-9E41-40A6-8BBB-97CFB578C389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24ED-BC93-45DE-9718-A5843176A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071B-9E41-40A6-8BBB-97CFB578C389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24ED-BC93-45DE-9718-A5843176A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41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071B-9E41-40A6-8BBB-97CFB578C389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24ED-BC93-45DE-9718-A5843176A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9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071B-9E41-40A6-8BBB-97CFB578C389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24ED-BC93-45DE-9718-A5843176A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01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071B-9E41-40A6-8BBB-97CFB578C389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24ED-BC93-45DE-9718-A5843176A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08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071B-9E41-40A6-8BBB-97CFB578C389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24ED-BC93-45DE-9718-A5843176A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86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8071B-9E41-40A6-8BBB-97CFB578C389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224ED-BC93-45DE-9718-A5843176A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1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1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773685-7F80-4B81-B69D-1D63F3734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7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Application of Factorial Design in Soil Field Capacity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2F7839-AD70-4D4B-BCAF-6BFDF5330C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Eric Agyemang</a:t>
            </a:r>
          </a:p>
          <a:p>
            <a:r>
              <a:rPr lang="en-US" sz="1800" dirty="0">
                <a:solidFill>
                  <a:srgbClr val="FFFFFF"/>
                </a:solidFill>
              </a:rPr>
              <a:t>MAT 458</a:t>
            </a:r>
          </a:p>
        </p:txBody>
      </p:sp>
    </p:spTree>
    <p:extLst>
      <p:ext uri="{BB962C8B-B14F-4D97-AF65-F5344CB8AC3E}">
        <p14:creationId xmlns:p14="http://schemas.microsoft.com/office/powerpoint/2010/main" val="1777521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957154-C906-46C4-9333-557FA0949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 for Equal Variance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726565-6C74-461A-8D60-4F73A2CC414C}"/>
              </a:ext>
            </a:extLst>
          </p:cNvPr>
          <p:cNvSpPr txBox="1"/>
          <p:nvPr/>
        </p:nvSpPr>
        <p:spPr>
          <a:xfrm>
            <a:off x="643468" y="2638043"/>
            <a:ext cx="3363974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Res*ypred</a:t>
            </a:r>
          </a:p>
        </p:txBody>
      </p:sp>
      <p:pic>
        <p:nvPicPr>
          <p:cNvPr id="5" name="Content Placeholder 4" descr="A picture containing large, rain&#10;&#10;Description automatically generated">
            <a:extLst>
              <a:ext uri="{FF2B5EF4-FFF2-40B4-BE49-F238E27FC236}">
                <a16:creationId xmlns:a16="http://schemas.microsoft.com/office/drawing/2014/main" id="{CE1FA9EC-D4FB-4D13-9E1E-B70CB7BC2B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6" r="-1" b="2426"/>
          <a:stretch/>
        </p:blipFill>
        <p:spPr>
          <a:xfrm>
            <a:off x="5775932" y="643467"/>
            <a:ext cx="5294430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355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903B6-A909-40E2-945E-FFB252CE6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Test for Equal Variance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6ECCE81-F80A-4761-8E3A-B29398CA3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060" y="492573"/>
            <a:ext cx="5049069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268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B4D4B-E20D-4551-BE11-2BB5D5563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  <a:prstGeom prst="ellipse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Test for Equal Variance</a:t>
            </a:r>
          </a:p>
        </p:txBody>
      </p:sp>
      <p:pic>
        <p:nvPicPr>
          <p:cNvPr id="5" name="Content Placeholder 4" descr="A picture containing table&#10;&#10;Description automatically generated">
            <a:extLst>
              <a:ext uri="{FF2B5EF4-FFF2-40B4-BE49-F238E27FC236}">
                <a16:creationId xmlns:a16="http://schemas.microsoft.com/office/drawing/2014/main" id="{9C91C62E-485F-4B0D-AE48-2502C87149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150" y="492573"/>
            <a:ext cx="4966888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800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822CF1-BBEB-4424-8AE0-BC72DE9EB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Results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381D61-F92A-4006-9178-8D44522276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93" b="-1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8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2AB3C-DB9F-4040-B60B-D258D7496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/>
              <a:t>Results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BA30E9-DDFC-4542-A275-82F4E2E97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7F03BCB8-FD15-473E-9C7C-268E011383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0" r="4050" b="1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22644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085DB-BBCD-42F8-B97A-D473C4CAA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/>
              <a:t>Results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CC61DD0-601F-4FC2-9353-4FD2C1828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CB49FC-7961-489A-B7A0-E033B64934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7" r="8753" b="1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74658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16AAD7-7AD3-4856-9F1A-2F4C36878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Results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22F605-46C1-4558-A0A3-0889FEF2E0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9" r="5971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514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A44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F6AF1D-B193-440A-9AD1-44657A52A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DFF439-96C8-4CB0-AE50-AF352507B2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8" r="5306" b="-1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76359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E681F9-1208-40E2-B3A0-B40E96AF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rgbClr val="FFFFFF"/>
                </a:solidFill>
              </a:rPr>
              <a:t>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04978-266A-430A-8FA9-6918EB8C1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Maize is a shallow crop that best grows between 3.81 – 6.35 cm.</a:t>
            </a:r>
          </a:p>
          <a:p>
            <a:r>
              <a:rPr lang="en-US" sz="2000">
                <a:solidFill>
                  <a:srgbClr val="000000"/>
                </a:solidFill>
              </a:rPr>
              <a:t>The soil plots with shallow depth have higher field capacity opposed to plots with deeper depth.</a:t>
            </a:r>
          </a:p>
          <a:p>
            <a:pPr lvl="1"/>
            <a:r>
              <a:rPr lang="en-US" sz="2000">
                <a:solidFill>
                  <a:srgbClr val="000000"/>
                </a:solidFill>
              </a:rPr>
              <a:t>Shallow plots provide more water for maize plots to grow.</a:t>
            </a:r>
          </a:p>
          <a:p>
            <a:pPr lvl="1"/>
            <a:r>
              <a:rPr lang="en-US" sz="2000">
                <a:solidFill>
                  <a:srgbClr val="000000"/>
                </a:solidFill>
              </a:rPr>
              <a:t>It is already known that higher water irrigation produces higher maize crop yield.</a:t>
            </a:r>
          </a:p>
          <a:p>
            <a:r>
              <a:rPr lang="en-US" sz="2000">
                <a:solidFill>
                  <a:srgbClr val="000000"/>
                </a:solidFill>
              </a:rPr>
              <a:t>Future research on this site should be conducted to explore the relationship between soil depth and maize crop yield.</a:t>
            </a:r>
          </a:p>
        </p:txBody>
      </p:sp>
    </p:spTree>
    <p:extLst>
      <p:ext uri="{BB962C8B-B14F-4D97-AF65-F5344CB8AC3E}">
        <p14:creationId xmlns:p14="http://schemas.microsoft.com/office/powerpoint/2010/main" val="2055029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0860AA-0CC3-4215-8836-DEE39790C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rgbClr val="FFFFFF"/>
                </a:solidFill>
              </a:rPr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10879-46C4-4E2B-8254-803951404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1700" dirty="0">
                <a:solidFill>
                  <a:srgbClr val="000000"/>
                </a:solidFill>
              </a:rPr>
              <a:t>Kirkham, M.B. “Field Capacity, Wilting Point, Available Water, and the Non-Limiting Water Range.” </a:t>
            </a:r>
            <a:r>
              <a:rPr lang="en-US" sz="1700" i="1" dirty="0">
                <a:solidFill>
                  <a:srgbClr val="000000"/>
                </a:solidFill>
              </a:rPr>
              <a:t>Principles of Soil and Plant Water Relations</a:t>
            </a:r>
            <a:r>
              <a:rPr lang="en-US" sz="1700" dirty="0">
                <a:solidFill>
                  <a:srgbClr val="000000"/>
                </a:solidFill>
              </a:rPr>
              <a:t>, Academic Press, 9 May 2007, www.sciencedirect.com/science/article/pii/B9780124097513500086.</a:t>
            </a:r>
          </a:p>
          <a:p>
            <a:r>
              <a:rPr lang="en-US" sz="1700" dirty="0">
                <a:solidFill>
                  <a:srgbClr val="000000"/>
                </a:solidFill>
              </a:rPr>
              <a:t>“Optimum Corn Planting Depth.” </a:t>
            </a:r>
            <a:r>
              <a:rPr lang="en-US" sz="1700" i="1" dirty="0">
                <a:solidFill>
                  <a:srgbClr val="000000"/>
                </a:solidFill>
              </a:rPr>
              <a:t>Optimum Corn Planting Depth - "Don't Plant Your Corn Too Shallow" // Integrated Crop and Pest Management News Article // Integrated Pest Management, University of Missouri</a:t>
            </a:r>
            <a:r>
              <a:rPr lang="en-US" sz="1700" dirty="0">
                <a:solidFill>
                  <a:srgbClr val="000000"/>
                </a:solidFill>
              </a:rPr>
              <a:t>, University of Missouri, 6 Apr. 2016, ipm.missouri.edu/IPCM/2016/4/</a:t>
            </a:r>
            <a:r>
              <a:rPr lang="en-US" sz="1700" dirty="0" err="1">
                <a:solidFill>
                  <a:srgbClr val="000000"/>
                </a:solidFill>
              </a:rPr>
              <a:t>Optimum_Corn_Planting_Depth-Dont_Plant_Your_Corn_Too_Shallow</a:t>
            </a:r>
            <a:r>
              <a:rPr lang="en-US" sz="1700" dirty="0">
                <a:solidFill>
                  <a:srgbClr val="000000"/>
                </a:solidFill>
              </a:rPr>
              <a:t>/.</a:t>
            </a:r>
          </a:p>
          <a:p>
            <a:r>
              <a:rPr lang="en-US" sz="1700" dirty="0">
                <a:solidFill>
                  <a:srgbClr val="000000"/>
                </a:solidFill>
              </a:rPr>
              <a:t>Trout, Thomas J., and Walter C. Bausch. “USDA-ARS Colorado Maize Water Productivity Data Set.” </a:t>
            </a:r>
            <a:r>
              <a:rPr lang="en-US" sz="1700" i="1" dirty="0">
                <a:solidFill>
                  <a:srgbClr val="000000"/>
                </a:solidFill>
              </a:rPr>
              <a:t>Irrigation Science</a:t>
            </a:r>
            <a:r>
              <a:rPr lang="en-US" sz="1700" dirty="0">
                <a:solidFill>
                  <a:srgbClr val="000000"/>
                </a:solidFill>
              </a:rPr>
              <a:t>, vol. 35, no. 3, 2017, pp. 241–249., doi:10.1007/s00271-017-0537-9.</a:t>
            </a:r>
          </a:p>
          <a:p>
            <a:endParaRPr lang="en-US" sz="17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85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198F36-3F37-4011-AFC4-BEBC359BD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BBC1B-AB94-4ADC-88C0-CBA160ACB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>
                <a:solidFill>
                  <a:srgbClr val="000000"/>
                </a:solidFill>
              </a:rPr>
              <a:t>Problem Background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>
                <a:solidFill>
                  <a:srgbClr val="000000"/>
                </a:solidFill>
              </a:rPr>
              <a:t>Purpose of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>
                <a:solidFill>
                  <a:srgbClr val="000000"/>
                </a:solidFill>
              </a:rPr>
              <a:t>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>
                <a:solidFill>
                  <a:srgbClr val="000000"/>
                </a:solidFill>
              </a:rPr>
              <a:t>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>
                <a:solidFill>
                  <a:srgbClr val="000000"/>
                </a:solidFill>
              </a:rPr>
              <a:t>Conclusion and Suggestions</a:t>
            </a:r>
          </a:p>
          <a:p>
            <a:pPr marL="514350" indent="-514350">
              <a:buFont typeface="+mj-lt"/>
              <a:buAutoNum type="arabicPeriod"/>
            </a:pPr>
            <a:endParaRPr lang="en-US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380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E57917-DFBB-4FF3-955F-D9ADA2644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Problem 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36562-330E-4463-B3E5-92EA3D04E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Corn is the most grown crop in the world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United States Department of Agriculture conducted experiment to test water efficiency on maize cultivation.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Site of experiment was Northeast Colorado at the </a:t>
            </a:r>
            <a:r>
              <a:rPr lang="en-US" sz="2000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Limited Irrigation Research Facility (LIRF)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Conducted at 9x40 meters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Tested crop yield at different water irrigation requirements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Collected data on soil field capacity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436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6153BB-AAEB-4B7A-858E-0CF21C1B2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Purpose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4B9D8-D17D-46DB-B1EC-F09EEE947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Test for differences in Soil Capacity with respect to Water Irrigation and Soil Depth</a:t>
            </a:r>
          </a:p>
          <a:p>
            <a:r>
              <a:rPr lang="en-US" sz="2000" dirty="0">
                <a:solidFill>
                  <a:srgbClr val="000000"/>
                </a:solidFill>
              </a:rPr>
              <a:t>Test individual treatment combinations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Data Collected from the USDA database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Four plots per treatment combination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Six water treatment levels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Seven soil depth levels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Total of 168 observations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983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A41C86-B8BA-4877-969D-42D112BF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C92C9-3B17-4F72-8E92-FD94AEBB1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69"/>
            <a:ext cx="9833548" cy="3625883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There are two factors that we consider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Water irrigation requirements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Soil depth</a:t>
            </a:r>
          </a:p>
          <a:p>
            <a:r>
              <a:rPr lang="en-US" sz="1800" dirty="0">
                <a:solidFill>
                  <a:srgbClr val="000000"/>
                </a:solidFill>
              </a:rPr>
              <a:t>Water irrigation requirements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Six levels</a:t>
            </a:r>
          </a:p>
          <a:p>
            <a:pPr lvl="2"/>
            <a:r>
              <a:rPr lang="en-US" sz="1800" dirty="0">
                <a:solidFill>
                  <a:srgbClr val="000000"/>
                </a:solidFill>
              </a:rPr>
              <a:t>T1 (Control): 100 % water requirement</a:t>
            </a:r>
          </a:p>
          <a:p>
            <a:pPr lvl="2"/>
            <a:r>
              <a:rPr lang="en-US" sz="1800" dirty="0">
                <a:solidFill>
                  <a:srgbClr val="000000"/>
                </a:solidFill>
              </a:rPr>
              <a:t>T2: 85% of water requirements</a:t>
            </a:r>
          </a:p>
          <a:p>
            <a:pPr lvl="2"/>
            <a:r>
              <a:rPr lang="en-US" sz="1800" dirty="0">
                <a:solidFill>
                  <a:srgbClr val="000000"/>
                </a:solidFill>
              </a:rPr>
              <a:t>T3: 75% of water requirements</a:t>
            </a:r>
          </a:p>
          <a:p>
            <a:pPr lvl="2"/>
            <a:r>
              <a:rPr lang="en-US" sz="1800" dirty="0">
                <a:solidFill>
                  <a:srgbClr val="000000"/>
                </a:solidFill>
              </a:rPr>
              <a:t>T4: 70% of water requirements</a:t>
            </a:r>
          </a:p>
          <a:p>
            <a:pPr lvl="2"/>
            <a:r>
              <a:rPr lang="en-US" sz="1800" dirty="0">
                <a:solidFill>
                  <a:srgbClr val="000000"/>
                </a:solidFill>
              </a:rPr>
              <a:t>T5: 55% of water requirements</a:t>
            </a:r>
          </a:p>
          <a:p>
            <a:pPr lvl="2"/>
            <a:r>
              <a:rPr lang="en-US" sz="1800" dirty="0">
                <a:solidFill>
                  <a:srgbClr val="000000"/>
                </a:solidFill>
              </a:rPr>
              <a:t>T6: 40% of water requirements</a:t>
            </a:r>
          </a:p>
        </p:txBody>
      </p:sp>
    </p:spTree>
    <p:extLst>
      <p:ext uri="{BB962C8B-B14F-4D97-AF65-F5344CB8AC3E}">
        <p14:creationId xmlns:p14="http://schemas.microsoft.com/office/powerpoint/2010/main" val="2818378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E848B7-6A81-4744-86BB-1C84FCF03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7E5FF-6F84-4ABC-8D38-D17A5B2CB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Soil Depth Requirements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Seven levels</a:t>
            </a:r>
          </a:p>
          <a:p>
            <a:pPr lvl="2"/>
            <a:r>
              <a:rPr lang="en-US" sz="1800" dirty="0">
                <a:solidFill>
                  <a:srgbClr val="000000"/>
                </a:solidFill>
              </a:rPr>
              <a:t>1: (0-15 cm)</a:t>
            </a:r>
          </a:p>
          <a:p>
            <a:pPr lvl="2"/>
            <a:r>
              <a:rPr lang="en-US" sz="1800" dirty="0">
                <a:solidFill>
                  <a:srgbClr val="000000"/>
                </a:solidFill>
              </a:rPr>
              <a:t>2: (15-45 cm)</a:t>
            </a:r>
          </a:p>
          <a:p>
            <a:pPr lvl="2"/>
            <a:r>
              <a:rPr lang="en-US" sz="1800" dirty="0">
                <a:solidFill>
                  <a:srgbClr val="000000"/>
                </a:solidFill>
              </a:rPr>
              <a:t>3: (45-75 cm)</a:t>
            </a:r>
          </a:p>
          <a:p>
            <a:pPr lvl="2"/>
            <a:r>
              <a:rPr lang="en-US" sz="1800" dirty="0">
                <a:solidFill>
                  <a:srgbClr val="000000"/>
                </a:solidFill>
              </a:rPr>
              <a:t>4: (75-105 cm)</a:t>
            </a:r>
          </a:p>
          <a:p>
            <a:pPr lvl="2"/>
            <a:r>
              <a:rPr lang="en-US" sz="1800" dirty="0">
                <a:solidFill>
                  <a:srgbClr val="000000"/>
                </a:solidFill>
              </a:rPr>
              <a:t>5: (105-135 cm)</a:t>
            </a:r>
          </a:p>
          <a:p>
            <a:pPr lvl="2"/>
            <a:r>
              <a:rPr lang="en-US" sz="1800" dirty="0">
                <a:solidFill>
                  <a:srgbClr val="000000"/>
                </a:solidFill>
              </a:rPr>
              <a:t>6: (135-165 cm)</a:t>
            </a:r>
          </a:p>
          <a:p>
            <a:pPr lvl="2"/>
            <a:r>
              <a:rPr lang="en-US" sz="1800" dirty="0">
                <a:solidFill>
                  <a:srgbClr val="000000"/>
                </a:solidFill>
              </a:rPr>
              <a:t>7: (165-200 cm)</a:t>
            </a:r>
          </a:p>
        </p:txBody>
      </p:sp>
    </p:spTree>
    <p:extLst>
      <p:ext uri="{BB962C8B-B14F-4D97-AF65-F5344CB8AC3E}">
        <p14:creationId xmlns:p14="http://schemas.microsoft.com/office/powerpoint/2010/main" val="2461907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469AB8-7E22-44BE-A7DA-16D701A18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7B1309-7ACC-4304-A3FE-B42FB840D9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9226" y="3092969"/>
                <a:ext cx="9833548" cy="3506613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z="2600" dirty="0">
                    <a:solidFill>
                      <a:srgbClr val="000000"/>
                    </a:solidFill>
                  </a:rPr>
                  <a:t>Used Two-factor Factorial Design</a:t>
                </a:r>
              </a:p>
              <a:p>
                <a:r>
                  <a:rPr lang="en-US" sz="2600" dirty="0">
                    <a:solidFill>
                      <a:srgbClr val="000000"/>
                    </a:solidFill>
                  </a:rPr>
                  <a:t>Model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𝑖𝑗𝑘</m:t>
                        </m:r>
                      </m:sub>
                    </m:sSub>
                    <m:r>
                      <a:rPr lang="en-US" sz="26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6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6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6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𝜏𝛽</m:t>
                            </m:r>
                          </m:e>
                        </m:d>
                      </m:e>
                      <m:sub>
                        <m:r>
                          <a:rPr lang="en-US" sz="2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6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𝑖𝑗𝑘</m:t>
                        </m:r>
                      </m:sub>
                    </m:sSub>
                  </m:oMath>
                </a14:m>
                <a:endParaRPr lang="en-US" sz="2600" dirty="0">
                  <a:solidFill>
                    <a:srgbClr val="000000"/>
                  </a:solidFill>
                </a:endParaRPr>
              </a:p>
              <a:p>
                <a:pPr lvl="2"/>
                <a:r>
                  <a:rPr lang="en-US" sz="2600" dirty="0">
                    <a:solidFill>
                      <a:srgbClr val="000000"/>
                    </a:solidFill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600" dirty="0">
                    <a:solidFill>
                      <a:srgbClr val="000000"/>
                    </a:solidFill>
                  </a:rPr>
                  <a:t> is the effect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600" dirty="0">
                    <a:solidFill>
                      <a:srgbClr val="000000"/>
                    </a:solidFill>
                  </a:rPr>
                  <a:t> level of water irrigation factor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600" dirty="0">
                    <a:solidFill>
                      <a:srgbClr val="000000"/>
                    </a:solidFill>
                  </a:rPr>
                  <a:t> is the effect of the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2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600" dirty="0">
                    <a:solidFill>
                      <a:srgbClr val="000000"/>
                    </a:solidFill>
                  </a:rPr>
                  <a:t> level of soil depth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6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𝜏𝛽</m:t>
                            </m:r>
                          </m:e>
                        </m:d>
                      </m:e>
                      <m:sub>
                        <m:r>
                          <a:rPr lang="en-US" sz="2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600" dirty="0">
                    <a:solidFill>
                      <a:srgbClr val="000000"/>
                    </a:solidFill>
                  </a:rPr>
                  <a:t> is the interaction</a:t>
                </a:r>
              </a:p>
              <a:p>
                <a:pPr lvl="2"/>
                <a:r>
                  <a:rPr lang="en-US" sz="2600" dirty="0">
                    <a:solidFill>
                      <a:srgbClr val="000000"/>
                    </a:solidFill>
                  </a:rPr>
                  <a:t>Fixed Effects Model</a:t>
                </a:r>
              </a:p>
              <a:p>
                <a:r>
                  <a:rPr lang="en-US" sz="2600" dirty="0">
                    <a:solidFill>
                      <a:srgbClr val="000000"/>
                    </a:solidFill>
                  </a:rPr>
                  <a:t>Hypothesis test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6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sz="2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26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sz="26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𝑣𝑠</m:t>
                    </m:r>
                    <m:r>
                      <a:rPr lang="en-US" sz="26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6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2600" dirty="0">
                    <a:solidFill>
                      <a:srgbClr val="000000"/>
                    </a:solidFill>
                  </a:rPr>
                  <a:t> for some </a:t>
                </a:r>
                <a14:m>
                  <m:oMath xmlns:m="http://schemas.openxmlformats.org/officeDocument/2006/math">
                    <m:r>
                      <a:rPr lang="en-US" sz="26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600" dirty="0">
                  <a:solidFill>
                    <a:srgbClr val="00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6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=…−</m:t>
                    </m:r>
                    <m:sSub>
                      <m:sSubPr>
                        <m:ctrlPr>
                          <a:rPr lang="en-US" sz="2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26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sz="26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𝑣𝑠</m:t>
                    </m:r>
                    <m:r>
                      <a:rPr lang="en-US" sz="26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6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6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2600" dirty="0">
                    <a:solidFill>
                      <a:srgbClr val="000000"/>
                    </a:solidFill>
                  </a:rPr>
                  <a:t> for some </a:t>
                </a:r>
                <a14:m>
                  <m:oMath xmlns:m="http://schemas.openxmlformats.org/officeDocument/2006/math">
                    <m:r>
                      <a:rPr lang="en-US" sz="26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600" dirty="0">
                  <a:solidFill>
                    <a:srgbClr val="00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6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6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𝜏𝛽</m:t>
                            </m:r>
                          </m:e>
                        </m:d>
                      </m:e>
                      <m:sub>
                        <m:r>
                          <a:rPr lang="en-US" sz="2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6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600" dirty="0">
                    <a:solidFill>
                      <a:srgbClr val="000000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6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6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6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𝑣𝑠</m:t>
                    </m:r>
                  </m:oMath>
                </a14:m>
                <a:r>
                  <a:rPr lang="en-US" sz="26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6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600" dirty="0">
                    <a:solidFill>
                      <a:srgbClr val="000000"/>
                    </a:solidFill>
                  </a:rPr>
                  <a:t> at least 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6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𝜏𝛽</m:t>
                            </m:r>
                          </m:e>
                        </m:d>
                      </m:e>
                      <m:sub>
                        <m:r>
                          <a:rPr lang="en-US" sz="2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6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sz="2600" dirty="0">
                  <a:solidFill>
                    <a:srgbClr val="000000"/>
                  </a:solidFill>
                </a:endParaRPr>
              </a:p>
              <a:p>
                <a:endParaRPr lang="en-US" sz="2600" dirty="0">
                  <a:solidFill>
                    <a:srgbClr val="000000"/>
                  </a:solidFill>
                </a:endParaRPr>
              </a:p>
              <a:p>
                <a:endParaRPr lang="en-US" sz="11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7B1309-7ACC-4304-A3FE-B42FB840D9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9226" y="3092969"/>
                <a:ext cx="9833548" cy="3506613"/>
              </a:xfrm>
              <a:blipFill>
                <a:blip r:embed="rId3"/>
                <a:stretch>
                  <a:fillRect l="-558" t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9187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D1652-203D-4241-8554-0D26617E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Test for Normality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0BD38B-8CD9-442B-89E0-4C5E412084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009450"/>
            <a:ext cx="7188199" cy="283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150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91639-8248-4D3E-A177-61160F29B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For Normality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9F6A73-BB63-4718-B495-32BBD8BF98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736" y="1825625"/>
            <a:ext cx="4388528" cy="4351338"/>
          </a:xfrm>
        </p:spPr>
      </p:pic>
    </p:spTree>
    <p:extLst>
      <p:ext uri="{BB962C8B-B14F-4D97-AF65-F5344CB8AC3E}">
        <p14:creationId xmlns:p14="http://schemas.microsoft.com/office/powerpoint/2010/main" val="1457132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609</Words>
  <Application>Microsoft Office PowerPoint</Application>
  <PresentationFormat>Widescreen</PresentationFormat>
  <Paragraphs>79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Times New Roman</vt:lpstr>
      <vt:lpstr>Office Theme</vt:lpstr>
      <vt:lpstr>Application of Factorial Design in Soil Field Capacity</vt:lpstr>
      <vt:lpstr>Outline</vt:lpstr>
      <vt:lpstr>Problem  Background</vt:lpstr>
      <vt:lpstr>Purpose of Project</vt:lpstr>
      <vt:lpstr>Methods</vt:lpstr>
      <vt:lpstr>Methods</vt:lpstr>
      <vt:lpstr>Methods</vt:lpstr>
      <vt:lpstr>Test for Normality</vt:lpstr>
      <vt:lpstr>Test For Normality</vt:lpstr>
      <vt:lpstr>Test for Equal Variance</vt:lpstr>
      <vt:lpstr>Test for Equal Variance</vt:lpstr>
      <vt:lpstr>Test for Equal Variance</vt:lpstr>
      <vt:lpstr>Results</vt:lpstr>
      <vt:lpstr>Results</vt:lpstr>
      <vt:lpstr>Results</vt:lpstr>
      <vt:lpstr>Results</vt:lpstr>
      <vt:lpstr>Results</vt:lpstr>
      <vt:lpstr>Implications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Factorial Design in Soil Field Capacity</dc:title>
  <dc:creator>Handley, Demond</dc:creator>
  <cp:lastModifiedBy>Eric Agyemang</cp:lastModifiedBy>
  <cp:revision>4</cp:revision>
  <dcterms:created xsi:type="dcterms:W3CDTF">2020-04-25T15:26:34Z</dcterms:created>
  <dcterms:modified xsi:type="dcterms:W3CDTF">2021-12-27T22:16:39Z</dcterms:modified>
</cp:coreProperties>
</file>