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73" r:id="rId6"/>
    <p:sldId id="274" r:id="rId7"/>
    <p:sldId id="259" r:id="rId8"/>
    <p:sldId id="271" r:id="rId9"/>
    <p:sldId id="275" r:id="rId10"/>
    <p:sldId id="267" r:id="rId11"/>
    <p:sldId id="269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55317-E3A0-4D73-A733-70ACA5A8DF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969155-9F89-4C34-9ABF-9B63860C1A70}">
      <dgm:prSet/>
      <dgm:spPr/>
      <dgm:t>
        <a:bodyPr/>
        <a:lstStyle/>
        <a:p>
          <a:endParaRPr lang="en-US" dirty="0"/>
        </a:p>
      </dgm:t>
    </dgm:pt>
    <dgm:pt modelId="{21367A8A-6424-4A37-9C86-712670ACC0AC}" type="parTrans" cxnId="{69A1FE37-E262-41D9-A1DC-F8B2027C9791}">
      <dgm:prSet/>
      <dgm:spPr/>
      <dgm:t>
        <a:bodyPr/>
        <a:lstStyle/>
        <a:p>
          <a:endParaRPr lang="en-US"/>
        </a:p>
      </dgm:t>
    </dgm:pt>
    <dgm:pt modelId="{55FA5741-D891-4648-A45A-0CA74510227B}" type="sibTrans" cxnId="{69A1FE37-E262-41D9-A1DC-F8B2027C9791}">
      <dgm:prSet/>
      <dgm:spPr/>
      <dgm:t>
        <a:bodyPr/>
        <a:lstStyle/>
        <a:p>
          <a:endParaRPr lang="en-US"/>
        </a:p>
      </dgm:t>
    </dgm:pt>
    <dgm:pt modelId="{AAA74B3E-F703-4A6C-8A4F-20DCD4D2E4EC}">
      <dgm:prSet/>
      <dgm:spPr/>
      <dgm:t>
        <a:bodyPr/>
        <a:lstStyle/>
        <a:p>
          <a:r>
            <a:rPr lang="en-US" b="1"/>
            <a:t>Gain from Stratification</a:t>
          </a:r>
          <a:endParaRPr lang="en-US"/>
        </a:p>
      </dgm:t>
    </dgm:pt>
    <dgm:pt modelId="{993D353D-0E89-40B9-803A-57AEED47B6CB}" type="parTrans" cxnId="{BB8BF28F-11B9-4D6F-AAB1-8CEB0961CC87}">
      <dgm:prSet/>
      <dgm:spPr/>
      <dgm:t>
        <a:bodyPr/>
        <a:lstStyle/>
        <a:p>
          <a:endParaRPr lang="en-US"/>
        </a:p>
      </dgm:t>
    </dgm:pt>
    <dgm:pt modelId="{9610F884-8815-4D06-A28D-FE6266DE1D8D}" type="sibTrans" cxnId="{BB8BF28F-11B9-4D6F-AAB1-8CEB0961CC87}">
      <dgm:prSet/>
      <dgm:spPr/>
      <dgm:t>
        <a:bodyPr/>
        <a:lstStyle/>
        <a:p>
          <a:endParaRPr lang="en-US"/>
        </a:p>
      </dgm:t>
    </dgm:pt>
    <dgm:pt modelId="{CC2A83B5-F91F-4F9C-BB76-994E25949259}" type="pres">
      <dgm:prSet presAssocID="{20C55317-E3A0-4D73-A733-70ACA5A8DF54}" presName="root" presStyleCnt="0">
        <dgm:presLayoutVars>
          <dgm:dir/>
          <dgm:resizeHandles val="exact"/>
        </dgm:presLayoutVars>
      </dgm:prSet>
      <dgm:spPr/>
    </dgm:pt>
    <dgm:pt modelId="{B3B4E6C8-6CFC-440A-B176-914387BA2119}" type="pres">
      <dgm:prSet presAssocID="{CA969155-9F89-4C34-9ABF-9B63860C1A70}" presName="compNode" presStyleCnt="0"/>
      <dgm:spPr/>
    </dgm:pt>
    <dgm:pt modelId="{33A1F0EE-757D-4BC0-8DD5-24996F5FAD2B}" type="pres">
      <dgm:prSet presAssocID="{CA969155-9F89-4C34-9ABF-9B63860C1A70}" presName="bgRect" presStyleLbl="bgShp" presStyleIdx="0" presStyleCnt="2" custScaleY="113926" custLinFactNeighborX="0" custLinFactNeighborY="2285"/>
      <dgm:spPr/>
    </dgm:pt>
    <dgm:pt modelId="{62B65354-7F62-4BF3-8317-9743DCC3FB8F}" type="pres">
      <dgm:prSet presAssocID="{CA969155-9F89-4C34-9ABF-9B63860C1A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F7BEE12-1DE7-4F4C-8B2E-BA3871DC479A}" type="pres">
      <dgm:prSet presAssocID="{CA969155-9F89-4C34-9ABF-9B63860C1A70}" presName="spaceRect" presStyleCnt="0"/>
      <dgm:spPr/>
    </dgm:pt>
    <dgm:pt modelId="{DC3A537B-9B64-4F27-AD94-8933D9451112}" type="pres">
      <dgm:prSet presAssocID="{CA969155-9F89-4C34-9ABF-9B63860C1A70}" presName="parTx" presStyleLbl="revTx" presStyleIdx="0" presStyleCnt="2">
        <dgm:presLayoutVars>
          <dgm:chMax val="0"/>
          <dgm:chPref val="0"/>
        </dgm:presLayoutVars>
      </dgm:prSet>
      <dgm:spPr/>
    </dgm:pt>
    <dgm:pt modelId="{E3919FA0-C0FF-4309-B977-203E379E19E9}" type="pres">
      <dgm:prSet presAssocID="{55FA5741-D891-4648-A45A-0CA74510227B}" presName="sibTrans" presStyleCnt="0"/>
      <dgm:spPr/>
    </dgm:pt>
    <dgm:pt modelId="{42A9E184-6980-4F16-BD08-3D1E4AB14028}" type="pres">
      <dgm:prSet presAssocID="{AAA74B3E-F703-4A6C-8A4F-20DCD4D2E4EC}" presName="compNode" presStyleCnt="0"/>
      <dgm:spPr/>
    </dgm:pt>
    <dgm:pt modelId="{BD8B2246-CC45-41D2-B75D-537D7F06CC45}" type="pres">
      <dgm:prSet presAssocID="{AAA74B3E-F703-4A6C-8A4F-20DCD4D2E4EC}" presName="bgRect" presStyleLbl="bgShp" presStyleIdx="1" presStyleCnt="2"/>
      <dgm:spPr/>
    </dgm:pt>
    <dgm:pt modelId="{8F958ED1-EAEC-4888-AFCD-7131738A35FB}" type="pres">
      <dgm:prSet presAssocID="{AAA74B3E-F703-4A6C-8A4F-20DCD4D2E4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72F2700-AA46-4CC3-958D-3895C917BEEB}" type="pres">
      <dgm:prSet presAssocID="{AAA74B3E-F703-4A6C-8A4F-20DCD4D2E4EC}" presName="spaceRect" presStyleCnt="0"/>
      <dgm:spPr/>
    </dgm:pt>
    <dgm:pt modelId="{73EFA682-13C3-4667-BAFD-3A75F61A3AF8}" type="pres">
      <dgm:prSet presAssocID="{AAA74B3E-F703-4A6C-8A4F-20DCD4D2E4E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F1372A-4C97-4865-B7BE-C70B097D3123}" type="presOf" srcId="{AAA74B3E-F703-4A6C-8A4F-20DCD4D2E4EC}" destId="{73EFA682-13C3-4667-BAFD-3A75F61A3AF8}" srcOrd="0" destOrd="0" presId="urn:microsoft.com/office/officeart/2018/2/layout/IconVerticalSolidList"/>
    <dgm:cxn modelId="{69A1FE37-E262-41D9-A1DC-F8B2027C9791}" srcId="{20C55317-E3A0-4D73-A733-70ACA5A8DF54}" destId="{CA969155-9F89-4C34-9ABF-9B63860C1A70}" srcOrd="0" destOrd="0" parTransId="{21367A8A-6424-4A37-9C86-712670ACC0AC}" sibTransId="{55FA5741-D891-4648-A45A-0CA74510227B}"/>
    <dgm:cxn modelId="{1733F56A-D9EA-49CB-8B8D-0B478B07A258}" type="presOf" srcId="{20C55317-E3A0-4D73-A733-70ACA5A8DF54}" destId="{CC2A83B5-F91F-4F9C-BB76-994E25949259}" srcOrd="0" destOrd="0" presId="urn:microsoft.com/office/officeart/2018/2/layout/IconVerticalSolidList"/>
    <dgm:cxn modelId="{BB8BF28F-11B9-4D6F-AAB1-8CEB0961CC87}" srcId="{20C55317-E3A0-4D73-A733-70ACA5A8DF54}" destId="{AAA74B3E-F703-4A6C-8A4F-20DCD4D2E4EC}" srcOrd="1" destOrd="0" parTransId="{993D353D-0E89-40B9-803A-57AEED47B6CB}" sibTransId="{9610F884-8815-4D06-A28D-FE6266DE1D8D}"/>
    <dgm:cxn modelId="{DFE1DCCD-D391-425C-A444-BFDBBEE93D7F}" type="presOf" srcId="{CA969155-9F89-4C34-9ABF-9B63860C1A70}" destId="{DC3A537B-9B64-4F27-AD94-8933D9451112}" srcOrd="0" destOrd="0" presId="urn:microsoft.com/office/officeart/2018/2/layout/IconVerticalSolidList"/>
    <dgm:cxn modelId="{FF10FE91-9CAD-46C3-90D9-9006BD449AE7}" type="presParOf" srcId="{CC2A83B5-F91F-4F9C-BB76-994E25949259}" destId="{B3B4E6C8-6CFC-440A-B176-914387BA2119}" srcOrd="0" destOrd="0" presId="urn:microsoft.com/office/officeart/2018/2/layout/IconVerticalSolidList"/>
    <dgm:cxn modelId="{DEAAFD94-194A-4CC6-8B63-B99AB4FE0399}" type="presParOf" srcId="{B3B4E6C8-6CFC-440A-B176-914387BA2119}" destId="{33A1F0EE-757D-4BC0-8DD5-24996F5FAD2B}" srcOrd="0" destOrd="0" presId="urn:microsoft.com/office/officeart/2018/2/layout/IconVerticalSolidList"/>
    <dgm:cxn modelId="{4858263A-D387-46F6-ACA2-0FA5BEA5D569}" type="presParOf" srcId="{B3B4E6C8-6CFC-440A-B176-914387BA2119}" destId="{62B65354-7F62-4BF3-8317-9743DCC3FB8F}" srcOrd="1" destOrd="0" presId="urn:microsoft.com/office/officeart/2018/2/layout/IconVerticalSolidList"/>
    <dgm:cxn modelId="{69018C50-F085-455E-8A1A-F3F9A98C0D21}" type="presParOf" srcId="{B3B4E6C8-6CFC-440A-B176-914387BA2119}" destId="{FF7BEE12-1DE7-4F4C-8B2E-BA3871DC479A}" srcOrd="2" destOrd="0" presId="urn:microsoft.com/office/officeart/2018/2/layout/IconVerticalSolidList"/>
    <dgm:cxn modelId="{34352955-70A3-4815-99DB-75A987D232C4}" type="presParOf" srcId="{B3B4E6C8-6CFC-440A-B176-914387BA2119}" destId="{DC3A537B-9B64-4F27-AD94-8933D9451112}" srcOrd="3" destOrd="0" presId="urn:microsoft.com/office/officeart/2018/2/layout/IconVerticalSolidList"/>
    <dgm:cxn modelId="{98CDE38F-C0F9-474E-8241-CCD6B526EBA4}" type="presParOf" srcId="{CC2A83B5-F91F-4F9C-BB76-994E25949259}" destId="{E3919FA0-C0FF-4309-B977-203E379E19E9}" srcOrd="1" destOrd="0" presId="urn:microsoft.com/office/officeart/2018/2/layout/IconVerticalSolidList"/>
    <dgm:cxn modelId="{5659AB9B-1B5C-4B15-AF84-CA254AFAEEDD}" type="presParOf" srcId="{CC2A83B5-F91F-4F9C-BB76-994E25949259}" destId="{42A9E184-6980-4F16-BD08-3D1E4AB14028}" srcOrd="2" destOrd="0" presId="urn:microsoft.com/office/officeart/2018/2/layout/IconVerticalSolidList"/>
    <dgm:cxn modelId="{75A91B45-3282-4889-BF04-C46B3C7E239C}" type="presParOf" srcId="{42A9E184-6980-4F16-BD08-3D1E4AB14028}" destId="{BD8B2246-CC45-41D2-B75D-537D7F06CC45}" srcOrd="0" destOrd="0" presId="urn:microsoft.com/office/officeart/2018/2/layout/IconVerticalSolidList"/>
    <dgm:cxn modelId="{AEE49C05-9B50-48C4-9835-F1896A256757}" type="presParOf" srcId="{42A9E184-6980-4F16-BD08-3D1E4AB14028}" destId="{8F958ED1-EAEC-4888-AFCD-7131738A35FB}" srcOrd="1" destOrd="0" presId="urn:microsoft.com/office/officeart/2018/2/layout/IconVerticalSolidList"/>
    <dgm:cxn modelId="{05246F97-B4B9-40A6-8525-7C58EE8AC1A4}" type="presParOf" srcId="{42A9E184-6980-4F16-BD08-3D1E4AB14028}" destId="{472F2700-AA46-4CC3-958D-3895C917BEEB}" srcOrd="2" destOrd="0" presId="urn:microsoft.com/office/officeart/2018/2/layout/IconVerticalSolidList"/>
    <dgm:cxn modelId="{77820802-9A74-40D8-93B0-5FBF4DD8165C}" type="presParOf" srcId="{42A9E184-6980-4F16-BD08-3D1E4AB14028}" destId="{73EFA682-13C3-4667-BAFD-3A75F61A3A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89A9FC-C3CD-4AC7-BF8F-9E5DA29C6A7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8AC416-26AD-4E72-A495-6692FB912518}">
      <dgm:prSet custT="1"/>
      <dgm:spPr/>
      <dgm:t>
        <a:bodyPr/>
        <a:lstStyle/>
        <a:p>
          <a:r>
            <a:rPr lang="en-US" sz="2400" b="1" dirty="0"/>
            <a:t>Conclusion and Recommendation</a:t>
          </a:r>
        </a:p>
        <a:p>
          <a:endParaRPr lang="en-US" sz="3200" dirty="0"/>
        </a:p>
        <a:p>
          <a:r>
            <a:rPr lang="en-US" sz="3200" dirty="0"/>
            <a:t>Both techniques express the same type of results.</a:t>
          </a:r>
        </a:p>
        <a:p>
          <a:endParaRPr lang="en-US" sz="3200" dirty="0"/>
        </a:p>
        <a:p>
          <a:r>
            <a:rPr lang="en-US" sz="3200" dirty="0"/>
            <a:t>Buying a Honda vehicle would be the better option.</a:t>
          </a:r>
        </a:p>
        <a:p>
          <a:endParaRPr lang="en-US" sz="3200" dirty="0"/>
        </a:p>
        <a:p>
          <a:r>
            <a:rPr lang="en-US" sz="3200" dirty="0"/>
            <a:t>Buyer should buy Honda vehicles to minimize cost.</a:t>
          </a:r>
        </a:p>
      </dgm:t>
    </dgm:pt>
    <dgm:pt modelId="{8A2F208D-6B1F-4B7F-875D-06892CD5F85D}" type="parTrans" cxnId="{D8EC0BA7-7E17-43E8-AF39-8426A9662B2B}">
      <dgm:prSet/>
      <dgm:spPr/>
      <dgm:t>
        <a:bodyPr/>
        <a:lstStyle/>
        <a:p>
          <a:endParaRPr lang="en-US"/>
        </a:p>
      </dgm:t>
    </dgm:pt>
    <dgm:pt modelId="{D13AD62B-9D0B-4E72-9F42-FC036E59A807}" type="sibTrans" cxnId="{D8EC0BA7-7E17-43E8-AF39-8426A9662B2B}">
      <dgm:prSet/>
      <dgm:spPr/>
      <dgm:t>
        <a:bodyPr/>
        <a:lstStyle/>
        <a:p>
          <a:endParaRPr lang="en-US"/>
        </a:p>
      </dgm:t>
    </dgm:pt>
    <dgm:pt modelId="{F4CADA96-774E-4590-B9AC-D22316C43E75}" type="pres">
      <dgm:prSet presAssocID="{1289A9FC-C3CD-4AC7-BF8F-9E5DA29C6A77}" presName="vert0" presStyleCnt="0">
        <dgm:presLayoutVars>
          <dgm:dir/>
          <dgm:animOne val="branch"/>
          <dgm:animLvl val="lvl"/>
        </dgm:presLayoutVars>
      </dgm:prSet>
      <dgm:spPr/>
    </dgm:pt>
    <dgm:pt modelId="{3CD40AA7-941F-43C0-8F05-54292DC6A805}" type="pres">
      <dgm:prSet presAssocID="{E78AC416-26AD-4E72-A495-6692FB912518}" presName="thickLine" presStyleLbl="alignNode1" presStyleIdx="0" presStyleCnt="1"/>
      <dgm:spPr/>
    </dgm:pt>
    <dgm:pt modelId="{52D5A354-3BBC-4DDF-BD99-CF704082B2F8}" type="pres">
      <dgm:prSet presAssocID="{E78AC416-26AD-4E72-A495-6692FB912518}" presName="horz1" presStyleCnt="0"/>
      <dgm:spPr/>
    </dgm:pt>
    <dgm:pt modelId="{F56F84E8-2B1A-4BE4-B0F8-74D6669FA8B9}" type="pres">
      <dgm:prSet presAssocID="{E78AC416-26AD-4E72-A495-6692FB912518}" presName="tx1" presStyleLbl="revTx" presStyleIdx="0" presStyleCnt="1"/>
      <dgm:spPr/>
    </dgm:pt>
    <dgm:pt modelId="{D3B95229-CAC0-4D6E-B279-5D5F51D3EA96}" type="pres">
      <dgm:prSet presAssocID="{E78AC416-26AD-4E72-A495-6692FB912518}" presName="vert1" presStyleCnt="0"/>
      <dgm:spPr/>
    </dgm:pt>
  </dgm:ptLst>
  <dgm:cxnLst>
    <dgm:cxn modelId="{745DD62C-164D-473D-91DF-54F9AE68D6A1}" type="presOf" srcId="{1289A9FC-C3CD-4AC7-BF8F-9E5DA29C6A77}" destId="{F4CADA96-774E-4590-B9AC-D22316C43E75}" srcOrd="0" destOrd="0" presId="urn:microsoft.com/office/officeart/2008/layout/LinedList"/>
    <dgm:cxn modelId="{D8EC0BA7-7E17-43E8-AF39-8426A9662B2B}" srcId="{1289A9FC-C3CD-4AC7-BF8F-9E5DA29C6A77}" destId="{E78AC416-26AD-4E72-A495-6692FB912518}" srcOrd="0" destOrd="0" parTransId="{8A2F208D-6B1F-4B7F-875D-06892CD5F85D}" sibTransId="{D13AD62B-9D0B-4E72-9F42-FC036E59A807}"/>
    <dgm:cxn modelId="{EA65B0F6-C6BD-4E7C-B378-9B2A66D97410}" type="presOf" srcId="{E78AC416-26AD-4E72-A495-6692FB912518}" destId="{F56F84E8-2B1A-4BE4-B0F8-74D6669FA8B9}" srcOrd="0" destOrd="0" presId="urn:microsoft.com/office/officeart/2008/layout/LinedList"/>
    <dgm:cxn modelId="{3992AEDC-BF05-4BED-8708-264E901629CE}" type="presParOf" srcId="{F4CADA96-774E-4590-B9AC-D22316C43E75}" destId="{3CD40AA7-941F-43C0-8F05-54292DC6A805}" srcOrd="0" destOrd="0" presId="urn:microsoft.com/office/officeart/2008/layout/LinedList"/>
    <dgm:cxn modelId="{2F6FB285-6282-4BC9-8953-62FA9477BD5D}" type="presParOf" srcId="{F4CADA96-774E-4590-B9AC-D22316C43E75}" destId="{52D5A354-3BBC-4DDF-BD99-CF704082B2F8}" srcOrd="1" destOrd="0" presId="urn:microsoft.com/office/officeart/2008/layout/LinedList"/>
    <dgm:cxn modelId="{39AE6FA7-21B3-4886-A3E1-1D564F315273}" type="presParOf" srcId="{52D5A354-3BBC-4DDF-BD99-CF704082B2F8}" destId="{F56F84E8-2B1A-4BE4-B0F8-74D6669FA8B9}" srcOrd="0" destOrd="0" presId="urn:microsoft.com/office/officeart/2008/layout/LinedList"/>
    <dgm:cxn modelId="{19A3C7C4-8532-4C4A-92E3-A73D070FEC4E}" type="presParOf" srcId="{52D5A354-3BBC-4DDF-BD99-CF704082B2F8}" destId="{D3B95229-CAC0-4D6E-B279-5D5F51D3EA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1F0EE-757D-4BC0-8DD5-24996F5FAD2B}">
      <dsp:nvSpPr>
        <dsp:cNvPr id="0" name=""/>
        <dsp:cNvSpPr/>
      </dsp:nvSpPr>
      <dsp:spPr>
        <a:xfrm>
          <a:off x="0" y="873785"/>
          <a:ext cx="6513603" cy="20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65354-7F62-4BF3-8317-9743DCC3FB8F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A537B-9B64-4F27-AD94-8933D9451112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039300" y="956381"/>
        <a:ext cx="4474303" cy="1765627"/>
      </dsp:txXfrm>
    </dsp:sp>
    <dsp:sp modelId="{BD8B2246-CC45-41D2-B75D-537D7F06CC45}">
      <dsp:nvSpPr>
        <dsp:cNvPr id="0" name=""/>
        <dsp:cNvSpPr/>
      </dsp:nvSpPr>
      <dsp:spPr>
        <a:xfrm>
          <a:off x="0" y="3286357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58ED1-EAEC-4888-AFCD-7131738A35FB}">
      <dsp:nvSpPr>
        <dsp:cNvPr id="0" name=""/>
        <dsp:cNvSpPr/>
      </dsp:nvSpPr>
      <dsp:spPr>
        <a:xfrm>
          <a:off x="534102" y="3683623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FA682-13C3-4667-BAFD-3A75F61A3AF8}">
      <dsp:nvSpPr>
        <dsp:cNvPr id="0" name=""/>
        <dsp:cNvSpPr/>
      </dsp:nvSpPr>
      <dsp:spPr>
        <a:xfrm>
          <a:off x="2039300" y="3286357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Gain from Stratification</a:t>
          </a:r>
          <a:endParaRPr lang="en-US" sz="2500" kern="1200"/>
        </a:p>
      </dsp:txBody>
      <dsp:txXfrm>
        <a:off x="2039300" y="3286357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40AA7-941F-43C0-8F05-54292DC6A805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F84E8-2B1A-4BE4-B0F8-74D6669FA8B9}">
      <dsp:nvSpPr>
        <dsp:cNvPr id="0" name=""/>
        <dsp:cNvSpPr/>
      </dsp:nvSpPr>
      <dsp:spPr>
        <a:xfrm>
          <a:off x="0" y="2492"/>
          <a:ext cx="6492875" cy="5100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Conclusion and Recommendation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Both techniques express the same type of results.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Buying a Honda vehicle would be the better option.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Buyer should buy Honda vehicles to minimize cost.</a:t>
          </a:r>
        </a:p>
      </dsp:txBody>
      <dsp:txXfrm>
        <a:off x="0" y="2492"/>
        <a:ext cx="6492875" cy="5100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70A-2D09-493D-8863-738202CDF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8FC43-4B55-4900-94FD-26C47A83D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B179-FB97-4C28-A756-5ED10BEC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B55B1-CF1E-4F66-AB6C-119F05A9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7751-DB41-4C02-B335-9669E15B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8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7F44-6C7B-40BD-B710-D8F9B85D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9B1C8-A96A-43BE-A1A9-57FC61CE8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E8EE-7B80-4DA9-8D28-E9D7F234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4A77-85A9-4B60-9907-7863AA72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C55B3-95FD-4D42-83FE-475E28A8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1D1B0-568C-4038-8BC9-D2327804B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D1B33-F173-4D4F-AF17-56F36D1BB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D90AD-7593-4BB8-B2EF-45CA911A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E110-8162-420E-AB7D-6AEECC0F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61D3-61B8-4C1F-926C-E1068D4A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1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7074-2EF2-4C8C-BA31-42F965C5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2D51-CC51-4DB1-96AA-32B5BFDB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E3BB-C95A-4C68-B044-2E2E915E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CB643-49BF-4687-8490-9167B29A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EA46-0223-4A19-9E87-5391F28E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58B0-2E50-4B45-8C7D-920E2F84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ACF12-7E2B-41DD-B685-573A0D0B8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2DF75-87D5-4099-AC81-54C8166A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22E93-F18F-41B5-906C-491C3CEC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4F58C-CB22-46A8-9F0F-0E76E922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89F5-CC0C-4FEE-B350-18800A06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FE10-67DF-4755-8703-3C27CE358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A4A3B-37AB-49DE-8A85-067577754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3F7B5-92C6-490B-98BA-2802239A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D3641-2FAA-4109-9189-8FAB53E7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B96AA-B91B-4C44-A78E-B0463FF7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0EF3-6B97-40CE-BCD7-4651B065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E36B6-5A61-4164-9C08-C9A0691D6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1B9C4-652A-46DF-94B6-761B79C31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CB1D5-1B59-41C6-9645-74843A90B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73534-F9A6-4FED-B2FE-994B3CD56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AE549-E711-474D-8D9C-2F04AF5C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E5143-35CF-48AE-9F02-F85F10A5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1F328-ABDE-47F6-BCA5-4768BF36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D166-7E19-4FC4-A551-A105641C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19A42-C389-4980-A742-A4BAE7F3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E0A96-F49B-42FE-89E8-3704203B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F54A5-E3A7-444E-8660-421B12E9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4ADBB-1BDD-41A2-A24B-53A01CC0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7EA07-1537-46DC-8F99-6E750639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4A67E-2B7F-45C6-B282-3D43CFE0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6F1D-ABA4-4AA4-AB0F-BF822410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5650-7333-40DE-8EE2-809564CF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CBC8D-1F71-4816-B15B-E255570EA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4AA8E-4F12-4BDB-96DC-13F9756B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ED3CC-803D-4F29-BE11-45E600A8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53D28-7D10-4E76-9577-3852EBB3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4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EF0-E707-4761-B98D-E1059376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E2012-20B0-4429-A6CA-49E23D48B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B91B8-9999-4423-8B56-74A8390AF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1DC50-2815-47B4-8158-05ACF101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8854D-A6BB-4797-A884-BC86F11A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685A6-DBF0-4202-9223-306732F7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2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36F85-5A5B-46DA-9A55-F5BF1FD9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197E8-B1F2-4AB9-BBD6-598459858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430D-3D47-4F9B-A002-EAD878DFE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8071B-9E41-40A6-8BBB-97CFB578C38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BF97F-BFDF-4766-A071-9BFE6C0A6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0095-F0CF-4DEB-AD4F-54FE5020D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3685-7F80-4B81-B69D-1D63F3734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COMPARISON OF FUEL ECONOMY FOR TOYOTA AND HONDA VEHICLES.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F7839-AD70-4D4B-BCAF-6BFDF5330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Eric Agyemang</a:t>
            </a:r>
          </a:p>
          <a:p>
            <a:endParaRPr lang="en-US" dirty="0"/>
          </a:p>
          <a:p>
            <a:r>
              <a:rPr lang="en-US" dirty="0"/>
              <a:t>MAT 450</a:t>
            </a:r>
          </a:p>
        </p:txBody>
      </p:sp>
    </p:spTree>
    <p:extLst>
      <p:ext uri="{BB962C8B-B14F-4D97-AF65-F5344CB8AC3E}">
        <p14:creationId xmlns:p14="http://schemas.microsoft.com/office/powerpoint/2010/main" val="177752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91639-8248-4D3E-A177-61160F29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93" y="1492624"/>
            <a:ext cx="2174837" cy="329101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RESULT Cont..</a:t>
            </a:r>
            <a:br>
              <a:rPr lang="en-US" sz="2600" dirty="0">
                <a:solidFill>
                  <a:srgbClr val="FFFFFF"/>
                </a:solidFill>
              </a:rPr>
            </a:b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Stratified Sampling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8">
                <a:extLst>
                  <a:ext uri="{FF2B5EF4-FFF2-40B4-BE49-F238E27FC236}">
                    <a16:creationId xmlns:a16="http://schemas.microsoft.com/office/drawing/2014/main" id="{0F3F82E9-18BE-42A4-BEF0-75DA7D4B0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760021"/>
                  </p:ext>
                </p:extLst>
              </p:nvPr>
            </p:nvGraphicFramePr>
            <p:xfrm>
              <a:off x="2386031" y="470647"/>
              <a:ext cx="9705885" cy="5584674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{5C22544A-7EE6-4342-B048-85BDC9FD1C3A}</a:tableStyleId>
                  </a:tblPr>
                  <a:tblGrid>
                    <a:gridCol w="1285217">
                      <a:extLst>
                        <a:ext uri="{9D8B030D-6E8A-4147-A177-3AD203B41FA5}">
                          <a16:colId xmlns:a16="http://schemas.microsoft.com/office/drawing/2014/main" val="754755419"/>
                        </a:ext>
                      </a:extLst>
                    </a:gridCol>
                    <a:gridCol w="1787856">
                      <a:extLst>
                        <a:ext uri="{9D8B030D-6E8A-4147-A177-3AD203B41FA5}">
                          <a16:colId xmlns:a16="http://schemas.microsoft.com/office/drawing/2014/main" val="3928879269"/>
                        </a:ext>
                      </a:extLst>
                    </a:gridCol>
                    <a:gridCol w="1774209">
                      <a:extLst>
                        <a:ext uri="{9D8B030D-6E8A-4147-A177-3AD203B41FA5}">
                          <a16:colId xmlns:a16="http://schemas.microsoft.com/office/drawing/2014/main" val="2594427437"/>
                        </a:ext>
                      </a:extLst>
                    </a:gridCol>
                    <a:gridCol w="2442950">
                      <a:extLst>
                        <a:ext uri="{9D8B030D-6E8A-4147-A177-3AD203B41FA5}">
                          <a16:colId xmlns:a16="http://schemas.microsoft.com/office/drawing/2014/main" val="1985018018"/>
                        </a:ext>
                      </a:extLst>
                    </a:gridCol>
                    <a:gridCol w="2415653">
                      <a:extLst>
                        <a:ext uri="{9D8B030D-6E8A-4147-A177-3AD203B41FA5}">
                          <a16:colId xmlns:a16="http://schemas.microsoft.com/office/drawing/2014/main" val="257751140"/>
                        </a:ext>
                      </a:extLst>
                    </a:gridCol>
                  </a:tblGrid>
                  <a:tr h="1107690"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rgbClr val="FFFFFF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1600" b="1" dirty="0">
                              <a:solidFill>
                                <a:srgbClr val="FFFFFF"/>
                              </a:solidFill>
                            </a:rPr>
                            <a:t> </a:t>
                          </a:r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MAKE</a:t>
                          </a:r>
                          <a:endParaRPr lang="en-US" sz="24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TOTAL 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POPUPATION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         ( N )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TOTAL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SAMPLE SIZE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    ( n )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FFFFFF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    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City mpg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 kern="1200">
                                            <a:solidFill>
                                              <a:srgbClr val="FFFF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 kern="1200">
                                            <a:solidFill>
                                              <a:srgbClr val="FFFF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 kern="120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  <m:r>
                                      <a:rPr lang="en-US" sz="2000" b="1" i="1" kern="1200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FFFFFF"/>
                            </a:solidFill>
                          </a:endParaRPr>
                        </a:p>
                        <a:p>
                          <a:pPr algn="ctr"/>
                          <a:endParaRPr lang="en-US" sz="2000" b="1" dirty="0">
                            <a:solidFill>
                              <a:srgbClr val="FFFFFF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Highway mpg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 kern="1200">
                                            <a:solidFill>
                                              <a:srgbClr val="FFFF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 kern="1200">
                                            <a:solidFill>
                                              <a:srgbClr val="FFFF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 kern="120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  <m:r>
                                      <a:rPr lang="en-US" sz="2000" b="1" i="1" kern="1200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0573929"/>
                      </a:ext>
                    </a:extLst>
                  </a:tr>
                  <a:tr h="1365694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HONDA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CI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49,662</a:t>
                          </a:r>
                        </a:p>
                        <a:p>
                          <a:pPr algn="ctr"/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  25,449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17.732mpg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(17.66293, 17.80033)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23.741mpg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(23.67229, 23.80953). 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7201218"/>
                      </a:ext>
                    </a:extLst>
                  </a:tr>
                  <a:tr h="1365694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TOYOTA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CI</a:t>
                          </a:r>
                        </a:p>
                      </a:txBody>
                      <a:tcPr marL="223660" marR="134196" marT="134196" marB="134196">
                        <a:lnL w="12700" cmpd="sng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 </a:t>
                          </a:r>
                        </a:p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49,127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27,960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16.647mpg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(16.59789, 16.69619)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22.48mpg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(22.42293, 22.5376).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8195439"/>
                      </a:ext>
                    </a:extLst>
                  </a:tr>
                  <a:tr h="1365694">
                    <a:tc>
                      <a:txBody>
                        <a:bodyPr/>
                        <a:lstStyle/>
                        <a:p>
                          <a:pPr algn="ctr"/>
                          <a:endParaRPr lang="en-US" sz="18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    TOTAL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     98,789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     53,409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43630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8">
                <a:extLst>
                  <a:ext uri="{FF2B5EF4-FFF2-40B4-BE49-F238E27FC236}">
                    <a16:creationId xmlns:a16="http://schemas.microsoft.com/office/drawing/2014/main" id="{0F3F82E9-18BE-42A4-BEF0-75DA7D4B0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760021"/>
                  </p:ext>
                </p:extLst>
              </p:nvPr>
            </p:nvGraphicFramePr>
            <p:xfrm>
              <a:off x="2386031" y="470647"/>
              <a:ext cx="9705885" cy="5584674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{5C22544A-7EE6-4342-B048-85BDC9FD1C3A}</a:tableStyleId>
                  </a:tblPr>
                  <a:tblGrid>
                    <a:gridCol w="1285217">
                      <a:extLst>
                        <a:ext uri="{9D8B030D-6E8A-4147-A177-3AD203B41FA5}">
                          <a16:colId xmlns:a16="http://schemas.microsoft.com/office/drawing/2014/main" val="754755419"/>
                        </a:ext>
                      </a:extLst>
                    </a:gridCol>
                    <a:gridCol w="1787856">
                      <a:extLst>
                        <a:ext uri="{9D8B030D-6E8A-4147-A177-3AD203B41FA5}">
                          <a16:colId xmlns:a16="http://schemas.microsoft.com/office/drawing/2014/main" val="3928879269"/>
                        </a:ext>
                      </a:extLst>
                    </a:gridCol>
                    <a:gridCol w="1774209">
                      <a:extLst>
                        <a:ext uri="{9D8B030D-6E8A-4147-A177-3AD203B41FA5}">
                          <a16:colId xmlns:a16="http://schemas.microsoft.com/office/drawing/2014/main" val="2594427437"/>
                        </a:ext>
                      </a:extLst>
                    </a:gridCol>
                    <a:gridCol w="2442950">
                      <a:extLst>
                        <a:ext uri="{9D8B030D-6E8A-4147-A177-3AD203B41FA5}">
                          <a16:colId xmlns:a16="http://schemas.microsoft.com/office/drawing/2014/main" val="1985018018"/>
                        </a:ext>
                      </a:extLst>
                    </a:gridCol>
                    <a:gridCol w="2415653">
                      <a:extLst>
                        <a:ext uri="{9D8B030D-6E8A-4147-A177-3AD203B41FA5}">
                          <a16:colId xmlns:a16="http://schemas.microsoft.com/office/drawing/2014/main" val="257751140"/>
                        </a:ext>
                      </a:extLst>
                    </a:gridCol>
                  </a:tblGrid>
                  <a:tr h="1487592"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rgbClr val="FFFFFF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1600" b="1" dirty="0">
                              <a:solidFill>
                                <a:srgbClr val="FFFFFF"/>
                              </a:solidFill>
                            </a:rPr>
                            <a:t> </a:t>
                          </a:r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MAKE</a:t>
                          </a:r>
                          <a:endParaRPr lang="en-US" sz="24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TOTAL 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POPUPATION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         ( N )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TOTAL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SAMPLE SIZE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    ( n )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98504" r="-99501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02273" r="-758" b="-2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0573929"/>
                      </a:ext>
                    </a:extLst>
                  </a:tr>
                  <a:tr h="1365694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HONDA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CI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49,662</a:t>
                          </a:r>
                        </a:p>
                        <a:p>
                          <a:pPr algn="ctr"/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  25,449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17.732mpg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(17.66293, 17.80033)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23.741mpg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(23.67229, 23.80953). 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7201218"/>
                      </a:ext>
                    </a:extLst>
                  </a:tr>
                  <a:tr h="1365694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TOYOTA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CI</a:t>
                          </a:r>
                        </a:p>
                      </a:txBody>
                      <a:tcPr marL="223660" marR="134196" marT="134196" marB="134196">
                        <a:lnL w="12700" cmpd="sng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 </a:t>
                          </a:r>
                        </a:p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49,127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27,960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16.647mpg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(16.59789, 16.69619)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22.48mpg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(22.42293, 22.5376).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8195439"/>
                      </a:ext>
                    </a:extLst>
                  </a:tr>
                  <a:tr h="1365694">
                    <a:tc>
                      <a:txBody>
                        <a:bodyPr/>
                        <a:lstStyle/>
                        <a:p>
                          <a:pPr algn="ctr"/>
                          <a:endParaRPr lang="en-US" sz="18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    TOTAL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     98,789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     53,409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43630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713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903B6-A909-40E2-945E-FFB252CE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Results Cont..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Gain from Stratification</a:t>
            </a:r>
            <a:endParaRPr lang="en-US" kern="1200" dirty="0"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0448628-E605-4A4D-9B60-F3C031D3B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2415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2">
                <a:extLst>
                  <a:ext uri="{FF2B5EF4-FFF2-40B4-BE49-F238E27FC236}">
                    <a16:creationId xmlns:a16="http://schemas.microsoft.com/office/drawing/2014/main" id="{0AA8B851-6B52-400C-AD75-F8463BECB5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662796"/>
                  </p:ext>
                </p:extLst>
              </p:nvPr>
            </p:nvGraphicFramePr>
            <p:xfrm>
              <a:off x="4865105" y="719664"/>
              <a:ext cx="6842799" cy="5087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0933">
                      <a:extLst>
                        <a:ext uri="{9D8B030D-6E8A-4147-A177-3AD203B41FA5}">
                          <a16:colId xmlns:a16="http://schemas.microsoft.com/office/drawing/2014/main" val="566296102"/>
                        </a:ext>
                      </a:extLst>
                    </a:gridCol>
                    <a:gridCol w="2280933">
                      <a:extLst>
                        <a:ext uri="{9D8B030D-6E8A-4147-A177-3AD203B41FA5}">
                          <a16:colId xmlns:a16="http://schemas.microsoft.com/office/drawing/2014/main" val="1967682764"/>
                        </a:ext>
                      </a:extLst>
                    </a:gridCol>
                    <a:gridCol w="2280933">
                      <a:extLst>
                        <a:ext uri="{9D8B030D-6E8A-4147-A177-3AD203B41FA5}">
                          <a16:colId xmlns:a16="http://schemas.microsoft.com/office/drawing/2014/main" val="3031523384"/>
                        </a:ext>
                      </a:extLst>
                    </a:gridCol>
                  </a:tblGrid>
                  <a:tr h="180926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  <a:p>
                          <a:endParaRPr lang="en-US" sz="2400" dirty="0"/>
                        </a:p>
                        <a:p>
                          <a:r>
                            <a:rPr lang="en-US" sz="2400" dirty="0"/>
                            <a:t>        MAKE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  <a:p>
                          <a:endParaRPr lang="en-US" sz="2400" dirty="0"/>
                        </a:p>
                        <a:p>
                          <a:r>
                            <a:rPr lang="en-US" sz="2400" dirty="0"/>
                            <a:t>      CITY mpg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  <a:p>
                          <a:endParaRPr lang="en-US" sz="2400" dirty="0"/>
                        </a:p>
                        <a:p>
                          <a:r>
                            <a:rPr lang="en-US" sz="2400" dirty="0"/>
                            <a:t>HIGHWAY  mpg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810683"/>
                      </a:ext>
                    </a:extLst>
                  </a:tr>
                  <a:tr h="146921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HONDA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  <a:p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0.1008905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0.1021133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1536887"/>
                      </a:ext>
                    </a:extLst>
                  </a:tr>
                  <a:tr h="180926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TOYOTA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0.97222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0.04136722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55810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2">
                <a:extLst>
                  <a:ext uri="{FF2B5EF4-FFF2-40B4-BE49-F238E27FC236}">
                    <a16:creationId xmlns:a16="http://schemas.microsoft.com/office/drawing/2014/main" id="{0AA8B851-6B52-400C-AD75-F8463BECB5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662796"/>
                  </p:ext>
                </p:extLst>
              </p:nvPr>
            </p:nvGraphicFramePr>
            <p:xfrm>
              <a:off x="4865105" y="719664"/>
              <a:ext cx="6842799" cy="5087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0933">
                      <a:extLst>
                        <a:ext uri="{9D8B030D-6E8A-4147-A177-3AD203B41FA5}">
                          <a16:colId xmlns:a16="http://schemas.microsoft.com/office/drawing/2014/main" val="566296102"/>
                        </a:ext>
                      </a:extLst>
                    </a:gridCol>
                    <a:gridCol w="2280933">
                      <a:extLst>
                        <a:ext uri="{9D8B030D-6E8A-4147-A177-3AD203B41FA5}">
                          <a16:colId xmlns:a16="http://schemas.microsoft.com/office/drawing/2014/main" val="1967682764"/>
                        </a:ext>
                      </a:extLst>
                    </a:gridCol>
                    <a:gridCol w="2280933">
                      <a:extLst>
                        <a:ext uri="{9D8B030D-6E8A-4147-A177-3AD203B41FA5}">
                          <a16:colId xmlns:a16="http://schemas.microsoft.com/office/drawing/2014/main" val="3031523384"/>
                        </a:ext>
                      </a:extLst>
                    </a:gridCol>
                  </a:tblGrid>
                  <a:tr h="180926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  <a:p>
                          <a:endParaRPr lang="en-US" sz="2400" dirty="0"/>
                        </a:p>
                        <a:p>
                          <a:r>
                            <a:rPr lang="en-US" sz="2400" dirty="0"/>
                            <a:t>        MAKE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  <a:p>
                          <a:endParaRPr lang="en-US" sz="2400" dirty="0"/>
                        </a:p>
                        <a:p>
                          <a:r>
                            <a:rPr lang="en-US" sz="2400" dirty="0"/>
                            <a:t>      CITY mpg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  <a:p>
                          <a:endParaRPr lang="en-US" sz="2400" dirty="0"/>
                        </a:p>
                        <a:p>
                          <a:r>
                            <a:rPr lang="en-US" sz="2400" dirty="0"/>
                            <a:t>HIGHWAY  mpg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810683"/>
                      </a:ext>
                    </a:extLst>
                  </a:tr>
                  <a:tr h="146921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HONDA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23651" r="-100800" b="-124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535" t="-123651" r="-1070" b="-124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1536887"/>
                      </a:ext>
                    </a:extLst>
                  </a:tr>
                  <a:tr h="180926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TOYOTA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81481" r="-100800" b="-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0.04136722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55810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526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DBCD750A-CAE9-44F0-ADFF-FCA6479EB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55088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51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4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5C4FB25-F2D8-43A0-A6F7-38A7BA8E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894" y="2409078"/>
            <a:ext cx="5065059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7635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8F36-3F37-4011-AFC4-BEBC359B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BC1B-AB94-4ADC-88C0-CBA160AC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Problem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Purpose of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Conclusion and Recommendation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8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7917-DFBB-4FF3-955F-D9ADA264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6562-330E-4463-B3E5-92EA3D04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Fuel economy of vehicles driven in the United States (US) is often measured in miles per gallon (</a:t>
            </a:r>
            <a:r>
              <a:rPr lang="en-US" sz="3200" i="1" dirty="0"/>
              <a:t>MPG</a:t>
            </a:r>
            <a:r>
              <a:rPr lang="en-US" sz="3200" dirty="0"/>
              <a:t>). </a:t>
            </a:r>
          </a:p>
          <a:p>
            <a:endParaRPr lang="en-US" sz="3200" dirty="0"/>
          </a:p>
          <a:p>
            <a:r>
              <a:rPr lang="en-US" sz="3200" dirty="0"/>
              <a:t>Fuel economy may be viewed in two distinct ways:</a:t>
            </a:r>
          </a:p>
          <a:p>
            <a:pPr marL="573088" indent="-109538">
              <a:buFont typeface="Wingdings" panose="05000000000000000000" pitchFamily="2" charset="2"/>
              <a:buChar char="q"/>
            </a:pPr>
            <a:r>
              <a:rPr lang="en-US" sz="3200" dirty="0"/>
              <a:t>Expected mileage the vehicle can travel on a highway setting </a:t>
            </a:r>
          </a:p>
          <a:p>
            <a:pPr marL="573088" indent="-109538">
              <a:buFont typeface="Wingdings" panose="05000000000000000000" pitchFamily="2" charset="2"/>
              <a:buChar char="q"/>
            </a:pPr>
            <a:r>
              <a:rPr lang="en-US" sz="3200" dirty="0"/>
              <a:t>Expected mileage the vehicle can travel within a city environment</a:t>
            </a:r>
          </a:p>
          <a:p>
            <a:pPr marL="463550" indent="0">
              <a:buNone/>
            </a:pPr>
            <a:endParaRPr lang="en-US" sz="3200" dirty="0"/>
          </a:p>
          <a:p>
            <a:r>
              <a:rPr lang="en-US" sz="3200" dirty="0"/>
              <a:t>Toyota and Honda, two popular Japanese automobile makes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3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53BB-AAEB-4B7A-858E-0CF21C1B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Purpose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B9D8-D17D-46DB-B1EC-F09EEE94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To determine </a:t>
            </a:r>
            <a:r>
              <a:rPr lang="en-GB" sz="3200" dirty="0"/>
              <a:t>which of the two companies Honda and Toyota manufacture the vehicle with the better, overall city and highway fuel economy.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determine which company manufacture the vehicle with the better city and highway fuel economy based upon individual classes.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Help buyer make the best choice amount the two makes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8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1C86-B8BA-4877-969D-42D112BF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92C9-3B17-4F72-8E92-FD94AEBB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1"/>
            <a:ext cx="10515600" cy="466206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3200" dirty="0"/>
              <a:t>Data on Toyota and Honda (2014-2018) collected from Kaggle.com</a:t>
            </a:r>
          </a:p>
          <a:p>
            <a:pPr marL="736600">
              <a:buFont typeface="Wingdings" panose="05000000000000000000" pitchFamily="2" charset="2"/>
              <a:buChar char="q"/>
            </a:pPr>
            <a:r>
              <a:rPr lang="en-US" sz="3200" dirty="0"/>
              <a:t>Class</a:t>
            </a:r>
          </a:p>
          <a:p>
            <a:pPr marL="736600">
              <a:buFont typeface="Wingdings" panose="05000000000000000000" pitchFamily="2" charset="2"/>
              <a:buChar char="q"/>
            </a:pPr>
            <a:r>
              <a:rPr lang="en-US" sz="3200" dirty="0"/>
              <a:t>City mpg</a:t>
            </a:r>
          </a:p>
          <a:p>
            <a:pPr marL="736600">
              <a:buFont typeface="Wingdings" panose="05000000000000000000" pitchFamily="2" charset="2"/>
              <a:buChar char="q"/>
            </a:pPr>
            <a:r>
              <a:rPr lang="en-US" sz="3200" dirty="0"/>
              <a:t>Highway mpg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b="1" dirty="0"/>
              <a:t>Sampling Techniques</a:t>
            </a:r>
            <a:r>
              <a:rPr lang="en-US" sz="3200" dirty="0"/>
              <a:t>:</a:t>
            </a:r>
          </a:p>
          <a:p>
            <a:pPr marL="804863">
              <a:buFont typeface="Wingdings" panose="05000000000000000000" pitchFamily="2" charset="2"/>
              <a:buChar char="q"/>
            </a:pPr>
            <a:r>
              <a:rPr lang="en-US" sz="3200" dirty="0"/>
              <a:t>SRS</a:t>
            </a:r>
          </a:p>
          <a:p>
            <a:pPr marL="804863">
              <a:buFont typeface="Wingdings" panose="05000000000000000000" pitchFamily="2" charset="2"/>
              <a:buChar char="q"/>
            </a:pPr>
            <a:r>
              <a:rPr lang="en-US" sz="3200" dirty="0"/>
              <a:t>Stratified Sampling</a:t>
            </a:r>
          </a:p>
        </p:txBody>
      </p:sp>
    </p:spTree>
    <p:extLst>
      <p:ext uri="{BB962C8B-B14F-4D97-AF65-F5344CB8AC3E}">
        <p14:creationId xmlns:p14="http://schemas.microsoft.com/office/powerpoint/2010/main" val="281837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48B7-6A81-4744-86BB-1C84FCF0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E5FF-6F84-4ABC-8D38-D17A5B2C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2397" cy="4351338"/>
          </a:xfrm>
        </p:spPr>
        <p:txBody>
          <a:bodyPr/>
          <a:lstStyle/>
          <a:p>
            <a:r>
              <a:rPr lang="en-US" sz="3200" dirty="0"/>
              <a:t> Use R and SAS for the analysis</a:t>
            </a:r>
          </a:p>
          <a:p>
            <a:r>
              <a:rPr lang="en-US" sz="3200" dirty="0"/>
              <a:t>Kernel Density Estimation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/>
              <a:t>Used to show the distribution of City and Highway mpg of the dataset.</a:t>
            </a:r>
          </a:p>
          <a:p>
            <a:r>
              <a:rPr lang="en-US" dirty="0"/>
              <a:t>SAMPLE SIZE ESTIMATION</a:t>
            </a:r>
          </a:p>
          <a:p>
            <a:pPr marL="860425" lvl="1" indent="-403225">
              <a:buFont typeface="Wingdings" panose="05000000000000000000" pitchFamily="2" charset="2"/>
              <a:buChar char="q"/>
            </a:pPr>
            <a:r>
              <a:rPr lang="en-US" sz="2800" dirty="0"/>
              <a:t> Sample size of Toyota and Honda population </a:t>
            </a:r>
            <a:r>
              <a:rPr lang="en-US" dirty="0"/>
              <a:t>– </a:t>
            </a:r>
            <a:r>
              <a:rPr lang="en-US" b="1" dirty="0"/>
              <a:t>(</a:t>
            </a:r>
            <a:r>
              <a:rPr lang="en-US" i="1" dirty="0"/>
              <a:t>sample.size.mean  </a:t>
            </a:r>
            <a:r>
              <a:rPr lang="en-US" dirty="0"/>
              <a:t>choosing a margin of error of  0.1 with population of Honda 49662 and population of Toyota 49127 and alpha level of 0. 05).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lvl="1"/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190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9AB8-7E22-44BE-A7DA-16D701A1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Methods </a:t>
            </a:r>
            <a:r>
              <a:rPr lang="en-US" sz="3200" b="1" dirty="0" err="1"/>
              <a:t>Cont</a:t>
            </a:r>
            <a:r>
              <a:rPr lang="en-US" sz="3200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1309-7ACC-4304-A3FE-B42FB840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23938" indent="-396875"/>
            <a:r>
              <a:rPr lang="en-US" b="1" dirty="0"/>
              <a:t>Stratified Sampling Method</a:t>
            </a:r>
          </a:p>
          <a:p>
            <a:pPr marL="1433513" indent="-341313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Assume:</a:t>
            </a:r>
            <a:r>
              <a:rPr lang="en-US" dirty="0"/>
              <a:t> Equal amount of cost of measuring a vehicle for a   </a:t>
            </a:r>
          </a:p>
          <a:p>
            <a:pPr marL="627063" indent="0">
              <a:buNone/>
            </a:pPr>
            <a:r>
              <a:rPr lang="en-US" dirty="0"/>
              <a:t>                           sample .</a:t>
            </a:r>
            <a:endParaRPr lang="en-US" b="1" dirty="0"/>
          </a:p>
          <a:p>
            <a:pPr marL="1023938" indent="125413">
              <a:buFont typeface="Wingdings" panose="05000000000000000000" pitchFamily="2" charset="2"/>
              <a:buChar char="q"/>
              <a:tabLst>
                <a:tab pos="109538" algn="l"/>
                <a:tab pos="860425" algn="l"/>
              </a:tabLst>
            </a:pPr>
            <a:r>
              <a:rPr lang="en-US" b="1" dirty="0"/>
              <a:t> </a:t>
            </a:r>
            <a:r>
              <a:rPr lang="en-US" dirty="0"/>
              <a:t>Design Strata using vehicle class (</a:t>
            </a:r>
            <a:r>
              <a:rPr lang="en-US" b="1" dirty="0"/>
              <a:t>Neyman Allocation to Strata</a:t>
            </a:r>
            <a:r>
              <a:rPr lang="en-US" dirty="0"/>
              <a:t>) </a:t>
            </a:r>
            <a:r>
              <a:rPr lang="en-US" b="1" dirty="0"/>
              <a:t>Eg: </a:t>
            </a:r>
            <a:r>
              <a:rPr lang="en-US" dirty="0"/>
              <a:t>Compact Cars, sport Utility Cars, Standard Utility cars 4WD  are some of the strata used etc.</a:t>
            </a:r>
          </a:p>
          <a:p>
            <a:pPr marL="1023938" indent="125413">
              <a:buFont typeface="Wingdings" panose="05000000000000000000" pitchFamily="2" charset="2"/>
              <a:buChar char="q"/>
              <a:tabLst>
                <a:tab pos="109538" algn="l"/>
                <a:tab pos="860425" algn="l"/>
              </a:tabLst>
            </a:pPr>
            <a:r>
              <a:rPr lang="en-US" dirty="0"/>
              <a:t>Relative Gain from Stratification and the Design effect.</a:t>
            </a:r>
          </a:p>
          <a:p>
            <a:pPr marL="1023938" indent="125413">
              <a:buFont typeface="Wingdings" panose="05000000000000000000" pitchFamily="2" charset="2"/>
              <a:buChar char="q"/>
              <a:tabLst>
                <a:tab pos="109538" algn="l"/>
                <a:tab pos="8604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8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22A9EB-7DAE-4682-B342-91959C21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7" y="2057400"/>
            <a:ext cx="2469776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RESULTS: </a:t>
            </a:r>
            <a:br>
              <a:rPr lang="en-US" sz="2600" dirty="0">
                <a:solidFill>
                  <a:srgbClr val="FFFFFF"/>
                </a:solidFill>
              </a:rPr>
            </a:b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b="1" dirty="0">
                <a:solidFill>
                  <a:srgbClr val="FFFFFF"/>
                </a:solidFill>
              </a:rPr>
              <a:t>KERNEL DENSITY ESTIMATION</a:t>
            </a:r>
            <a:br>
              <a:rPr lang="en-US" sz="2600" dirty="0">
                <a:solidFill>
                  <a:srgbClr val="FFFFFF"/>
                </a:solidFill>
              </a:rPr>
            </a:b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7878294-57CA-457F-8A84-22E4CD81CC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472" y="806826"/>
            <a:ext cx="4124792" cy="28364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7D38EF-C9C8-43F2-87BA-8CF14A938C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58" y="3725862"/>
            <a:ext cx="4105741" cy="23253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FD47B7-867E-4337-BFA4-B6791991F67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3" y="806826"/>
            <a:ext cx="3790294" cy="28364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B80E25-F2B2-450E-B7D4-76D9292661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2" y="3725862"/>
            <a:ext cx="3790295" cy="25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5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7F9F27B0-9607-47A7-917F-B9F0FA7025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1110394"/>
                  </p:ext>
                </p:extLst>
              </p:nvPr>
            </p:nvGraphicFramePr>
            <p:xfrm>
              <a:off x="2145095" y="661059"/>
              <a:ext cx="9816322" cy="5127353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{5C22544A-7EE6-4342-B048-85BDC9FD1C3A}</a:tableStyleId>
                  </a:tblPr>
                  <a:tblGrid>
                    <a:gridCol w="1490293">
                      <a:extLst>
                        <a:ext uri="{9D8B030D-6E8A-4147-A177-3AD203B41FA5}">
                          <a16:colId xmlns:a16="http://schemas.microsoft.com/office/drawing/2014/main" val="754755419"/>
                        </a:ext>
                      </a:extLst>
                    </a:gridCol>
                    <a:gridCol w="1707812">
                      <a:extLst>
                        <a:ext uri="{9D8B030D-6E8A-4147-A177-3AD203B41FA5}">
                          <a16:colId xmlns:a16="http://schemas.microsoft.com/office/drawing/2014/main" val="3928879269"/>
                        </a:ext>
                      </a:extLst>
                    </a:gridCol>
                    <a:gridCol w="1734707">
                      <a:extLst>
                        <a:ext uri="{9D8B030D-6E8A-4147-A177-3AD203B41FA5}">
                          <a16:colId xmlns:a16="http://schemas.microsoft.com/office/drawing/2014/main" val="2594427437"/>
                        </a:ext>
                      </a:extLst>
                    </a:gridCol>
                    <a:gridCol w="2379992">
                      <a:extLst>
                        <a:ext uri="{9D8B030D-6E8A-4147-A177-3AD203B41FA5}">
                          <a16:colId xmlns:a16="http://schemas.microsoft.com/office/drawing/2014/main" val="1985018018"/>
                        </a:ext>
                      </a:extLst>
                    </a:gridCol>
                    <a:gridCol w="2503518">
                      <a:extLst>
                        <a:ext uri="{9D8B030D-6E8A-4147-A177-3AD203B41FA5}">
                          <a16:colId xmlns:a16="http://schemas.microsoft.com/office/drawing/2014/main" val="257751140"/>
                        </a:ext>
                      </a:extLst>
                    </a:gridCol>
                  </a:tblGrid>
                  <a:tr h="1248701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FFFFFF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     MAKE</a:t>
                          </a:r>
                        </a:p>
                      </a:txBody>
                      <a:tcPr marL="165168" marR="99101" marT="99101" marB="99101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FFFFFF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POPUPATION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         ( N )</a:t>
                          </a: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FFFFFF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SAMPLE SIZE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          ( n )</a:t>
                          </a: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FFFFFF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   City mpg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 kern="1200">
                                            <a:solidFill>
                                              <a:srgbClr val="FFFF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 kern="1200">
                                            <a:solidFill>
                                              <a:srgbClr val="FFFF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 kern="120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𝑆𝑅𝑆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FFFFFF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Highway mpg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 kern="1200">
                                            <a:solidFill>
                                              <a:srgbClr val="FFFF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 kern="1200">
                                            <a:solidFill>
                                              <a:srgbClr val="FFFF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 kern="120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𝑆𝑅𝑆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0573929"/>
                      </a:ext>
                    </a:extLst>
                  </a:tr>
                  <a:tr h="1296097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HONDA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CI</a:t>
                          </a:r>
                        </a:p>
                      </a:txBody>
                      <a:tcPr marL="165168" marR="99101" marT="99101" marB="99101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49,662</a:t>
                          </a:r>
                        </a:p>
                        <a:p>
                          <a:pPr algn="ctr"/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  25,449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17.795mpg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(17.7279, 17.86136)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23.787mpg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(23.71821, 23.85486)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7201218"/>
                      </a:ext>
                    </a:extLst>
                  </a:tr>
                  <a:tr h="1286458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TOYOTA</a:t>
                          </a:r>
                        </a:p>
                        <a:p>
                          <a:pPr algn="ctr"/>
                          <a:r>
                            <a:rPr lang="en-US" sz="20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CI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5168" marR="99101" marT="99101" marB="99101">
                        <a:lnL w="12700" cmpd="sng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 </a:t>
                          </a:r>
                        </a:p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49,127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27,960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16.704mpg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(16.65305, 16.7551)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22.48mpg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(22.42293, 22.5376)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8195439"/>
                      </a:ext>
                    </a:extLst>
                  </a:tr>
                  <a:tr h="1296097"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    TOTAL</a:t>
                          </a:r>
                        </a:p>
                      </a:txBody>
                      <a:tcPr marL="165168" marR="99101" marT="99101" marB="99101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     98,789</a:t>
                          </a: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     53,409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43630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7F9F27B0-9607-47A7-917F-B9F0FA7025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1110394"/>
                  </p:ext>
                </p:extLst>
              </p:nvPr>
            </p:nvGraphicFramePr>
            <p:xfrm>
              <a:off x="2145095" y="661059"/>
              <a:ext cx="9816322" cy="5127353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{5C22544A-7EE6-4342-B048-85BDC9FD1C3A}</a:tableStyleId>
                  </a:tblPr>
                  <a:tblGrid>
                    <a:gridCol w="1490293">
                      <a:extLst>
                        <a:ext uri="{9D8B030D-6E8A-4147-A177-3AD203B41FA5}">
                          <a16:colId xmlns:a16="http://schemas.microsoft.com/office/drawing/2014/main" val="754755419"/>
                        </a:ext>
                      </a:extLst>
                    </a:gridCol>
                    <a:gridCol w="1707812">
                      <a:extLst>
                        <a:ext uri="{9D8B030D-6E8A-4147-A177-3AD203B41FA5}">
                          <a16:colId xmlns:a16="http://schemas.microsoft.com/office/drawing/2014/main" val="3928879269"/>
                        </a:ext>
                      </a:extLst>
                    </a:gridCol>
                    <a:gridCol w="1734707">
                      <a:extLst>
                        <a:ext uri="{9D8B030D-6E8A-4147-A177-3AD203B41FA5}">
                          <a16:colId xmlns:a16="http://schemas.microsoft.com/office/drawing/2014/main" val="2594427437"/>
                        </a:ext>
                      </a:extLst>
                    </a:gridCol>
                    <a:gridCol w="2379992">
                      <a:extLst>
                        <a:ext uri="{9D8B030D-6E8A-4147-A177-3AD203B41FA5}">
                          <a16:colId xmlns:a16="http://schemas.microsoft.com/office/drawing/2014/main" val="1985018018"/>
                        </a:ext>
                      </a:extLst>
                    </a:gridCol>
                    <a:gridCol w="2503518">
                      <a:extLst>
                        <a:ext uri="{9D8B030D-6E8A-4147-A177-3AD203B41FA5}">
                          <a16:colId xmlns:a16="http://schemas.microsoft.com/office/drawing/2014/main" val="257751140"/>
                        </a:ext>
                      </a:extLst>
                    </a:gridCol>
                  </a:tblGrid>
                  <a:tr h="1248701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FFFFFF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     MAKE</a:t>
                          </a:r>
                        </a:p>
                      </a:txBody>
                      <a:tcPr marL="165168" marR="99101" marT="99101" marB="99101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FFFFFF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POPUPATION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         ( N )</a:t>
                          </a: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rgbClr val="FFFFFF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SAMPLE SIZE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rgbClr val="FFFFFF"/>
                              </a:solidFill>
                            </a:rPr>
                            <a:t>          ( n )</a:t>
                          </a: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161" r="-105882" b="-3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292214" r="-730" b="-312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0573929"/>
                      </a:ext>
                    </a:extLst>
                  </a:tr>
                  <a:tr h="1296097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HONDA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CI</a:t>
                          </a:r>
                        </a:p>
                      </a:txBody>
                      <a:tcPr marL="165168" marR="99101" marT="99101" marB="99101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49,662</a:t>
                          </a:r>
                        </a:p>
                        <a:p>
                          <a:pPr algn="ctr"/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  25,449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17.795mpg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(17.7279, 17.86136)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23.787mpg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(23.71821, 23.85486)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7201218"/>
                      </a:ext>
                    </a:extLst>
                  </a:tr>
                  <a:tr h="1286458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TOYOTA</a:t>
                          </a:r>
                        </a:p>
                        <a:p>
                          <a:pPr algn="ctr"/>
                          <a:r>
                            <a:rPr lang="en-US" sz="20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CI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5168" marR="99101" marT="99101" marB="99101">
                        <a:lnL w="12700" cmpd="sng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 </a:t>
                          </a:r>
                        </a:p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49,127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27,960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16.704mpg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(16.65305, 16.7551)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22.48mpg </a:t>
                          </a: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(22.42293, 22.5376)</a:t>
                          </a:r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8195439"/>
                      </a:ext>
                    </a:extLst>
                  </a:tr>
                  <a:tr h="1296097"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    TOTAL</a:t>
                          </a:r>
                        </a:p>
                      </a:txBody>
                      <a:tcPr marL="165168" marR="99101" marT="99101" marB="99101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     98,789</a:t>
                          </a: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       53,409</a:t>
                          </a:r>
                        </a:p>
                      </a:txBody>
                      <a:tcPr marL="223660" marR="134196" marT="134196" marB="134196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5168" marR="99101" marT="99101" marB="9910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4363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5AE33A2D-7191-4718-A00C-70478AD6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1" y="1586753"/>
            <a:ext cx="1976532" cy="25182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RESULT Cont..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SRS</a:t>
            </a:r>
            <a:endParaRPr lang="en-US" sz="26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235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527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COMPARISON OF FUEL ECONOMY FOR TOYOTA AND HONDA VEHICLES.</vt:lpstr>
      <vt:lpstr>Outline</vt:lpstr>
      <vt:lpstr>Background</vt:lpstr>
      <vt:lpstr>Purpose of Project</vt:lpstr>
      <vt:lpstr>Methods</vt:lpstr>
      <vt:lpstr>Methods Cont..</vt:lpstr>
      <vt:lpstr>Methods Cont…</vt:lpstr>
      <vt:lpstr>RESULTS:   KERNEL DENSITY ESTIMATION </vt:lpstr>
      <vt:lpstr>RESULT Cont.. SRS</vt:lpstr>
      <vt:lpstr>RESULT Cont..  Stratified Sampling</vt:lpstr>
      <vt:lpstr>Results Cont..   Gain from Stratification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FUEL ECONOMY FOR TOYOTA AND HONDA VEHICLES.</dc:title>
  <dc:creator>Agyemang, Eric</dc:creator>
  <cp:lastModifiedBy>Agyemang, Eric</cp:lastModifiedBy>
  <cp:revision>16</cp:revision>
  <dcterms:created xsi:type="dcterms:W3CDTF">2020-04-27T06:05:51Z</dcterms:created>
  <dcterms:modified xsi:type="dcterms:W3CDTF">2020-05-02T20:20:39Z</dcterms:modified>
</cp:coreProperties>
</file>