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77" r:id="rId11"/>
    <p:sldId id="267" r:id="rId12"/>
    <p:sldId id="268" r:id="rId13"/>
    <p:sldId id="271" r:id="rId14"/>
    <p:sldId id="272" r:id="rId15"/>
    <p:sldId id="274" r:id="rId16"/>
    <p:sldId id="276" r:id="rId17"/>
    <p:sldId id="278"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98443" y="1140792"/>
            <a:ext cx="8915399" cy="2224678"/>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MICROINSURANCE DEVELOPMENT IN AFRICA</a:t>
            </a:r>
            <a:br>
              <a:rPr lang="en-US" dirty="0"/>
            </a:br>
            <a:endParaRPr lang="en-US" dirty="0"/>
          </a:p>
        </p:txBody>
      </p:sp>
      <p:sp>
        <p:nvSpPr>
          <p:cNvPr id="5" name="Subtitle 4"/>
          <p:cNvSpPr>
            <a:spLocks noGrp="1"/>
          </p:cNvSpPr>
          <p:nvPr>
            <p:ph type="subTitle" idx="1"/>
          </p:nvPr>
        </p:nvSpPr>
        <p:spPr>
          <a:xfrm>
            <a:off x="1747838" y="4141630"/>
            <a:ext cx="8915399" cy="2493932"/>
          </a:xfrm>
        </p:spPr>
        <p:txBody>
          <a:bodyPr>
            <a:noAutofit/>
          </a:bodyPr>
          <a:lstStyle/>
          <a:p>
            <a:r>
              <a:rPr lang="en-US" sz="2400" b="1" dirty="0">
                <a:solidFill>
                  <a:schemeClr val="tx1"/>
                </a:solidFill>
              </a:rPr>
              <a:t>BY: ERIC AGYEMANG</a:t>
            </a:r>
          </a:p>
          <a:p>
            <a:r>
              <a:rPr lang="en-US" sz="2400" b="1" dirty="0">
                <a:solidFill>
                  <a:schemeClr val="tx1"/>
                </a:solidFill>
              </a:rPr>
              <a:t>      Illinois State University</a:t>
            </a:r>
          </a:p>
          <a:p>
            <a:r>
              <a:rPr lang="en-US" sz="2400" b="1" dirty="0">
                <a:solidFill>
                  <a:schemeClr val="tx1"/>
                </a:solidFill>
              </a:rPr>
              <a:t>      Department of Mathematics</a:t>
            </a:r>
          </a:p>
          <a:p>
            <a:r>
              <a:rPr lang="en-US" sz="2400" b="1" dirty="0">
                <a:solidFill>
                  <a:schemeClr val="tx1"/>
                </a:solidFill>
              </a:rPr>
              <a:t>      USA.</a:t>
            </a:r>
          </a:p>
          <a:p>
            <a:r>
              <a:rPr lang="en-US" sz="2400" b="1" dirty="0">
                <a:solidFill>
                  <a:schemeClr val="tx1"/>
                </a:solidFill>
              </a:rPr>
              <a:t>Email: e.agyemang@rocketmail.com</a:t>
            </a:r>
          </a:p>
          <a:p>
            <a:endParaRPr lang="en-US" sz="2400" b="1" dirty="0">
              <a:solidFill>
                <a:schemeClr val="tx1"/>
              </a:solidFill>
            </a:endParaRPr>
          </a:p>
        </p:txBody>
      </p:sp>
    </p:spTree>
    <p:extLst>
      <p:ext uri="{BB962C8B-B14F-4D97-AF65-F5344CB8AC3E}">
        <p14:creationId xmlns:p14="http://schemas.microsoft.com/office/powerpoint/2010/main" val="3722675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D1AA-D9A5-4548-865F-2A3C2E6CA8E7}"/>
              </a:ext>
            </a:extLst>
          </p:cNvPr>
          <p:cNvSpPr>
            <a:spLocks noGrp="1"/>
          </p:cNvSpPr>
          <p:nvPr>
            <p:ph type="title"/>
          </p:nvPr>
        </p:nvSpPr>
        <p:spPr>
          <a:xfrm>
            <a:off x="1629757" y="253412"/>
            <a:ext cx="8099459" cy="917019"/>
          </a:xfrm>
        </p:spPr>
        <p:txBody>
          <a:bodyPr>
            <a:normAutofit fontScale="90000"/>
          </a:bodyPr>
          <a:lstStyle/>
          <a:p>
            <a:r>
              <a:rPr lang="en-US" sz="2800" dirty="0"/>
              <a:t>Results cont.</a:t>
            </a:r>
            <a:br>
              <a:rPr lang="en-US" sz="2800" b="1" dirty="0"/>
            </a:br>
            <a:r>
              <a:rPr lang="en-US" sz="2800" b="1" dirty="0"/>
              <a:t>                          </a:t>
            </a:r>
            <a:r>
              <a:rPr lang="en-US" b="1" dirty="0"/>
              <a:t>Distribution of proxies</a:t>
            </a:r>
          </a:p>
        </p:txBody>
      </p:sp>
      <p:sp>
        <p:nvSpPr>
          <p:cNvPr id="3" name="Content Placeholder 2">
            <a:extLst>
              <a:ext uri="{FF2B5EF4-FFF2-40B4-BE49-F238E27FC236}">
                <a16:creationId xmlns:a16="http://schemas.microsoft.com/office/drawing/2014/main" id="{F9AA775D-7FF9-4FD0-8AEC-A637BBFFB867}"/>
              </a:ext>
            </a:extLst>
          </p:cNvPr>
          <p:cNvSpPr>
            <a:spLocks noGrp="1"/>
          </p:cNvSpPr>
          <p:nvPr>
            <p:ph idx="1"/>
          </p:nvPr>
        </p:nvSpPr>
        <p:spPr>
          <a:xfrm>
            <a:off x="1219200" y="1170432"/>
            <a:ext cx="10285412" cy="4740790"/>
          </a:xfrm>
        </p:spPr>
        <p:txBody>
          <a:bodyPr/>
          <a:lstStyle/>
          <a:p>
            <a:pPr marL="0" indent="0">
              <a:buNone/>
            </a:pPr>
            <a:r>
              <a:rPr lang="en-US" sz="2400" dirty="0"/>
              <a:t>  </a:t>
            </a:r>
            <a:r>
              <a:rPr lang="en-US" sz="2800" dirty="0">
                <a:solidFill>
                  <a:schemeClr val="tx1"/>
                </a:solidFill>
              </a:rPr>
              <a:t>Microinsurance Density</a:t>
            </a:r>
          </a:p>
          <a:p>
            <a:pPr marL="0" indent="0">
              <a:buNone/>
            </a:pPr>
            <a:r>
              <a:rPr lang="en-US" b="1" dirty="0"/>
              <a:t>                                                          </a:t>
            </a:r>
          </a:p>
        </p:txBody>
      </p:sp>
      <p:pic>
        <p:nvPicPr>
          <p:cNvPr id="4" name="Picture 3">
            <a:extLst>
              <a:ext uri="{FF2B5EF4-FFF2-40B4-BE49-F238E27FC236}">
                <a16:creationId xmlns:a16="http://schemas.microsoft.com/office/drawing/2014/main" id="{DA13BC88-518B-457D-A515-A34A046205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8976" y="1620253"/>
            <a:ext cx="5442035" cy="4837291"/>
          </a:xfrm>
          <a:prstGeom prst="rect">
            <a:avLst/>
          </a:prstGeom>
          <a:noFill/>
          <a:ln>
            <a:noFill/>
          </a:ln>
        </p:spPr>
      </p:pic>
      <p:pic>
        <p:nvPicPr>
          <p:cNvPr id="5" name="Picture 4">
            <a:extLst>
              <a:ext uri="{FF2B5EF4-FFF2-40B4-BE49-F238E27FC236}">
                <a16:creationId xmlns:a16="http://schemas.microsoft.com/office/drawing/2014/main" id="{E64B46AF-E1C2-4777-A637-52D13D8855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7339" y="1365503"/>
            <a:ext cx="4887497" cy="5259885"/>
          </a:xfrm>
          <a:prstGeom prst="rect">
            <a:avLst/>
          </a:prstGeom>
          <a:noFill/>
          <a:ln>
            <a:noFill/>
          </a:ln>
        </p:spPr>
      </p:pic>
    </p:spTree>
    <p:extLst>
      <p:ext uri="{BB962C8B-B14F-4D97-AF65-F5344CB8AC3E}">
        <p14:creationId xmlns:p14="http://schemas.microsoft.com/office/powerpoint/2010/main" val="81353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769" y="624110"/>
            <a:ext cx="9931844" cy="838930"/>
          </a:xfrm>
        </p:spPr>
        <p:txBody>
          <a:bodyPr>
            <a:normAutofit fontScale="90000"/>
          </a:bodyPr>
          <a:lstStyle/>
          <a:p>
            <a:r>
              <a:rPr lang="en-US" sz="2400" dirty="0"/>
              <a:t>Results cont.</a:t>
            </a:r>
            <a:br>
              <a:rPr lang="en-US" sz="2400" b="1" dirty="0"/>
            </a:br>
            <a:r>
              <a:rPr lang="en-US" sz="2800" dirty="0">
                <a:solidFill>
                  <a:schemeClr val="tx1"/>
                </a:solidFill>
              </a:rPr>
              <a:t>Ease of doing Business</a:t>
            </a:r>
            <a:endParaRPr lang="en-US" sz="2400" dirty="0">
              <a:solidFill>
                <a:schemeClr val="tx1"/>
              </a:solidFill>
            </a:endParaRPr>
          </a:p>
        </p:txBody>
      </p:sp>
      <p:pic>
        <p:nvPicPr>
          <p:cNvPr id="4" name="Content Placeholder 3">
            <a:extLst>
              <a:ext uri="{FF2B5EF4-FFF2-40B4-BE49-F238E27FC236}">
                <a16:creationId xmlns:a16="http://schemas.microsoft.com/office/drawing/2014/main" id="{C991CA62-C93D-4D6C-AEE4-9F4266F7B79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9978" y="1539240"/>
            <a:ext cx="5778713" cy="4364255"/>
          </a:xfrm>
          <a:prstGeom prst="rect">
            <a:avLst/>
          </a:prstGeom>
          <a:noFill/>
          <a:ln>
            <a:noFill/>
          </a:ln>
        </p:spPr>
      </p:pic>
      <p:pic>
        <p:nvPicPr>
          <p:cNvPr id="5" name="Picture 4">
            <a:extLst>
              <a:ext uri="{FF2B5EF4-FFF2-40B4-BE49-F238E27FC236}">
                <a16:creationId xmlns:a16="http://schemas.microsoft.com/office/drawing/2014/main" id="{60DB5A7E-0D7F-488C-8166-0EE795BDD5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49437" y="1235242"/>
            <a:ext cx="4936517" cy="4998648"/>
          </a:xfrm>
          <a:prstGeom prst="rect">
            <a:avLst/>
          </a:prstGeom>
          <a:noFill/>
          <a:ln>
            <a:noFill/>
          </a:ln>
        </p:spPr>
      </p:pic>
    </p:spTree>
    <p:extLst>
      <p:ext uri="{BB962C8B-B14F-4D97-AF65-F5344CB8AC3E}">
        <p14:creationId xmlns:p14="http://schemas.microsoft.com/office/powerpoint/2010/main" val="314357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26574"/>
            <a:ext cx="8911687" cy="790162"/>
          </a:xfrm>
        </p:spPr>
        <p:txBody>
          <a:bodyPr>
            <a:normAutofit fontScale="90000"/>
          </a:bodyPr>
          <a:lstStyle/>
          <a:p>
            <a:r>
              <a:rPr lang="en-US" sz="2400" dirty="0"/>
              <a:t>Results cont.</a:t>
            </a:r>
            <a:br>
              <a:rPr lang="en-US" sz="2400" dirty="0"/>
            </a:br>
            <a:r>
              <a:rPr lang="en-US" sz="2400" dirty="0"/>
              <a:t>                                     </a:t>
            </a:r>
            <a:r>
              <a:rPr lang="en-US" sz="2700" b="1" dirty="0">
                <a:solidFill>
                  <a:schemeClr val="tx1"/>
                </a:solidFill>
              </a:rPr>
              <a:t>Model Results </a:t>
            </a:r>
            <a:endParaRPr lang="en-US" sz="2400" b="1" dirty="0">
              <a:solidFill>
                <a:schemeClr val="tx1"/>
              </a:solidFill>
            </a:endParaRPr>
          </a:p>
        </p:txBody>
      </p:sp>
      <p:sp>
        <p:nvSpPr>
          <p:cNvPr id="3" name="Content Placeholder 2"/>
          <p:cNvSpPr>
            <a:spLocks noGrp="1"/>
          </p:cNvSpPr>
          <p:nvPr>
            <p:ph idx="1"/>
          </p:nvPr>
        </p:nvSpPr>
        <p:spPr>
          <a:xfrm>
            <a:off x="1767840" y="1414272"/>
            <a:ext cx="9736772" cy="4496950"/>
          </a:xfrm>
        </p:spPr>
        <p:txBody>
          <a:bodyPr/>
          <a:lstStyle/>
          <a:p>
            <a:pPr>
              <a:buFont typeface="Wingdings" panose="05000000000000000000" pitchFamily="2" charset="2"/>
              <a:buChar char="ü"/>
            </a:pPr>
            <a:r>
              <a:rPr lang="en-US" sz="2400" b="1" dirty="0">
                <a:solidFill>
                  <a:schemeClr val="tx1"/>
                </a:solidFill>
              </a:rPr>
              <a:t>Microinsurance Density- R</a:t>
            </a:r>
            <a:r>
              <a:rPr lang="en-US" sz="2400" b="1" baseline="30000" dirty="0">
                <a:solidFill>
                  <a:schemeClr val="tx1"/>
                </a:solidFill>
              </a:rPr>
              <a:t>2</a:t>
            </a:r>
            <a:r>
              <a:rPr lang="en-US" sz="2400" b="1" dirty="0">
                <a:solidFill>
                  <a:schemeClr val="tx1"/>
                </a:solidFill>
              </a:rPr>
              <a:t> = 0.660, Observations = 50</a:t>
            </a:r>
          </a:p>
          <a:p>
            <a:pPr marL="0" indent="0">
              <a:buNone/>
            </a:pPr>
            <a:endParaRPr lang="en-US" dirty="0"/>
          </a:p>
        </p:txBody>
      </p:sp>
      <p:graphicFrame>
        <p:nvGraphicFramePr>
          <p:cNvPr id="4" name="Table 4">
            <a:extLst>
              <a:ext uri="{FF2B5EF4-FFF2-40B4-BE49-F238E27FC236}">
                <a16:creationId xmlns:a16="http://schemas.microsoft.com/office/drawing/2014/main" id="{7DE01831-CBD9-4D35-8733-C4A11858B273}"/>
              </a:ext>
            </a:extLst>
          </p:cNvPr>
          <p:cNvGraphicFramePr>
            <a:graphicFrameLocks noGrp="1"/>
          </p:cNvGraphicFramePr>
          <p:nvPr>
            <p:extLst>
              <p:ext uri="{D42A27DB-BD31-4B8C-83A1-F6EECF244321}">
                <p14:modId xmlns:p14="http://schemas.microsoft.com/office/powerpoint/2010/main" val="2753503455"/>
              </p:ext>
            </p:extLst>
          </p:nvPr>
        </p:nvGraphicFramePr>
        <p:xfrm>
          <a:off x="1877568" y="1835696"/>
          <a:ext cx="9426536" cy="4889020"/>
        </p:xfrm>
        <a:graphic>
          <a:graphicData uri="http://schemas.openxmlformats.org/drawingml/2006/table">
            <a:tbl>
              <a:tblPr firstRow="1" bandRow="1">
                <a:tableStyleId>{616DA210-FB5B-4158-B5E0-FEB733F419BA}</a:tableStyleId>
              </a:tblPr>
              <a:tblGrid>
                <a:gridCol w="6229202">
                  <a:extLst>
                    <a:ext uri="{9D8B030D-6E8A-4147-A177-3AD203B41FA5}">
                      <a16:colId xmlns:a16="http://schemas.microsoft.com/office/drawing/2014/main" val="4071865753"/>
                    </a:ext>
                  </a:extLst>
                </a:gridCol>
                <a:gridCol w="3197334">
                  <a:extLst>
                    <a:ext uri="{9D8B030D-6E8A-4147-A177-3AD203B41FA5}">
                      <a16:colId xmlns:a16="http://schemas.microsoft.com/office/drawing/2014/main" val="1910705770"/>
                    </a:ext>
                  </a:extLst>
                </a:gridCol>
              </a:tblGrid>
              <a:tr h="366235">
                <a:tc>
                  <a:txBody>
                    <a:bodyPr/>
                    <a:lstStyle/>
                    <a:p>
                      <a:r>
                        <a:rPr lang="en-US" sz="2000" dirty="0"/>
                        <a:t>                                                      Factor</a:t>
                      </a:r>
                      <a:endParaRPr lang="en-US" sz="2000" dirty="0">
                        <a:solidFill>
                          <a:schemeClr val="tx1"/>
                        </a:solidFill>
                      </a:endParaRPr>
                    </a:p>
                  </a:txBody>
                  <a:tcPr/>
                </a:tc>
                <a:tc>
                  <a:txBody>
                    <a:bodyPr/>
                    <a:lstStyle/>
                    <a:p>
                      <a:r>
                        <a:rPr lang="en-US" sz="2000" dirty="0"/>
                        <a:t>Coefficient and p-value</a:t>
                      </a:r>
                      <a:endParaRPr lang="en-US" sz="2000" dirty="0">
                        <a:solidFill>
                          <a:schemeClr val="tx1"/>
                        </a:solidFill>
                      </a:endParaRPr>
                    </a:p>
                  </a:txBody>
                  <a:tcPr/>
                </a:tc>
                <a:extLst>
                  <a:ext uri="{0D108BD9-81ED-4DB2-BD59-A6C34878D82A}">
                    <a16:rowId xmlns:a16="http://schemas.microsoft.com/office/drawing/2014/main" val="3478907143"/>
                  </a:ext>
                </a:extLst>
              </a:tr>
              <a:tr h="571253">
                <a:tc>
                  <a:txBody>
                    <a:bodyPr/>
                    <a:lstStyle/>
                    <a:p>
                      <a:pPr algn="l"/>
                      <a:r>
                        <a:rPr lang="en-US" dirty="0"/>
                        <a:t>Demographic  </a:t>
                      </a:r>
                      <a:r>
                        <a:rPr lang="en-US" sz="1800" kern="1200" dirty="0">
                          <a:effectLst/>
                        </a:rPr>
                        <a:t>Population Growth Rate </a:t>
                      </a:r>
                      <a:endParaRPr lang="en-US" dirty="0">
                        <a:solidFill>
                          <a:schemeClr val="tx1"/>
                        </a:solidFill>
                      </a:endParaRPr>
                    </a:p>
                  </a:txBody>
                  <a:tcPr/>
                </a:tc>
                <a:tc>
                  <a:txBody>
                    <a:bodyPr/>
                    <a:lstStyle/>
                    <a:p>
                      <a:pPr algn="ctr"/>
                      <a:r>
                        <a:rPr lang="en-US" sz="1800" kern="1200" dirty="0">
                          <a:effectLst/>
                        </a:rPr>
                        <a:t>  -2.1621</a:t>
                      </a:r>
                      <a:r>
                        <a:rPr lang="en-US" sz="1800" kern="1200" baseline="30000" dirty="0">
                          <a:effectLst/>
                        </a:rPr>
                        <a:t>**</a:t>
                      </a:r>
                      <a:endParaRPr lang="en-US" sz="1800" kern="1200" dirty="0">
                        <a:effectLst/>
                      </a:endParaRPr>
                    </a:p>
                    <a:p>
                      <a:pPr algn="ctr"/>
                      <a:r>
                        <a:rPr lang="en-US" sz="1800" kern="1200" dirty="0">
                          <a:effectLst/>
                        </a:rPr>
                        <a:t>  (0.011)</a:t>
                      </a:r>
                      <a:r>
                        <a:rPr lang="en-US" sz="1800" kern="1200" baseline="30000" dirty="0">
                          <a:effectLst/>
                        </a:rPr>
                        <a:t> </a:t>
                      </a:r>
                      <a:endParaRPr lang="en-US" dirty="0">
                        <a:solidFill>
                          <a:schemeClr val="tx1"/>
                        </a:solidFill>
                      </a:endParaRPr>
                    </a:p>
                  </a:txBody>
                  <a:tcPr/>
                </a:tc>
                <a:extLst>
                  <a:ext uri="{0D108BD9-81ED-4DB2-BD59-A6C34878D82A}">
                    <a16:rowId xmlns:a16="http://schemas.microsoft.com/office/drawing/2014/main" val="2043402341"/>
                  </a:ext>
                </a:extLst>
              </a:tr>
              <a:tr h="582134">
                <a:tc>
                  <a:txBody>
                    <a:bodyPr/>
                    <a:lstStyle/>
                    <a:p>
                      <a:pPr algn="l"/>
                      <a:r>
                        <a:rPr lang="en-US" sz="1800" dirty="0"/>
                        <a:t>Demographic</a:t>
                      </a:r>
                      <a:r>
                        <a:rPr lang="en-US" dirty="0"/>
                        <a:t>  </a:t>
                      </a:r>
                      <a:r>
                        <a:rPr lang="en-US" sz="1800" kern="1200" dirty="0">
                          <a:effectLst/>
                        </a:rPr>
                        <a:t>Mobile-Cellular telephone subscriptions</a:t>
                      </a:r>
                      <a:endParaRPr lang="en-US" dirty="0">
                        <a:solidFill>
                          <a:schemeClr val="tx1"/>
                        </a:solidFill>
                      </a:endParaRPr>
                    </a:p>
                  </a:txBody>
                  <a:tcPr/>
                </a:tc>
                <a:tc>
                  <a:txBody>
                    <a:bodyPr/>
                    <a:lstStyle/>
                    <a:p>
                      <a:pPr marL="0" marR="0" algn="ctr">
                        <a:lnSpc>
                          <a:spcPct val="107000"/>
                        </a:lnSpc>
                        <a:spcBef>
                          <a:spcPts val="0"/>
                        </a:spcBef>
                        <a:spcAft>
                          <a:spcPts val="0"/>
                        </a:spcAft>
                        <a:tabLst>
                          <a:tab pos="581025" algn="l"/>
                        </a:tabLst>
                      </a:pPr>
                      <a:r>
                        <a:rPr lang="en-US" sz="2000" dirty="0">
                          <a:effectLst/>
                        </a:rPr>
                        <a:t>-0.0180</a:t>
                      </a:r>
                      <a:endParaRPr lang="en-US" sz="1800" dirty="0">
                        <a:effectLst/>
                      </a:endParaRPr>
                    </a:p>
                    <a:p>
                      <a:pPr marL="0" marR="0" algn="ctr">
                        <a:lnSpc>
                          <a:spcPct val="107000"/>
                        </a:lnSpc>
                        <a:spcBef>
                          <a:spcPts val="0"/>
                        </a:spcBef>
                        <a:spcAft>
                          <a:spcPts val="0"/>
                        </a:spcAft>
                        <a:tabLst>
                          <a:tab pos="581025" algn="l"/>
                        </a:tabLst>
                      </a:pPr>
                      <a:r>
                        <a:rPr lang="en-US" sz="2000" dirty="0">
                          <a:effectLst/>
                        </a:rPr>
                        <a:t>    (0.10)</a:t>
                      </a:r>
                      <a:r>
                        <a:rPr lang="en-US" sz="2000" baseline="30000" dirty="0">
                          <a:effectLst/>
                        </a:rPr>
                        <a:t> *</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32800"/>
                  </a:ext>
                </a:extLst>
              </a:tr>
              <a:tr h="523876">
                <a:tc>
                  <a:txBody>
                    <a:bodyPr/>
                    <a:lstStyle/>
                    <a:p>
                      <a:pPr algn="l"/>
                      <a:r>
                        <a:rPr lang="en-US" sz="1800" dirty="0"/>
                        <a:t>Demographic</a:t>
                      </a:r>
                      <a:r>
                        <a:rPr lang="en-US" dirty="0"/>
                        <a:t>  </a:t>
                      </a:r>
                      <a:r>
                        <a:rPr lang="en-US" sz="1800" kern="1200" dirty="0">
                          <a:effectLst/>
                        </a:rPr>
                        <a:t>% Population Living in Rural Areas</a:t>
                      </a:r>
                      <a:endParaRPr lang="en-US" dirty="0">
                        <a:solidFill>
                          <a:schemeClr val="tx1"/>
                        </a:solidFill>
                      </a:endParaRPr>
                    </a:p>
                  </a:txBody>
                  <a:tcPr/>
                </a:tc>
                <a:tc>
                  <a:txBody>
                    <a:bodyPr/>
                    <a:lstStyle/>
                    <a:p>
                      <a:pPr marL="0" marR="0" algn="ctr">
                        <a:lnSpc>
                          <a:spcPct val="107000"/>
                        </a:lnSpc>
                        <a:spcBef>
                          <a:spcPts val="0"/>
                        </a:spcBef>
                        <a:spcAft>
                          <a:spcPts val="0"/>
                        </a:spcAft>
                        <a:tabLst>
                          <a:tab pos="581025" algn="l"/>
                        </a:tabLst>
                      </a:pPr>
                      <a:r>
                        <a:rPr lang="en-US" sz="1800" dirty="0">
                          <a:effectLst/>
                        </a:rPr>
                        <a:t>  -0.0713</a:t>
                      </a:r>
                      <a:r>
                        <a:rPr lang="en-US" sz="1800" baseline="30000" dirty="0">
                          <a:effectLst/>
                        </a:rPr>
                        <a:t>*</a:t>
                      </a:r>
                      <a:endParaRPr lang="en-US" sz="1800" dirty="0">
                        <a:effectLst/>
                      </a:endParaRPr>
                    </a:p>
                    <a:p>
                      <a:pPr marL="0" marR="0" algn="ctr">
                        <a:lnSpc>
                          <a:spcPct val="107000"/>
                        </a:lnSpc>
                        <a:spcBef>
                          <a:spcPts val="0"/>
                        </a:spcBef>
                        <a:spcAft>
                          <a:spcPts val="0"/>
                        </a:spcAft>
                        <a:tabLst>
                          <a:tab pos="581025" algn="l"/>
                        </a:tabLst>
                      </a:pPr>
                      <a:r>
                        <a:rPr lang="en-US" sz="1800" dirty="0">
                          <a:effectLst/>
                        </a:rPr>
                        <a:t> (0.10)</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382071"/>
                  </a:ext>
                </a:extLst>
              </a:tr>
              <a:tr h="571253">
                <a:tc>
                  <a:txBody>
                    <a:bodyPr/>
                    <a:lstStyle/>
                    <a:p>
                      <a:pPr algn="l"/>
                      <a:r>
                        <a:rPr lang="en-US" sz="1800" kern="1200" dirty="0">
                          <a:effectLst/>
                        </a:rPr>
                        <a:t>Economic</a:t>
                      </a:r>
                      <a:r>
                        <a:rPr lang="en-US" dirty="0"/>
                        <a:t>         </a:t>
                      </a:r>
                      <a:r>
                        <a:rPr lang="en-US" sz="1800" kern="1200" dirty="0">
                          <a:effectLst/>
                        </a:rPr>
                        <a:t>Inflation</a:t>
                      </a:r>
                      <a:endParaRPr lang="en-US" dirty="0">
                        <a:solidFill>
                          <a:schemeClr val="tx1"/>
                        </a:solidFill>
                      </a:endParaRPr>
                    </a:p>
                  </a:txBody>
                  <a:tcPr/>
                </a:tc>
                <a:tc>
                  <a:txBody>
                    <a:bodyPr/>
                    <a:lstStyle/>
                    <a:p>
                      <a:pPr algn="ctr"/>
                      <a:r>
                        <a:rPr lang="en-US" sz="1800" kern="1200" dirty="0">
                          <a:effectLst/>
                        </a:rPr>
                        <a:t>    -0.1723</a:t>
                      </a:r>
                      <a:r>
                        <a:rPr lang="en-US" sz="1800" kern="1200" baseline="30000" dirty="0">
                          <a:effectLst/>
                        </a:rPr>
                        <a:t>***</a:t>
                      </a:r>
                      <a:endParaRPr lang="en-US" sz="1800" kern="1200" dirty="0">
                        <a:effectLst/>
                      </a:endParaRPr>
                    </a:p>
                    <a:p>
                      <a:pPr algn="ctr"/>
                      <a:r>
                        <a:rPr lang="en-US" sz="1800" kern="1200" dirty="0">
                          <a:effectLst/>
                        </a:rPr>
                        <a:t>  (0.002)</a:t>
                      </a:r>
                      <a:endParaRPr lang="en-US" dirty="0">
                        <a:solidFill>
                          <a:schemeClr val="tx1"/>
                        </a:solidFill>
                      </a:endParaRPr>
                    </a:p>
                  </a:txBody>
                  <a:tcPr/>
                </a:tc>
                <a:extLst>
                  <a:ext uri="{0D108BD9-81ED-4DB2-BD59-A6C34878D82A}">
                    <a16:rowId xmlns:a16="http://schemas.microsoft.com/office/drawing/2014/main" val="512006514"/>
                  </a:ext>
                </a:extLst>
              </a:tr>
              <a:tr h="571253">
                <a:tc>
                  <a:txBody>
                    <a:bodyPr/>
                    <a:lstStyle/>
                    <a:p>
                      <a:pPr algn="l"/>
                      <a:r>
                        <a:rPr lang="en-US" sz="1800" kern="1200" dirty="0">
                          <a:effectLst/>
                        </a:rPr>
                        <a:t>Economic</a:t>
                      </a:r>
                      <a:r>
                        <a:rPr lang="en-US" dirty="0"/>
                        <a:t>         </a:t>
                      </a:r>
                      <a:r>
                        <a:rPr lang="en-US" sz="1800" kern="1200" dirty="0">
                          <a:effectLst/>
                        </a:rPr>
                        <a:t>Real Interest Rate </a:t>
                      </a:r>
                      <a:endParaRPr lang="en-US" dirty="0">
                        <a:solidFill>
                          <a:schemeClr val="tx1"/>
                        </a:solidFill>
                      </a:endParaRPr>
                    </a:p>
                  </a:txBody>
                  <a:tcPr/>
                </a:tc>
                <a:tc>
                  <a:txBody>
                    <a:bodyPr/>
                    <a:lstStyle/>
                    <a:p>
                      <a:pPr algn="ctr"/>
                      <a:r>
                        <a:rPr lang="en-US" dirty="0"/>
                        <a:t>   </a:t>
                      </a:r>
                      <a:r>
                        <a:rPr lang="en-US" sz="1800" kern="1200" dirty="0">
                          <a:effectLst/>
                        </a:rPr>
                        <a:t>-0.1154</a:t>
                      </a:r>
                      <a:r>
                        <a:rPr lang="en-US" sz="1800" kern="1200" baseline="30000" dirty="0">
                          <a:effectLst/>
                        </a:rPr>
                        <a:t>*</a:t>
                      </a:r>
                      <a:endParaRPr lang="en-US" sz="1800" kern="1200" dirty="0">
                        <a:effectLst/>
                      </a:endParaRPr>
                    </a:p>
                    <a:p>
                      <a:pPr algn="ctr"/>
                      <a:r>
                        <a:rPr lang="en-US" sz="1800" kern="1200" dirty="0">
                          <a:effectLst/>
                        </a:rPr>
                        <a:t>  (0.067)</a:t>
                      </a:r>
                      <a:endParaRPr lang="en-US" dirty="0">
                        <a:solidFill>
                          <a:schemeClr val="tx1"/>
                        </a:solidFill>
                      </a:endParaRPr>
                    </a:p>
                  </a:txBody>
                  <a:tcPr/>
                </a:tc>
                <a:extLst>
                  <a:ext uri="{0D108BD9-81ED-4DB2-BD59-A6C34878D82A}">
                    <a16:rowId xmlns:a16="http://schemas.microsoft.com/office/drawing/2014/main" val="3407656218"/>
                  </a:ext>
                </a:extLst>
              </a:tr>
              <a:tr h="571253">
                <a:tc>
                  <a:txBody>
                    <a:bodyPr/>
                    <a:lstStyle/>
                    <a:p>
                      <a:pPr algn="l"/>
                      <a:r>
                        <a:rPr lang="en-US" dirty="0"/>
                        <a:t>Economic         </a:t>
                      </a:r>
                      <a:r>
                        <a:rPr lang="en-US" sz="1800" kern="1200" dirty="0">
                          <a:effectLst/>
                        </a:rPr>
                        <a:t>Merchandised Trade </a:t>
                      </a:r>
                      <a:endParaRPr lang="en-US" dirty="0">
                        <a:solidFill>
                          <a:schemeClr val="tx1"/>
                        </a:solidFill>
                      </a:endParaRPr>
                    </a:p>
                  </a:txBody>
                  <a:tcPr/>
                </a:tc>
                <a:tc>
                  <a:txBody>
                    <a:bodyPr/>
                    <a:lstStyle/>
                    <a:p>
                      <a:pPr algn="ctr"/>
                      <a:r>
                        <a:rPr lang="en-US" dirty="0"/>
                        <a:t>     </a:t>
                      </a:r>
                      <a:r>
                        <a:rPr lang="en-US" sz="1800" kern="1200" dirty="0">
                          <a:effectLst/>
                        </a:rPr>
                        <a:t>0.0425</a:t>
                      </a:r>
                      <a:r>
                        <a:rPr lang="en-US" sz="1800" kern="1200" baseline="30000" dirty="0">
                          <a:effectLst/>
                        </a:rPr>
                        <a:t>**</a:t>
                      </a:r>
                      <a:endParaRPr lang="en-US" sz="1800" kern="1200" dirty="0">
                        <a:effectLst/>
                      </a:endParaRPr>
                    </a:p>
                    <a:p>
                      <a:pPr algn="ctr"/>
                      <a:r>
                        <a:rPr lang="en-US" sz="1800" kern="1200" dirty="0">
                          <a:effectLst/>
                        </a:rPr>
                        <a:t>   (0.049)</a:t>
                      </a:r>
                      <a:endParaRPr lang="en-US" dirty="0">
                        <a:solidFill>
                          <a:schemeClr val="tx1"/>
                        </a:solidFill>
                      </a:endParaRPr>
                    </a:p>
                  </a:txBody>
                  <a:tcPr/>
                </a:tc>
                <a:extLst>
                  <a:ext uri="{0D108BD9-81ED-4DB2-BD59-A6C34878D82A}">
                    <a16:rowId xmlns:a16="http://schemas.microsoft.com/office/drawing/2014/main" val="1292481802"/>
                  </a:ext>
                </a:extLst>
              </a:tr>
              <a:tr h="725007">
                <a:tc>
                  <a:txBody>
                    <a:bodyPr/>
                    <a:lstStyle/>
                    <a:p>
                      <a:pPr algn="l"/>
                      <a:r>
                        <a:rPr lang="en-US" sz="1800" dirty="0"/>
                        <a:t>Institutional</a:t>
                      </a:r>
                      <a:r>
                        <a:rPr lang="en-US" dirty="0"/>
                        <a:t>       </a:t>
                      </a:r>
                      <a:r>
                        <a:rPr lang="en-US" sz="1800" kern="1200" dirty="0">
                          <a:effectLst/>
                        </a:rPr>
                        <a:t>Business Freedom </a:t>
                      </a:r>
                      <a:endParaRPr lang="en-US" dirty="0">
                        <a:solidFill>
                          <a:schemeClr val="tx1"/>
                        </a:solidFill>
                      </a:endParaRPr>
                    </a:p>
                  </a:txBody>
                  <a:tcPr/>
                </a:tc>
                <a:tc>
                  <a:txBody>
                    <a:bodyPr/>
                    <a:lstStyle/>
                    <a:p>
                      <a:r>
                        <a:rPr lang="en-US" dirty="0"/>
                        <a:t>                    </a:t>
                      </a:r>
                      <a:r>
                        <a:rPr lang="en-US" sz="1800" kern="1200" dirty="0">
                          <a:effectLst/>
                        </a:rPr>
                        <a:t>0.395</a:t>
                      </a:r>
                      <a:r>
                        <a:rPr lang="en-US" sz="1800" kern="1200" baseline="30000" dirty="0">
                          <a:effectLst/>
                        </a:rPr>
                        <a:t>**</a:t>
                      </a:r>
                      <a:endParaRPr lang="en-US" sz="1800" kern="1200" dirty="0">
                        <a:effectLst/>
                      </a:endParaRPr>
                    </a:p>
                    <a:p>
                      <a:r>
                        <a:rPr lang="en-US" sz="1800" kern="1200" dirty="0">
                          <a:effectLst/>
                        </a:rPr>
                        <a:t>                 </a:t>
                      </a:r>
                      <a:r>
                        <a:rPr lang="en-US" sz="1800" kern="1200" baseline="0" dirty="0">
                          <a:effectLst/>
                        </a:rPr>
                        <a:t>   </a:t>
                      </a:r>
                      <a:r>
                        <a:rPr lang="en-US" sz="1800" kern="1200" dirty="0">
                          <a:effectLst/>
                        </a:rPr>
                        <a:t>(0.0386)</a:t>
                      </a:r>
                      <a:endParaRPr lang="en-US" dirty="0">
                        <a:solidFill>
                          <a:schemeClr val="tx1"/>
                        </a:solidFill>
                      </a:endParaRPr>
                    </a:p>
                  </a:txBody>
                  <a:tcPr/>
                </a:tc>
                <a:extLst>
                  <a:ext uri="{0D108BD9-81ED-4DB2-BD59-A6C34878D82A}">
                    <a16:rowId xmlns:a16="http://schemas.microsoft.com/office/drawing/2014/main" val="1666954198"/>
                  </a:ext>
                </a:extLst>
              </a:tr>
            </a:tbl>
          </a:graphicData>
        </a:graphic>
      </p:graphicFrame>
      <p:graphicFrame>
        <p:nvGraphicFramePr>
          <p:cNvPr id="11" name="Table 10">
            <a:extLst>
              <a:ext uri="{FF2B5EF4-FFF2-40B4-BE49-F238E27FC236}">
                <a16:creationId xmlns:a16="http://schemas.microsoft.com/office/drawing/2014/main" id="{974EEE72-B529-44BF-B0EF-328C6BEF19F7}"/>
              </a:ext>
            </a:extLst>
          </p:cNvPr>
          <p:cNvGraphicFramePr>
            <a:graphicFrameLocks noGrp="1"/>
          </p:cNvGraphicFramePr>
          <p:nvPr>
            <p:extLst>
              <p:ext uri="{D42A27DB-BD31-4B8C-83A1-F6EECF244321}">
                <p14:modId xmlns:p14="http://schemas.microsoft.com/office/powerpoint/2010/main" val="1045794201"/>
              </p:ext>
            </p:extLst>
          </p:nvPr>
        </p:nvGraphicFramePr>
        <p:xfrm>
          <a:off x="1877568" y="1821010"/>
          <a:ext cx="1725441" cy="4903706"/>
        </p:xfrm>
        <a:graphic>
          <a:graphicData uri="http://schemas.openxmlformats.org/drawingml/2006/table">
            <a:tbl>
              <a:tblPr/>
              <a:tblGrid>
                <a:gridCol w="1725441">
                  <a:extLst>
                    <a:ext uri="{9D8B030D-6E8A-4147-A177-3AD203B41FA5}">
                      <a16:colId xmlns:a16="http://schemas.microsoft.com/office/drawing/2014/main" val="1398348377"/>
                    </a:ext>
                  </a:extLst>
                </a:gridCol>
              </a:tblGrid>
              <a:tr h="4903706">
                <a:tc>
                  <a:txBody>
                    <a:bodyPr/>
                    <a:lstStyle/>
                    <a:p>
                      <a:pPr algn="ctr"/>
                      <a:r>
                        <a:rPr lang="en-US" b="0" dirty="0"/>
                        <a:t>Category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55842122"/>
                  </a:ext>
                </a:extLst>
              </a:tr>
            </a:tbl>
          </a:graphicData>
        </a:graphic>
      </p:graphicFrame>
    </p:spTree>
    <p:extLst>
      <p:ext uri="{BB962C8B-B14F-4D97-AF65-F5344CB8AC3E}">
        <p14:creationId xmlns:p14="http://schemas.microsoft.com/office/powerpoint/2010/main" val="52519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324" y="853133"/>
            <a:ext cx="10098157" cy="595090"/>
          </a:xfrm>
        </p:spPr>
        <p:txBody>
          <a:bodyPr>
            <a:normAutofit fontScale="90000"/>
          </a:bodyPr>
          <a:lstStyle/>
          <a:p>
            <a:pPr marL="457200" indent="-457200">
              <a:buFont typeface="Wingdings" panose="05000000000000000000" pitchFamily="2" charset="2"/>
              <a:buChar char="ü"/>
            </a:pPr>
            <a:r>
              <a:rPr lang="en-US" sz="2700" b="1" dirty="0"/>
              <a:t>Ease of doing Business </a:t>
            </a:r>
            <a:r>
              <a:rPr lang="en-US" sz="2700" b="1" dirty="0">
                <a:solidFill>
                  <a:schemeClr val="tx1"/>
                </a:solidFill>
              </a:rPr>
              <a:t>- R</a:t>
            </a:r>
            <a:r>
              <a:rPr lang="en-US" sz="2700" b="1" baseline="30000" dirty="0">
                <a:solidFill>
                  <a:schemeClr val="tx1"/>
                </a:solidFill>
              </a:rPr>
              <a:t>2</a:t>
            </a:r>
            <a:r>
              <a:rPr lang="en-US" sz="2700" b="1" dirty="0">
                <a:solidFill>
                  <a:schemeClr val="tx1"/>
                </a:solidFill>
              </a:rPr>
              <a:t> = </a:t>
            </a:r>
            <a:r>
              <a:rPr lang="en-US" sz="2400" b="1" dirty="0">
                <a:solidFill>
                  <a:schemeClr val="tx1"/>
                </a:solidFill>
              </a:rPr>
              <a:t>0.618</a:t>
            </a:r>
            <a:r>
              <a:rPr lang="en-US" sz="2700" b="1" dirty="0">
                <a:solidFill>
                  <a:schemeClr val="tx1"/>
                </a:solidFill>
              </a:rPr>
              <a:t>,  Observations = 110</a:t>
            </a:r>
            <a:br>
              <a:rPr lang="en-US" b="1" dirty="0">
                <a:solidFill>
                  <a:schemeClr val="tx1"/>
                </a:solidFill>
              </a:rPr>
            </a:br>
            <a:endParaRPr lang="en-US" dirty="0">
              <a:solidFill>
                <a:schemeClr val="tx1"/>
              </a:solidFill>
            </a:endParaRPr>
          </a:p>
        </p:txBody>
      </p:sp>
      <p:graphicFrame>
        <p:nvGraphicFramePr>
          <p:cNvPr id="4" name="Table 12">
            <a:extLst>
              <a:ext uri="{FF2B5EF4-FFF2-40B4-BE49-F238E27FC236}">
                <a16:creationId xmlns:a16="http://schemas.microsoft.com/office/drawing/2014/main" id="{BFCA6373-36F0-4238-8436-7A0146E37038}"/>
              </a:ext>
            </a:extLst>
          </p:cNvPr>
          <p:cNvGraphicFramePr>
            <a:graphicFrameLocks noGrp="1"/>
          </p:cNvGraphicFramePr>
          <p:nvPr>
            <p:ph idx="1"/>
            <p:extLst>
              <p:ext uri="{D42A27DB-BD31-4B8C-83A1-F6EECF244321}">
                <p14:modId xmlns:p14="http://schemas.microsoft.com/office/powerpoint/2010/main" val="2002579603"/>
              </p:ext>
            </p:extLst>
          </p:nvPr>
        </p:nvGraphicFramePr>
        <p:xfrm>
          <a:off x="2206752" y="1341121"/>
          <a:ext cx="8951577" cy="4662115"/>
        </p:xfrm>
        <a:graphic>
          <a:graphicData uri="http://schemas.openxmlformats.org/drawingml/2006/table">
            <a:tbl>
              <a:tblPr firstRow="1" bandRow="1">
                <a:tableStyleId>{616DA210-FB5B-4158-B5E0-FEB733F419BA}</a:tableStyleId>
              </a:tblPr>
              <a:tblGrid>
                <a:gridCol w="1901544">
                  <a:extLst>
                    <a:ext uri="{9D8B030D-6E8A-4147-A177-3AD203B41FA5}">
                      <a16:colId xmlns:a16="http://schemas.microsoft.com/office/drawing/2014/main" val="1695824993"/>
                    </a:ext>
                  </a:extLst>
                </a:gridCol>
                <a:gridCol w="4058349">
                  <a:extLst>
                    <a:ext uri="{9D8B030D-6E8A-4147-A177-3AD203B41FA5}">
                      <a16:colId xmlns:a16="http://schemas.microsoft.com/office/drawing/2014/main" val="1495197880"/>
                    </a:ext>
                  </a:extLst>
                </a:gridCol>
                <a:gridCol w="2991684">
                  <a:extLst>
                    <a:ext uri="{9D8B030D-6E8A-4147-A177-3AD203B41FA5}">
                      <a16:colId xmlns:a16="http://schemas.microsoft.com/office/drawing/2014/main" val="1600745780"/>
                    </a:ext>
                  </a:extLst>
                </a:gridCol>
              </a:tblGrid>
              <a:tr h="4159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Category</a:t>
                      </a:r>
                    </a:p>
                  </a:txBody>
                  <a:tcPr/>
                </a:tc>
                <a:tc>
                  <a:txBody>
                    <a:bodyPr/>
                    <a:lstStyle/>
                    <a:p>
                      <a:pPr algn="ctr"/>
                      <a:r>
                        <a:rPr lang="en-US" dirty="0">
                          <a:solidFill>
                            <a:schemeClr val="tx1"/>
                          </a:solidFill>
                        </a:rPr>
                        <a:t>Factor</a:t>
                      </a:r>
                    </a:p>
                  </a:txBody>
                  <a:tcPr/>
                </a:tc>
                <a:tc>
                  <a:txBody>
                    <a:bodyPr/>
                    <a:lstStyle/>
                    <a:p>
                      <a:pPr algn="ctr"/>
                      <a:r>
                        <a:rPr lang="en-US" dirty="0">
                          <a:solidFill>
                            <a:schemeClr val="tx1"/>
                          </a:solidFill>
                        </a:rPr>
                        <a:t>Coefficient and p-value</a:t>
                      </a:r>
                    </a:p>
                  </a:txBody>
                  <a:tcPr/>
                </a:tc>
                <a:extLst>
                  <a:ext uri="{0D108BD9-81ED-4DB2-BD59-A6C34878D82A}">
                    <a16:rowId xmlns:a16="http://schemas.microsoft.com/office/drawing/2014/main" val="3378479346"/>
                  </a:ext>
                </a:extLst>
              </a:tr>
              <a:tr h="707692">
                <a:tc>
                  <a:txBody>
                    <a:bodyPr/>
                    <a:lstStyle/>
                    <a:p>
                      <a:r>
                        <a:rPr lang="en-US" b="0" dirty="0">
                          <a:solidFill>
                            <a:schemeClr val="tx1"/>
                          </a:solidFill>
                        </a:rPr>
                        <a:t>Demographic</a:t>
                      </a:r>
                    </a:p>
                  </a:txBody>
                  <a:tcPr/>
                </a:tc>
                <a:tc>
                  <a:txBody>
                    <a:bodyPr/>
                    <a:lstStyle/>
                    <a:p>
                      <a:r>
                        <a:rPr lang="en-US" sz="1800" kern="1200" dirty="0">
                          <a:solidFill>
                            <a:schemeClr val="tx1"/>
                          </a:solidFill>
                          <a:effectLst/>
                          <a:latin typeface="+mn-lt"/>
                          <a:ea typeface="+mn-ea"/>
                          <a:cs typeface="+mn-cs"/>
                        </a:rPr>
                        <a:t>% individual using internet</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0.0006</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(0.095)</a:t>
                      </a:r>
                      <a:endParaRPr lang="en-US" dirty="0">
                        <a:solidFill>
                          <a:schemeClr val="tx1"/>
                        </a:solidFill>
                      </a:endParaRPr>
                    </a:p>
                  </a:txBody>
                  <a:tcPr/>
                </a:tc>
                <a:extLst>
                  <a:ext uri="{0D108BD9-81ED-4DB2-BD59-A6C34878D82A}">
                    <a16:rowId xmlns:a16="http://schemas.microsoft.com/office/drawing/2014/main" val="2154248384"/>
                  </a:ext>
                </a:extLst>
              </a:tr>
              <a:tr h="7076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Economic</a:t>
                      </a:r>
                      <a:endParaRPr lang="en-US" b="0" dirty="0">
                        <a:solidFill>
                          <a:schemeClr val="tx1"/>
                        </a:solidFill>
                      </a:endParaRPr>
                    </a:p>
                  </a:txBody>
                  <a:tcPr/>
                </a:tc>
                <a:tc>
                  <a:txBody>
                    <a:bodyPr/>
                    <a:lstStyle/>
                    <a:p>
                      <a:r>
                        <a:rPr lang="en-US" sz="1800" kern="1200" dirty="0">
                          <a:solidFill>
                            <a:schemeClr val="tx1"/>
                          </a:solidFill>
                          <a:effectLst/>
                          <a:latin typeface="+mn-lt"/>
                          <a:ea typeface="+mn-ea"/>
                          <a:cs typeface="+mn-cs"/>
                        </a:rPr>
                        <a:t>GNI per Capita</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    0.01012</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(0.002)</a:t>
                      </a:r>
                      <a:endParaRPr lang="en-US" dirty="0">
                        <a:solidFill>
                          <a:schemeClr val="tx1"/>
                        </a:solidFill>
                      </a:endParaRPr>
                    </a:p>
                  </a:txBody>
                  <a:tcPr/>
                </a:tc>
                <a:extLst>
                  <a:ext uri="{0D108BD9-81ED-4DB2-BD59-A6C34878D82A}">
                    <a16:rowId xmlns:a16="http://schemas.microsoft.com/office/drawing/2014/main" val="1265747878"/>
                  </a:ext>
                </a:extLst>
              </a:tr>
              <a:tr h="7076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Economic</a:t>
                      </a:r>
                      <a:endParaRPr lang="en-US" b="0" dirty="0">
                        <a:solidFill>
                          <a:schemeClr val="tx1"/>
                        </a:solidFill>
                      </a:endParaRPr>
                    </a:p>
                  </a:txBody>
                  <a:tcPr/>
                </a:tc>
                <a:tc>
                  <a:txBody>
                    <a:bodyPr/>
                    <a:lstStyle/>
                    <a:p>
                      <a:r>
                        <a:rPr lang="en-US" sz="1800" kern="1200" dirty="0">
                          <a:solidFill>
                            <a:schemeClr val="tx1"/>
                          </a:solidFill>
                          <a:effectLst/>
                          <a:latin typeface="+mn-lt"/>
                          <a:ea typeface="+mn-ea"/>
                          <a:cs typeface="+mn-cs"/>
                        </a:rPr>
                        <a:t>Real Interest Rate </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  0.0021</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(0.000)</a:t>
                      </a:r>
                      <a:endParaRPr lang="en-US" dirty="0">
                        <a:solidFill>
                          <a:schemeClr val="tx1"/>
                        </a:solidFill>
                      </a:endParaRPr>
                    </a:p>
                  </a:txBody>
                  <a:tcPr/>
                </a:tc>
                <a:extLst>
                  <a:ext uri="{0D108BD9-81ED-4DB2-BD59-A6C34878D82A}">
                    <a16:rowId xmlns:a16="http://schemas.microsoft.com/office/drawing/2014/main" val="286329609"/>
                  </a:ext>
                </a:extLst>
              </a:tr>
              <a:tr h="707692">
                <a:tc>
                  <a:txBody>
                    <a:bodyPr/>
                    <a:lstStyle/>
                    <a:p>
                      <a:r>
                        <a:rPr lang="en-US" dirty="0">
                          <a:solidFill>
                            <a:schemeClr val="tx1"/>
                          </a:solidFill>
                        </a:rPr>
                        <a:t>Institutional</a:t>
                      </a:r>
                    </a:p>
                  </a:txBody>
                  <a:tcPr/>
                </a:tc>
                <a:tc>
                  <a:txBody>
                    <a:bodyPr/>
                    <a:lstStyle/>
                    <a:p>
                      <a:r>
                        <a:rPr lang="en-US" sz="1800" kern="1200" dirty="0">
                          <a:solidFill>
                            <a:schemeClr val="tx1"/>
                          </a:solidFill>
                          <a:effectLst/>
                          <a:latin typeface="+mn-lt"/>
                          <a:ea typeface="+mn-ea"/>
                          <a:cs typeface="+mn-cs"/>
                        </a:rPr>
                        <a:t>Business Freedom </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0.0008</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(0.032)</a:t>
                      </a:r>
                      <a:endParaRPr lang="en-US" dirty="0">
                        <a:solidFill>
                          <a:schemeClr val="tx1"/>
                        </a:solidFill>
                      </a:endParaRPr>
                    </a:p>
                  </a:txBody>
                  <a:tcPr/>
                </a:tc>
                <a:extLst>
                  <a:ext uri="{0D108BD9-81ED-4DB2-BD59-A6C34878D82A}">
                    <a16:rowId xmlns:a16="http://schemas.microsoft.com/office/drawing/2014/main" val="943499996"/>
                  </a:ext>
                </a:extLst>
              </a:tr>
              <a:tr h="7076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Institutional</a:t>
                      </a:r>
                    </a:p>
                    <a:p>
                      <a:endParaRPr lang="en-US" dirty="0">
                        <a:solidFill>
                          <a:schemeClr val="tx1"/>
                        </a:solidFill>
                      </a:endParaRPr>
                    </a:p>
                  </a:txBody>
                  <a:tcPr/>
                </a:tc>
                <a:tc>
                  <a:txBody>
                    <a:bodyPr/>
                    <a:lstStyle/>
                    <a:p>
                      <a:r>
                        <a:rPr lang="en-US" sz="1800" dirty="0">
                          <a:solidFill>
                            <a:schemeClr val="tx1"/>
                          </a:solidFill>
                        </a:rPr>
                        <a:t>Openness of Economy</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   0.0017</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(0.041)</a:t>
                      </a:r>
                      <a:endParaRPr lang="en-US" dirty="0">
                        <a:solidFill>
                          <a:schemeClr val="tx1"/>
                        </a:solidFill>
                      </a:endParaRPr>
                    </a:p>
                  </a:txBody>
                  <a:tcPr/>
                </a:tc>
                <a:extLst>
                  <a:ext uri="{0D108BD9-81ED-4DB2-BD59-A6C34878D82A}">
                    <a16:rowId xmlns:a16="http://schemas.microsoft.com/office/drawing/2014/main" val="4014640004"/>
                  </a:ext>
                </a:extLst>
              </a:tr>
              <a:tr h="7076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Institutional</a:t>
                      </a:r>
                    </a:p>
                    <a:p>
                      <a:endParaRPr lang="en-US" dirty="0">
                        <a:solidFill>
                          <a:schemeClr val="tx1"/>
                        </a:solidFill>
                      </a:endParaRPr>
                    </a:p>
                  </a:txBody>
                  <a:tcPr/>
                </a:tc>
                <a:tc>
                  <a:txBody>
                    <a:bodyPr/>
                    <a:lstStyle/>
                    <a:p>
                      <a:r>
                        <a:rPr lang="en-US" sz="1800" dirty="0">
                          <a:solidFill>
                            <a:schemeClr val="tx1"/>
                          </a:solidFill>
                        </a:rPr>
                        <a:t>Property Right</a:t>
                      </a:r>
                      <a:endParaRPr lang="en-US" dirty="0">
                        <a:solidFill>
                          <a:schemeClr val="tx1"/>
                        </a:solidFill>
                      </a:endParaRPr>
                    </a:p>
                  </a:txBody>
                  <a:tcPr/>
                </a:tc>
                <a:tc>
                  <a:txBody>
                    <a:bodyPr/>
                    <a:lstStyle/>
                    <a:p>
                      <a:pPr algn="ctr"/>
                      <a:r>
                        <a:rPr lang="en-US" sz="1800" kern="1200" dirty="0">
                          <a:solidFill>
                            <a:schemeClr val="tx1"/>
                          </a:solidFill>
                          <a:effectLst/>
                          <a:latin typeface="+mn-lt"/>
                          <a:ea typeface="+mn-ea"/>
                          <a:cs typeface="+mn-cs"/>
                        </a:rPr>
                        <a:t>  0.0007</a:t>
                      </a:r>
                      <a:r>
                        <a:rPr lang="en-US" sz="1800" b="1" kern="1200" baseline="30000" dirty="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p>
                      <a:pPr algn="ctr"/>
                      <a:r>
                        <a:rPr lang="en-US" sz="1800" kern="1200" dirty="0">
                          <a:solidFill>
                            <a:schemeClr val="tx1"/>
                          </a:solidFill>
                          <a:effectLst/>
                          <a:latin typeface="+mn-lt"/>
                          <a:ea typeface="+mn-ea"/>
                          <a:cs typeface="+mn-cs"/>
                        </a:rPr>
                        <a:t>(0.023)</a:t>
                      </a:r>
                      <a:endParaRPr lang="en-US" dirty="0">
                        <a:solidFill>
                          <a:schemeClr val="tx1"/>
                        </a:solidFill>
                      </a:endParaRPr>
                    </a:p>
                  </a:txBody>
                  <a:tcPr/>
                </a:tc>
                <a:extLst>
                  <a:ext uri="{0D108BD9-81ED-4DB2-BD59-A6C34878D82A}">
                    <a16:rowId xmlns:a16="http://schemas.microsoft.com/office/drawing/2014/main" val="1017845111"/>
                  </a:ext>
                </a:extLst>
              </a:tr>
            </a:tbl>
          </a:graphicData>
        </a:graphic>
      </p:graphicFrame>
      <p:sp>
        <p:nvSpPr>
          <p:cNvPr id="5" name="Rectangle 4">
            <a:extLst>
              <a:ext uri="{FF2B5EF4-FFF2-40B4-BE49-F238E27FC236}">
                <a16:creationId xmlns:a16="http://schemas.microsoft.com/office/drawing/2014/main" id="{34224206-7DD3-472C-975E-CB8FFB483471}"/>
              </a:ext>
            </a:extLst>
          </p:cNvPr>
          <p:cNvSpPr/>
          <p:nvPr/>
        </p:nvSpPr>
        <p:spPr>
          <a:xfrm>
            <a:off x="1962377" y="483801"/>
            <a:ext cx="1561646" cy="369332"/>
          </a:xfrm>
          <a:prstGeom prst="rect">
            <a:avLst/>
          </a:prstGeom>
        </p:spPr>
        <p:txBody>
          <a:bodyPr wrap="none">
            <a:spAutoFit/>
          </a:bodyPr>
          <a:lstStyle/>
          <a:p>
            <a:r>
              <a:rPr lang="en-US" b="1" dirty="0"/>
              <a:t>Results cont.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14669555"/>
              </p:ext>
            </p:extLst>
          </p:nvPr>
        </p:nvGraphicFramePr>
        <p:xfrm>
          <a:off x="2199860" y="6109252"/>
          <a:ext cx="6042992" cy="679837"/>
        </p:xfrm>
        <a:graphic>
          <a:graphicData uri="http://schemas.openxmlformats.org/drawingml/2006/table">
            <a:tbl>
              <a:tblPr>
                <a:tableStyleId>{2D5ABB26-0587-4C30-8999-92F81FD0307C}</a:tableStyleId>
              </a:tblPr>
              <a:tblGrid>
                <a:gridCol w="6042992">
                  <a:extLst>
                    <a:ext uri="{9D8B030D-6E8A-4147-A177-3AD203B41FA5}">
                      <a16:colId xmlns:a16="http://schemas.microsoft.com/office/drawing/2014/main" val="20000"/>
                    </a:ext>
                  </a:extLst>
                </a:gridCol>
              </a:tblGrid>
              <a:tr h="6798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a:effectLst/>
                        </a:rPr>
                        <a:t>* **p≤0.01, **p≤0.05, *p≤0.10</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308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8290"/>
          </a:xfrm>
        </p:spPr>
        <p:txBody>
          <a:bodyPr>
            <a:normAutofit fontScale="90000"/>
          </a:bodyPr>
          <a:lstStyle/>
          <a:p>
            <a:r>
              <a:rPr lang="en-US" sz="2400" b="1" dirty="0"/>
              <a:t>Results cont.</a:t>
            </a:r>
            <a:br>
              <a:rPr lang="en-US" b="1" dirty="0"/>
            </a:br>
            <a:r>
              <a:rPr lang="en-US" sz="4000" b="1" dirty="0"/>
              <a:t>                            </a:t>
            </a:r>
            <a:r>
              <a:rPr lang="en-US" sz="2700" b="1" dirty="0"/>
              <a:t>Implications</a:t>
            </a:r>
            <a:endParaRPr lang="en-US" b="1" dirty="0"/>
          </a:p>
        </p:txBody>
      </p:sp>
      <p:sp>
        <p:nvSpPr>
          <p:cNvPr id="3" name="Content Placeholder 2"/>
          <p:cNvSpPr>
            <a:spLocks noGrp="1"/>
          </p:cNvSpPr>
          <p:nvPr>
            <p:ph idx="1"/>
          </p:nvPr>
        </p:nvSpPr>
        <p:spPr>
          <a:xfrm>
            <a:off x="2589212" y="1596571"/>
            <a:ext cx="8915400" cy="5036457"/>
          </a:xfrm>
        </p:spPr>
        <p:txBody>
          <a:bodyPr>
            <a:normAutofit/>
          </a:bodyPr>
          <a:lstStyle/>
          <a:p>
            <a:pPr>
              <a:buFont typeface="Wingdings" panose="05000000000000000000" pitchFamily="2" charset="2"/>
              <a:buChar char="v"/>
            </a:pPr>
            <a:r>
              <a:rPr lang="en-US" sz="2800" dirty="0">
                <a:solidFill>
                  <a:schemeClr val="tx1"/>
                </a:solidFill>
              </a:rPr>
              <a:t>1% increase in merchandised trade, and business freedom will leads to microinsurance development.  </a:t>
            </a:r>
          </a:p>
          <a:p>
            <a:pPr marL="0" indent="0">
              <a:buNone/>
            </a:pPr>
            <a:endParaRPr lang="en-US" sz="2800" dirty="0">
              <a:solidFill>
                <a:schemeClr val="tx1"/>
              </a:solidFill>
            </a:endParaRPr>
          </a:p>
          <a:p>
            <a:pPr>
              <a:buFont typeface="Wingdings" panose="05000000000000000000" pitchFamily="2" charset="2"/>
              <a:buChar char="v"/>
            </a:pPr>
            <a:r>
              <a:rPr lang="en-US" sz="2800" dirty="0">
                <a:solidFill>
                  <a:schemeClr val="tx1"/>
                </a:solidFill>
              </a:rPr>
              <a:t>1% decrease in population growth rate, mobile-cellular telephone subscriptions, percentage of population living in rural area, inflation, and real interest rate will impede upon microinsurance development.</a:t>
            </a:r>
          </a:p>
          <a:p>
            <a:pPr>
              <a:buFont typeface="Wingdings" panose="05000000000000000000" pitchFamily="2" charset="2"/>
              <a:buChar char="v"/>
            </a:pPr>
            <a:endParaRPr lang="en-US" sz="2800" dirty="0">
              <a:solidFill>
                <a:schemeClr val="tx1"/>
              </a:solidFill>
            </a:endParaRPr>
          </a:p>
          <a:p>
            <a:pPr>
              <a:buFont typeface="Wingdings" panose="05000000000000000000" pitchFamily="2" charset="2"/>
              <a:buChar char="v"/>
            </a:pPr>
            <a:endParaRPr lang="en-US" sz="2800"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979210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013" y="412075"/>
            <a:ext cx="3132014" cy="595090"/>
          </a:xfrm>
        </p:spPr>
        <p:txBody>
          <a:bodyPr>
            <a:normAutofit fontScale="90000"/>
          </a:bodyPr>
          <a:lstStyle/>
          <a:p>
            <a:r>
              <a:rPr lang="en-US" b="1" dirty="0"/>
              <a:t>Results cont.</a:t>
            </a:r>
            <a:endParaRPr lang="en-US" dirty="0"/>
          </a:p>
        </p:txBody>
      </p:sp>
      <p:sp>
        <p:nvSpPr>
          <p:cNvPr id="3" name="Content Placeholder 2"/>
          <p:cNvSpPr>
            <a:spLocks noGrp="1"/>
          </p:cNvSpPr>
          <p:nvPr>
            <p:ph idx="1"/>
          </p:nvPr>
        </p:nvSpPr>
        <p:spPr>
          <a:xfrm>
            <a:off x="1497496" y="1007165"/>
            <a:ext cx="10694504" cy="5499652"/>
          </a:xfrm>
        </p:spPr>
        <p:txBody>
          <a:bodyPr>
            <a:normAutofit/>
          </a:bodyPr>
          <a:lstStyle/>
          <a:p>
            <a:pPr>
              <a:buFont typeface="Wingdings" panose="05000000000000000000" pitchFamily="2" charset="2"/>
              <a:buChar char="v"/>
            </a:pPr>
            <a:r>
              <a:rPr lang="en-US" sz="3200" dirty="0">
                <a:solidFill>
                  <a:schemeClr val="tx1"/>
                </a:solidFill>
              </a:rPr>
              <a:t>1% increase in %individual using internet, GNI per capita, real interest rate, business freedom, openness of economy, and property right results to an increase in ease of doing business which provides fertile grounds and avenue for microinsurance establishment and operation.</a:t>
            </a:r>
            <a:br>
              <a:rPr lang="en-US" sz="3200" dirty="0">
                <a:solidFill>
                  <a:schemeClr val="tx1"/>
                </a:solidFill>
              </a:rPr>
            </a:br>
            <a:endParaRPr lang="en-US" sz="3200" dirty="0">
              <a:solidFill>
                <a:schemeClr val="tx1"/>
              </a:solidFill>
            </a:endParaRPr>
          </a:p>
          <a:p>
            <a:pPr marL="0" indent="0">
              <a:buNone/>
            </a:pPr>
            <a:r>
              <a:rPr lang="en-US" sz="3200" b="1" dirty="0">
                <a:solidFill>
                  <a:schemeClr val="tx1"/>
                </a:solidFill>
              </a:rPr>
              <a:t>Note: </a:t>
            </a:r>
            <a:r>
              <a:rPr lang="en-US" sz="3200" dirty="0">
                <a:solidFill>
                  <a:schemeClr val="tx1"/>
                </a:solidFill>
              </a:rPr>
              <a:t>All other variables included in the analysis but not presented are not significant contribution to the proxies.</a:t>
            </a:r>
          </a:p>
        </p:txBody>
      </p:sp>
    </p:spTree>
    <p:extLst>
      <p:ext uri="{BB962C8B-B14F-4D97-AF65-F5344CB8AC3E}">
        <p14:creationId xmlns:p14="http://schemas.microsoft.com/office/powerpoint/2010/main" val="144109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8099"/>
          </a:xfrm>
        </p:spPr>
        <p:txBody>
          <a:bodyPr>
            <a:normAutofit fontScale="90000"/>
          </a:bodyPr>
          <a:lstStyle/>
          <a:p>
            <a:pPr algn="ctr"/>
            <a:r>
              <a:rPr lang="en-US" b="1" dirty="0"/>
              <a:t>Conclusion</a:t>
            </a:r>
            <a:br>
              <a:rPr lang="en-US" dirty="0"/>
            </a:br>
            <a:br>
              <a:rPr lang="en-US" dirty="0"/>
            </a:br>
            <a:endParaRPr lang="en-US" dirty="0"/>
          </a:p>
        </p:txBody>
      </p:sp>
      <p:sp>
        <p:nvSpPr>
          <p:cNvPr id="3" name="Content Placeholder 2"/>
          <p:cNvSpPr>
            <a:spLocks noGrp="1"/>
          </p:cNvSpPr>
          <p:nvPr>
            <p:ph idx="1"/>
          </p:nvPr>
        </p:nvSpPr>
        <p:spPr>
          <a:xfrm>
            <a:off x="1311965" y="1272209"/>
            <a:ext cx="10774017" cy="4639013"/>
          </a:xfrm>
        </p:spPr>
        <p:txBody>
          <a:bodyPr>
            <a:noAutofit/>
          </a:bodyPr>
          <a:lstStyle/>
          <a:p>
            <a:pPr>
              <a:buFont typeface="Wingdings" panose="05000000000000000000" pitchFamily="2" charset="2"/>
              <a:buChar char="q"/>
            </a:pPr>
            <a:r>
              <a:rPr lang="en-US" sz="2800" dirty="0">
                <a:solidFill>
                  <a:schemeClr val="tx1"/>
                </a:solidFill>
              </a:rPr>
              <a:t>At a practitioner level, the study’s findings are very useful to policymakers and the private sector wishing to scale up inclusive insurance market development in Africa.</a:t>
            </a:r>
          </a:p>
          <a:p>
            <a:pPr>
              <a:buFont typeface="Wingdings" panose="05000000000000000000" pitchFamily="2" charset="2"/>
              <a:buChar char="q"/>
            </a:pPr>
            <a:endParaRPr lang="en-US" sz="2800" dirty="0">
              <a:solidFill>
                <a:schemeClr val="tx1"/>
              </a:solidFill>
            </a:endParaRPr>
          </a:p>
          <a:p>
            <a:pPr>
              <a:buFont typeface="Wingdings" panose="05000000000000000000" pitchFamily="2" charset="2"/>
              <a:buChar char="q"/>
            </a:pPr>
            <a:r>
              <a:rPr lang="en-US" sz="2800" dirty="0">
                <a:solidFill>
                  <a:schemeClr val="tx1"/>
                </a:solidFill>
              </a:rPr>
              <a:t>For the individuals and firms planning to enter into microinsurance market in Africa, It serve as a guide to identify the key factors influencing microinsurance market development and creating fertile environment for microinsurance operation. </a:t>
            </a:r>
          </a:p>
          <a:p>
            <a:pPr>
              <a:buFont typeface="Wingdings" panose="05000000000000000000" pitchFamily="2" charset="2"/>
              <a:buChar char="q"/>
            </a:pPr>
            <a:endParaRPr lang="en-US" sz="2800" dirty="0"/>
          </a:p>
        </p:txBody>
      </p:sp>
    </p:spTree>
    <p:extLst>
      <p:ext uri="{BB962C8B-B14F-4D97-AF65-F5344CB8AC3E}">
        <p14:creationId xmlns:p14="http://schemas.microsoft.com/office/powerpoint/2010/main" val="259887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603"/>
          </a:xfrm>
        </p:spPr>
        <p:txBody>
          <a:bodyPr/>
          <a:lstStyle/>
          <a:p>
            <a:pPr algn="ctr"/>
            <a:r>
              <a:rPr lang="en-US" b="1" dirty="0"/>
              <a:t>Future Research</a:t>
            </a:r>
          </a:p>
        </p:txBody>
      </p:sp>
      <p:sp>
        <p:nvSpPr>
          <p:cNvPr id="3" name="Content Placeholder 2"/>
          <p:cNvSpPr>
            <a:spLocks noGrp="1"/>
          </p:cNvSpPr>
          <p:nvPr>
            <p:ph idx="1"/>
          </p:nvPr>
        </p:nvSpPr>
        <p:spPr>
          <a:xfrm>
            <a:off x="1046922" y="1205948"/>
            <a:ext cx="10457690" cy="5194852"/>
          </a:xfrm>
        </p:spPr>
        <p:txBody>
          <a:bodyPr>
            <a:normAutofit/>
          </a:bodyPr>
          <a:lstStyle/>
          <a:p>
            <a:pPr>
              <a:buFont typeface="Wingdings" panose="05000000000000000000" pitchFamily="2" charset="2"/>
              <a:buChar char="v"/>
            </a:pPr>
            <a:r>
              <a:rPr lang="en-US" sz="2800" dirty="0">
                <a:solidFill>
                  <a:schemeClr val="tx1"/>
                </a:solidFill>
              </a:rPr>
              <a:t>consider mining data covering many years on the variables used for this study. </a:t>
            </a:r>
          </a:p>
          <a:p>
            <a:pPr>
              <a:buFont typeface="Wingdings" panose="05000000000000000000" pitchFamily="2" charset="2"/>
              <a:buChar char="v"/>
            </a:pPr>
            <a:endParaRPr lang="en-US" sz="2800" dirty="0">
              <a:solidFill>
                <a:schemeClr val="tx1"/>
              </a:solidFill>
            </a:endParaRPr>
          </a:p>
          <a:p>
            <a:pPr>
              <a:buFont typeface="Wingdings" panose="05000000000000000000" pitchFamily="2" charset="2"/>
              <a:buChar char="v"/>
            </a:pPr>
            <a:r>
              <a:rPr lang="en-US" sz="2800" dirty="0">
                <a:solidFill>
                  <a:schemeClr val="tx1"/>
                </a:solidFill>
              </a:rPr>
              <a:t>Hofstede cultural dimensions, life expectancy at birth, urbanization, microinsurance growth rate, corruption perception index and microinsurance penetration for the countries could also be included.</a:t>
            </a:r>
          </a:p>
          <a:p>
            <a:pPr marL="0" indent="0">
              <a:buNone/>
            </a:pPr>
            <a:endParaRPr lang="en-US" sz="2800" dirty="0">
              <a:solidFill>
                <a:schemeClr val="tx1"/>
              </a:solidFill>
            </a:endParaRPr>
          </a:p>
          <a:p>
            <a:pPr>
              <a:buFont typeface="Wingdings" panose="05000000000000000000" pitchFamily="2" charset="2"/>
              <a:buChar char="v"/>
            </a:pPr>
            <a:r>
              <a:rPr lang="en-US" sz="2800" dirty="0">
                <a:solidFill>
                  <a:schemeClr val="tx1"/>
                </a:solidFill>
              </a:rPr>
              <a:t>Incorporating these variables in the model may lead to a more interesting results. </a:t>
            </a:r>
          </a:p>
          <a:p>
            <a:pPr>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1758974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399" y="5389200"/>
            <a:ext cx="8915399" cy="1468800"/>
          </a:xfrm>
        </p:spPr>
        <p:txBody>
          <a:bodyPr>
            <a:normAutofit fontScale="90000"/>
          </a:bodyPr>
          <a:lstStyle/>
          <a:p>
            <a:pPr algn="ctr"/>
            <a:r>
              <a:rPr lang="en-US" sz="6000" b="1" dirty="0"/>
              <a:t>THANK YOU</a:t>
            </a:r>
            <a:br>
              <a:rPr lang="en-US" sz="6000" b="1" dirty="0"/>
            </a:br>
            <a:br>
              <a:rPr lang="en-US" sz="6000" b="1" dirty="0"/>
            </a:br>
            <a:br>
              <a:rPr lang="en-US" sz="6000" b="1" dirty="0"/>
            </a:br>
            <a:r>
              <a:rPr lang="en-US" sz="3100" b="1" dirty="0"/>
              <a:t>(e.agyemang@rocketmail.com)</a:t>
            </a:r>
            <a:br>
              <a:rPr lang="en-US" sz="6000" b="1" dirty="0"/>
            </a:br>
            <a:endParaRPr lang="en-US" sz="6000" b="1" dirty="0"/>
          </a:p>
        </p:txBody>
      </p:sp>
    </p:spTree>
    <p:extLst>
      <p:ext uri="{BB962C8B-B14F-4D97-AF65-F5344CB8AC3E}">
        <p14:creationId xmlns:p14="http://schemas.microsoft.com/office/powerpoint/2010/main" val="229407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905" y="186789"/>
            <a:ext cx="8911687" cy="793873"/>
          </a:xfrm>
        </p:spPr>
        <p:txBody>
          <a:bodyPr>
            <a:normAutofit/>
          </a:bodyPr>
          <a:lstStyle/>
          <a:p>
            <a:pPr algn="ctr"/>
            <a:r>
              <a:rPr lang="en-US" sz="4400" b="1" dirty="0"/>
              <a:t>Outline</a:t>
            </a:r>
          </a:p>
        </p:txBody>
      </p:sp>
      <p:sp>
        <p:nvSpPr>
          <p:cNvPr id="3" name="Content Placeholder 2"/>
          <p:cNvSpPr>
            <a:spLocks noGrp="1"/>
          </p:cNvSpPr>
          <p:nvPr>
            <p:ph idx="1"/>
          </p:nvPr>
        </p:nvSpPr>
        <p:spPr>
          <a:xfrm>
            <a:off x="2358887" y="861391"/>
            <a:ext cx="9145725" cy="5724939"/>
          </a:xfrm>
        </p:spPr>
        <p:txBody>
          <a:bodyPr>
            <a:normAutofit fontScale="40000" lnSpcReduction="20000"/>
          </a:bodyPr>
          <a:lstStyle/>
          <a:p>
            <a:pPr marL="514350" indent="-514350">
              <a:lnSpc>
                <a:spcPct val="220000"/>
              </a:lnSpc>
              <a:buFont typeface="+mj-lt"/>
              <a:buAutoNum type="arabicPeriod"/>
            </a:pPr>
            <a:r>
              <a:rPr lang="en-US" sz="6000" b="1" dirty="0"/>
              <a:t> </a:t>
            </a:r>
            <a:r>
              <a:rPr lang="en-US" sz="6000" b="1" dirty="0">
                <a:solidFill>
                  <a:schemeClr val="tx1"/>
                </a:solidFill>
              </a:rPr>
              <a:t>Problem Background.</a:t>
            </a:r>
          </a:p>
          <a:p>
            <a:pPr marL="514350" indent="-514350">
              <a:lnSpc>
                <a:spcPct val="220000"/>
              </a:lnSpc>
              <a:buFont typeface="+mj-lt"/>
              <a:buAutoNum type="arabicPeriod"/>
            </a:pPr>
            <a:r>
              <a:rPr lang="en-US" sz="6000" b="1" dirty="0">
                <a:solidFill>
                  <a:schemeClr val="tx1"/>
                </a:solidFill>
              </a:rPr>
              <a:t> Purpose of the Study.</a:t>
            </a:r>
          </a:p>
          <a:p>
            <a:pPr marL="514350" indent="-514350">
              <a:lnSpc>
                <a:spcPct val="220000"/>
              </a:lnSpc>
              <a:buFont typeface="+mj-lt"/>
              <a:buAutoNum type="arabicPeriod"/>
            </a:pPr>
            <a:r>
              <a:rPr lang="en-US" sz="6000" b="1" dirty="0">
                <a:solidFill>
                  <a:schemeClr val="tx1"/>
                </a:solidFill>
              </a:rPr>
              <a:t> Methodology.</a:t>
            </a:r>
          </a:p>
          <a:p>
            <a:pPr marL="514350" indent="-514350">
              <a:lnSpc>
                <a:spcPct val="220000"/>
              </a:lnSpc>
              <a:buFont typeface="+mj-lt"/>
              <a:buAutoNum type="arabicPeriod"/>
            </a:pPr>
            <a:r>
              <a:rPr lang="en-US" sz="6000" b="1" dirty="0">
                <a:solidFill>
                  <a:schemeClr val="tx1"/>
                </a:solidFill>
              </a:rPr>
              <a:t> Results and Implications.</a:t>
            </a:r>
          </a:p>
          <a:p>
            <a:pPr marL="514350" indent="-514350">
              <a:lnSpc>
                <a:spcPct val="220000"/>
              </a:lnSpc>
              <a:buFont typeface="+mj-lt"/>
              <a:buAutoNum type="arabicPeriod"/>
            </a:pPr>
            <a:r>
              <a:rPr lang="en-US" sz="6000" b="1" dirty="0">
                <a:solidFill>
                  <a:schemeClr val="tx1"/>
                </a:solidFill>
              </a:rPr>
              <a:t> Conclusion </a:t>
            </a:r>
          </a:p>
          <a:p>
            <a:pPr marL="514350" indent="-514350">
              <a:lnSpc>
                <a:spcPct val="220000"/>
              </a:lnSpc>
              <a:buFont typeface="+mj-lt"/>
              <a:buAutoNum type="arabicPeriod"/>
            </a:pPr>
            <a:r>
              <a:rPr lang="en-US" sz="6000" b="1" dirty="0">
                <a:solidFill>
                  <a:schemeClr val="tx1"/>
                </a:solidFill>
              </a:rPr>
              <a:t>Future Research.</a:t>
            </a:r>
          </a:p>
          <a:p>
            <a:pPr marL="514350" indent="-514350">
              <a:buFont typeface="+mj-lt"/>
              <a:buAutoNum type="arabicPeriod"/>
            </a:pPr>
            <a:endParaRPr lang="en-US" sz="3200" dirty="0"/>
          </a:p>
        </p:txBody>
      </p:sp>
    </p:spTree>
    <p:extLst>
      <p:ext uri="{BB962C8B-B14F-4D97-AF65-F5344CB8AC3E}">
        <p14:creationId xmlns:p14="http://schemas.microsoft.com/office/powerpoint/2010/main" val="22353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8925" y="662210"/>
            <a:ext cx="8911687" cy="747490"/>
          </a:xfrm>
        </p:spPr>
        <p:txBody>
          <a:bodyPr>
            <a:noAutofit/>
          </a:bodyPr>
          <a:lstStyle/>
          <a:p>
            <a:pPr algn="ctr"/>
            <a:r>
              <a:rPr lang="en-US" b="1" dirty="0"/>
              <a:t>PROBLEM BACKGROUND.</a:t>
            </a:r>
            <a:br>
              <a:rPr lang="en-US" dirty="0"/>
            </a:br>
            <a:endParaRPr lang="en-US" dirty="0"/>
          </a:p>
        </p:txBody>
      </p:sp>
      <p:sp>
        <p:nvSpPr>
          <p:cNvPr id="3" name="Content Placeholder 2"/>
          <p:cNvSpPr>
            <a:spLocks noGrp="1"/>
          </p:cNvSpPr>
          <p:nvPr>
            <p:ph idx="1"/>
          </p:nvPr>
        </p:nvSpPr>
        <p:spPr>
          <a:xfrm>
            <a:off x="1524000" y="1302654"/>
            <a:ext cx="9856262" cy="5441045"/>
          </a:xfrm>
        </p:spPr>
        <p:txBody>
          <a:bodyPr>
            <a:normAutofit fontScale="92500"/>
          </a:bodyPr>
          <a:lstStyle/>
          <a:p>
            <a:pPr>
              <a:lnSpc>
                <a:spcPct val="150000"/>
              </a:lnSpc>
              <a:buFont typeface="Wingdings" panose="05000000000000000000" pitchFamily="2" charset="2"/>
              <a:buChar char="v"/>
            </a:pPr>
            <a:r>
              <a:rPr lang="en-US" sz="2400" dirty="0">
                <a:solidFill>
                  <a:schemeClr val="tx1"/>
                </a:solidFill>
              </a:rPr>
              <a:t>Microinsurance is an essential tool for protecting the health and livelihoods of under-served low-income populations in emerging markets and developing countries.(By National Association of Insurance Commissioners (NAIC)).</a:t>
            </a:r>
          </a:p>
          <a:p>
            <a:pPr>
              <a:lnSpc>
                <a:spcPct val="150000"/>
              </a:lnSpc>
              <a:buFont typeface="Wingdings" panose="05000000000000000000" pitchFamily="2" charset="2"/>
              <a:buChar char="v"/>
            </a:pPr>
            <a:r>
              <a:rPr lang="en-US" sz="2400" dirty="0">
                <a:solidFill>
                  <a:schemeClr val="tx1"/>
                </a:solidFill>
              </a:rPr>
              <a:t>Insurance coverage remain exceedingly low in developing countries-often below 5% of the country’s population(By Consultative Group to Assist the Poor(CGAP)).</a:t>
            </a:r>
          </a:p>
          <a:p>
            <a:pPr>
              <a:lnSpc>
                <a:spcPct val="150000"/>
              </a:lnSpc>
              <a:buFont typeface="Wingdings" panose="05000000000000000000" pitchFamily="2" charset="2"/>
              <a:buChar char="v"/>
            </a:pPr>
            <a:r>
              <a:rPr lang="en-US" sz="2400" dirty="0">
                <a:solidFill>
                  <a:schemeClr val="tx1"/>
                </a:solidFill>
              </a:rPr>
              <a:t>Using insurance and risk-management approaches ... effectively in Africa is critical to achieving several of the Sustainable Development Goals (By Katharine Pulvermacher).</a:t>
            </a:r>
          </a:p>
          <a:p>
            <a:pPr>
              <a:lnSpc>
                <a:spcPct val="150000"/>
              </a:lnSpc>
              <a:buFont typeface="Wingdings" panose="05000000000000000000" pitchFamily="2" charset="2"/>
              <a:buChar char="v"/>
            </a:pPr>
            <a:endParaRPr lang="en-US" sz="2000" dirty="0"/>
          </a:p>
          <a:p>
            <a:pPr>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287392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Purpose of the Study</a:t>
            </a:r>
          </a:p>
        </p:txBody>
      </p:sp>
      <p:sp>
        <p:nvSpPr>
          <p:cNvPr id="3" name="Content Placeholder 2"/>
          <p:cNvSpPr>
            <a:spLocks noGrp="1"/>
          </p:cNvSpPr>
          <p:nvPr>
            <p:ph idx="1"/>
          </p:nvPr>
        </p:nvSpPr>
        <p:spPr>
          <a:xfrm>
            <a:off x="1905000" y="1358900"/>
            <a:ext cx="9982200" cy="4552322"/>
          </a:xfrm>
        </p:spPr>
        <p:txBody>
          <a:bodyPr>
            <a:normAutofit fontScale="92500" lnSpcReduction="10000"/>
          </a:bodyPr>
          <a:lstStyle/>
          <a:p>
            <a:pPr>
              <a:buFont typeface="Wingdings" panose="05000000000000000000" pitchFamily="2" charset="2"/>
              <a:buChar char="Ø"/>
            </a:pPr>
            <a:r>
              <a:rPr lang="en-US" sz="2800" dirty="0">
                <a:solidFill>
                  <a:schemeClr val="tx1"/>
                </a:solidFill>
              </a:rPr>
              <a:t>To identify key factors that are prerequisites for success in creating fertile environment for the development of inclusive insurance markets in Africa.</a:t>
            </a:r>
          </a:p>
          <a:p>
            <a:pPr marL="0" indent="0">
              <a:buNone/>
            </a:pPr>
            <a:endParaRPr lang="en-US" sz="2800" dirty="0">
              <a:solidFill>
                <a:schemeClr val="tx1"/>
              </a:solidFill>
            </a:endParaRPr>
          </a:p>
          <a:p>
            <a:pPr>
              <a:buFont typeface="Wingdings" panose="05000000000000000000" pitchFamily="2" charset="2"/>
              <a:buChar char="Ø"/>
            </a:pPr>
            <a:r>
              <a:rPr lang="en-US" sz="2800" dirty="0">
                <a:solidFill>
                  <a:schemeClr val="tx1"/>
                </a:solidFill>
              </a:rPr>
              <a:t>To identify the key factors contribution to microinsurance market development in Africa.</a:t>
            </a:r>
          </a:p>
          <a:p>
            <a:pPr marL="0" indent="0">
              <a:buNone/>
            </a:pPr>
            <a:endParaRPr lang="en-US" sz="2800" dirty="0">
              <a:solidFill>
                <a:schemeClr val="tx1"/>
              </a:solidFill>
            </a:endParaRPr>
          </a:p>
          <a:p>
            <a:pPr>
              <a:buFont typeface="Wingdings" panose="05000000000000000000" pitchFamily="2" charset="2"/>
              <a:buChar char="Ø"/>
            </a:pPr>
            <a:r>
              <a:rPr lang="en-US" sz="2800" dirty="0">
                <a:solidFill>
                  <a:schemeClr val="tx1"/>
                </a:solidFill>
              </a:rPr>
              <a:t>Highlight the implications for policymakers and the private sector wishing to scale up inclusive insurance market development in Africa.</a:t>
            </a:r>
            <a:br>
              <a:rPr lang="en-US" sz="2800" dirty="0">
                <a:solidFill>
                  <a:schemeClr val="tx1"/>
                </a:solidFill>
              </a:rPr>
            </a:br>
            <a:endParaRPr lang="en-US" sz="2800" dirty="0">
              <a:solidFill>
                <a:schemeClr val="tx1"/>
              </a:solidFill>
            </a:endParaRP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67550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0605" y="366748"/>
            <a:ext cx="8911687" cy="1297456"/>
          </a:xfrm>
        </p:spPr>
        <p:txBody>
          <a:bodyPr/>
          <a:lstStyle/>
          <a:p>
            <a:pPr algn="ctr"/>
            <a:r>
              <a:rPr lang="en-US" b="1" dirty="0"/>
              <a:t>Methodology</a:t>
            </a:r>
          </a:p>
        </p:txBody>
      </p:sp>
      <p:sp>
        <p:nvSpPr>
          <p:cNvPr id="3" name="Content Placeholder 2"/>
          <p:cNvSpPr>
            <a:spLocks noGrp="1"/>
          </p:cNvSpPr>
          <p:nvPr>
            <p:ph idx="1"/>
          </p:nvPr>
        </p:nvSpPr>
        <p:spPr>
          <a:xfrm>
            <a:off x="1219196" y="1245143"/>
            <a:ext cx="10694503" cy="5698435"/>
          </a:xfrm>
        </p:spPr>
        <p:txBody>
          <a:bodyPr>
            <a:normAutofit fontScale="25000" lnSpcReduction="20000"/>
          </a:bodyPr>
          <a:lstStyle/>
          <a:p>
            <a:pPr>
              <a:buFont typeface="Wingdings" panose="05000000000000000000" pitchFamily="2" charset="2"/>
              <a:buChar char="q"/>
            </a:pPr>
            <a:r>
              <a:rPr lang="en-US" sz="9600" b="1" dirty="0">
                <a:solidFill>
                  <a:schemeClr val="tx1"/>
                </a:solidFill>
              </a:rPr>
              <a:t>Data Collection.</a:t>
            </a:r>
          </a:p>
          <a:p>
            <a:pPr marL="687388" algn="just">
              <a:buFont typeface="Wingdings" panose="05000000000000000000" pitchFamily="2" charset="2"/>
              <a:buChar char="§"/>
            </a:pPr>
            <a:r>
              <a:rPr lang="en-US" sz="9600" dirty="0">
                <a:solidFill>
                  <a:schemeClr val="tx1"/>
                </a:solidFill>
              </a:rPr>
              <a:t>Data on 22 Africa countries for the years 2014 – 2018 collected from World map of Microinsurance, and  range of public sources based on extent literature review and data availability for countries.</a:t>
            </a:r>
          </a:p>
          <a:p>
            <a:pPr marL="687388" algn="just">
              <a:buFont typeface="Wingdings" panose="05000000000000000000" pitchFamily="2" charset="2"/>
              <a:buChar char="§"/>
            </a:pPr>
            <a:r>
              <a:rPr lang="en-US" sz="9600" b="1" dirty="0">
                <a:solidFill>
                  <a:schemeClr val="tx1"/>
                </a:solidFill>
              </a:rPr>
              <a:t>Data consist of 110 observations</a:t>
            </a:r>
            <a:r>
              <a:rPr lang="en-US" sz="9600" dirty="0">
                <a:solidFill>
                  <a:schemeClr val="tx1"/>
                </a:solidFill>
              </a:rPr>
              <a:t>. </a:t>
            </a:r>
          </a:p>
          <a:p>
            <a:pPr marL="344488" indent="0" algn="just">
              <a:buNone/>
            </a:pPr>
            <a:endParaRPr lang="en-US" sz="9600" dirty="0">
              <a:solidFill>
                <a:schemeClr val="tx1"/>
              </a:solidFill>
            </a:endParaRPr>
          </a:p>
          <a:p>
            <a:pPr marL="687388" algn="just">
              <a:buFont typeface="Wingdings" panose="05000000000000000000" pitchFamily="2" charset="2"/>
              <a:buChar char="§"/>
            </a:pPr>
            <a:r>
              <a:rPr lang="en-US" sz="9600" b="1" dirty="0">
                <a:solidFill>
                  <a:schemeClr val="tx1"/>
                </a:solidFill>
              </a:rPr>
              <a:t>Countries used </a:t>
            </a:r>
          </a:p>
          <a:p>
            <a:pPr marL="344488" indent="0" algn="just">
              <a:buNone/>
            </a:pPr>
            <a:r>
              <a:rPr lang="en-US" sz="9600" dirty="0">
                <a:solidFill>
                  <a:schemeClr val="tx1"/>
                </a:solidFill>
              </a:rPr>
              <a:t>    Benin                    Ivory Coast            Nigeria              Tunisia</a:t>
            </a:r>
          </a:p>
          <a:p>
            <a:pPr marL="344488" indent="0" algn="just">
              <a:buNone/>
            </a:pPr>
            <a:r>
              <a:rPr lang="en-US" sz="9600" dirty="0">
                <a:solidFill>
                  <a:schemeClr val="tx1"/>
                </a:solidFill>
              </a:rPr>
              <a:t>    Burkina Faso        Kenya                     Rwanda            Uganda</a:t>
            </a:r>
          </a:p>
          <a:p>
            <a:pPr marL="344488" indent="0" algn="just">
              <a:buNone/>
            </a:pPr>
            <a:r>
              <a:rPr lang="en-US" sz="9600" dirty="0">
                <a:solidFill>
                  <a:schemeClr val="tx1"/>
                </a:solidFill>
              </a:rPr>
              <a:t>    Botswana            Malawi                   Senegal             Zambia</a:t>
            </a:r>
          </a:p>
          <a:p>
            <a:pPr marL="344488" indent="0" algn="just">
              <a:buNone/>
            </a:pPr>
            <a:r>
              <a:rPr lang="en-US" sz="9600" dirty="0">
                <a:solidFill>
                  <a:schemeClr val="tx1"/>
                </a:solidFill>
              </a:rPr>
              <a:t>    Egypt                   Morocco                South Africa      Zimbabwe</a:t>
            </a:r>
          </a:p>
          <a:p>
            <a:pPr marL="344488" indent="0" algn="just">
              <a:buNone/>
            </a:pPr>
            <a:r>
              <a:rPr lang="en-US" sz="9600" dirty="0">
                <a:solidFill>
                  <a:schemeClr val="tx1"/>
                </a:solidFill>
              </a:rPr>
              <a:t>    Ethiopia               Mozambique         Namibia</a:t>
            </a:r>
          </a:p>
          <a:p>
            <a:pPr marL="344488" indent="0" algn="just">
              <a:buNone/>
            </a:pPr>
            <a:r>
              <a:rPr lang="en-US" sz="9600" dirty="0">
                <a:solidFill>
                  <a:schemeClr val="tx1"/>
                </a:solidFill>
              </a:rPr>
              <a:t>    Ghana                 Niger                       Togo</a:t>
            </a:r>
          </a:p>
          <a:p>
            <a:pPr marL="687388" algn="just">
              <a:buFont typeface="Wingdings" panose="05000000000000000000" pitchFamily="2" charset="2"/>
              <a:buChar char="§"/>
            </a:pPr>
            <a:endParaRPr lang="en-US" sz="2400" dirty="0">
              <a:solidFill>
                <a:schemeClr val="tx1"/>
              </a:solidFill>
            </a:endParaRPr>
          </a:p>
          <a:p>
            <a:pPr marL="687388" algn="just">
              <a:buFont typeface="Wingdings" panose="05000000000000000000" pitchFamily="2" charset="2"/>
              <a:buChar char="§"/>
            </a:pPr>
            <a:endParaRPr lang="en-US" sz="2400" dirty="0">
              <a:solidFill>
                <a:schemeClr val="tx1"/>
              </a:solidFill>
            </a:endParaRPr>
          </a:p>
          <a:p>
            <a:pPr marL="687388" algn="just">
              <a:buFont typeface="Wingdings" panose="05000000000000000000" pitchFamily="2" charset="2"/>
              <a:buChar char="§"/>
            </a:pPr>
            <a:endParaRPr lang="en-US" sz="2400" dirty="0"/>
          </a:p>
          <a:p>
            <a:pPr marL="687388" algn="just">
              <a:buFont typeface="Wingdings" panose="05000000000000000000" pitchFamily="2" charset="2"/>
              <a:buChar char="§"/>
            </a:pPr>
            <a:endParaRPr lang="en-US" sz="2400" dirty="0"/>
          </a:p>
          <a:p>
            <a:pPr marL="344488" indent="0" algn="just">
              <a:buNone/>
            </a:pPr>
            <a:endParaRPr lang="en-US" sz="2400" dirty="0"/>
          </a:p>
          <a:p>
            <a:pPr marL="344488" indent="0" algn="just">
              <a:buNone/>
            </a:pPr>
            <a:endParaRPr lang="en-US" sz="2400" dirty="0"/>
          </a:p>
          <a:p>
            <a:pPr marL="344488" indent="0" algn="just">
              <a:buNone/>
            </a:pPr>
            <a:endParaRPr lang="en-US" sz="2400" dirty="0"/>
          </a:p>
          <a:p>
            <a:pPr marL="0" indent="0">
              <a:buNone/>
            </a:pPr>
            <a:endParaRPr lang="en-US" sz="3400" dirty="0"/>
          </a:p>
          <a:p>
            <a:pPr marL="0" indent="0">
              <a:buNone/>
            </a:pPr>
            <a:endParaRPr lang="en-US" sz="2000" dirty="0"/>
          </a:p>
          <a:p>
            <a:pPr marL="0" indent="0">
              <a:buNone/>
            </a:pPr>
            <a:r>
              <a:rPr lang="en-US" dirty="0"/>
              <a:t> </a:t>
            </a:r>
            <a:br>
              <a:rPr lang="en-US" dirty="0"/>
            </a:br>
            <a:endParaRPr lang="en-US" dirty="0"/>
          </a:p>
        </p:txBody>
      </p:sp>
    </p:spTree>
    <p:extLst>
      <p:ext uri="{BB962C8B-B14F-4D97-AF65-F5344CB8AC3E}">
        <p14:creationId xmlns:p14="http://schemas.microsoft.com/office/powerpoint/2010/main" val="330720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022" y="743380"/>
            <a:ext cx="3463318" cy="714360"/>
          </a:xfrm>
        </p:spPr>
        <p:txBody>
          <a:bodyPr>
            <a:normAutofit/>
          </a:bodyPr>
          <a:lstStyle/>
          <a:p>
            <a:r>
              <a:rPr lang="en-US" sz="2000" b="1" dirty="0"/>
              <a:t>METHODOLOGY Cont</a:t>
            </a:r>
            <a:r>
              <a:rPr lang="en-US" sz="2400" b="1" dirty="0"/>
              <a:t>.</a:t>
            </a:r>
            <a:endParaRPr lang="en-US" sz="2400" dirty="0"/>
          </a:p>
        </p:txBody>
      </p:sp>
      <p:sp>
        <p:nvSpPr>
          <p:cNvPr id="3" name="Content Placeholder 2"/>
          <p:cNvSpPr>
            <a:spLocks noGrp="1"/>
          </p:cNvSpPr>
          <p:nvPr>
            <p:ph idx="1"/>
          </p:nvPr>
        </p:nvSpPr>
        <p:spPr>
          <a:xfrm>
            <a:off x="1325217" y="1219200"/>
            <a:ext cx="10866783" cy="5340626"/>
          </a:xfrm>
        </p:spPr>
        <p:txBody>
          <a:bodyPr>
            <a:normAutofit/>
          </a:bodyPr>
          <a:lstStyle/>
          <a:p>
            <a:pPr>
              <a:buFont typeface="Wingdings" panose="05000000000000000000" pitchFamily="2" charset="2"/>
              <a:buChar char="q"/>
            </a:pPr>
            <a:r>
              <a:rPr lang="en-US" sz="2800" b="1" dirty="0">
                <a:solidFill>
                  <a:schemeClr val="tx1"/>
                </a:solidFill>
              </a:rPr>
              <a:t>Model Construction</a:t>
            </a:r>
          </a:p>
          <a:p>
            <a:pPr marL="574675">
              <a:buFont typeface="Wingdings" panose="05000000000000000000" pitchFamily="2" charset="2"/>
              <a:buChar char="Ø"/>
            </a:pPr>
            <a:r>
              <a:rPr lang="en-US" sz="2400" dirty="0">
                <a:solidFill>
                  <a:schemeClr val="tx1"/>
                </a:solidFill>
              </a:rPr>
              <a:t> Python-Jupyter Notebook used for analysis.</a:t>
            </a:r>
          </a:p>
          <a:p>
            <a:pPr marL="574675">
              <a:buFont typeface="Wingdings" panose="05000000000000000000" pitchFamily="2" charset="2"/>
              <a:buChar char="Ø"/>
            </a:pPr>
            <a:endParaRPr lang="en-US" sz="2400" dirty="0">
              <a:solidFill>
                <a:schemeClr val="tx1"/>
              </a:solidFill>
            </a:endParaRPr>
          </a:p>
          <a:p>
            <a:pPr marL="561975">
              <a:buFont typeface="Wingdings" panose="05000000000000000000" pitchFamily="2" charset="2"/>
              <a:buChar char="Ø"/>
            </a:pPr>
            <a:r>
              <a:rPr lang="en-US" sz="2400" dirty="0">
                <a:solidFill>
                  <a:schemeClr val="tx1"/>
                </a:solidFill>
              </a:rPr>
              <a:t>Person product moment coefficient of correlation</a:t>
            </a:r>
          </a:p>
          <a:p>
            <a:pPr marL="561975">
              <a:buFont typeface="Wingdings" panose="05000000000000000000" pitchFamily="2" charset="2"/>
              <a:buChar char="Ø"/>
            </a:pPr>
            <a:endParaRPr lang="en-US" sz="2400" dirty="0">
              <a:solidFill>
                <a:schemeClr val="tx1"/>
              </a:solidFill>
            </a:endParaRPr>
          </a:p>
          <a:p>
            <a:pPr marL="635000">
              <a:buFont typeface="Wingdings" panose="05000000000000000000" pitchFamily="2" charset="2"/>
              <a:buChar char="Ø"/>
            </a:pPr>
            <a:r>
              <a:rPr lang="en-US" sz="2400" dirty="0">
                <a:solidFill>
                  <a:schemeClr val="tx1"/>
                </a:solidFill>
              </a:rPr>
              <a:t>Multilinear regression model constructed; the OLS used to estimate the specifications of the model.</a:t>
            </a:r>
          </a:p>
          <a:p>
            <a:pPr marL="0" indent="0">
              <a:buNone/>
            </a:pPr>
            <a:endParaRPr lang="en-US" sz="2400" b="1" dirty="0">
              <a:solidFill>
                <a:schemeClr val="tx1"/>
              </a:solidFill>
            </a:endParaRPr>
          </a:p>
          <a:p>
            <a:pPr marL="976313" indent="-457200">
              <a:buFont typeface="Wingdings" panose="05000000000000000000" pitchFamily="2" charset="2"/>
              <a:buChar char="ü"/>
            </a:pPr>
            <a:r>
              <a:rPr lang="en-US" sz="2400" b="1" dirty="0">
                <a:solidFill>
                  <a:schemeClr val="tx1"/>
                </a:solidFill>
              </a:rPr>
              <a:t> </a:t>
            </a:r>
            <a:r>
              <a:rPr lang="en-US" sz="2400" dirty="0">
                <a:solidFill>
                  <a:schemeClr val="tx1"/>
                </a:solidFill>
              </a:rPr>
              <a:t>Checking model assumption: Normality, Autocorrelation, Heteroscedasticity and mean of residuals approximately equal to zero.</a:t>
            </a:r>
          </a:p>
        </p:txBody>
      </p:sp>
    </p:spTree>
    <p:extLst>
      <p:ext uri="{BB962C8B-B14F-4D97-AF65-F5344CB8AC3E}">
        <p14:creationId xmlns:p14="http://schemas.microsoft.com/office/powerpoint/2010/main" val="47213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90371"/>
            <a:ext cx="3313043" cy="555333"/>
          </a:xfrm>
        </p:spPr>
        <p:txBody>
          <a:bodyPr>
            <a:normAutofit fontScale="90000"/>
          </a:bodyPr>
          <a:lstStyle/>
          <a:p>
            <a:r>
              <a:rPr lang="en-US" sz="2400" b="1" dirty="0"/>
              <a:t>METHODOLOGY Cont.</a:t>
            </a:r>
            <a:br>
              <a:rPr lang="en-US" sz="2400" dirty="0"/>
            </a:br>
            <a:endParaRPr lang="en-US" sz="2400" dirty="0"/>
          </a:p>
        </p:txBody>
      </p:sp>
      <p:sp>
        <p:nvSpPr>
          <p:cNvPr id="3" name="Content Placeholder 2"/>
          <p:cNvSpPr>
            <a:spLocks noGrp="1"/>
          </p:cNvSpPr>
          <p:nvPr>
            <p:ph idx="1"/>
          </p:nvPr>
        </p:nvSpPr>
        <p:spPr>
          <a:xfrm>
            <a:off x="477080" y="1245704"/>
            <a:ext cx="11383616" cy="5295500"/>
          </a:xfrm>
        </p:spPr>
        <p:txBody>
          <a:bodyPr>
            <a:normAutofit/>
          </a:bodyPr>
          <a:lstStyle/>
          <a:p>
            <a:pPr marL="344488" indent="0">
              <a:buNone/>
            </a:pPr>
            <a:endParaRPr lang="en-US" dirty="0"/>
          </a:p>
          <a:p>
            <a:pPr marL="688975" indent="-344488">
              <a:buFont typeface="Wingdings" panose="05000000000000000000" pitchFamily="2" charset="2"/>
              <a:buChar char="Ø"/>
            </a:pPr>
            <a:r>
              <a:rPr lang="en-US" sz="3200" b="1" dirty="0">
                <a:solidFill>
                  <a:schemeClr val="tx1"/>
                </a:solidFill>
              </a:rPr>
              <a:t>Proxies used</a:t>
            </a:r>
            <a:r>
              <a:rPr lang="en-US" sz="3900" b="1" dirty="0">
                <a:solidFill>
                  <a:schemeClr val="tx1"/>
                </a:solidFill>
              </a:rPr>
              <a:t>: </a:t>
            </a:r>
          </a:p>
          <a:p>
            <a:pPr marL="1139825" indent="-344488">
              <a:buFont typeface="Wingdings" panose="05000000000000000000" pitchFamily="2" charset="2"/>
              <a:buChar char="ü"/>
              <a:tabLst>
                <a:tab pos="622300" algn="l"/>
              </a:tabLst>
            </a:pPr>
            <a:r>
              <a:rPr lang="en-US" sz="2800" b="1" dirty="0">
                <a:solidFill>
                  <a:schemeClr val="tx1"/>
                </a:solidFill>
              </a:rPr>
              <a:t>Microinsurance </a:t>
            </a:r>
            <a:r>
              <a:rPr lang="en-US" sz="2600" b="1" dirty="0">
                <a:solidFill>
                  <a:schemeClr val="tx1"/>
                </a:solidFill>
              </a:rPr>
              <a:t>Density </a:t>
            </a:r>
            <a:r>
              <a:rPr lang="en-US" sz="2600" dirty="0">
                <a:solidFill>
                  <a:schemeClr val="tx1"/>
                </a:solidFill>
              </a:rPr>
              <a:t>(Total Premium/ Total Population): Used as a gauge of microinsurance development (Lee et al. , 2013; Simona et. al, 2014).</a:t>
            </a:r>
          </a:p>
          <a:p>
            <a:pPr marL="795337" indent="0">
              <a:buNone/>
              <a:tabLst>
                <a:tab pos="622300" algn="l"/>
              </a:tabLst>
            </a:pPr>
            <a:r>
              <a:rPr lang="en-US" sz="2000" dirty="0">
                <a:solidFill>
                  <a:schemeClr val="tx1"/>
                </a:solidFill>
              </a:rPr>
              <a:t>                                                                      </a:t>
            </a:r>
          </a:p>
          <a:p>
            <a:pPr marL="795338" indent="344488">
              <a:buFont typeface="Wingdings" panose="05000000000000000000" pitchFamily="2" charset="2"/>
              <a:buChar char="ü"/>
            </a:pPr>
            <a:r>
              <a:rPr lang="en-US" sz="2000" dirty="0">
                <a:solidFill>
                  <a:schemeClr val="tx1"/>
                </a:solidFill>
              </a:rPr>
              <a:t> </a:t>
            </a:r>
            <a:r>
              <a:rPr lang="en-US" sz="2800" b="1" dirty="0">
                <a:solidFill>
                  <a:schemeClr val="tx1"/>
                </a:solidFill>
              </a:rPr>
              <a:t>Ease of doing Business: </a:t>
            </a:r>
            <a:r>
              <a:rPr lang="en-US" sz="2600" dirty="0">
                <a:solidFill>
                  <a:schemeClr val="tx1"/>
                </a:solidFill>
              </a:rPr>
              <a:t>Used as a gauge of how conducive   </a:t>
            </a:r>
          </a:p>
          <a:p>
            <a:pPr marL="795338" indent="0">
              <a:buNone/>
            </a:pPr>
            <a:r>
              <a:rPr lang="en-US" sz="2600" dirty="0">
                <a:solidFill>
                  <a:schemeClr val="tx1"/>
                </a:solidFill>
              </a:rPr>
              <a:t>     the regulatory environment is, to starting and operating a  </a:t>
            </a:r>
          </a:p>
          <a:p>
            <a:pPr marL="795338" indent="0">
              <a:buNone/>
            </a:pPr>
            <a:r>
              <a:rPr lang="en-US" sz="2600" dirty="0">
                <a:solidFill>
                  <a:schemeClr val="tx1"/>
                </a:solidFill>
              </a:rPr>
              <a:t>      local firm (Malpass, 2020).</a:t>
            </a:r>
          </a:p>
          <a:p>
            <a:pPr marL="0" indent="0">
              <a:buNone/>
            </a:pPr>
            <a:endParaRPr lang="en-US" sz="2000" dirty="0">
              <a:solidFill>
                <a:schemeClr val="tx1"/>
              </a:solidFill>
            </a:endParaRPr>
          </a:p>
        </p:txBody>
      </p:sp>
    </p:spTree>
    <p:extLst>
      <p:ext uri="{BB962C8B-B14F-4D97-AF65-F5344CB8AC3E}">
        <p14:creationId xmlns:p14="http://schemas.microsoft.com/office/powerpoint/2010/main" val="245902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773" y="637362"/>
            <a:ext cx="3463318" cy="648099"/>
          </a:xfrm>
        </p:spPr>
        <p:txBody>
          <a:bodyPr>
            <a:normAutofit/>
          </a:bodyPr>
          <a:lstStyle/>
          <a:p>
            <a:r>
              <a:rPr lang="en-US" sz="2000" b="1" dirty="0"/>
              <a:t>METHODOLOGY Cont.</a:t>
            </a:r>
          </a:p>
        </p:txBody>
      </p:sp>
      <p:sp>
        <p:nvSpPr>
          <p:cNvPr id="3" name="Content Placeholder 2"/>
          <p:cNvSpPr>
            <a:spLocks noGrp="1"/>
          </p:cNvSpPr>
          <p:nvPr>
            <p:ph idx="1"/>
          </p:nvPr>
        </p:nvSpPr>
        <p:spPr>
          <a:xfrm>
            <a:off x="1669773" y="1099930"/>
            <a:ext cx="10204175" cy="5287618"/>
          </a:xfrm>
        </p:spPr>
        <p:txBody>
          <a:bodyPr>
            <a:normAutofit fontScale="92500"/>
          </a:bodyPr>
          <a:lstStyle/>
          <a:p>
            <a:pPr>
              <a:buFont typeface="Wingdings" panose="05000000000000000000" pitchFamily="2" charset="2"/>
              <a:buChar char="Ø"/>
            </a:pPr>
            <a:r>
              <a:rPr lang="en-US" sz="2600" b="1" dirty="0">
                <a:solidFill>
                  <a:schemeClr val="tx1"/>
                </a:solidFill>
              </a:rPr>
              <a:t>Factors of Microinsurance </a:t>
            </a:r>
            <a:r>
              <a:rPr lang="en-US" sz="2600" b="1">
                <a:solidFill>
                  <a:schemeClr val="tx1"/>
                </a:solidFill>
              </a:rPr>
              <a:t>suggested by </a:t>
            </a:r>
            <a:r>
              <a:rPr lang="en-US" sz="2600" b="1" dirty="0">
                <a:solidFill>
                  <a:schemeClr val="tx1"/>
                </a:solidFill>
              </a:rPr>
              <a:t>literature Review.</a:t>
            </a:r>
          </a:p>
          <a:p>
            <a:pPr marL="517525">
              <a:buFont typeface="Arial" panose="020B0604020202020204" pitchFamily="34" charset="0"/>
              <a:buChar char="•"/>
            </a:pPr>
            <a:r>
              <a:rPr lang="en-US" sz="2600" b="1" dirty="0">
                <a:solidFill>
                  <a:schemeClr val="tx1"/>
                </a:solidFill>
              </a:rPr>
              <a:t>Demographic: </a:t>
            </a:r>
            <a:r>
              <a:rPr lang="en-US" sz="2400" dirty="0">
                <a:solidFill>
                  <a:schemeClr val="tx1"/>
                </a:solidFill>
              </a:rPr>
              <a:t>Age Dependency Ratio, Population Total, Population Growth Rate, %Population Poor, % Population Living in Rural Areas, % individual using internet, and Mobile-cellular telephone subscriptions.</a:t>
            </a:r>
          </a:p>
          <a:p>
            <a:pPr marL="517525">
              <a:buFont typeface="Arial" panose="020B0604020202020204" pitchFamily="34" charset="0"/>
              <a:buChar char="•"/>
            </a:pPr>
            <a:endParaRPr lang="en-US" sz="2400" b="1" dirty="0">
              <a:solidFill>
                <a:schemeClr val="tx1"/>
              </a:solidFill>
            </a:endParaRPr>
          </a:p>
          <a:p>
            <a:pPr marL="517525">
              <a:buFont typeface="Arial" panose="020B0604020202020204" pitchFamily="34" charset="0"/>
              <a:buChar char="•"/>
            </a:pPr>
            <a:r>
              <a:rPr lang="en-US" sz="2600" b="1" dirty="0">
                <a:solidFill>
                  <a:schemeClr val="tx1"/>
                </a:solidFill>
              </a:rPr>
              <a:t>Economic: </a:t>
            </a:r>
            <a:r>
              <a:rPr lang="en-US" sz="2400" dirty="0">
                <a:solidFill>
                  <a:schemeClr val="tx1"/>
                </a:solidFill>
              </a:rPr>
              <a:t>GNI per Capita, Net Income Per Capita, Inflation, Real Interest Rate, Merchandised Trade, Insurance Penetration, and Insurance Density.</a:t>
            </a:r>
          </a:p>
          <a:p>
            <a:pPr marL="517525">
              <a:buFont typeface="Arial" panose="020B0604020202020204" pitchFamily="34" charset="0"/>
              <a:buChar char="•"/>
            </a:pPr>
            <a:endParaRPr lang="en-US" sz="2400" b="1" dirty="0">
              <a:solidFill>
                <a:schemeClr val="tx1"/>
              </a:solidFill>
            </a:endParaRPr>
          </a:p>
          <a:p>
            <a:pPr marL="517525">
              <a:buFont typeface="Arial" panose="020B0604020202020204" pitchFamily="34" charset="0"/>
              <a:buChar char="•"/>
            </a:pPr>
            <a:r>
              <a:rPr lang="en-US" sz="2600" b="1" dirty="0">
                <a:solidFill>
                  <a:schemeClr val="tx1"/>
                </a:solidFill>
              </a:rPr>
              <a:t>Institutional: </a:t>
            </a:r>
            <a:r>
              <a:rPr lang="en-US" sz="2400" dirty="0">
                <a:solidFill>
                  <a:schemeClr val="tx1"/>
                </a:solidFill>
              </a:rPr>
              <a:t>Business Freedom, Openness of Economy, Fiscal Freedom, Financial Freedom, Property Right, Investment Freedom, Fragile State Index, Government size, Rule of Law, and Labor Freedom.</a:t>
            </a:r>
            <a:endParaRPr lang="en-US" sz="2400" b="1" dirty="0">
              <a:solidFill>
                <a:schemeClr val="tx1"/>
              </a:solidFill>
            </a:endParaRPr>
          </a:p>
        </p:txBody>
      </p:sp>
    </p:spTree>
    <p:extLst>
      <p:ext uri="{BB962C8B-B14F-4D97-AF65-F5344CB8AC3E}">
        <p14:creationId xmlns:p14="http://schemas.microsoft.com/office/powerpoint/2010/main" val="1846114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3873"/>
          </a:xfrm>
        </p:spPr>
        <p:txBody>
          <a:bodyPr/>
          <a:lstStyle/>
          <a:p>
            <a:r>
              <a:rPr lang="en-US" b="1" dirty="0"/>
              <a:t>Results and Implications</a:t>
            </a:r>
          </a:p>
        </p:txBody>
      </p:sp>
      <p:sp>
        <p:nvSpPr>
          <p:cNvPr id="3" name="Content Placeholder 2"/>
          <p:cNvSpPr>
            <a:spLocks noGrp="1"/>
          </p:cNvSpPr>
          <p:nvPr>
            <p:ph idx="1"/>
          </p:nvPr>
        </p:nvSpPr>
        <p:spPr>
          <a:xfrm>
            <a:off x="1536192" y="1417983"/>
            <a:ext cx="9968420" cy="4495137"/>
          </a:xfrm>
        </p:spPr>
        <p:txBody>
          <a:bodyPr/>
          <a:lstStyle/>
          <a:p>
            <a:pPr>
              <a:buFont typeface="Wingdings" panose="05000000000000000000" pitchFamily="2" charset="2"/>
              <a:buChar char="q"/>
            </a:pPr>
            <a:r>
              <a:rPr lang="en-US" sz="2400" b="1" dirty="0">
                <a:solidFill>
                  <a:schemeClr val="tx1"/>
                </a:solidFill>
              </a:rPr>
              <a:t>Person product moment coefficient of correlation</a:t>
            </a:r>
          </a:p>
          <a:p>
            <a:pPr marL="684213">
              <a:buFont typeface="Wingdings" panose="05000000000000000000" pitchFamily="2" charset="2"/>
              <a:buChar char="v"/>
            </a:pPr>
            <a:r>
              <a:rPr lang="en-US" sz="2400" dirty="0">
                <a:solidFill>
                  <a:schemeClr val="tx1"/>
                </a:solidFill>
              </a:rPr>
              <a:t>Insurance Penetration and Insurance Density with </a:t>
            </a:r>
            <a:r>
              <a:rPr lang="en-US" sz="2400" i="1" dirty="0">
                <a:solidFill>
                  <a:schemeClr val="tx1"/>
                </a:solidFill>
              </a:rPr>
              <a:t>r = </a:t>
            </a:r>
            <a:r>
              <a:rPr lang="en-US" sz="2400" dirty="0">
                <a:solidFill>
                  <a:schemeClr val="tx1"/>
                </a:solidFill>
              </a:rPr>
              <a:t>0.97</a:t>
            </a:r>
          </a:p>
          <a:p>
            <a:pPr marL="341313" indent="0">
              <a:buNone/>
            </a:pPr>
            <a:endParaRPr lang="en-US" sz="2400" dirty="0">
              <a:solidFill>
                <a:schemeClr val="tx1"/>
              </a:solidFill>
            </a:endParaRPr>
          </a:p>
          <a:p>
            <a:pPr marL="684213">
              <a:buFont typeface="Wingdings" panose="05000000000000000000" pitchFamily="2" charset="2"/>
              <a:buChar char="v"/>
            </a:pPr>
            <a:r>
              <a:rPr lang="en-US" sz="2400" dirty="0">
                <a:solidFill>
                  <a:schemeClr val="tx1"/>
                </a:solidFill>
              </a:rPr>
              <a:t>Fiscal Freedom and Financial Freedom with </a:t>
            </a:r>
            <a:r>
              <a:rPr lang="en-US" sz="2400" i="1" dirty="0">
                <a:solidFill>
                  <a:schemeClr val="tx1"/>
                </a:solidFill>
              </a:rPr>
              <a:t>r = </a:t>
            </a:r>
            <a:r>
              <a:rPr lang="en-US" sz="2400" dirty="0">
                <a:solidFill>
                  <a:schemeClr val="tx1"/>
                </a:solidFill>
              </a:rPr>
              <a:t>0.99</a:t>
            </a:r>
          </a:p>
          <a:p>
            <a:pPr marL="341313" indent="0">
              <a:buNone/>
            </a:pPr>
            <a:endParaRPr lang="en-US" sz="2400" dirty="0">
              <a:solidFill>
                <a:schemeClr val="tx1"/>
              </a:solidFill>
            </a:endParaRPr>
          </a:p>
          <a:p>
            <a:pPr marL="684213">
              <a:buFont typeface="Wingdings" panose="05000000000000000000" pitchFamily="2" charset="2"/>
              <a:buChar char="v"/>
            </a:pPr>
            <a:r>
              <a:rPr lang="en-US" sz="2400" dirty="0">
                <a:solidFill>
                  <a:schemeClr val="tx1"/>
                </a:solidFill>
              </a:rPr>
              <a:t>Openness of Economy and Property Right with </a:t>
            </a:r>
            <a:r>
              <a:rPr lang="en-US" sz="2400" i="1" dirty="0">
                <a:solidFill>
                  <a:schemeClr val="tx1"/>
                </a:solidFill>
              </a:rPr>
              <a:t>r = </a:t>
            </a:r>
            <a:r>
              <a:rPr lang="en-US" sz="2400" dirty="0">
                <a:solidFill>
                  <a:schemeClr val="tx1"/>
                </a:solidFill>
              </a:rPr>
              <a:t>0.61</a:t>
            </a:r>
          </a:p>
          <a:p>
            <a:pPr marL="341313" indent="0">
              <a:buNone/>
            </a:pPr>
            <a:endParaRPr lang="en-US" sz="2400" dirty="0">
              <a:solidFill>
                <a:schemeClr val="tx1"/>
              </a:solidFill>
            </a:endParaRPr>
          </a:p>
          <a:p>
            <a:pPr marL="341313" indent="-341313">
              <a:buNone/>
            </a:pPr>
            <a:r>
              <a:rPr lang="en-US" sz="2400" dirty="0">
                <a:solidFill>
                  <a:schemeClr val="tx1"/>
                </a:solidFill>
              </a:rPr>
              <a:t>All other variables are not highly associated.</a:t>
            </a:r>
          </a:p>
          <a:p>
            <a:pPr marL="341313" indent="0">
              <a:buNone/>
            </a:pPr>
            <a:endParaRPr lang="en-US" sz="2400" dirty="0">
              <a:solidFill>
                <a:schemeClr val="tx1"/>
              </a:solidFill>
            </a:endParaRPr>
          </a:p>
          <a:p>
            <a:pPr marL="341313" indent="0">
              <a:buNone/>
            </a:pPr>
            <a:endParaRPr lang="en-US" sz="2400" b="1" dirty="0">
              <a:solidFill>
                <a:schemeClr val="tx1"/>
              </a:solidFill>
            </a:endParaRPr>
          </a:p>
          <a:p>
            <a:pPr marL="0" indent="0">
              <a:buNone/>
            </a:pPr>
            <a:endParaRPr lang="en-US" sz="2400" b="1" dirty="0"/>
          </a:p>
          <a:p>
            <a:pPr marL="0" indent="0">
              <a:buNone/>
            </a:pPr>
            <a:endParaRPr lang="en-US" dirty="0"/>
          </a:p>
        </p:txBody>
      </p:sp>
    </p:spTree>
    <p:extLst>
      <p:ext uri="{BB962C8B-B14F-4D97-AF65-F5344CB8AC3E}">
        <p14:creationId xmlns:p14="http://schemas.microsoft.com/office/powerpoint/2010/main" val="14422309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TM10001106[[fn=Badge]]</Template>
  <TotalTime>3849</TotalTime>
  <Words>1046</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Wisp</vt:lpstr>
      <vt:lpstr>         MICROINSURANCE DEVELOPMENT IN AFRICA </vt:lpstr>
      <vt:lpstr>Outline</vt:lpstr>
      <vt:lpstr>PROBLEM BACKGROUND. </vt:lpstr>
      <vt:lpstr>Purpose of the Study</vt:lpstr>
      <vt:lpstr>Methodology</vt:lpstr>
      <vt:lpstr>METHODOLOGY Cont.</vt:lpstr>
      <vt:lpstr>METHODOLOGY Cont. </vt:lpstr>
      <vt:lpstr>METHODOLOGY Cont.</vt:lpstr>
      <vt:lpstr>Results and Implications</vt:lpstr>
      <vt:lpstr>Results cont.                           Distribution of proxies</vt:lpstr>
      <vt:lpstr>Results cont. Ease of doing Business</vt:lpstr>
      <vt:lpstr>Results cont.                                      Model Results </vt:lpstr>
      <vt:lpstr>Ease of doing Business - R2 = 0.618,  Observations = 110 </vt:lpstr>
      <vt:lpstr>Results cont.                             Implications</vt:lpstr>
      <vt:lpstr>Results cont.</vt:lpstr>
      <vt:lpstr>Conclusion  </vt:lpstr>
      <vt:lpstr>Future Research</vt:lpstr>
      <vt:lpstr>THANK YOU   (e.agyemang@rocketmail.com)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MICROINSURANCE MARKET DEVELOPMENT IN AFRICA</dc:title>
  <dc:creator>Eric Agyemang</dc:creator>
  <cp:lastModifiedBy>Agyemang, Eric</cp:lastModifiedBy>
  <cp:revision>138</cp:revision>
  <dcterms:created xsi:type="dcterms:W3CDTF">2020-09-13T18:51:43Z</dcterms:created>
  <dcterms:modified xsi:type="dcterms:W3CDTF">2020-09-20T22:37:26Z</dcterms:modified>
</cp:coreProperties>
</file>