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0" r:id="rId3"/>
    <p:sldId id="257" r:id="rId4"/>
    <p:sldId id="258" r:id="rId5"/>
    <p:sldId id="259" r:id="rId6"/>
    <p:sldId id="260" r:id="rId7"/>
    <p:sldId id="261" r:id="rId8"/>
    <p:sldId id="272" r:id="rId9"/>
    <p:sldId id="273" r:id="rId10"/>
    <p:sldId id="274" r:id="rId11"/>
    <p:sldId id="275" r:id="rId12"/>
    <p:sldId id="276" r:id="rId13"/>
    <p:sldId id="262" r:id="rId14"/>
    <p:sldId id="266" r:id="rId15"/>
    <p:sldId id="267" r:id="rId16"/>
    <p:sldId id="271" r:id="rId17"/>
    <p:sldId id="268" r:id="rId18"/>
    <p:sldId id="269" r:id="rId19"/>
    <p:sldId id="288"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76" autoAdjust="0"/>
    <p:restoredTop sz="94660"/>
  </p:normalViewPr>
  <p:slideViewPr>
    <p:cSldViewPr snapToGrid="0">
      <p:cViewPr varScale="1">
        <p:scale>
          <a:sx n="81" d="100"/>
          <a:sy n="81" d="100"/>
        </p:scale>
        <p:origin x="59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086CD-D695-4886-894C-3C8FBDCDCA4B}"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8595B-1F4B-4248-BEA6-D80D619968BF}" type="slidenum">
              <a:rPr lang="en-US" smtClean="0"/>
              <a:t>‹#›</a:t>
            </a:fld>
            <a:endParaRPr lang="en-US"/>
          </a:p>
        </p:txBody>
      </p:sp>
    </p:spTree>
    <p:extLst>
      <p:ext uri="{BB962C8B-B14F-4D97-AF65-F5344CB8AC3E}">
        <p14:creationId xmlns:p14="http://schemas.microsoft.com/office/powerpoint/2010/main" val="2108243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58595B-1F4B-4248-BEA6-D80D619968BF}" type="slidenum">
              <a:rPr lang="en-US" smtClean="0"/>
              <a:t>13</a:t>
            </a:fld>
            <a:endParaRPr lang="en-US"/>
          </a:p>
        </p:txBody>
      </p:sp>
    </p:spTree>
    <p:extLst>
      <p:ext uri="{BB962C8B-B14F-4D97-AF65-F5344CB8AC3E}">
        <p14:creationId xmlns:p14="http://schemas.microsoft.com/office/powerpoint/2010/main" val="2716599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3E1A659-ECEA-4DF0-8276-E55A558EADB4}" type="datetime1">
              <a:rPr lang="en-US" smtClean="0"/>
              <a:t>12/15/2021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424658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330788-7937-44B7-9D61-5E43703993E9}" type="datetime1">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207899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68669C-CF04-491B-906A-06AEA85D35AF}" type="datetime1">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1161297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B7C27C-4B8F-4F3F-B0BF-E52790BCCAA7}" type="datetime1">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2112774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9C89E-0277-40CB-B7A7-30F6293A67A6}" type="datetime1">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3896921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49A80C-6DDC-4DD7-8D07-98B37F8E1FE6}" type="datetime1">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3573776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7D6E53C-2686-4D1B-9E60-1996ED5B96AE}" type="datetime1">
              <a:rPr lang="en-US" smtClean="0"/>
              <a:t>12/15/2021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4252090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0125BD-D90A-476A-A8E4-452FF9640FA2}" type="datetime1">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156566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9DEDB5-D9BE-44A0-972C-5B8D6B992C58}" type="datetime1">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151100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42111-1411-4E10-AE45-703FDBC2CDBC}" type="datetime1">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207124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736F-63FB-4D49-80F4-92DC7592F518}" type="datetime1">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49099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BAD9E-14E1-4431-8F37-5F8E3483632B}" type="datetime1">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17071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BDC96-CD6D-4080-9B3B-9A87B1896CEE}" type="datetime1">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368705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ED83BB-B0E6-464B-A6D7-8C811F7C5EA1}" type="datetime1">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126235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4B2F5-9451-45D7-9266-B1265C748C8A}" type="datetime1">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3635126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1915B-13EC-427A-83DF-FB9415EA7B93}" type="datetime1">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2518785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0FA50-EA65-4515-8A58-B8843D5A9667}" type="datetime1">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548AA65-D48B-449F-8B09-6106B84999BE}" type="slidenum">
              <a:rPr lang="en-US" smtClean="0"/>
              <a:t>‹#›</a:t>
            </a:fld>
            <a:endParaRPr lang="en-US"/>
          </a:p>
        </p:txBody>
      </p:sp>
    </p:spTree>
    <p:extLst>
      <p:ext uri="{BB962C8B-B14F-4D97-AF65-F5344CB8AC3E}">
        <p14:creationId xmlns:p14="http://schemas.microsoft.com/office/powerpoint/2010/main" val="112312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FEDC7FB-5610-437D-81B4-B823B10F8657}" type="datetime1">
              <a:rPr lang="en-US" smtClean="0"/>
              <a:t>12/15/2021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548AA65-D48B-449F-8B09-6106B84999BE}" type="slidenum">
              <a:rPr lang="en-US" smtClean="0"/>
              <a:t>‹#›</a:t>
            </a:fld>
            <a:endParaRPr lang="en-US"/>
          </a:p>
        </p:txBody>
      </p:sp>
    </p:spTree>
    <p:extLst>
      <p:ext uri="{BB962C8B-B14F-4D97-AF65-F5344CB8AC3E}">
        <p14:creationId xmlns:p14="http://schemas.microsoft.com/office/powerpoint/2010/main" val="2978136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518" y="1043188"/>
            <a:ext cx="11204621" cy="1390919"/>
          </a:xfrm>
        </p:spPr>
        <p:txBody>
          <a:bodyPr>
            <a:normAutofit fontScale="90000"/>
          </a:bodyPr>
          <a:lstStyle/>
          <a:p>
            <a:pPr algn="ctr"/>
            <a:r>
              <a:rPr lang="en-US" sz="4000" b="1" dirty="0">
                <a:solidFill>
                  <a:schemeClr val="accent5">
                    <a:lumMod val="20000"/>
                    <a:lumOff val="80000"/>
                  </a:schemeClr>
                </a:solidFill>
              </a:rPr>
              <a:t>THE INFLUENCE OF NATIONAL HEALTH INSURANCE SCHEME ON QUALITY OF HEALTHCARE IN THE WENCHI MUNICIPALITY</a:t>
            </a:r>
            <a:endParaRPr lang="en-US" sz="3600" dirty="0">
              <a:solidFill>
                <a:schemeClr val="accent5">
                  <a:lumMod val="20000"/>
                  <a:lumOff val="80000"/>
                </a:schemeClr>
              </a:solidFill>
            </a:endParaRPr>
          </a:p>
        </p:txBody>
      </p:sp>
      <p:sp>
        <p:nvSpPr>
          <p:cNvPr id="3" name="Subtitle 2"/>
          <p:cNvSpPr>
            <a:spLocks noGrp="1"/>
          </p:cNvSpPr>
          <p:nvPr>
            <p:ph type="subTitle" idx="1"/>
          </p:nvPr>
        </p:nvSpPr>
        <p:spPr>
          <a:xfrm>
            <a:off x="476519" y="2434107"/>
            <a:ext cx="11204620" cy="3915178"/>
          </a:xfrm>
        </p:spPr>
        <p:txBody>
          <a:bodyPr>
            <a:normAutofit fontScale="25000" lnSpcReduction="20000"/>
          </a:bodyPr>
          <a:lstStyle/>
          <a:p>
            <a:pPr algn="ctr"/>
            <a:r>
              <a:rPr lang="en-US" sz="11200" cap="none" dirty="0">
                <a:latin typeface="Century Schoolbook" panose="02040604050505020304" pitchFamily="18" charset="0"/>
                <a:cs typeface="Times New Roman" panose="02020603050405020304" pitchFamily="18" charset="0"/>
              </a:rPr>
              <a:t>by</a:t>
            </a:r>
            <a:endParaRPr lang="en-US" sz="11200" dirty="0">
              <a:latin typeface="Century Schoolbook" panose="02040604050505020304" pitchFamily="18" charset="0"/>
              <a:cs typeface="Times New Roman" panose="02020603050405020304" pitchFamily="18" charset="0"/>
            </a:endParaRPr>
          </a:p>
          <a:p>
            <a:pPr algn="ctr"/>
            <a:r>
              <a:rPr lang="en-US" sz="11200" i="1" dirty="0">
                <a:latin typeface="Century Schoolbook" panose="02040604050505020304" pitchFamily="18" charset="0"/>
                <a:cs typeface="Times New Roman" panose="02020603050405020304" pitchFamily="18" charset="0"/>
              </a:rPr>
              <a:t>AGYEMANG ERIC</a:t>
            </a:r>
          </a:p>
          <a:p>
            <a:pPr algn="ctr"/>
            <a:r>
              <a:rPr lang="en-US" sz="11200" i="1" dirty="0">
                <a:latin typeface="Century Schoolbook" panose="02040604050505020304" pitchFamily="18" charset="0"/>
                <a:cs typeface="Times New Roman" panose="02020603050405020304" pitchFamily="18" charset="0"/>
              </a:rPr>
              <a:t>BSc. Actuarial science</a:t>
            </a:r>
          </a:p>
          <a:p>
            <a:pPr algn="ctr"/>
            <a:r>
              <a:rPr lang="en-US" sz="11200" dirty="0">
                <a:latin typeface="Times New Roman" panose="02020603050405020304" pitchFamily="18" charset="0"/>
                <a:cs typeface="Times New Roman" panose="02020603050405020304" pitchFamily="18" charset="0"/>
              </a:rPr>
              <a:t>FMS/0670/11</a:t>
            </a:r>
          </a:p>
          <a:p>
            <a:pPr algn="ctr"/>
            <a:r>
              <a:rPr lang="en-US" sz="12800" dirty="0">
                <a:solidFill>
                  <a:schemeClr val="accent5">
                    <a:lumMod val="20000"/>
                    <a:lumOff val="80000"/>
                  </a:schemeClr>
                </a:solidFill>
                <a:latin typeface="Century Schoolbook" panose="02040604050505020304" pitchFamily="18" charset="0"/>
                <a:cs typeface="Times New Roman" panose="02020603050405020304" pitchFamily="18" charset="0"/>
              </a:rPr>
              <a:t>SUPERVISOR:</a:t>
            </a:r>
            <a:r>
              <a:rPr lang="en-US" sz="12800" i="1" dirty="0">
                <a:solidFill>
                  <a:schemeClr val="accent5">
                    <a:lumMod val="20000"/>
                    <a:lumOff val="80000"/>
                  </a:schemeClr>
                </a:solidFill>
                <a:latin typeface="Century Schoolbook" panose="02040604050505020304" pitchFamily="18" charset="0"/>
                <a:cs typeface="Times New Roman" panose="02020603050405020304" pitchFamily="18" charset="0"/>
              </a:rPr>
              <a:t>MR.</a:t>
            </a:r>
            <a:r>
              <a:rPr lang="en-US" sz="12800" dirty="0">
                <a:solidFill>
                  <a:schemeClr val="accent5">
                    <a:lumMod val="20000"/>
                    <a:lumOff val="80000"/>
                  </a:schemeClr>
                </a:solidFill>
                <a:effectLst>
                  <a:outerShdw blurRad="38100" dist="38100" dir="2700000" algn="tl">
                    <a:srgbClr val="000000">
                      <a:alpha val="43137"/>
                    </a:srgbClr>
                  </a:outerShdw>
                </a:effectLst>
                <a:latin typeface="Helvetica" charset="0"/>
              </a:rPr>
              <a:t> Anang Clottey  Richard</a:t>
            </a:r>
            <a:endParaRPr lang="en-US" sz="12800" i="1" dirty="0">
              <a:solidFill>
                <a:schemeClr val="accent5">
                  <a:lumMod val="20000"/>
                  <a:lumOff val="80000"/>
                </a:schemeClr>
              </a:solidFill>
              <a:latin typeface="Century Schoolbook" panose="02040604050505020304" pitchFamily="18" charset="0"/>
              <a:cs typeface="Times New Roman" panose="02020603050405020304" pitchFamily="18" charset="0"/>
            </a:endParaRPr>
          </a:p>
          <a:p>
            <a:pPr algn="ctr"/>
            <a:r>
              <a:rPr lang="en-US" sz="12800" dirty="0">
                <a:solidFill>
                  <a:schemeClr val="accent5">
                    <a:lumMod val="20000"/>
                    <a:lumOff val="80000"/>
                  </a:schemeClr>
                </a:solidFill>
                <a:latin typeface="Century Schoolbook" panose="02040604050505020304" pitchFamily="18" charset="0"/>
                <a:cs typeface="Times New Roman" panose="02020603050405020304" pitchFamily="18" charset="0"/>
              </a:rPr>
              <a:t>(DEPARTMENT OF STATISTICS)</a:t>
            </a:r>
          </a:p>
          <a:p>
            <a:endParaRPr lang="en-US" sz="12800" dirty="0"/>
          </a:p>
        </p:txBody>
      </p:sp>
      <p:sp>
        <p:nvSpPr>
          <p:cNvPr id="4" name="Slide Number Placeholder 3"/>
          <p:cNvSpPr>
            <a:spLocks noGrp="1"/>
          </p:cNvSpPr>
          <p:nvPr>
            <p:ph type="sldNum" sz="quarter" idx="12"/>
          </p:nvPr>
        </p:nvSpPr>
        <p:spPr/>
        <p:txBody>
          <a:bodyPr/>
          <a:lstStyle/>
          <a:p>
            <a:fld id="{9548AA65-D48B-449F-8B09-6106B84999BE}" type="slidenum">
              <a:rPr lang="en-US" smtClean="0"/>
              <a:t>1</a:t>
            </a:fld>
            <a:endParaRPr lang="en-US" dirty="0"/>
          </a:p>
        </p:txBody>
      </p:sp>
    </p:spTree>
    <p:extLst>
      <p:ext uri="{BB962C8B-B14F-4D97-AF65-F5344CB8AC3E}">
        <p14:creationId xmlns:p14="http://schemas.microsoft.com/office/powerpoint/2010/main" val="512540730"/>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 cont’d</a:t>
            </a:r>
          </a:p>
        </p:txBody>
      </p:sp>
      <p:sp>
        <p:nvSpPr>
          <p:cNvPr id="3" name="Content Placeholder 2"/>
          <p:cNvSpPr>
            <a:spLocks noGrp="1"/>
          </p:cNvSpPr>
          <p:nvPr>
            <p:ph idx="1"/>
          </p:nvPr>
        </p:nvSpPr>
        <p:spPr>
          <a:xfrm>
            <a:off x="1154954" y="2054431"/>
            <a:ext cx="9604090" cy="4476997"/>
          </a:xfrm>
        </p:spPr>
        <p:txBody>
          <a:bodyPr>
            <a:normAutofit/>
          </a:bodyPr>
          <a:lstStyle/>
          <a:p>
            <a:endParaRPr lang="en-US" sz="2400" b="1" baseline="-25000" dirty="0">
              <a:latin typeface="Times New Roman" pitchFamily="18" charset="0"/>
              <a:cs typeface="Times New Roman" pitchFamily="18" charset="0"/>
            </a:endParaRPr>
          </a:p>
          <a:p>
            <a:r>
              <a:rPr lang="en-US" sz="2800" b="1" baseline="-25000" dirty="0">
                <a:solidFill>
                  <a:schemeClr val="tx1"/>
                </a:solidFill>
                <a:latin typeface="Times New Roman" pitchFamily="18" charset="0"/>
                <a:cs typeface="Times New Roman" pitchFamily="18" charset="0"/>
              </a:rPr>
              <a:t>THE ADEQUACY OF THE MODEL:</a:t>
            </a:r>
          </a:p>
          <a:p>
            <a:pPr marL="0" indent="0">
              <a:buNone/>
            </a:pPr>
            <a:r>
              <a:rPr lang="en-US" sz="3600" b="1" baseline="-25000" dirty="0">
                <a:solidFill>
                  <a:schemeClr val="tx1"/>
                </a:solidFill>
                <a:latin typeface="Times New Roman" pitchFamily="18" charset="0"/>
                <a:cs typeface="Times New Roman" pitchFamily="18" charset="0"/>
              </a:rPr>
              <a:t>    The adequacy of the fitted model is tested by the overall goodness of-        </a:t>
            </a:r>
          </a:p>
          <a:p>
            <a:pPr marL="0" indent="0">
              <a:buNone/>
            </a:pPr>
            <a:r>
              <a:rPr lang="en-US" sz="3600" b="1" baseline="-25000" dirty="0">
                <a:solidFill>
                  <a:schemeClr val="tx1"/>
                </a:solidFill>
                <a:latin typeface="Times New Roman" pitchFamily="18" charset="0"/>
                <a:cs typeface="Times New Roman" pitchFamily="18" charset="0"/>
              </a:rPr>
              <a:t>     fit test and examination of influential observation</a:t>
            </a:r>
          </a:p>
          <a:p>
            <a:endParaRPr lang="en-US" sz="2400" b="1" baseline="-25000" dirty="0">
              <a:solidFill>
                <a:schemeClr val="tx1"/>
              </a:solidFill>
              <a:latin typeface="Times New Roman" pitchFamily="18" charset="0"/>
              <a:cs typeface="Times New Roman" pitchFamily="18" charset="0"/>
            </a:endParaRPr>
          </a:p>
          <a:p>
            <a:r>
              <a:rPr lang="en-US" sz="2800" b="1" baseline="-25000" dirty="0">
                <a:solidFill>
                  <a:schemeClr val="tx1"/>
                </a:solidFill>
                <a:latin typeface="Times New Roman" pitchFamily="18" charset="0"/>
                <a:cs typeface="Times New Roman" pitchFamily="18" charset="0"/>
              </a:rPr>
              <a:t>THE HYPOTHESIS TO BE TESTED.</a:t>
            </a:r>
            <a:endParaRPr lang="en-GB" sz="2800" b="1" dirty="0">
              <a:solidFill>
                <a:schemeClr val="tx1"/>
              </a:solidFill>
              <a:latin typeface="Times New Roman" pitchFamily="18" charset="0"/>
              <a:cs typeface="Times New Roman" pitchFamily="18" charset="0"/>
            </a:endParaRPr>
          </a:p>
          <a:p>
            <a:pPr marL="0" indent="0">
              <a:buNone/>
            </a:pPr>
            <a:r>
              <a:rPr lang="en-US" sz="2400" b="1" dirty="0">
                <a:solidFill>
                  <a:schemeClr val="tx1"/>
                </a:solidFill>
                <a:latin typeface="Times New Roman" pitchFamily="18" charset="0"/>
                <a:cs typeface="Times New Roman" pitchFamily="18" charset="0"/>
              </a:rPr>
              <a:t>     H</a:t>
            </a:r>
            <a:r>
              <a:rPr lang="en-US" sz="2400" b="1" baseline="-25000" dirty="0">
                <a:solidFill>
                  <a:schemeClr val="tx1"/>
                </a:solidFill>
                <a:latin typeface="Times New Roman" pitchFamily="18" charset="0"/>
                <a:cs typeface="Times New Roman" pitchFamily="18" charset="0"/>
              </a:rPr>
              <a:t>0</a:t>
            </a:r>
            <a:r>
              <a:rPr lang="en-US" sz="2400" b="1" dirty="0">
                <a:solidFill>
                  <a:schemeClr val="tx1"/>
                </a:solidFill>
                <a:latin typeface="Times New Roman" pitchFamily="18" charset="0"/>
                <a:cs typeface="Times New Roman" pitchFamily="18" charset="0"/>
              </a:rPr>
              <a:t>: </a:t>
            </a:r>
            <a:r>
              <a:rPr lang="en-US" sz="2400" b="1" baseline="-250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The model fits the data</a:t>
            </a:r>
            <a:endParaRPr lang="en-GB" sz="2400" b="1" dirty="0">
              <a:solidFill>
                <a:schemeClr val="tx1"/>
              </a:solidFill>
              <a:latin typeface="Times New Roman" pitchFamily="18" charset="0"/>
              <a:cs typeface="Times New Roman" pitchFamily="18" charset="0"/>
            </a:endParaRPr>
          </a:p>
          <a:p>
            <a:pPr marL="0" indent="0">
              <a:buNone/>
            </a:pPr>
            <a:r>
              <a:rPr lang="en-US" sz="2400" b="1" dirty="0">
                <a:solidFill>
                  <a:schemeClr val="tx1"/>
                </a:solidFill>
                <a:latin typeface="Times New Roman" pitchFamily="18" charset="0"/>
                <a:cs typeface="Times New Roman" pitchFamily="18" charset="0"/>
              </a:rPr>
              <a:t>     H</a:t>
            </a:r>
            <a:r>
              <a:rPr lang="en-US" sz="2400" b="1" baseline="-25000" dirty="0">
                <a:solidFill>
                  <a:schemeClr val="tx1"/>
                </a:solidFill>
                <a:latin typeface="Times New Roman" pitchFamily="18" charset="0"/>
                <a:cs typeface="Times New Roman" pitchFamily="18" charset="0"/>
              </a:rPr>
              <a:t>1</a:t>
            </a:r>
            <a:r>
              <a:rPr lang="en-US" sz="2400" b="1" dirty="0">
                <a:solidFill>
                  <a:schemeClr val="tx1"/>
                </a:solidFill>
                <a:latin typeface="Times New Roman" pitchFamily="18" charset="0"/>
                <a:cs typeface="Times New Roman" pitchFamily="18" charset="0"/>
              </a:rPr>
              <a:t>:  The model does not fit the data</a:t>
            </a:r>
            <a:r>
              <a:rPr lang="en-US" sz="2400" b="1" baseline="-250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at 5% level of significance</a:t>
            </a:r>
          </a:p>
          <a:p>
            <a:r>
              <a:rPr lang="en-US" sz="2400" b="1" dirty="0">
                <a:solidFill>
                  <a:schemeClr val="tx1"/>
                </a:solidFill>
                <a:latin typeface="Times New Roman" pitchFamily="18" charset="0"/>
                <a:cs typeface="Times New Roman" pitchFamily="18" charset="0"/>
              </a:rPr>
              <a:t> Decision rule: Reject H</a:t>
            </a:r>
            <a:r>
              <a:rPr lang="en-US" sz="2400" b="1" baseline="-25000" dirty="0">
                <a:solidFill>
                  <a:schemeClr val="tx1"/>
                </a:solidFill>
                <a:latin typeface="Times New Roman" pitchFamily="18" charset="0"/>
                <a:cs typeface="Times New Roman" pitchFamily="18" charset="0"/>
              </a:rPr>
              <a:t>0  </a:t>
            </a:r>
            <a:r>
              <a:rPr lang="en-US" sz="2800" b="1" dirty="0">
                <a:solidFill>
                  <a:schemeClr val="tx1"/>
                </a:solidFill>
                <a:latin typeface="Times New Roman" pitchFamily="18" charset="0"/>
                <a:cs typeface="Times New Roman" pitchFamily="18" charset="0"/>
              </a:rPr>
              <a:t>if </a:t>
            </a:r>
            <a:r>
              <a:rPr lang="en-GB" sz="2800" b="1" dirty="0">
                <a:solidFill>
                  <a:schemeClr val="tx1"/>
                </a:solidFill>
                <a:latin typeface="Times New Roman" pitchFamily="18" charset="0"/>
                <a:cs typeface="Times New Roman" pitchFamily="18" charset="0"/>
              </a:rPr>
              <a:t>p≤ </a:t>
            </a:r>
            <a:r>
              <a:rPr lang="el-GR" sz="2800" b="1" dirty="0">
                <a:solidFill>
                  <a:schemeClr val="tx1"/>
                </a:solidFill>
                <a:latin typeface="Times New Roman" pitchFamily="18" charset="0"/>
                <a:cs typeface="Times New Roman" pitchFamily="18" charset="0"/>
              </a:rPr>
              <a:t>α</a:t>
            </a:r>
            <a:endParaRPr lang="en-GB" sz="2800" b="1" dirty="0">
              <a:solidFill>
                <a:schemeClr val="tx1"/>
              </a:solidFill>
              <a:latin typeface="Times New Roman" pitchFamily="18" charset="0"/>
              <a:cs typeface="Times New Roman" pitchFamily="18" charset="0"/>
            </a:endParaRPr>
          </a:p>
          <a:p>
            <a:endParaRPr lang="en-US" sz="20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548AA65-D48B-449F-8B09-6106B84999BE}" type="slidenum">
              <a:rPr lang="en-US" smtClean="0"/>
              <a:t>10</a:t>
            </a:fld>
            <a:endParaRPr lang="en-US"/>
          </a:p>
        </p:txBody>
      </p:sp>
    </p:spTree>
    <p:extLst>
      <p:ext uri="{BB962C8B-B14F-4D97-AF65-F5344CB8AC3E}">
        <p14:creationId xmlns:p14="http://schemas.microsoft.com/office/powerpoint/2010/main" val="3331731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METHODOLOGY cont’d</a:t>
            </a:r>
            <a:br>
              <a:rPr lang="en-US" sz="1600" dirty="0"/>
            </a:br>
            <a:endParaRPr lang="en-US" dirty="0"/>
          </a:p>
        </p:txBody>
      </p:sp>
      <p:sp>
        <p:nvSpPr>
          <p:cNvPr id="4" name="Slide Number Placeholder 3"/>
          <p:cNvSpPr>
            <a:spLocks noGrp="1"/>
          </p:cNvSpPr>
          <p:nvPr>
            <p:ph type="sldNum" sz="quarter" idx="12"/>
          </p:nvPr>
        </p:nvSpPr>
        <p:spPr/>
        <p:txBody>
          <a:bodyPr/>
          <a:lstStyle/>
          <a:p>
            <a:fld id="{9548AA65-D48B-449F-8B09-6106B84999BE}" type="slidenum">
              <a:rPr lang="en-US" smtClean="0"/>
              <a:t>11</a:t>
            </a:fld>
            <a:endParaRPr lang="en-US"/>
          </a:p>
        </p:txBody>
      </p:sp>
      <p:sp>
        <p:nvSpPr>
          <p:cNvPr id="6" name="Content Placeholder 5"/>
          <p:cNvSpPr>
            <a:spLocks noGrp="1"/>
          </p:cNvSpPr>
          <p:nvPr>
            <p:ph idx="1"/>
          </p:nvPr>
        </p:nvSpPr>
        <p:spPr>
          <a:xfrm>
            <a:off x="760021" y="2018806"/>
            <a:ext cx="10818421" cy="4583876"/>
          </a:xfrm>
        </p:spPr>
        <p:txBody>
          <a:bodyPr>
            <a:normAutofit fontScale="92500" lnSpcReduction="10000"/>
          </a:bodyPr>
          <a:lstStyle/>
          <a:p>
            <a:endParaRPr lang="en-GB" sz="2400" b="1" dirty="0">
              <a:latin typeface="Times New Roman" pitchFamily="18" charset="0"/>
              <a:cs typeface="Times New Roman" pitchFamily="18" charset="0"/>
            </a:endParaRPr>
          </a:p>
          <a:p>
            <a:r>
              <a:rPr lang="en-GB" sz="2400" b="1" dirty="0">
                <a:latin typeface="Times New Roman" pitchFamily="18" charset="0"/>
                <a:cs typeface="Times New Roman" pitchFamily="18" charset="0"/>
              </a:rPr>
              <a:t>Mann-Whitney U test: </a:t>
            </a:r>
            <a:r>
              <a:rPr lang="en-GB" sz="2400" b="1" dirty="0"/>
              <a:t>Is a nonparametric test used to compare two independent samples.</a:t>
            </a:r>
          </a:p>
          <a:p>
            <a:r>
              <a:rPr lang="en-GB" sz="2400" b="1" dirty="0"/>
              <a:t>Testing for difference in perception: the hypothesis to be tested: </a:t>
            </a:r>
          </a:p>
          <a:p>
            <a:pPr marL="0" indent="0">
              <a:buNone/>
            </a:pPr>
            <a:r>
              <a:rPr lang="en-GB" sz="2400" b="1" dirty="0"/>
              <a:t>H</a:t>
            </a:r>
            <a:r>
              <a:rPr lang="en-GB" sz="2400" b="1" baseline="-25000" dirty="0"/>
              <a:t>0</a:t>
            </a:r>
            <a:r>
              <a:rPr lang="en-GB" sz="2400" b="1" dirty="0"/>
              <a:t>: There is no significant difference in the perception of the insured     </a:t>
            </a:r>
          </a:p>
          <a:p>
            <a:pPr marL="0" indent="0">
              <a:buNone/>
            </a:pPr>
            <a:r>
              <a:rPr lang="en-GB" sz="2400" b="1" dirty="0"/>
              <a:t>      and the uninsured people  about the quality of healthcare they    </a:t>
            </a:r>
          </a:p>
          <a:p>
            <a:pPr marL="0" indent="0">
              <a:buNone/>
            </a:pPr>
            <a:r>
              <a:rPr lang="en-GB" sz="2400" b="1" dirty="0"/>
              <a:t>       receive at the health facilities.</a:t>
            </a:r>
          </a:p>
          <a:p>
            <a:pPr marL="0" indent="0">
              <a:buNone/>
            </a:pPr>
            <a:r>
              <a:rPr lang="en-GB" sz="2400" b="1" dirty="0"/>
              <a:t>H</a:t>
            </a:r>
            <a:r>
              <a:rPr lang="en-GB" sz="2400" b="1" baseline="-25000" dirty="0"/>
              <a:t>1</a:t>
            </a:r>
            <a:r>
              <a:rPr lang="en-GB" sz="2400" b="1" dirty="0"/>
              <a:t>: There is a significant difference in the perception of the insured  and   </a:t>
            </a:r>
          </a:p>
          <a:p>
            <a:pPr marL="0" indent="0">
              <a:buNone/>
            </a:pPr>
            <a:r>
              <a:rPr lang="en-GB" sz="2400" b="1" dirty="0"/>
              <a:t>      the uninsured people  about the quality of healthcare they receive </a:t>
            </a:r>
          </a:p>
          <a:p>
            <a:pPr marL="0" indent="0">
              <a:buNone/>
            </a:pPr>
            <a:r>
              <a:rPr lang="en-GB" sz="2400" b="1" dirty="0"/>
              <a:t>      at the health facilities at 5%  significance level.</a:t>
            </a:r>
          </a:p>
          <a:p>
            <a:r>
              <a:rPr lang="en-GB" sz="2400" b="1" dirty="0"/>
              <a:t>Decision rule: Reject H</a:t>
            </a:r>
            <a:r>
              <a:rPr lang="en-GB" sz="2400" b="1" baseline="-25000" dirty="0"/>
              <a:t>0</a:t>
            </a:r>
            <a:r>
              <a:rPr lang="en-GB" sz="2400" b="1" dirty="0"/>
              <a:t> if p≤ α.</a:t>
            </a:r>
          </a:p>
          <a:p>
            <a:endParaRPr lang="en-GB" sz="2400" b="1" dirty="0"/>
          </a:p>
          <a:p>
            <a:endParaRPr lang="en-GB" sz="2000" b="1" dirty="0">
              <a:latin typeface="Times New Roman" pitchFamily="18" charset="0"/>
              <a:cs typeface="Times New Roman" pitchFamily="18" charset="0"/>
            </a:endParaRPr>
          </a:p>
          <a:p>
            <a:pPr marL="0" indent="0">
              <a:buNone/>
            </a:pPr>
            <a:endParaRPr lang="en-GB" sz="2000" b="1" dirty="0"/>
          </a:p>
        </p:txBody>
      </p:sp>
    </p:spTree>
    <p:extLst>
      <p:ext uri="{BB962C8B-B14F-4D97-AF65-F5344CB8AC3E}">
        <p14:creationId xmlns:p14="http://schemas.microsoft.com/office/powerpoint/2010/main" val="323987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78" y="997420"/>
            <a:ext cx="8761413" cy="706964"/>
          </a:xfrm>
        </p:spPr>
        <p:txBody>
          <a:bodyPr/>
          <a:lstStyle/>
          <a:p>
            <a:pPr algn="ctr"/>
            <a:r>
              <a:rPr lang="en-US" dirty="0"/>
              <a:t> METHODOLOGY cont’d</a:t>
            </a:r>
            <a:br>
              <a:rPr lang="en-US" sz="16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71896" y="2282866"/>
                <a:ext cx="10711543" cy="4254500"/>
              </a:xfrm>
            </p:spPr>
            <p:txBody>
              <a:bodyPr/>
              <a:lstStyle/>
              <a:p>
                <a:r>
                  <a:rPr lang="en-GB" sz="2000" b="1" dirty="0"/>
                  <a:t>THE UPPER AND LOWER U TEST STATISTICS FOR LARGE SAMPLE.</a:t>
                </a:r>
              </a:p>
              <a:p>
                <a:pPr marL="0" indent="0">
                  <a:buNone/>
                </a:pPr>
                <a:r>
                  <a:rPr lang="en-GB" sz="2000" b="1" i="1" dirty="0"/>
                  <a:t>      U</a:t>
                </a:r>
                <a:r>
                  <a:rPr lang="en-GB" sz="2000" b="1" i="1" baseline="-25000" dirty="0"/>
                  <a:t>i </a:t>
                </a:r>
                <a:r>
                  <a:rPr lang="en-GB" sz="2000" b="1" i="1" dirty="0"/>
                  <a:t>=n</a:t>
                </a:r>
                <a:r>
                  <a:rPr lang="en-GB" sz="2000" b="1" i="1" baseline="-25000" dirty="0"/>
                  <a:t>1</a:t>
                </a:r>
                <a:r>
                  <a:rPr lang="en-GB" sz="2000" b="1" i="1" dirty="0"/>
                  <a:t>n</a:t>
                </a:r>
                <a:r>
                  <a:rPr lang="en-GB" sz="2000" b="1" i="1" baseline="-25000" dirty="0"/>
                  <a:t>2</a:t>
                </a:r>
                <a:r>
                  <a:rPr lang="en-GB" sz="2000" b="1" i="1" dirty="0"/>
                  <a:t>+</a:t>
                </a:r>
                <a14:m>
                  <m:oMath xmlns:m="http://schemas.openxmlformats.org/officeDocument/2006/math">
                    <m:f>
                      <m:fPr>
                        <m:ctrlPr>
                          <a:rPr lang="en-GB" sz="2000" b="1" i="1">
                            <a:latin typeface="Cambria Math" panose="02040503050406030204" pitchFamily="18" charset="0"/>
                          </a:rPr>
                        </m:ctrlPr>
                      </m:fPr>
                      <m:num>
                        <m:sSub>
                          <m:sSubPr>
                            <m:ctrlPr>
                              <a:rPr lang="en-GB" sz="2000" b="1" i="1">
                                <a:latin typeface="Cambria Math" panose="02040503050406030204" pitchFamily="18" charset="0"/>
                              </a:rPr>
                            </m:ctrlPr>
                          </m:sSubPr>
                          <m:e>
                            <m:r>
                              <a:rPr lang="en-GB" sz="2000" b="1" i="1">
                                <a:latin typeface="Cambria Math"/>
                              </a:rPr>
                              <m:t>𝒏</m:t>
                            </m:r>
                          </m:e>
                          <m:sub>
                            <m:r>
                              <a:rPr lang="en-GB" sz="2000" b="1" i="1">
                                <a:latin typeface="Cambria Math"/>
                              </a:rPr>
                              <m:t>𝒊</m:t>
                            </m:r>
                          </m:sub>
                        </m:sSub>
                        <m:r>
                          <a:rPr lang="en-GB" sz="2000" b="1" i="1">
                            <a:latin typeface="Cambria Math"/>
                          </a:rPr>
                          <m:t>(</m:t>
                        </m:r>
                        <m:sSub>
                          <m:sSubPr>
                            <m:ctrlPr>
                              <a:rPr lang="en-GB" sz="2000" b="1" i="1">
                                <a:latin typeface="Cambria Math" panose="02040503050406030204" pitchFamily="18" charset="0"/>
                              </a:rPr>
                            </m:ctrlPr>
                          </m:sSubPr>
                          <m:e>
                            <m:r>
                              <a:rPr lang="en-GB" sz="2000" b="1" i="1">
                                <a:latin typeface="Cambria Math"/>
                              </a:rPr>
                              <m:t>𝒏</m:t>
                            </m:r>
                          </m:e>
                          <m:sub>
                            <m:r>
                              <a:rPr lang="en-GB" sz="2000" b="1" i="1">
                                <a:latin typeface="Cambria Math"/>
                              </a:rPr>
                              <m:t>𝒊</m:t>
                            </m:r>
                          </m:sub>
                        </m:sSub>
                        <m:r>
                          <a:rPr lang="en-GB" sz="2000" b="1" i="1">
                            <a:latin typeface="Cambria Math"/>
                          </a:rPr>
                          <m:t>+</m:t>
                        </m:r>
                        <m:r>
                          <a:rPr lang="en-GB" sz="2000" b="1" i="1">
                            <a:latin typeface="Cambria Math"/>
                          </a:rPr>
                          <m:t>𝟏</m:t>
                        </m:r>
                        <m:r>
                          <a:rPr lang="en-GB" sz="2000" b="1" i="1">
                            <a:latin typeface="Cambria Math"/>
                          </a:rPr>
                          <m:t>)</m:t>
                        </m:r>
                      </m:num>
                      <m:den>
                        <m:r>
                          <a:rPr lang="en-GB" sz="2000" b="1" i="1">
                            <a:latin typeface="Cambria Math"/>
                          </a:rPr>
                          <m:t>𝟐</m:t>
                        </m:r>
                      </m:den>
                    </m:f>
                  </m:oMath>
                </a14:m>
                <a:r>
                  <a:rPr lang="en-GB" sz="2000" b="1" dirty="0"/>
                  <a:t> -∑R</a:t>
                </a:r>
                <a:r>
                  <a:rPr lang="en-GB" sz="2000" b="1" baseline="-25000" dirty="0"/>
                  <a:t>i  </a:t>
                </a:r>
                <a:r>
                  <a:rPr lang="en-GB" sz="2000" b="1" dirty="0"/>
                  <a:t>we will calculate for u</a:t>
                </a:r>
                <a:r>
                  <a:rPr lang="en-GB" sz="2000" b="1" baseline="-25000" dirty="0"/>
                  <a:t>1</a:t>
                </a:r>
                <a:r>
                  <a:rPr lang="en-GB" sz="2000" b="1" dirty="0"/>
                  <a:t> and</a:t>
                </a:r>
                <a:r>
                  <a:rPr lang="en-GB" sz="2000" b="1" baseline="-25000" dirty="0"/>
                  <a:t> </a:t>
                </a:r>
                <a:r>
                  <a:rPr lang="en-GB" sz="2000" b="1" dirty="0"/>
                  <a:t>u</a:t>
                </a:r>
                <a:r>
                  <a:rPr lang="en-GB" sz="2000" b="1" baseline="-25000" dirty="0"/>
                  <a:t>2</a:t>
                </a:r>
                <a:r>
                  <a:rPr lang="en-GB" sz="2000" b="1" dirty="0"/>
                  <a:t> and choose the smallest to be our  </a:t>
                </a:r>
                <a:r>
                  <a:rPr lang="en-GB" sz="2000" b="1" i="1" dirty="0"/>
                  <a:t>U.</a:t>
                </a:r>
              </a:p>
              <a:p>
                <a:r>
                  <a:rPr lang="en-GB" sz="2000" b="1" i="1" dirty="0"/>
                  <a:t>      </a:t>
                </a:r>
                <a:r>
                  <a:rPr lang="en-GB" sz="2000" b="1" dirty="0"/>
                  <a:t>THE Z -SCORE.</a:t>
                </a:r>
              </a:p>
              <a:p>
                <a:pPr marL="0" indent="0">
                  <a:buNone/>
                </a:pPr>
                <a:r>
                  <a:rPr lang="en-GB" sz="2000" b="1" dirty="0"/>
                  <a:t>       Z</a:t>
                </a:r>
                <a:r>
                  <a:rPr lang="en-GB" sz="2000" b="1" baseline="30000" dirty="0"/>
                  <a:t>*</a:t>
                </a:r>
                <a:r>
                  <a:rPr lang="en-GB" sz="2000" b="1" dirty="0"/>
                  <a:t>=</a:t>
                </a:r>
                <a14:m>
                  <m:oMath xmlns:m="http://schemas.openxmlformats.org/officeDocument/2006/math">
                    <m:r>
                      <a:rPr lang="en-GB" sz="2000" b="1" i="1">
                        <a:latin typeface="Cambria Math"/>
                      </a:rPr>
                      <m:t> </m:t>
                    </m:r>
                    <m:f>
                      <m:fPr>
                        <m:ctrlPr>
                          <a:rPr lang="en-GB" sz="2000" b="1" i="1">
                            <a:latin typeface="Cambria Math" panose="02040503050406030204" pitchFamily="18" charset="0"/>
                          </a:rPr>
                        </m:ctrlPr>
                      </m:fPr>
                      <m:num>
                        <m:sSub>
                          <m:sSubPr>
                            <m:ctrlPr>
                              <a:rPr lang="en-GB" sz="2000" b="1" i="1">
                                <a:latin typeface="Cambria Math" panose="02040503050406030204" pitchFamily="18" charset="0"/>
                              </a:rPr>
                            </m:ctrlPr>
                          </m:sSubPr>
                          <m:e>
                            <m:r>
                              <a:rPr lang="en-GB" sz="2000" b="1" i="1">
                                <a:latin typeface="Cambria Math"/>
                              </a:rPr>
                              <m:t>𝑼</m:t>
                            </m:r>
                          </m:e>
                          <m:sub>
                            <m:r>
                              <a:rPr lang="en-GB" sz="2000" b="1" i="1">
                                <a:latin typeface="Cambria Math"/>
                              </a:rPr>
                              <m:t>𝒊</m:t>
                            </m:r>
                          </m:sub>
                        </m:sSub>
                        <m:r>
                          <a:rPr lang="en-GB" sz="2000" b="1" i="1">
                            <a:latin typeface="Cambria Math"/>
                          </a:rPr>
                          <m:t>−</m:t>
                        </m:r>
                        <m:sSub>
                          <m:sSubPr>
                            <m:ctrlPr>
                              <a:rPr lang="en-GB" sz="2000" b="1" i="1">
                                <a:latin typeface="Cambria Math" panose="02040503050406030204" pitchFamily="18" charset="0"/>
                              </a:rPr>
                            </m:ctrlPr>
                          </m:sSubPr>
                          <m:e>
                            <m:bar>
                              <m:barPr>
                                <m:pos m:val="top"/>
                                <m:ctrlPr>
                                  <a:rPr lang="en-GB" sz="2000" b="1" i="1">
                                    <a:latin typeface="Cambria Math" panose="02040503050406030204" pitchFamily="18" charset="0"/>
                                  </a:rPr>
                                </m:ctrlPr>
                              </m:barPr>
                              <m:e>
                                <m:r>
                                  <a:rPr lang="en-GB" sz="2000" b="1" i="1">
                                    <a:latin typeface="Cambria Math"/>
                                  </a:rPr>
                                  <m:t>𝒙</m:t>
                                </m:r>
                              </m:e>
                            </m:bar>
                          </m:e>
                          <m:sub>
                            <m:r>
                              <a:rPr lang="en-GB" sz="2000" b="1" i="1">
                                <a:latin typeface="Cambria Math"/>
                              </a:rPr>
                              <m:t>𝑼</m:t>
                            </m:r>
                          </m:sub>
                        </m:sSub>
                      </m:num>
                      <m:den>
                        <m:sSub>
                          <m:sSubPr>
                            <m:ctrlPr>
                              <a:rPr lang="en-GB" sz="2000" b="1" i="1">
                                <a:latin typeface="Cambria Math" panose="02040503050406030204" pitchFamily="18" charset="0"/>
                              </a:rPr>
                            </m:ctrlPr>
                          </m:sSubPr>
                          <m:e>
                            <m:r>
                              <a:rPr lang="en-GB" sz="2000" b="1" i="1">
                                <a:latin typeface="Cambria Math"/>
                              </a:rPr>
                              <m:t>𝑺</m:t>
                            </m:r>
                          </m:e>
                          <m:sub>
                            <m:r>
                              <a:rPr lang="en-GB" sz="2000" b="1" i="1">
                                <a:latin typeface="Cambria Math"/>
                              </a:rPr>
                              <m:t>𝑼</m:t>
                            </m:r>
                          </m:sub>
                        </m:sSub>
                      </m:den>
                    </m:f>
                  </m:oMath>
                </a14:m>
                <a:r>
                  <a:rPr lang="en-GB" sz="2000" b="1" dirty="0"/>
                  <a:t> .  </a:t>
                </a:r>
                <a:r>
                  <a:rPr lang="en-GB" sz="2000" b="1" dirty="0">
                    <a:latin typeface="Times New Roman" pitchFamily="18" charset="0"/>
                    <a:cs typeface="Times New Roman" pitchFamily="18" charset="0"/>
                  </a:rPr>
                  <a:t>Where; </a:t>
                </a:r>
                <a:r>
                  <a:rPr lang="en-GB" sz="2000" b="1" dirty="0"/>
                  <a:t>z* is the z- score for a normal approximation of the data , </a:t>
                </a:r>
                <a:r>
                  <a:rPr lang="en-GB" sz="2000" b="1" i="1" dirty="0"/>
                  <a:t>U¡ </a:t>
                </a:r>
                <a:r>
                  <a:rPr lang="en-GB" sz="2000" b="1" dirty="0"/>
                  <a:t>is the </a:t>
                </a:r>
                <a:r>
                  <a:rPr lang="en-GB" sz="2000" b="1" i="1" dirty="0"/>
                  <a:t>U </a:t>
                </a:r>
                <a:r>
                  <a:rPr lang="en-GB" sz="2000" b="1" dirty="0"/>
                  <a:t>statistic from the smallest sample’s </a:t>
                </a:r>
                <a:r>
                  <a:rPr lang="en-GB" sz="2000" b="1" i="1" dirty="0"/>
                  <a:t>U</a:t>
                </a:r>
                <a:r>
                  <a:rPr lang="en-GB" sz="2000" b="1" dirty="0"/>
                  <a:t> chosen, </a:t>
                </a:r>
                <a14:m>
                  <m:oMath xmlns:m="http://schemas.openxmlformats.org/officeDocument/2006/math">
                    <m:sSub>
                      <m:sSubPr>
                        <m:ctrlPr>
                          <a:rPr lang="en-GB" sz="2000" b="1" i="1">
                            <a:latin typeface="Cambria Math" panose="02040503050406030204" pitchFamily="18" charset="0"/>
                          </a:rPr>
                        </m:ctrlPr>
                      </m:sSubPr>
                      <m:e>
                        <m:bar>
                          <m:barPr>
                            <m:pos m:val="top"/>
                            <m:ctrlPr>
                              <a:rPr lang="en-GB" sz="2000" b="1" i="1">
                                <a:latin typeface="Cambria Math" panose="02040503050406030204" pitchFamily="18" charset="0"/>
                              </a:rPr>
                            </m:ctrlPr>
                          </m:barPr>
                          <m:e>
                            <m:r>
                              <a:rPr lang="en-GB" sz="2000" b="1" i="1">
                                <a:latin typeface="Cambria Math"/>
                              </a:rPr>
                              <m:t>𝒙</m:t>
                            </m:r>
                          </m:e>
                        </m:bar>
                      </m:e>
                      <m:sub>
                        <m:r>
                          <a:rPr lang="en-GB" sz="2000" b="1" i="1">
                            <a:latin typeface="Cambria Math"/>
                          </a:rPr>
                          <m:t>𝑼</m:t>
                        </m:r>
                      </m:sub>
                    </m:sSub>
                  </m:oMath>
                </a14:m>
                <a:r>
                  <a:rPr lang="en-GB" sz="2000" b="1" dirty="0"/>
                  <a:t> is it’s mean equal to </a:t>
                </a:r>
                <a14:m>
                  <m:oMath xmlns:m="http://schemas.openxmlformats.org/officeDocument/2006/math">
                    <m:f>
                      <m:fPr>
                        <m:ctrlPr>
                          <a:rPr lang="en-GB" sz="2000" b="1" i="1" smtClean="0">
                            <a:latin typeface="Cambria Math" panose="02040503050406030204" pitchFamily="18" charset="0"/>
                          </a:rPr>
                        </m:ctrlPr>
                      </m:fPr>
                      <m:num>
                        <m:sSub>
                          <m:sSubPr>
                            <m:ctrlPr>
                              <a:rPr lang="en-GB" sz="2000" b="1" i="1" smtClean="0">
                                <a:latin typeface="Cambria Math" panose="02040503050406030204" pitchFamily="18" charset="0"/>
                              </a:rPr>
                            </m:ctrlPr>
                          </m:sSubPr>
                          <m:e>
                            <m:r>
                              <a:rPr lang="en-GB" sz="2000" b="1" i="1" smtClean="0">
                                <a:latin typeface="Cambria Math"/>
                              </a:rPr>
                              <m:t>𝒏</m:t>
                            </m:r>
                          </m:e>
                          <m:sub>
                            <m:r>
                              <a:rPr lang="en-GB" sz="2000" b="1" i="1" smtClean="0">
                                <a:latin typeface="Cambria Math"/>
                              </a:rPr>
                              <m:t>𝟏</m:t>
                            </m:r>
                          </m:sub>
                        </m:sSub>
                        <m:sSub>
                          <m:sSubPr>
                            <m:ctrlPr>
                              <a:rPr lang="en-GB" sz="2000" b="1" i="1" smtClean="0">
                                <a:latin typeface="Cambria Math" panose="02040503050406030204" pitchFamily="18" charset="0"/>
                              </a:rPr>
                            </m:ctrlPr>
                          </m:sSubPr>
                          <m:e>
                            <m:r>
                              <a:rPr lang="en-GB" sz="2000" b="1" i="1" smtClean="0">
                                <a:latin typeface="Cambria Math"/>
                              </a:rPr>
                              <m:t>𝒏</m:t>
                            </m:r>
                          </m:e>
                          <m:sub>
                            <m:r>
                              <a:rPr lang="en-GB" sz="2000" b="1" i="1" smtClean="0">
                                <a:latin typeface="Cambria Math"/>
                              </a:rPr>
                              <m:t>𝟐</m:t>
                            </m:r>
                          </m:sub>
                        </m:sSub>
                      </m:num>
                      <m:den>
                        <m:r>
                          <a:rPr lang="en-GB" sz="2000" b="1" i="1" smtClean="0">
                            <a:latin typeface="Cambria Math"/>
                          </a:rPr>
                          <m:t>𝟐</m:t>
                        </m:r>
                      </m:den>
                    </m:f>
                  </m:oMath>
                </a14:m>
                <a:r>
                  <a:rPr lang="en-GB" sz="2000" b="1" dirty="0"/>
                  <a:t>   and is equal to and  </a:t>
                </a:r>
                <a14:m>
                  <m:oMath xmlns:m="http://schemas.openxmlformats.org/officeDocument/2006/math">
                    <m:sSub>
                      <m:sSubPr>
                        <m:ctrlPr>
                          <a:rPr lang="en-GB" sz="2000" b="1" i="1">
                            <a:latin typeface="Cambria Math" panose="02040503050406030204" pitchFamily="18" charset="0"/>
                          </a:rPr>
                        </m:ctrlPr>
                      </m:sSubPr>
                      <m:e>
                        <m:r>
                          <a:rPr lang="en-GB" sz="2000" b="1" i="1">
                            <a:latin typeface="Cambria Math"/>
                          </a:rPr>
                          <m:t>𝑺</m:t>
                        </m:r>
                      </m:e>
                      <m:sub>
                        <m:r>
                          <a:rPr lang="en-GB" sz="2000" b="1" i="1">
                            <a:latin typeface="Cambria Math"/>
                          </a:rPr>
                          <m:t>𝑼</m:t>
                        </m:r>
                      </m:sub>
                    </m:sSub>
                  </m:oMath>
                </a14:m>
                <a:r>
                  <a:rPr lang="en-GB" sz="2000" b="1" dirty="0"/>
                  <a:t>=</a:t>
                </a:r>
                <a14:m>
                  <m:oMath xmlns:m="http://schemas.openxmlformats.org/officeDocument/2006/math">
                    <m:rad>
                      <m:radPr>
                        <m:degHide m:val="on"/>
                        <m:ctrlPr>
                          <a:rPr lang="en-GB" sz="2000" b="1" i="1">
                            <a:latin typeface="Cambria Math" panose="02040503050406030204" pitchFamily="18" charset="0"/>
                          </a:rPr>
                        </m:ctrlPr>
                      </m:radPr>
                      <m:deg/>
                      <m:e>
                        <m:f>
                          <m:fPr>
                            <m:ctrlPr>
                              <a:rPr lang="en-GB" sz="2000" b="1" i="1">
                                <a:latin typeface="Cambria Math" panose="02040503050406030204" pitchFamily="18" charset="0"/>
                              </a:rPr>
                            </m:ctrlPr>
                          </m:fPr>
                          <m:num>
                            <m:sSub>
                              <m:sSubPr>
                                <m:ctrlPr>
                                  <a:rPr lang="en-GB" sz="2000" b="1" i="1">
                                    <a:latin typeface="Cambria Math" panose="02040503050406030204" pitchFamily="18" charset="0"/>
                                  </a:rPr>
                                </m:ctrlPr>
                              </m:sSubPr>
                              <m:e>
                                <m:r>
                                  <a:rPr lang="en-GB" sz="2000" b="1" i="1">
                                    <a:latin typeface="Cambria Math"/>
                                  </a:rPr>
                                  <m:t>𝒏</m:t>
                                </m:r>
                              </m:e>
                              <m:sub>
                                <m:r>
                                  <a:rPr lang="en-GB" sz="2000" b="1" i="1">
                                    <a:latin typeface="Cambria Math"/>
                                  </a:rPr>
                                  <m:t>𝟏</m:t>
                                </m:r>
                              </m:sub>
                            </m:sSub>
                            <m:sSub>
                              <m:sSubPr>
                                <m:ctrlPr>
                                  <a:rPr lang="en-GB" sz="2000" b="1" i="1">
                                    <a:latin typeface="Cambria Math" panose="02040503050406030204" pitchFamily="18" charset="0"/>
                                  </a:rPr>
                                </m:ctrlPr>
                              </m:sSubPr>
                              <m:e>
                                <m:r>
                                  <a:rPr lang="en-GB" sz="2000" b="1" i="1">
                                    <a:latin typeface="Cambria Math"/>
                                  </a:rPr>
                                  <m:t>𝒏</m:t>
                                </m:r>
                              </m:e>
                              <m:sub>
                                <m:r>
                                  <a:rPr lang="en-GB" sz="2000" b="1" i="1">
                                    <a:latin typeface="Cambria Math"/>
                                  </a:rPr>
                                  <m:t>𝟐</m:t>
                                </m:r>
                              </m:sub>
                            </m:sSub>
                            <m:r>
                              <a:rPr lang="en-GB" sz="2000" b="1" i="1">
                                <a:latin typeface="Cambria Math"/>
                              </a:rPr>
                              <m:t>(</m:t>
                            </m:r>
                            <m:sSub>
                              <m:sSubPr>
                                <m:ctrlPr>
                                  <a:rPr lang="en-GB" sz="2000" b="1" i="1">
                                    <a:latin typeface="Cambria Math" panose="02040503050406030204" pitchFamily="18" charset="0"/>
                                  </a:rPr>
                                </m:ctrlPr>
                              </m:sSubPr>
                              <m:e>
                                <m:r>
                                  <a:rPr lang="en-GB" sz="2000" b="1" i="1">
                                    <a:latin typeface="Cambria Math"/>
                                  </a:rPr>
                                  <m:t>𝒏</m:t>
                                </m:r>
                              </m:e>
                              <m:sub>
                                <m:r>
                                  <a:rPr lang="en-GB" sz="2000" b="1" i="1">
                                    <a:latin typeface="Cambria Math"/>
                                  </a:rPr>
                                  <m:t>𝟏</m:t>
                                </m:r>
                              </m:sub>
                            </m:sSub>
                            <m:r>
                              <a:rPr lang="en-GB" sz="2000" b="1" i="1">
                                <a:latin typeface="Cambria Math"/>
                              </a:rPr>
                              <m:t>+</m:t>
                            </m:r>
                            <m:sSub>
                              <m:sSubPr>
                                <m:ctrlPr>
                                  <a:rPr lang="en-GB" sz="2000" b="1" i="1">
                                    <a:latin typeface="Cambria Math" panose="02040503050406030204" pitchFamily="18" charset="0"/>
                                  </a:rPr>
                                </m:ctrlPr>
                              </m:sSubPr>
                              <m:e>
                                <m:r>
                                  <a:rPr lang="en-GB" sz="2000" b="1" i="1">
                                    <a:latin typeface="Cambria Math"/>
                                  </a:rPr>
                                  <m:t>𝒏</m:t>
                                </m:r>
                              </m:e>
                              <m:sub>
                                <m:r>
                                  <a:rPr lang="en-GB" sz="2000" b="1" i="1">
                                    <a:latin typeface="Cambria Math"/>
                                  </a:rPr>
                                  <m:t>𝟐</m:t>
                                </m:r>
                              </m:sub>
                            </m:sSub>
                            <m:r>
                              <a:rPr lang="en-GB" sz="2000" b="1" i="1">
                                <a:latin typeface="Cambria Math"/>
                              </a:rPr>
                              <m:t>+</m:t>
                            </m:r>
                            <m:r>
                              <a:rPr lang="en-GB" sz="2000" b="1" i="1">
                                <a:latin typeface="Cambria Math"/>
                              </a:rPr>
                              <m:t>𝟏</m:t>
                            </m:r>
                            <m:r>
                              <a:rPr lang="en-GB" sz="2000" b="1" i="1">
                                <a:latin typeface="Cambria Math"/>
                              </a:rPr>
                              <m:t>)</m:t>
                            </m:r>
                          </m:num>
                          <m:den>
                            <m:r>
                              <a:rPr lang="en-GB" sz="2000" b="1" i="1">
                                <a:latin typeface="Cambria Math"/>
                              </a:rPr>
                              <m:t>𝟏𝟐</m:t>
                            </m:r>
                          </m:den>
                        </m:f>
                      </m:e>
                    </m:rad>
                  </m:oMath>
                </a14:m>
                <a:r>
                  <a:rPr lang="en-GB" sz="2000" b="1" dirty="0"/>
                  <a:t> is the standard deviation.</a:t>
                </a:r>
              </a:p>
              <a:p>
                <a:pPr>
                  <a:buFont typeface="Wingdings" pitchFamily="2" charset="2"/>
                  <a:buChar char="Ø"/>
                </a:pPr>
                <a:r>
                  <a:rPr lang="en-GB" sz="2000" b="1" dirty="0"/>
                  <a:t>Compere the value of Z</a:t>
                </a:r>
                <a:r>
                  <a:rPr lang="en-GB" sz="2000" b="1" baseline="30000" dirty="0"/>
                  <a:t>*</a:t>
                </a:r>
                <a:r>
                  <a:rPr lang="en-GB" sz="2000" b="1" dirty="0"/>
                  <a:t> with the critical region. If Z</a:t>
                </a:r>
                <a:r>
                  <a:rPr lang="en-GB" sz="2000" b="1" baseline="30000" dirty="0"/>
                  <a:t>*</a:t>
                </a:r>
                <a:r>
                  <a:rPr lang="en-GB" sz="2000" b="1" dirty="0"/>
                  <a:t> falls within the critical region of the distribution, we accept H</a:t>
                </a:r>
                <a:r>
                  <a:rPr lang="en-GB" sz="2000" b="1" baseline="-25000" dirty="0"/>
                  <a:t>0</a:t>
                </a:r>
                <a:r>
                  <a:rPr lang="en-GB" sz="2000" b="1" i="1" dirty="0"/>
                  <a:t> </a:t>
                </a:r>
                <a:r>
                  <a:rPr lang="en-GB" sz="2000" b="1" dirty="0"/>
                  <a:t>else we reject it in favour of H</a:t>
                </a:r>
                <a:r>
                  <a:rPr lang="en-GB" sz="2000" b="1" baseline="-25000" dirty="0"/>
                  <a:t>1</a:t>
                </a:r>
                <a:r>
                  <a:rPr lang="en-GB" sz="2000" b="1" i="1" dirty="0"/>
                  <a:t> </a:t>
                </a:r>
                <a:r>
                  <a:rPr lang="en-GB" sz="2000" b="1" dirty="0"/>
                  <a:t>conclude.</a:t>
                </a:r>
              </a:p>
              <a:p>
                <a:pPr marL="0" indent="0">
                  <a:buNone/>
                </a:pPr>
                <a:endParaRPr lang="en-GB" sz="2000" b="1" baseline="-25000" dirty="0"/>
              </a:p>
              <a:p>
                <a:endParaRPr lang="en-GB" sz="2000" b="1" baseline="-25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71896" y="2282866"/>
                <a:ext cx="10711543" cy="4254500"/>
              </a:xfrm>
              <a:blipFill rotWithShape="1">
                <a:blip r:embed="rId2"/>
                <a:stretch>
                  <a:fillRect l="-626" t="-716" r="-1138" b="-23352"/>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9548AA65-D48B-449F-8B09-6106B84999BE}" type="slidenum">
              <a:rPr lang="en-US" smtClean="0"/>
              <a:t>12</a:t>
            </a:fld>
            <a:endParaRPr lang="en-US"/>
          </a:p>
        </p:txBody>
      </p:sp>
    </p:spTree>
    <p:extLst>
      <p:ext uri="{BB962C8B-B14F-4D97-AF65-F5344CB8AC3E}">
        <p14:creationId xmlns:p14="http://schemas.microsoft.com/office/powerpoint/2010/main" val="356654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6265" y="2291938"/>
                <a:ext cx="10806545" cy="4366106"/>
              </a:xfrm>
            </p:spPr>
            <p:txBody>
              <a:bodyPr>
                <a:normAutofit/>
              </a:bodyPr>
              <a:lstStyle/>
              <a:p>
                <a:pPr lvl="2"/>
                <a:r>
                  <a:rPr lang="en-GB" sz="2800" b="1" dirty="0"/>
                  <a:t>THE EFFECT SIZE: (ES) = </a:t>
                </a:r>
                <a14:m>
                  <m:oMath xmlns:m="http://schemas.openxmlformats.org/officeDocument/2006/math">
                    <m:f>
                      <m:fPr>
                        <m:ctrlPr>
                          <a:rPr lang="en-GB" sz="2600" b="1" i="1">
                            <a:latin typeface="Cambria Math" panose="02040503050406030204" pitchFamily="18" charset="0"/>
                          </a:rPr>
                        </m:ctrlPr>
                      </m:fPr>
                      <m:num>
                        <m:d>
                          <m:dPr>
                            <m:begChr m:val="|"/>
                            <m:endChr m:val="|"/>
                            <m:ctrlPr>
                              <a:rPr lang="en-GB" sz="2600" b="1" i="1">
                                <a:latin typeface="Cambria Math" panose="02040503050406030204" pitchFamily="18" charset="0"/>
                              </a:rPr>
                            </m:ctrlPr>
                          </m:dPr>
                          <m:e>
                            <m:r>
                              <m:rPr>
                                <m:nor/>
                              </m:rPr>
                              <a:rPr lang="en-GB" sz="1900" b="1" dirty="0"/>
                              <m:t>Z</m:t>
                            </m:r>
                            <m:r>
                              <m:rPr>
                                <m:nor/>
                              </m:rPr>
                              <a:rPr lang="en-GB" sz="1900" b="1" baseline="30000" dirty="0"/>
                              <m:t>∗</m:t>
                            </m:r>
                          </m:e>
                        </m:d>
                      </m:num>
                      <m:den>
                        <m:rad>
                          <m:radPr>
                            <m:degHide m:val="on"/>
                            <m:ctrlPr>
                              <a:rPr lang="en-GB" sz="2600" b="1" i="1">
                                <a:latin typeface="Cambria Math" panose="02040503050406030204" pitchFamily="18" charset="0"/>
                              </a:rPr>
                            </m:ctrlPr>
                          </m:radPr>
                          <m:deg/>
                          <m:e>
                            <m:r>
                              <a:rPr lang="en-GB" sz="2600" b="1" i="1">
                                <a:latin typeface="Cambria Math"/>
                              </a:rPr>
                              <m:t>𝒏</m:t>
                            </m:r>
                          </m:e>
                        </m:rad>
                        <m:r>
                          <a:rPr lang="en-GB" sz="2600" b="1" i="1">
                            <a:latin typeface="Cambria Math"/>
                          </a:rPr>
                          <m:t> </m:t>
                        </m:r>
                      </m:den>
                    </m:f>
                  </m:oMath>
                </a14:m>
                <a:r>
                  <a:rPr lang="en-GB" sz="2800" b="1" dirty="0"/>
                  <a:t>  Tells the strength of the association</a:t>
                </a:r>
              </a:p>
              <a:p>
                <a:pPr lvl="2"/>
                <a:endParaRPr lang="en-GB" sz="2800" b="1" dirty="0"/>
              </a:p>
              <a:p>
                <a:pPr lvl="2"/>
                <a:r>
                  <a:rPr lang="en-GB" sz="2800" b="1" dirty="0"/>
                  <a:t>The effect size ranges from 0 to 1. Cohen (1988) defined the conventions for effect size as small = 0.10, medium = 0.30, and large = 0.50. </a:t>
                </a:r>
                <a:endParaRPr lang="en-US" sz="2800" b="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6265" y="2291938"/>
                <a:ext cx="10806545" cy="4366106"/>
              </a:xfrm>
              <a:blipFill rotWithShape="1">
                <a:blip r:embed="rId3"/>
                <a:stretch>
                  <a:fillRect/>
                </a:stretch>
              </a:blipFill>
            </p:spPr>
            <p:txBody>
              <a:bodyPr/>
              <a:lstStyle/>
              <a:p>
                <a:r>
                  <a:rPr lang="en-GB">
                    <a:noFill/>
                  </a:rPr>
                  <a:t> </a:t>
                </a:r>
              </a:p>
            </p:txBody>
          </p:sp>
        </mc:Fallback>
      </mc:AlternateContent>
      <p:sp>
        <p:nvSpPr>
          <p:cNvPr id="14" name="Slide Number Placeholder 13"/>
          <p:cNvSpPr>
            <a:spLocks noGrp="1"/>
          </p:cNvSpPr>
          <p:nvPr>
            <p:ph type="sldNum" sz="quarter" idx="12"/>
          </p:nvPr>
        </p:nvSpPr>
        <p:spPr/>
        <p:txBody>
          <a:bodyPr/>
          <a:lstStyle/>
          <a:p>
            <a:fld id="{9548AA65-D48B-449F-8B09-6106B84999BE}" type="slidenum">
              <a:rPr lang="en-US" smtClean="0"/>
              <a:t>13</a:t>
            </a:fld>
            <a:endParaRPr lang="en-US"/>
          </a:p>
        </p:txBody>
      </p:sp>
    </p:spTree>
    <p:extLst>
      <p:ext uri="{BB962C8B-B14F-4D97-AF65-F5344CB8AC3E}">
        <p14:creationId xmlns:p14="http://schemas.microsoft.com/office/powerpoint/2010/main" val="249737924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RESULTS and Discussions cont’d</a:t>
            </a:r>
          </a:p>
        </p:txBody>
      </p:sp>
      <p:sp>
        <p:nvSpPr>
          <p:cNvPr id="3" name="Content Placeholder 2"/>
          <p:cNvSpPr>
            <a:spLocks noGrp="1"/>
          </p:cNvSpPr>
          <p:nvPr>
            <p:ph idx="1"/>
          </p:nvPr>
        </p:nvSpPr>
        <p:spPr>
          <a:xfrm>
            <a:off x="581024" y="1624084"/>
            <a:ext cx="11077576" cy="5081516"/>
          </a:xfrm>
        </p:spPr>
        <p:txBody>
          <a:bodyPr>
            <a:normAutofit/>
          </a:bodyPr>
          <a:lstStyle/>
          <a:p>
            <a:pPr marL="0" indent="0">
              <a:buNone/>
            </a:pPr>
            <a:r>
              <a:rPr lang="en-US" b="1" dirty="0">
                <a:solidFill>
                  <a:schemeClr val="tx1"/>
                </a:solidFill>
                <a:effectLst>
                  <a:outerShdw blurRad="38100" dist="38100" dir="2700000" algn="tl">
                    <a:srgbClr val="000000">
                      <a:alpha val="43137"/>
                    </a:srgbClr>
                  </a:outerShdw>
                </a:effectLst>
              </a:rPr>
              <a:t>Spss output for the binary logit model.</a:t>
            </a:r>
            <a:endParaRPr lang="en-US" dirty="0">
              <a:solidFill>
                <a:schemeClr val="tx1"/>
              </a:solidFill>
              <a:effectLst>
                <a:outerShdw blurRad="38100" dist="38100" dir="2700000" algn="tl">
                  <a:srgbClr val="000000">
                    <a:alpha val="43137"/>
                  </a:srgbClr>
                </a:outerShdw>
              </a:effectLst>
            </a:endParaRPr>
          </a:p>
          <a:p>
            <a:pPr marL="0" indent="0">
              <a:buNone/>
            </a:pPr>
            <a:r>
              <a:rPr lang="en-US" sz="1600" dirty="0"/>
              <a:t>                                                                                                                                                     </a:t>
            </a:r>
          </a:p>
          <a:p>
            <a:pPr marL="0" indent="0">
              <a:buNone/>
            </a:pPr>
            <a:r>
              <a:rPr lang="en-US" sz="1600" b="1" dirty="0"/>
              <a:t>                                                                                                                                                 </a:t>
            </a:r>
            <a:r>
              <a:rPr lang="en-US" sz="1400" b="1" dirty="0"/>
              <a:t>No. Observations: 330</a:t>
            </a:r>
            <a:r>
              <a:rPr lang="en-US" sz="1600" b="1" dirty="0"/>
              <a:t>                                                                                                            </a:t>
            </a:r>
          </a:p>
          <a:p>
            <a:pPr marL="0" indent="0">
              <a:buNone/>
            </a:pPr>
            <a:r>
              <a:rPr lang="en-US" sz="1600" b="1" dirty="0"/>
              <a:t>                                                                                                                                                 </a:t>
            </a:r>
            <a:r>
              <a:rPr lang="en-US" sz="1400" b="1" dirty="0"/>
              <a:t>Pseudo R</a:t>
            </a:r>
            <a:r>
              <a:rPr lang="en-US" sz="1400" b="1" baseline="30000" dirty="0"/>
              <a:t>2</a:t>
            </a:r>
            <a:r>
              <a:rPr lang="en-US" sz="1400" b="1" dirty="0"/>
              <a:t>   :</a:t>
            </a:r>
            <a:r>
              <a:rPr lang="en-GB" sz="1400" b="1" dirty="0"/>
              <a:t> </a:t>
            </a:r>
            <a:r>
              <a:rPr lang="en-US" sz="1400" b="1" dirty="0"/>
              <a:t>0.7282</a:t>
            </a:r>
          </a:p>
          <a:p>
            <a:pPr marL="0" indent="0">
              <a:buNone/>
            </a:pPr>
            <a:r>
              <a:rPr lang="en-US" sz="1600" b="1" dirty="0"/>
              <a:t>                                                                                                                                                </a:t>
            </a:r>
            <a:r>
              <a:rPr lang="en-US" sz="1400" b="1" dirty="0"/>
              <a:t>-2Log likelihood :404.125 </a:t>
            </a:r>
          </a:p>
          <a:p>
            <a:pPr marL="0" indent="0">
              <a:buNone/>
            </a:pPr>
            <a:r>
              <a:rPr lang="en-US" b="1" dirty="0"/>
              <a:t>                                                                                                                             </a:t>
            </a:r>
            <a:r>
              <a:rPr lang="en-US" sz="1400" b="1" dirty="0"/>
              <a:t>       Hosmer and Lemeshow: 0.075</a:t>
            </a:r>
          </a:p>
          <a:p>
            <a:pPr marL="0" indent="0">
              <a:buNone/>
            </a:pPr>
            <a:r>
              <a:rPr lang="en-US" sz="1600" b="1" dirty="0"/>
              <a:t>                                                                 </a:t>
            </a:r>
          </a:p>
          <a:p>
            <a:endParaRPr lang="en-US" dirty="0"/>
          </a:p>
        </p:txBody>
      </p:sp>
      <p:sp>
        <p:nvSpPr>
          <p:cNvPr id="4" name="Slide Number Placeholder 3"/>
          <p:cNvSpPr>
            <a:spLocks noGrp="1"/>
          </p:cNvSpPr>
          <p:nvPr>
            <p:ph type="sldNum" sz="quarter" idx="12"/>
          </p:nvPr>
        </p:nvSpPr>
        <p:spPr/>
        <p:txBody>
          <a:bodyPr/>
          <a:lstStyle/>
          <a:p>
            <a:fld id="{9548AA65-D48B-449F-8B09-6106B84999BE}" type="slidenum">
              <a:rPr lang="en-US" smtClean="0"/>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98011323"/>
              </p:ext>
            </p:extLst>
          </p:nvPr>
        </p:nvGraphicFramePr>
        <p:xfrm>
          <a:off x="573207" y="2156347"/>
          <a:ext cx="8202304" cy="4701654"/>
        </p:xfrm>
        <a:graphic>
          <a:graphicData uri="http://schemas.openxmlformats.org/drawingml/2006/table">
            <a:tbl>
              <a:tblPr>
                <a:tableStyleId>{5940675A-B579-460E-94D1-54222C63F5DA}</a:tableStyleId>
              </a:tblPr>
              <a:tblGrid>
                <a:gridCol w="303179">
                  <a:extLst>
                    <a:ext uri="{9D8B030D-6E8A-4147-A177-3AD203B41FA5}">
                      <a16:colId xmlns:a16="http://schemas.microsoft.com/office/drawing/2014/main" val="20000"/>
                    </a:ext>
                  </a:extLst>
                </a:gridCol>
                <a:gridCol w="1288671">
                  <a:extLst>
                    <a:ext uri="{9D8B030D-6E8A-4147-A177-3AD203B41FA5}">
                      <a16:colId xmlns:a16="http://schemas.microsoft.com/office/drawing/2014/main" val="20001"/>
                    </a:ext>
                  </a:extLst>
                </a:gridCol>
                <a:gridCol w="1374687">
                  <a:extLst>
                    <a:ext uri="{9D8B030D-6E8A-4147-A177-3AD203B41FA5}">
                      <a16:colId xmlns:a16="http://schemas.microsoft.com/office/drawing/2014/main" val="20002"/>
                    </a:ext>
                  </a:extLst>
                </a:gridCol>
                <a:gridCol w="1225265">
                  <a:extLst>
                    <a:ext uri="{9D8B030D-6E8A-4147-A177-3AD203B41FA5}">
                      <a16:colId xmlns:a16="http://schemas.microsoft.com/office/drawing/2014/main" val="20003"/>
                    </a:ext>
                  </a:extLst>
                </a:gridCol>
                <a:gridCol w="976229">
                  <a:extLst>
                    <a:ext uri="{9D8B030D-6E8A-4147-A177-3AD203B41FA5}">
                      <a16:colId xmlns:a16="http://schemas.microsoft.com/office/drawing/2014/main" val="20004"/>
                    </a:ext>
                  </a:extLst>
                </a:gridCol>
                <a:gridCol w="1006111">
                  <a:extLst>
                    <a:ext uri="{9D8B030D-6E8A-4147-A177-3AD203B41FA5}">
                      <a16:colId xmlns:a16="http://schemas.microsoft.com/office/drawing/2014/main" val="20005"/>
                    </a:ext>
                  </a:extLst>
                </a:gridCol>
                <a:gridCol w="965729">
                  <a:extLst>
                    <a:ext uri="{9D8B030D-6E8A-4147-A177-3AD203B41FA5}">
                      <a16:colId xmlns:a16="http://schemas.microsoft.com/office/drawing/2014/main" val="20006"/>
                    </a:ext>
                  </a:extLst>
                </a:gridCol>
                <a:gridCol w="1062433">
                  <a:extLst>
                    <a:ext uri="{9D8B030D-6E8A-4147-A177-3AD203B41FA5}">
                      <a16:colId xmlns:a16="http://schemas.microsoft.com/office/drawing/2014/main" val="20007"/>
                    </a:ext>
                  </a:extLst>
                </a:gridCol>
              </a:tblGrid>
              <a:tr h="458753">
                <a:tc rowSpan="2" gridSpan="2">
                  <a:txBody>
                    <a:bodyPr/>
                    <a:lstStyle/>
                    <a:p>
                      <a:pPr algn="ctr">
                        <a:lnSpc>
                          <a:spcPct val="200000"/>
                        </a:lnSpc>
                        <a:spcAft>
                          <a:spcPts val="0"/>
                        </a:spcAft>
                      </a:pPr>
                      <a:r>
                        <a:rPr lang="en-US" sz="1000" b="1" dirty="0">
                          <a:effectLst/>
                        </a:rPr>
                        <a:t> </a:t>
                      </a:r>
                    </a:p>
                    <a:p>
                      <a:pPr algn="ctr">
                        <a:lnSpc>
                          <a:spcPct val="200000"/>
                        </a:lnSpc>
                        <a:spcAft>
                          <a:spcPts val="0"/>
                        </a:spcAft>
                      </a:pPr>
                      <a:r>
                        <a:rPr lang="en-US" sz="1400" b="1" dirty="0">
                          <a:effectLst/>
                        </a:rPr>
                        <a:t>Variables</a:t>
                      </a:r>
                      <a:endParaRPr lang="en-GB" sz="1200" b="1" dirty="0">
                        <a:effectLst/>
                        <a:latin typeface="Calibri"/>
                        <a:ea typeface="Calibri"/>
                        <a:cs typeface="Times New Roman"/>
                      </a:endParaRPr>
                    </a:p>
                  </a:txBody>
                  <a:tcPr marL="0" marR="0" marT="0" marB="0"/>
                </a:tc>
                <a:tc rowSpan="2" hMerge="1">
                  <a:txBody>
                    <a:bodyPr/>
                    <a:lstStyle/>
                    <a:p>
                      <a:endParaRPr lang="en-GB"/>
                    </a:p>
                  </a:txBody>
                  <a:tcPr/>
                </a:tc>
                <a:tc rowSpan="2">
                  <a:txBody>
                    <a:bodyPr/>
                    <a:lstStyle/>
                    <a:p>
                      <a:pPr algn="ctr">
                        <a:lnSpc>
                          <a:spcPct val="200000"/>
                        </a:lnSpc>
                        <a:spcAft>
                          <a:spcPts val="0"/>
                        </a:spcAft>
                      </a:pPr>
                      <a:endParaRPr lang="en-US" sz="1000" b="1" dirty="0">
                        <a:effectLst/>
                      </a:endParaRPr>
                    </a:p>
                    <a:p>
                      <a:pPr algn="ctr">
                        <a:lnSpc>
                          <a:spcPct val="200000"/>
                        </a:lnSpc>
                        <a:spcAft>
                          <a:spcPts val="0"/>
                        </a:spcAft>
                      </a:pPr>
                      <a:r>
                        <a:rPr lang="en-US" sz="1400" b="1" dirty="0">
                          <a:effectLst/>
                        </a:rPr>
                        <a:t> B</a:t>
                      </a:r>
                      <a:endParaRPr lang="en-GB" sz="1200" b="1" dirty="0">
                        <a:effectLst/>
                      </a:endParaRPr>
                    </a:p>
                  </a:txBody>
                  <a:tcPr marL="0" marR="0" marT="0" marB="0"/>
                </a:tc>
                <a:tc rowSpan="2">
                  <a:txBody>
                    <a:bodyPr/>
                    <a:lstStyle/>
                    <a:p>
                      <a:pPr algn="ctr">
                        <a:lnSpc>
                          <a:spcPct val="200000"/>
                        </a:lnSpc>
                        <a:spcAft>
                          <a:spcPts val="0"/>
                        </a:spcAft>
                      </a:pPr>
                      <a:r>
                        <a:rPr lang="en-US" sz="1000" b="1" dirty="0">
                          <a:effectLst/>
                        </a:rPr>
                        <a:t> </a:t>
                      </a:r>
                      <a:endParaRPr lang="en-GB" sz="900" b="1" dirty="0">
                        <a:effectLst/>
                      </a:endParaRPr>
                    </a:p>
                    <a:p>
                      <a:pPr algn="ctr">
                        <a:lnSpc>
                          <a:spcPct val="200000"/>
                        </a:lnSpc>
                        <a:spcAft>
                          <a:spcPts val="0"/>
                        </a:spcAft>
                      </a:pPr>
                      <a:r>
                        <a:rPr lang="en-US" sz="1200" b="1" dirty="0">
                          <a:effectLst/>
                        </a:rPr>
                        <a:t>Std. Error</a:t>
                      </a:r>
                      <a:endParaRPr lang="en-GB" sz="1100" b="1" dirty="0">
                        <a:effectLst/>
                        <a:latin typeface="Calibri"/>
                        <a:ea typeface="Calibri"/>
                        <a:cs typeface="Times New Roman"/>
                      </a:endParaRPr>
                    </a:p>
                  </a:txBody>
                  <a:tcPr marL="0" marR="0" marT="0" marB="0"/>
                </a:tc>
                <a:tc rowSpan="2">
                  <a:txBody>
                    <a:bodyPr/>
                    <a:lstStyle/>
                    <a:p>
                      <a:pPr algn="ctr">
                        <a:lnSpc>
                          <a:spcPct val="200000"/>
                        </a:lnSpc>
                        <a:spcAft>
                          <a:spcPts val="0"/>
                        </a:spcAft>
                      </a:pPr>
                      <a:endParaRPr lang="en-GB" sz="1000" b="1" dirty="0">
                        <a:effectLst/>
                      </a:endParaRPr>
                    </a:p>
                    <a:p>
                      <a:pPr algn="ctr">
                        <a:lnSpc>
                          <a:spcPct val="200000"/>
                        </a:lnSpc>
                        <a:spcAft>
                          <a:spcPts val="0"/>
                        </a:spcAft>
                      </a:pPr>
                      <a:r>
                        <a:rPr lang="en-GB" sz="1200" b="1" dirty="0">
                          <a:effectLst/>
                        </a:rPr>
                        <a:t>Odds</a:t>
                      </a:r>
                      <a:endParaRPr lang="en-GB" sz="1000" b="1" dirty="0">
                        <a:effectLst/>
                      </a:endParaRPr>
                    </a:p>
                  </a:txBody>
                  <a:tcPr marL="0" marR="0" marT="0" marB="0"/>
                </a:tc>
                <a:tc rowSpan="2">
                  <a:txBody>
                    <a:bodyPr/>
                    <a:lstStyle/>
                    <a:p>
                      <a:pPr algn="ctr">
                        <a:lnSpc>
                          <a:spcPct val="200000"/>
                        </a:lnSpc>
                        <a:spcAft>
                          <a:spcPts val="0"/>
                        </a:spcAft>
                      </a:pPr>
                      <a:r>
                        <a:rPr lang="en-US" sz="1000" b="1" dirty="0">
                          <a:effectLst/>
                        </a:rPr>
                        <a:t> </a:t>
                      </a:r>
                      <a:endParaRPr lang="en-GB" sz="900" b="1" dirty="0">
                        <a:effectLst/>
                      </a:endParaRPr>
                    </a:p>
                    <a:p>
                      <a:pPr algn="ctr">
                        <a:lnSpc>
                          <a:spcPct val="200000"/>
                        </a:lnSpc>
                        <a:spcAft>
                          <a:spcPts val="0"/>
                        </a:spcAft>
                      </a:pPr>
                      <a:r>
                        <a:rPr lang="en-US" sz="1200" b="1" dirty="0">
                          <a:effectLst/>
                        </a:rPr>
                        <a:t>P-value</a:t>
                      </a:r>
                      <a:endParaRPr lang="en-GB" sz="1100" b="1" dirty="0">
                        <a:effectLst/>
                        <a:latin typeface="Calibri"/>
                        <a:ea typeface="Calibri"/>
                        <a:cs typeface="Times New Roman"/>
                      </a:endParaRPr>
                    </a:p>
                  </a:txBody>
                  <a:tcPr marL="0" marR="0" marT="0" marB="0">
                    <a:lnR w="12700" cap="flat" cmpd="sng" algn="ctr">
                      <a:solidFill>
                        <a:schemeClr val="tx1"/>
                      </a:solidFill>
                      <a:prstDash val="solid"/>
                      <a:round/>
                      <a:headEnd type="none" w="med" len="med"/>
                      <a:tailEnd type="none" w="med" len="med"/>
                    </a:lnR>
                  </a:tcPr>
                </a:tc>
                <a:tc gridSpan="2">
                  <a:txBody>
                    <a:bodyPr/>
                    <a:lstStyle/>
                    <a:p>
                      <a:pPr algn="ctr">
                        <a:lnSpc>
                          <a:spcPct val="200000"/>
                        </a:lnSpc>
                        <a:spcAft>
                          <a:spcPts val="0"/>
                        </a:spcAft>
                      </a:pPr>
                      <a:r>
                        <a:rPr lang="en-US" sz="1000" b="1" dirty="0">
                          <a:effectLst/>
                        </a:rPr>
                        <a:t>95% C.I .for EXP(B)             </a:t>
                      </a:r>
                      <a:endParaRPr lang="en-GB" sz="900" b="1" dirty="0">
                        <a:effectLst/>
                        <a:latin typeface="Calibri"/>
                        <a:ea typeface="Calibri"/>
                        <a:cs typeface="Times New Roman"/>
                      </a:endParaRPr>
                    </a:p>
                  </a:txBody>
                  <a:tcPr marL="0" marR="0" marT="0" marB="0">
                    <a:lnL w="12700" cap="flat" cmpd="sng" algn="ctr">
                      <a:solidFill>
                        <a:schemeClr val="tx1"/>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10000"/>
                  </a:ext>
                </a:extLst>
              </a:tr>
              <a:tr h="395824">
                <a:tc gridSpan="2" vMerge="1">
                  <a:txBody>
                    <a:bodyPr/>
                    <a:lstStyle/>
                    <a:p>
                      <a:endParaRPr lang="en-GB"/>
                    </a:p>
                  </a:txBody>
                  <a:tcPr/>
                </a:tc>
                <a:tc hMerge="1"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lnSpc>
                          <a:spcPct val="200000"/>
                        </a:lnSpc>
                        <a:spcAft>
                          <a:spcPts val="0"/>
                        </a:spcAft>
                      </a:pPr>
                      <a:r>
                        <a:rPr lang="en-US" sz="1200" b="1" dirty="0">
                          <a:effectLst/>
                        </a:rPr>
                        <a:t>Lower</a:t>
                      </a:r>
                      <a:endParaRPr lang="en-GB" sz="1100" b="1" dirty="0">
                        <a:effectLst/>
                        <a:latin typeface="Calibri"/>
                        <a:ea typeface="Calibri"/>
                        <a:cs typeface="Times New Roman"/>
                      </a:endParaRPr>
                    </a:p>
                  </a:txBody>
                  <a:tcPr marL="0" marR="0" marT="0" marB="0"/>
                </a:tc>
                <a:tc>
                  <a:txBody>
                    <a:bodyPr/>
                    <a:lstStyle/>
                    <a:p>
                      <a:pPr algn="ctr">
                        <a:lnSpc>
                          <a:spcPct val="200000"/>
                        </a:lnSpc>
                        <a:spcAft>
                          <a:spcPts val="0"/>
                        </a:spcAft>
                      </a:pPr>
                      <a:r>
                        <a:rPr lang="en-US" sz="1200" b="1" dirty="0">
                          <a:effectLst/>
                        </a:rPr>
                        <a:t>Upper</a:t>
                      </a:r>
                      <a:endParaRPr lang="en-GB" sz="1100" b="1" dirty="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r h="343704">
                <a:tc rowSpan="11">
                  <a:txBody>
                    <a:bodyPr/>
                    <a:lstStyle/>
                    <a:p>
                      <a:pPr algn="ctr">
                        <a:lnSpc>
                          <a:spcPct val="200000"/>
                        </a:lnSpc>
                        <a:spcAft>
                          <a:spcPts val="0"/>
                        </a:spcAft>
                      </a:pPr>
                      <a:r>
                        <a:rPr lang="en-US" sz="700" b="1" dirty="0">
                          <a:effectLst/>
                        </a:rPr>
                        <a:t> </a:t>
                      </a:r>
                      <a:endParaRPr lang="en-GB" sz="6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Age</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-0.571</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dirty="0">
                          <a:effectLst/>
                        </a:rPr>
                        <a:t>0.410</a:t>
                      </a:r>
                      <a:endParaRPr lang="en-GB" sz="10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0.763</a:t>
                      </a:r>
                      <a:endParaRPr lang="en-GB" sz="9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0.657</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0.231</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2.520</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343704">
                <a:tc vMerge="1">
                  <a:txBody>
                    <a:bodyPr/>
                    <a:lstStyle/>
                    <a:p>
                      <a:endParaRPr lang="en-GB"/>
                    </a:p>
                  </a:txBody>
                  <a:tcPr/>
                </a:tc>
                <a:tc>
                  <a:txBody>
                    <a:bodyPr/>
                    <a:lstStyle/>
                    <a:p>
                      <a:pPr algn="ctr">
                        <a:lnSpc>
                          <a:spcPct val="200000"/>
                        </a:lnSpc>
                        <a:spcAft>
                          <a:spcPts val="0"/>
                        </a:spcAft>
                      </a:pPr>
                      <a:r>
                        <a:rPr lang="en-US" sz="1100" b="1" dirty="0">
                          <a:effectLst/>
                        </a:rPr>
                        <a:t>sex</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-0.755</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a:effectLst/>
                        </a:rPr>
                        <a:t>0.305</a:t>
                      </a:r>
                      <a:endParaRPr lang="en-GB" sz="10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a:effectLst/>
                        </a:rPr>
                        <a:t>0.470</a:t>
                      </a:r>
                      <a:endParaRPr lang="en-GB" sz="9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0.013</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a:effectLst/>
                        </a:rPr>
                        <a:t>0.258</a:t>
                      </a:r>
                      <a:endParaRPr lang="en-GB" sz="900" b="1">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0.855</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343704">
                <a:tc vMerge="1">
                  <a:txBody>
                    <a:bodyPr/>
                    <a:lstStyle/>
                    <a:p>
                      <a:endParaRPr lang="en-GB"/>
                    </a:p>
                  </a:txBody>
                  <a:tcPr/>
                </a:tc>
                <a:tc>
                  <a:txBody>
                    <a:bodyPr/>
                    <a:lstStyle/>
                    <a:p>
                      <a:pPr algn="ctr">
                        <a:lnSpc>
                          <a:spcPct val="200000"/>
                        </a:lnSpc>
                        <a:spcAft>
                          <a:spcPts val="0"/>
                        </a:spcAft>
                      </a:pPr>
                      <a:r>
                        <a:rPr lang="en-US" sz="1100" b="1" dirty="0">
                          <a:effectLst/>
                        </a:rPr>
                        <a:t>Edu</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-0.717</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a:effectLst/>
                        </a:rPr>
                        <a:t>1.100</a:t>
                      </a:r>
                      <a:endParaRPr lang="en-GB" sz="10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0.488</a:t>
                      </a:r>
                      <a:endParaRPr lang="en-GB" sz="9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0.043</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0.244</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0.976 </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343704">
                <a:tc vMerge="1">
                  <a:txBody>
                    <a:bodyPr/>
                    <a:lstStyle/>
                    <a:p>
                      <a:endParaRPr lang="en-GB"/>
                    </a:p>
                  </a:txBody>
                  <a:tcPr/>
                </a:tc>
                <a:tc>
                  <a:txBody>
                    <a:bodyPr/>
                    <a:lstStyle/>
                    <a:p>
                      <a:pPr algn="ctr">
                        <a:lnSpc>
                          <a:spcPct val="200000"/>
                        </a:lnSpc>
                        <a:spcAft>
                          <a:spcPts val="0"/>
                        </a:spcAft>
                      </a:pPr>
                      <a:r>
                        <a:rPr lang="en-US" sz="1100" b="1" dirty="0">
                          <a:effectLst/>
                        </a:rPr>
                        <a:t>Es</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-1.698</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a:effectLst/>
                        </a:rPr>
                        <a:t>0.354</a:t>
                      </a:r>
                      <a:endParaRPr lang="en-GB" sz="10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a:effectLst/>
                        </a:rPr>
                        <a:t>0.183</a:t>
                      </a:r>
                      <a:endParaRPr lang="en-GB" sz="9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a:effectLst/>
                        </a:rPr>
                        <a:t>0.123</a:t>
                      </a:r>
                      <a:endParaRPr lang="en-GB" sz="900" b="1">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a:effectLst/>
                        </a:rPr>
                        <a:t>0.021</a:t>
                      </a:r>
                      <a:endParaRPr lang="en-GB" sz="900" b="1">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1.579</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343704">
                <a:tc vMerge="1">
                  <a:txBody>
                    <a:bodyPr/>
                    <a:lstStyle/>
                    <a:p>
                      <a:endParaRPr lang="en-GB"/>
                    </a:p>
                  </a:txBody>
                  <a:tcPr/>
                </a:tc>
                <a:tc>
                  <a:txBody>
                    <a:bodyPr/>
                    <a:lstStyle/>
                    <a:p>
                      <a:pPr algn="ctr">
                        <a:lnSpc>
                          <a:spcPct val="200000"/>
                        </a:lnSpc>
                        <a:spcAft>
                          <a:spcPts val="0"/>
                        </a:spcAft>
                      </a:pPr>
                      <a:r>
                        <a:rPr lang="en-US" sz="1100" b="1" dirty="0">
                          <a:effectLst/>
                        </a:rPr>
                        <a:t>Ms</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0.978</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a:effectLst/>
                        </a:rPr>
                        <a:t>0.323</a:t>
                      </a:r>
                      <a:endParaRPr lang="en-GB" sz="10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2.659</a:t>
                      </a:r>
                      <a:endParaRPr lang="en-GB" sz="9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0.002</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a:effectLst/>
                        </a:rPr>
                        <a:t>1.411</a:t>
                      </a:r>
                      <a:endParaRPr lang="en-GB" sz="900" b="1">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5.012</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r h="343704">
                <a:tc vMerge="1">
                  <a:txBody>
                    <a:bodyPr/>
                    <a:lstStyle/>
                    <a:p>
                      <a:endParaRPr lang="en-GB"/>
                    </a:p>
                  </a:txBody>
                  <a:tcPr/>
                </a:tc>
                <a:tc>
                  <a:txBody>
                    <a:bodyPr/>
                    <a:lstStyle/>
                    <a:p>
                      <a:pPr algn="ctr">
                        <a:lnSpc>
                          <a:spcPct val="200000"/>
                        </a:lnSpc>
                        <a:spcAft>
                          <a:spcPts val="0"/>
                        </a:spcAft>
                      </a:pPr>
                      <a:r>
                        <a:rPr lang="en-US" sz="1100" b="1" dirty="0">
                          <a:effectLst/>
                        </a:rPr>
                        <a:t>Inc</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-0.506</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a:effectLst/>
                        </a:rPr>
                        <a:t>0.375</a:t>
                      </a:r>
                      <a:endParaRPr lang="en-GB" sz="10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a:effectLst/>
                        </a:rPr>
                        <a:t>0.603</a:t>
                      </a:r>
                      <a:endParaRPr lang="en-GB" sz="9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a:effectLst/>
                        </a:rPr>
                        <a:t>0.177</a:t>
                      </a:r>
                      <a:endParaRPr lang="en-GB" sz="900" b="1">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0.289</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1.257</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7"/>
                  </a:ext>
                </a:extLst>
              </a:tr>
              <a:tr h="343704">
                <a:tc vMerge="1">
                  <a:txBody>
                    <a:bodyPr/>
                    <a:lstStyle/>
                    <a:p>
                      <a:endParaRPr lang="en-GB"/>
                    </a:p>
                  </a:txBody>
                  <a:tcPr/>
                </a:tc>
                <a:tc>
                  <a:txBody>
                    <a:bodyPr/>
                    <a:lstStyle/>
                    <a:p>
                      <a:pPr algn="ctr">
                        <a:lnSpc>
                          <a:spcPct val="200000"/>
                        </a:lnSpc>
                        <a:spcAft>
                          <a:spcPts val="0"/>
                        </a:spcAft>
                      </a:pPr>
                      <a:r>
                        <a:rPr lang="en-US" sz="1100" b="1">
                          <a:effectLst/>
                        </a:rPr>
                        <a:t>Prem(GHȻ)</a:t>
                      </a:r>
                      <a:endParaRPr lang="en-GB" sz="105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a:effectLst/>
                        </a:rPr>
                        <a:t>20.630</a:t>
                      </a:r>
                      <a:endParaRPr lang="en-GB" sz="105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a:effectLst/>
                        </a:rPr>
                        <a:t>43131.45</a:t>
                      </a:r>
                      <a:endParaRPr lang="en-GB" sz="10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907749609.8</a:t>
                      </a:r>
                      <a:endParaRPr lang="en-GB" sz="9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0.996</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0.000</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8"/>
                  </a:ext>
                </a:extLst>
              </a:tr>
              <a:tr h="343704">
                <a:tc vMerge="1">
                  <a:txBody>
                    <a:bodyPr/>
                    <a:lstStyle/>
                    <a:p>
                      <a:endParaRPr lang="en-GB"/>
                    </a:p>
                  </a:txBody>
                  <a:tcPr/>
                </a:tc>
                <a:tc>
                  <a:txBody>
                    <a:bodyPr/>
                    <a:lstStyle/>
                    <a:p>
                      <a:pPr algn="ctr">
                        <a:lnSpc>
                          <a:spcPct val="200000"/>
                        </a:lnSpc>
                        <a:spcAft>
                          <a:spcPts val="0"/>
                        </a:spcAft>
                      </a:pPr>
                      <a:r>
                        <a:rPr lang="en-US" sz="1100" b="1" dirty="0">
                          <a:effectLst/>
                        </a:rPr>
                        <a:t>Hs</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-0.773</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a:effectLst/>
                        </a:rPr>
                        <a:t>0.310</a:t>
                      </a:r>
                      <a:endParaRPr lang="en-GB" sz="100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2.167</a:t>
                      </a:r>
                      <a:endParaRPr lang="en-GB" sz="9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0.010</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1.200</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3.912</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09"/>
                  </a:ext>
                </a:extLst>
              </a:tr>
              <a:tr h="343704">
                <a:tc vMerge="1">
                  <a:txBody>
                    <a:bodyPr/>
                    <a:lstStyle/>
                    <a:p>
                      <a:endParaRPr lang="en-GB"/>
                    </a:p>
                  </a:txBody>
                  <a:tcPr/>
                </a:tc>
                <a:tc>
                  <a:txBody>
                    <a:bodyPr/>
                    <a:lstStyle/>
                    <a:p>
                      <a:pPr algn="ctr">
                        <a:lnSpc>
                          <a:spcPct val="200000"/>
                        </a:lnSpc>
                        <a:spcAft>
                          <a:spcPts val="0"/>
                        </a:spcAft>
                      </a:pPr>
                      <a:r>
                        <a:rPr lang="en-US" sz="1100" b="1" dirty="0">
                          <a:effectLst/>
                        </a:rPr>
                        <a:t>DtH</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a:effectLst/>
                        </a:rPr>
                        <a:t>-0.018</a:t>
                      </a:r>
                      <a:endParaRPr lang="en-GB" sz="105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dirty="0">
                          <a:effectLst/>
                        </a:rPr>
                        <a:t>0.310</a:t>
                      </a:r>
                      <a:endParaRPr lang="en-GB" sz="10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1.018</a:t>
                      </a:r>
                      <a:endParaRPr lang="en-GB" sz="9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a:effectLst/>
                        </a:rPr>
                        <a:t>0.004</a:t>
                      </a:r>
                      <a:endParaRPr lang="en-GB" sz="900" b="1">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3.554</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1.870</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10"/>
                  </a:ext>
                </a:extLst>
              </a:tr>
              <a:tr h="343704">
                <a:tc vMerge="1">
                  <a:txBody>
                    <a:bodyPr/>
                    <a:lstStyle/>
                    <a:p>
                      <a:endParaRPr lang="en-GB"/>
                    </a:p>
                  </a:txBody>
                  <a:tcPr/>
                </a:tc>
                <a:tc>
                  <a:txBody>
                    <a:bodyPr/>
                    <a:lstStyle/>
                    <a:p>
                      <a:pPr algn="ctr">
                        <a:lnSpc>
                          <a:spcPct val="200000"/>
                        </a:lnSpc>
                        <a:spcAft>
                          <a:spcPts val="0"/>
                        </a:spcAft>
                      </a:pPr>
                      <a:r>
                        <a:rPr lang="en-US" sz="1100" b="1">
                          <a:effectLst/>
                        </a:rPr>
                        <a:t>Hfm</a:t>
                      </a:r>
                      <a:endParaRPr lang="en-GB" sz="1050" b="1">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100" b="1" dirty="0">
                          <a:effectLst/>
                        </a:rPr>
                        <a:t>-0.315</a:t>
                      </a:r>
                      <a:endParaRPr lang="en-GB" sz="105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50" b="1" dirty="0">
                          <a:effectLst/>
                        </a:rPr>
                        <a:t>0.315</a:t>
                      </a:r>
                      <a:endParaRPr lang="en-GB" sz="10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3.852</a:t>
                      </a:r>
                      <a:endParaRPr lang="en-GB" sz="9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0.000</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2.096</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gn="ctr">
                        <a:lnSpc>
                          <a:spcPct val="200000"/>
                        </a:lnSpc>
                        <a:spcAft>
                          <a:spcPts val="0"/>
                        </a:spcAft>
                      </a:pPr>
                      <a:r>
                        <a:rPr lang="en-US" sz="1000" b="1" dirty="0">
                          <a:effectLst/>
                        </a:rPr>
                        <a:t>7.078</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11"/>
                  </a:ext>
                </a:extLst>
              </a:tr>
              <a:tr h="410037">
                <a:tc vMerge="1">
                  <a:txBody>
                    <a:bodyPr/>
                    <a:lstStyle/>
                    <a:p>
                      <a:endParaRPr lang="en-GB"/>
                    </a:p>
                  </a:txBody>
                  <a:tcPr/>
                </a:tc>
                <a:tc>
                  <a:txBody>
                    <a:bodyPr/>
                    <a:lstStyle/>
                    <a:p>
                      <a:pPr algn="ctr">
                        <a:lnSpc>
                          <a:spcPct val="115000"/>
                        </a:lnSpc>
                        <a:spcAft>
                          <a:spcPts val="1000"/>
                        </a:spcAft>
                      </a:pPr>
                      <a:r>
                        <a:rPr lang="en-US" sz="1100" b="1" dirty="0">
                          <a:effectLst/>
                        </a:rPr>
                        <a:t>Constant</a:t>
                      </a:r>
                      <a:endParaRPr lang="en-GB" sz="1050" b="1" dirty="0">
                        <a:effectLst/>
                        <a:latin typeface="Calibri"/>
                        <a:ea typeface="Calibri"/>
                        <a:cs typeface="Times New Roman"/>
                      </a:endParaRPr>
                    </a:p>
                  </a:txBody>
                  <a:tcPr marL="0" marR="0" marT="0" marB="0" anchor="ctr"/>
                </a:tc>
                <a:tc>
                  <a:txBody>
                    <a:bodyPr/>
                    <a:lstStyle/>
                    <a:p>
                      <a:pPr algn="ctr">
                        <a:lnSpc>
                          <a:spcPct val="115000"/>
                        </a:lnSpc>
                        <a:spcAft>
                          <a:spcPts val="1000"/>
                        </a:spcAft>
                      </a:pPr>
                      <a:r>
                        <a:rPr lang="en-US" sz="1100" b="1" dirty="0">
                          <a:effectLst/>
                        </a:rPr>
                        <a:t>1.197</a:t>
                      </a:r>
                      <a:endParaRPr lang="en-GB" sz="1050" b="1" dirty="0">
                        <a:effectLst/>
                        <a:latin typeface="Calibri"/>
                        <a:ea typeface="Calibri"/>
                        <a:cs typeface="Times New Roman"/>
                      </a:endParaRPr>
                    </a:p>
                  </a:txBody>
                  <a:tcPr marL="0" marR="0" marT="0" marB="0" anchor="ctr"/>
                </a:tc>
                <a:tc>
                  <a:txBody>
                    <a:bodyPr/>
                    <a:lstStyle/>
                    <a:p>
                      <a:pPr algn="ctr">
                        <a:lnSpc>
                          <a:spcPct val="115000"/>
                        </a:lnSpc>
                        <a:spcAft>
                          <a:spcPts val="1000"/>
                        </a:spcAft>
                      </a:pPr>
                      <a:r>
                        <a:rPr lang="en-US" sz="1050" b="1" dirty="0">
                          <a:effectLst/>
                        </a:rPr>
                        <a:t>1.126</a:t>
                      </a:r>
                      <a:endParaRPr lang="en-GB" sz="1000" b="1" dirty="0">
                        <a:effectLst/>
                        <a:latin typeface="Calibri"/>
                        <a:ea typeface="Calibri"/>
                        <a:cs typeface="Times New Roman"/>
                      </a:endParaRPr>
                    </a:p>
                  </a:txBody>
                  <a:tcPr marL="0" marR="0" marT="0" marB="0" anchor="ctr"/>
                </a:tc>
                <a:tc>
                  <a:txBody>
                    <a:bodyPr/>
                    <a:lstStyle/>
                    <a:p>
                      <a:pPr algn="ctr">
                        <a:lnSpc>
                          <a:spcPct val="200000"/>
                        </a:lnSpc>
                        <a:spcAft>
                          <a:spcPts val="0"/>
                        </a:spcAft>
                      </a:pPr>
                      <a:r>
                        <a:rPr lang="en-US" sz="1000" b="1" dirty="0">
                          <a:effectLst/>
                        </a:rPr>
                        <a:t>3.311</a:t>
                      </a:r>
                      <a:endParaRPr lang="en-GB" sz="900" b="1" dirty="0">
                        <a:effectLst/>
                        <a:latin typeface="Calibri"/>
                        <a:ea typeface="Calibri"/>
                        <a:cs typeface="Times New Roman"/>
                      </a:endParaRPr>
                    </a:p>
                  </a:txBody>
                  <a:tcPr marL="0" marR="0" marT="0" marB="0" anchor="ctr"/>
                </a:tc>
                <a:tc>
                  <a:txBody>
                    <a:bodyPr/>
                    <a:lstStyle/>
                    <a:p>
                      <a:pPr algn="ctr">
                        <a:lnSpc>
                          <a:spcPct val="115000"/>
                        </a:lnSpc>
                        <a:spcAft>
                          <a:spcPts val="1000"/>
                        </a:spcAft>
                      </a:pPr>
                      <a:r>
                        <a:rPr lang="en-US" sz="1000" b="1" dirty="0">
                          <a:effectLst/>
                        </a:rPr>
                        <a:t>0.288</a:t>
                      </a:r>
                      <a:endParaRPr lang="en-GB" sz="900" b="1" dirty="0">
                        <a:effectLst/>
                        <a:latin typeface="Calibri"/>
                        <a:ea typeface="Calibri"/>
                        <a:cs typeface="Times New Roman"/>
                      </a:endParaRPr>
                    </a:p>
                  </a:txBody>
                  <a:tcPr marL="0" marR="0" marT="0" marB="0" anchor="ctr">
                    <a:lnR w="12700" cap="flat" cmpd="sng" algn="ctr">
                      <a:solidFill>
                        <a:schemeClr val="tx1"/>
                      </a:solidFill>
                      <a:prstDash val="solid"/>
                      <a:round/>
                      <a:headEnd type="none" w="med" len="med"/>
                      <a:tailEnd type="none" w="med" len="med"/>
                    </a:lnR>
                  </a:tcPr>
                </a:tc>
                <a:tc>
                  <a:txBody>
                    <a:bodyPr/>
                    <a:lstStyle/>
                    <a:p>
                      <a:pPr algn="ctr">
                        <a:lnSpc>
                          <a:spcPct val="200000"/>
                        </a:lnSpc>
                        <a:spcAft>
                          <a:spcPts val="0"/>
                        </a:spcAft>
                      </a:pPr>
                      <a:r>
                        <a:rPr lang="en-US" sz="1000" b="1" dirty="0">
                          <a:effectLst/>
                        </a:rPr>
                        <a:t>-</a:t>
                      </a:r>
                      <a:endParaRPr lang="en-GB" sz="900" b="1" dirty="0">
                        <a:effectLst/>
                        <a:latin typeface="Calibri"/>
                        <a:ea typeface="Calibri"/>
                        <a:cs typeface="Times New Roman"/>
                      </a:endParaRPr>
                    </a:p>
                  </a:txBody>
                  <a:tcPr marL="0" marR="0" marT="0" marB="0" anchor="ctr">
                    <a:lnL w="12700" cap="flat" cmpd="sng" algn="ctr">
                      <a:solidFill>
                        <a:schemeClr val="tx1"/>
                      </a:solidFill>
                      <a:prstDash val="solid"/>
                      <a:round/>
                      <a:headEnd type="none" w="med" len="med"/>
                      <a:tailEnd type="none" w="med" len="med"/>
                    </a:lnL>
                  </a:tcPr>
                </a:tc>
                <a:tc>
                  <a:txBody>
                    <a:bodyPr/>
                    <a:lstStyle/>
                    <a:p>
                      <a:pPr>
                        <a:lnSpc>
                          <a:spcPct val="200000"/>
                        </a:lnSpc>
                        <a:spcAft>
                          <a:spcPts val="0"/>
                        </a:spcAft>
                      </a:pPr>
                      <a:r>
                        <a:rPr lang="en-US" sz="1000" b="1" dirty="0">
                          <a:effectLst/>
                        </a:rPr>
                        <a:t>           -</a:t>
                      </a:r>
                      <a:endParaRPr lang="en-GB" sz="900" b="1" dirty="0">
                        <a:effectLst/>
                        <a:latin typeface="Calibri"/>
                        <a:ea typeface="Calibri"/>
                        <a:cs typeface="Times New Roman"/>
                      </a:endParaRPr>
                    </a:p>
                  </a:txBody>
                  <a:tcPr marL="0" marR="0" marT="0"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3823639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RESEARCH RESULTS and Discussions cont’d</a:t>
            </a:r>
          </a:p>
        </p:txBody>
      </p:sp>
      <p:sp>
        <p:nvSpPr>
          <p:cNvPr id="3" name="Content Placeholder 2"/>
          <p:cNvSpPr>
            <a:spLocks noGrp="1"/>
          </p:cNvSpPr>
          <p:nvPr>
            <p:ph idx="1"/>
          </p:nvPr>
        </p:nvSpPr>
        <p:spPr>
          <a:xfrm>
            <a:off x="1154954" y="2137893"/>
            <a:ext cx="10035785" cy="4391696"/>
          </a:xfrm>
        </p:spPr>
        <p:txBody>
          <a:bodyPr>
            <a:normAutofit/>
          </a:bodyPr>
          <a:lstStyle/>
          <a:p>
            <a:pPr marL="0" indent="0">
              <a:buNone/>
            </a:pPr>
            <a:r>
              <a:rPr lang="en-US" sz="2400" b="1" dirty="0">
                <a:latin typeface="Times New Roman" pitchFamily="18" charset="0"/>
                <a:cs typeface="Times New Roman" pitchFamily="18" charset="0"/>
              </a:rPr>
              <a:t>Difference in People’s Perception about Quality of Healthcare in Health Facilities.</a:t>
            </a:r>
          </a:p>
          <a:p>
            <a:r>
              <a:rPr lang="en-US" b="1" dirty="0"/>
              <a:t>SPSS  Output  for The Mann Whitney U-Test. </a:t>
            </a:r>
            <a:endParaRPr lang="en-US" b="1" dirty="0">
              <a:solidFill>
                <a:schemeClr val="tx1"/>
              </a:solidFill>
              <a:latin typeface="Times New Roman" pitchFamily="18" charset="0"/>
              <a:cs typeface="Times New Roman" pitchFamily="18" charset="0"/>
            </a:endParaRPr>
          </a:p>
          <a:p>
            <a:pPr marL="457200" lvl="1" indent="0">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548AA65-D48B-449F-8B09-6106B84999BE}" type="slidenum">
              <a:rPr lang="en-US" smtClean="0"/>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42581388"/>
              </p:ext>
            </p:extLst>
          </p:nvPr>
        </p:nvGraphicFramePr>
        <p:xfrm>
          <a:off x="1353788" y="3313216"/>
          <a:ext cx="9951521" cy="3336968"/>
        </p:xfrm>
        <a:graphic>
          <a:graphicData uri="http://schemas.openxmlformats.org/drawingml/2006/table">
            <a:tbl>
              <a:tblPr firstRow="1" firstCol="1" bandRow="1">
                <a:tableStyleId>{E8B1032C-EA38-4F05-BA0D-38AFFFC7BED3}</a:tableStyleId>
              </a:tblPr>
              <a:tblGrid>
                <a:gridCol w="9951521">
                  <a:extLst>
                    <a:ext uri="{9D8B030D-6E8A-4147-A177-3AD203B41FA5}">
                      <a16:colId xmlns:a16="http://schemas.microsoft.com/office/drawing/2014/main" val="20000"/>
                    </a:ext>
                  </a:extLst>
                </a:gridCol>
              </a:tblGrid>
              <a:tr h="3336968">
                <a:tc>
                  <a:txBody>
                    <a:bodyPr/>
                    <a:lstStyle/>
                    <a:p>
                      <a:pPr algn="just">
                        <a:lnSpc>
                          <a:spcPct val="200000"/>
                        </a:lnSpc>
                        <a:spcAft>
                          <a:spcPts val="1000"/>
                        </a:spcAft>
                        <a:tabLst>
                          <a:tab pos="1638300" algn="l"/>
                        </a:tabLst>
                      </a:pPr>
                      <a:r>
                        <a:rPr lang="en-GB" sz="1100" dirty="0">
                          <a:effectLst/>
                        </a:rPr>
                        <a:t>                                                         </a:t>
                      </a:r>
                      <a:r>
                        <a:rPr lang="en-US" sz="1400" kern="1200" dirty="0">
                          <a:effectLst/>
                        </a:rPr>
                        <a:t>PERSON’S  ENROLLMENT</a:t>
                      </a:r>
                      <a:endParaRPr lang="en-GB" sz="1050" dirty="0">
                        <a:effectLst/>
                      </a:endParaRPr>
                    </a:p>
                    <a:p>
                      <a:pPr algn="just">
                        <a:lnSpc>
                          <a:spcPct val="200000"/>
                        </a:lnSpc>
                        <a:spcAft>
                          <a:spcPts val="1000"/>
                        </a:spcAft>
                        <a:tabLst>
                          <a:tab pos="1638300" algn="l"/>
                        </a:tabLst>
                      </a:pPr>
                      <a:r>
                        <a:rPr lang="en-GB" sz="1100" dirty="0">
                          <a:effectLst/>
                        </a:rPr>
                        <a:t>                                             </a:t>
                      </a:r>
                      <a:r>
                        <a:rPr lang="en-GB" sz="1600" kern="1200" dirty="0">
                          <a:effectLst/>
                        </a:rPr>
                        <a:t> </a:t>
                      </a:r>
                      <a:r>
                        <a:rPr lang="en-US" sz="1600" kern="1200" dirty="0">
                          <a:effectLst/>
                        </a:rPr>
                        <a:t>ENROLLED     NOT ENROLLED       z         Mann-Whitney U       P-Value   ES</a:t>
                      </a:r>
                      <a:endParaRPr lang="en-GB" sz="1100" dirty="0">
                        <a:effectLst/>
                      </a:endParaRPr>
                    </a:p>
                    <a:p>
                      <a:pPr algn="just">
                        <a:lnSpc>
                          <a:spcPct val="200000"/>
                        </a:lnSpc>
                        <a:spcAft>
                          <a:spcPts val="1000"/>
                        </a:spcAft>
                        <a:tabLst>
                          <a:tab pos="1638300" algn="l"/>
                        </a:tabLst>
                      </a:pPr>
                      <a:endParaRPr lang="en-GB" sz="1100" dirty="0">
                        <a:effectLst/>
                      </a:endParaRPr>
                    </a:p>
                    <a:p>
                      <a:pPr algn="just">
                        <a:lnSpc>
                          <a:spcPct val="200000"/>
                        </a:lnSpc>
                        <a:spcAft>
                          <a:spcPts val="1000"/>
                        </a:spcAft>
                        <a:tabLst>
                          <a:tab pos="1638300" algn="l"/>
                        </a:tabLst>
                      </a:pPr>
                      <a:endParaRPr lang="en-GB" sz="1100" dirty="0">
                        <a:effectLst/>
                      </a:endParaRPr>
                    </a:p>
                    <a:p>
                      <a:pPr algn="just">
                        <a:lnSpc>
                          <a:spcPct val="200000"/>
                        </a:lnSpc>
                        <a:spcAft>
                          <a:spcPts val="1000"/>
                        </a:spcAft>
                        <a:tabLst>
                          <a:tab pos="1638300" algn="l"/>
                        </a:tabLst>
                      </a:pPr>
                      <a:r>
                        <a:rPr lang="en-GB" sz="1050" baseline="0" dirty="0">
                          <a:effectLst/>
                        </a:rPr>
                        <a:t>    </a:t>
                      </a:r>
                      <a:endParaRPr lang="en-GB" sz="105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6" name="Rectangle 1"/>
          <p:cNvSpPr>
            <a:spLocks noChangeArrowheads="1"/>
          </p:cNvSpPr>
          <p:nvPr/>
        </p:nvSpPr>
        <p:spPr bwMode="auto">
          <a:xfrm>
            <a:off x="1258784" y="3778026"/>
            <a:ext cx="100821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781550" algn="l"/>
              </a:tabLst>
            </a:pPr>
            <a:r>
              <a:rPr kumimoji="0" lang="en-GB" sz="2000" b="1" i="0" u="none" strike="noStrike" cap="none" normalizeH="0" baseline="0" dirty="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tab pos="4781550" algn="l"/>
              </a:tabLst>
            </a:pPr>
            <a:endParaRPr kumimoji="0" lang="en-GB" sz="2000" b="1"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781550"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Membership            228                  102</a:t>
            </a:r>
            <a:endParaRPr kumimoji="0" lang="en-GB" sz="2000" b="1"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781550"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GB" sz="2000" b="1"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781550"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Mean Rank           79.91              356.81</a:t>
            </a:r>
            <a:endParaRPr kumimoji="0" lang="en-GB" sz="2000" b="1"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781550"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GB" sz="2000" b="1"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781550"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Sum of Ranks     18220.00         36395.00        </a:t>
            </a:r>
            <a:endParaRPr kumimoji="0" lang="en-GB" sz="2000" b="1"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tabLst>
                <a:tab pos="4781550"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p>
          <a:p>
            <a:pPr lvl="0" algn="just" eaLnBrk="0" fontAlgn="base" hangingPunct="0">
              <a:spcBef>
                <a:spcPct val="0"/>
              </a:spcBef>
              <a:spcAft>
                <a:spcPct val="0"/>
              </a:spcAft>
              <a:tabLst>
                <a:tab pos="4781550"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Values                                                                -1.697        10289.00         0.029      </a:t>
            </a:r>
            <a:r>
              <a:rPr lang="en-US" sz="1600" b="1" dirty="0"/>
              <a:t>0.093</a:t>
            </a:r>
            <a:endParaRPr kumimoji="0" lang="en-US" sz="16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47562107"/>
              </p:ext>
            </p:extLst>
          </p:nvPr>
        </p:nvGraphicFramePr>
        <p:xfrm>
          <a:off x="1353785" y="3990110"/>
          <a:ext cx="9975273" cy="365760"/>
        </p:xfrm>
        <a:graphic>
          <a:graphicData uri="http://schemas.openxmlformats.org/drawingml/2006/table">
            <a:tbl>
              <a:tblPr>
                <a:tableStyleId>{BC89EF96-8CEA-46FF-86C4-4CE0E7609802}</a:tableStyleId>
              </a:tblPr>
              <a:tblGrid>
                <a:gridCol w="9975273">
                  <a:extLst>
                    <a:ext uri="{9D8B030D-6E8A-4147-A177-3AD203B41FA5}">
                      <a16:colId xmlns:a16="http://schemas.microsoft.com/office/drawing/2014/main" val="20000"/>
                    </a:ext>
                  </a:extLst>
                </a:gridCol>
              </a:tblGrid>
              <a:tr h="0">
                <a:tc>
                  <a:txBody>
                    <a:bodyPr/>
                    <a:lstStyle/>
                    <a:p>
                      <a:endParaRPr lang="en-GB" dirty="0"/>
                    </a:p>
                  </a:txBody>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1306286" y="4144488"/>
          <a:ext cx="208280" cy="365760"/>
        </p:xfrm>
        <a:graphic>
          <a:graphicData uri="http://schemas.openxmlformats.org/drawingml/2006/table">
            <a:tbl>
              <a:tblPr/>
              <a:tblGrid>
                <a:gridCol w="208280">
                  <a:extLst>
                    <a:ext uri="{9D8B030D-6E8A-4147-A177-3AD203B41FA5}">
                      <a16:colId xmlns:a16="http://schemas.microsoft.com/office/drawing/2014/main" val="20000"/>
                    </a:ext>
                  </a:extLst>
                </a:gridCol>
              </a:tblGrid>
              <a:tr h="0">
                <a:tc>
                  <a:txBody>
                    <a:bodyPr/>
                    <a:lstStyle/>
                    <a:p>
                      <a:endParaRPr lang="en-GB" dirty="0"/>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7410467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RESULTS and DISCUSSION Cont’d</a:t>
            </a:r>
          </a:p>
        </p:txBody>
      </p:sp>
      <p:sp>
        <p:nvSpPr>
          <p:cNvPr id="3" name="Content Placeholder 2"/>
          <p:cNvSpPr>
            <a:spLocks noGrp="1"/>
          </p:cNvSpPr>
          <p:nvPr>
            <p:ph idx="1"/>
          </p:nvPr>
        </p:nvSpPr>
        <p:spPr>
          <a:xfrm>
            <a:off x="997527" y="2244435"/>
            <a:ext cx="10770920" cy="4381995"/>
          </a:xfrm>
        </p:spPr>
        <p:txBody>
          <a:bodyPr>
            <a:normAutofit/>
          </a:bodyPr>
          <a:lstStyle/>
          <a:p>
            <a:pPr lvl="1"/>
            <a:r>
              <a:rPr lang="en-US" sz="1800" b="1" dirty="0">
                <a:solidFill>
                  <a:schemeClr val="tx1"/>
                </a:solidFill>
              </a:rPr>
              <a:t>THE BINARY LOGIT MODEL</a:t>
            </a:r>
            <a:r>
              <a:rPr lang="en-US" b="1" dirty="0">
                <a:solidFill>
                  <a:schemeClr val="tx1"/>
                </a:solidFill>
              </a:rPr>
              <a:t> </a:t>
            </a:r>
          </a:p>
          <a:p>
            <a:pPr>
              <a:buFont typeface="Wingdings" pitchFamily="2" charset="2"/>
              <a:buChar char="v"/>
            </a:pPr>
            <a:r>
              <a:rPr lang="en-US" b="1" dirty="0">
                <a:solidFill>
                  <a:schemeClr val="tx1"/>
                </a:solidFill>
              </a:rPr>
              <a:t>The fitted model is given as : Logit p(Him)=1.197 – 0.571Age – 0.755Sex –  0.717Edu – 1.698Es + </a:t>
            </a:r>
          </a:p>
          <a:p>
            <a:pPr>
              <a:buFont typeface="Wingdings" pitchFamily="2" charset="2"/>
              <a:buChar char="v"/>
            </a:pPr>
            <a:r>
              <a:rPr lang="en-US" b="1" dirty="0">
                <a:solidFill>
                  <a:schemeClr val="tx1"/>
                </a:solidFill>
              </a:rPr>
              <a:t>0.978Ms – 0.506Inc + 20.630Prem -0.773Hs– 0.018DtH – 0.315Hfm.</a:t>
            </a:r>
          </a:p>
          <a:p>
            <a:pPr>
              <a:buFont typeface="Wingdings" pitchFamily="2" charset="2"/>
              <a:buChar char="v"/>
            </a:pPr>
            <a:r>
              <a:rPr lang="en-US" b="1" dirty="0">
                <a:solidFill>
                  <a:schemeClr val="tx1"/>
                </a:solidFill>
              </a:rPr>
              <a:t>The R</a:t>
            </a:r>
            <a:r>
              <a:rPr lang="en-US" b="1" baseline="30000" dirty="0">
                <a:solidFill>
                  <a:schemeClr val="tx1"/>
                </a:solidFill>
              </a:rPr>
              <a:t>2</a:t>
            </a:r>
            <a:r>
              <a:rPr lang="en-US" b="1" dirty="0">
                <a:solidFill>
                  <a:schemeClr val="tx1"/>
                </a:solidFill>
              </a:rPr>
              <a:t>   value of 0.7282 indicates that 72.8 percent of variations have been explained .</a:t>
            </a:r>
          </a:p>
          <a:p>
            <a:pPr marL="0" indent="0">
              <a:buNone/>
            </a:pPr>
            <a:r>
              <a:rPr lang="en-US" b="1" dirty="0">
                <a:solidFill>
                  <a:schemeClr val="tx1"/>
                </a:solidFill>
              </a:rPr>
              <a:t> </a:t>
            </a:r>
          </a:p>
          <a:p>
            <a:r>
              <a:rPr lang="en-US" b="1" dirty="0">
                <a:solidFill>
                  <a:schemeClr val="tx1"/>
                </a:solidFill>
              </a:rPr>
              <a:t>        </a:t>
            </a:r>
            <a:r>
              <a:rPr lang="en-US" sz="2000" b="1" dirty="0">
                <a:solidFill>
                  <a:schemeClr val="tx1"/>
                </a:solidFill>
              </a:rPr>
              <a:t>The Mann –Whitney U test.</a:t>
            </a:r>
          </a:p>
          <a:p>
            <a:pPr>
              <a:buFont typeface="Wingdings" pitchFamily="2" charset="2"/>
              <a:buChar char="v"/>
            </a:pPr>
            <a:r>
              <a:rPr lang="en-US" b="1" dirty="0">
                <a:solidFill>
                  <a:schemeClr val="tx1"/>
                </a:solidFill>
              </a:rPr>
              <a:t>By implication, insured and uninsured did not have the same satisfaction with the quality of </a:t>
            </a:r>
          </a:p>
          <a:p>
            <a:pPr marL="0" indent="0">
              <a:buNone/>
            </a:pPr>
            <a:r>
              <a:rPr lang="en-US" b="1" dirty="0">
                <a:solidFill>
                  <a:schemeClr val="tx1"/>
                </a:solidFill>
              </a:rPr>
              <a:t>      healthcare they receive. The insured perceive to be receiving healthcare that is not quality     </a:t>
            </a:r>
          </a:p>
          <a:p>
            <a:pPr marL="0" indent="0">
              <a:buNone/>
            </a:pPr>
            <a:r>
              <a:rPr lang="en-US" b="1" dirty="0">
                <a:solidFill>
                  <a:schemeClr val="tx1"/>
                </a:solidFill>
              </a:rPr>
              <a:t>      as compared to that receive by those not enrolled</a:t>
            </a:r>
            <a:r>
              <a:rPr lang="en-US" b="1" dirty="0"/>
              <a:t>.</a:t>
            </a:r>
            <a:endParaRPr lang="en-US" b="1" dirty="0">
              <a:solidFill>
                <a:schemeClr val="tx1"/>
              </a:solidFill>
            </a:endParaRPr>
          </a:p>
          <a:p>
            <a:pPr>
              <a:buFont typeface="Wingdings" pitchFamily="2" charset="2"/>
              <a:buChar char="v"/>
            </a:pPr>
            <a:r>
              <a:rPr lang="en-US" b="1" dirty="0">
                <a:solidFill>
                  <a:schemeClr val="tx1"/>
                </a:solidFill>
              </a:rPr>
              <a:t>This outcome contradicts with a study done by Turkson (2009). </a:t>
            </a:r>
          </a:p>
          <a:p>
            <a:endParaRPr lang="en-US" b="1" dirty="0">
              <a:solidFill>
                <a:schemeClr val="tx1"/>
              </a:solidFill>
            </a:endParaRPr>
          </a:p>
          <a:p>
            <a:endParaRPr lang="en-GB" dirty="0"/>
          </a:p>
          <a:p>
            <a:endParaRPr lang="en-US" dirty="0"/>
          </a:p>
          <a:p>
            <a:pPr lvl="1"/>
            <a:endParaRPr lang="en-US" dirty="0">
              <a:solidFill>
                <a:schemeClr val="tx1"/>
              </a:solidFill>
            </a:endParaRPr>
          </a:p>
        </p:txBody>
      </p:sp>
      <p:sp>
        <p:nvSpPr>
          <p:cNvPr id="4" name="Slide Number Placeholder 3"/>
          <p:cNvSpPr>
            <a:spLocks noGrp="1"/>
          </p:cNvSpPr>
          <p:nvPr>
            <p:ph type="sldNum" sz="quarter" idx="12"/>
          </p:nvPr>
        </p:nvSpPr>
        <p:spPr/>
        <p:txBody>
          <a:bodyPr/>
          <a:lstStyle/>
          <a:p>
            <a:fld id="{9548AA65-D48B-449F-8B09-6106B84999BE}" type="slidenum">
              <a:rPr lang="en-US" smtClean="0"/>
              <a:t>16</a:t>
            </a:fld>
            <a:endParaRPr lang="en-US"/>
          </a:p>
        </p:txBody>
      </p:sp>
    </p:spTree>
    <p:extLst>
      <p:ext uri="{BB962C8B-B14F-4D97-AF65-F5344CB8AC3E}">
        <p14:creationId xmlns:p14="http://schemas.microsoft.com/office/powerpoint/2010/main" val="1888604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411" y="1063416"/>
            <a:ext cx="8761413" cy="927279"/>
          </a:xfrm>
        </p:spPr>
        <p:txBody>
          <a:bodyPr/>
          <a:lstStyle/>
          <a:p>
            <a:pPr algn="ctr"/>
            <a:br>
              <a:rPr lang="en-US" dirty="0"/>
            </a:br>
            <a:r>
              <a:rPr lang="en-US" dirty="0"/>
              <a:t>MAJOR FINDINGS and conclusion</a:t>
            </a:r>
          </a:p>
        </p:txBody>
      </p:sp>
      <p:sp>
        <p:nvSpPr>
          <p:cNvPr id="3" name="Content Placeholder 2"/>
          <p:cNvSpPr>
            <a:spLocks noGrp="1"/>
          </p:cNvSpPr>
          <p:nvPr>
            <p:ph idx="1"/>
          </p:nvPr>
        </p:nvSpPr>
        <p:spPr>
          <a:xfrm>
            <a:off x="745959" y="2113808"/>
            <a:ext cx="11201399" cy="4467465"/>
          </a:xfrm>
        </p:spPr>
        <p:txBody>
          <a:bodyPr>
            <a:normAutofit/>
          </a:bodyPr>
          <a:lstStyle/>
          <a:p>
            <a:pPr>
              <a:buFont typeface="Wingdings" pitchFamily="2" charset="2"/>
              <a:buChar char="Ø"/>
            </a:pPr>
            <a:r>
              <a:rPr lang="en-US" dirty="0"/>
              <a:t> </a:t>
            </a:r>
            <a:r>
              <a:rPr lang="en-US" sz="2000" b="1" dirty="0">
                <a:solidFill>
                  <a:schemeClr val="tx1"/>
                </a:solidFill>
              </a:rPr>
              <a:t>The study revealed through in- </a:t>
            </a:r>
            <a:r>
              <a:rPr lang="en-GB" sz="2000" b="1" dirty="0">
                <a:solidFill>
                  <a:schemeClr val="tx1"/>
                </a:solidFill>
                <a:latin typeface="Times New Roman" pitchFamily="18" charset="0"/>
                <a:cs typeface="Times New Roman" pitchFamily="18" charset="0"/>
              </a:rPr>
              <a:t>in-depth</a:t>
            </a:r>
            <a:r>
              <a:rPr lang="en-US" sz="2000" b="1" dirty="0">
                <a:solidFill>
                  <a:schemeClr val="tx1"/>
                </a:solidFill>
              </a:rPr>
              <a:t> interview that, the implementation of the scheme has generally contributed positively to the people’s healthcare in the municipality in areas such as;</a:t>
            </a:r>
          </a:p>
          <a:p>
            <a:pPr>
              <a:buFont typeface="Wingdings" pitchFamily="2" charset="2"/>
              <a:buChar char="v"/>
            </a:pPr>
            <a:r>
              <a:rPr lang="en-US" sz="2000" b="1" dirty="0">
                <a:solidFill>
                  <a:schemeClr val="tx1"/>
                </a:solidFill>
              </a:rPr>
              <a:t>significant reduction in  general mortality since the inception of the scheme.</a:t>
            </a:r>
          </a:p>
          <a:p>
            <a:pPr>
              <a:buFont typeface="Wingdings" pitchFamily="2" charset="2"/>
              <a:buChar char="v"/>
            </a:pPr>
            <a:r>
              <a:rPr lang="en-US" sz="2000" b="1" dirty="0">
                <a:solidFill>
                  <a:schemeClr val="tx1"/>
                </a:solidFill>
              </a:rPr>
              <a:t>A general increase in out- patience and  in-patience attendance in hospitals.</a:t>
            </a:r>
          </a:p>
          <a:p>
            <a:pPr>
              <a:buFont typeface="Wingdings" pitchFamily="2" charset="2"/>
              <a:buChar char="v"/>
            </a:pPr>
            <a:r>
              <a:rPr lang="en-US" sz="2000" dirty="0">
                <a:solidFill>
                  <a:schemeClr val="tx1"/>
                </a:solidFill>
              </a:rPr>
              <a:t> </a:t>
            </a:r>
            <a:r>
              <a:rPr lang="en-US" sz="2000" b="1" dirty="0">
                <a:solidFill>
                  <a:schemeClr val="tx1"/>
                </a:solidFill>
              </a:rPr>
              <a:t>providing  protection against the financial risks associated with illness</a:t>
            </a:r>
            <a:r>
              <a:rPr lang="en-US" sz="2000" dirty="0">
                <a:solidFill>
                  <a:schemeClr val="tx1"/>
                </a:solidFill>
              </a:rPr>
              <a:t>.</a:t>
            </a:r>
          </a:p>
          <a:p>
            <a:r>
              <a:rPr lang="en-US" sz="2000" b="1" dirty="0">
                <a:solidFill>
                  <a:schemeClr val="tx1"/>
                </a:solidFill>
              </a:rPr>
              <a:t>socio-economic factors such as age, sex, educational status, employment status, income status, health status, distance to NHIS accredited health facility and type of health facility mostly attended, negatively influenced enrollment of the people on to the scheme. </a:t>
            </a:r>
          </a:p>
          <a:p>
            <a:r>
              <a:rPr lang="en-US" sz="2000" b="1" dirty="0">
                <a:solidFill>
                  <a:schemeClr val="tx1"/>
                </a:solidFill>
              </a:rPr>
              <a:t>On the other hand, marital status highly significant at 1% and premium of the scheme not significant at 5% level influenced the people positively to be enrolled. </a:t>
            </a:r>
            <a:endParaRPr lang="en-GB" sz="2000" b="1" dirty="0">
              <a:solidFill>
                <a:schemeClr val="tx1"/>
              </a:solidFill>
            </a:endParaRPr>
          </a:p>
          <a:p>
            <a:pPr>
              <a:buFont typeface="Wingdings" pitchFamily="2" charset="2"/>
              <a:buChar char="Ø"/>
            </a:pPr>
            <a:endParaRPr lang="en-GB" sz="2000" b="1" dirty="0">
              <a:solidFill>
                <a:schemeClr val="tx1"/>
              </a:solidFill>
            </a:endParaRPr>
          </a:p>
        </p:txBody>
      </p:sp>
      <p:sp>
        <p:nvSpPr>
          <p:cNvPr id="4" name="Slide Number Placeholder 3"/>
          <p:cNvSpPr>
            <a:spLocks noGrp="1"/>
          </p:cNvSpPr>
          <p:nvPr>
            <p:ph type="sldNum" sz="quarter" idx="12"/>
          </p:nvPr>
        </p:nvSpPr>
        <p:spPr/>
        <p:txBody>
          <a:bodyPr/>
          <a:lstStyle/>
          <a:p>
            <a:fld id="{9548AA65-D48B-449F-8B09-6106B84999BE}" type="slidenum">
              <a:rPr lang="en-US" smtClean="0"/>
              <a:t>17</a:t>
            </a:fld>
            <a:endParaRPr lang="en-US"/>
          </a:p>
        </p:txBody>
      </p:sp>
    </p:spTree>
    <p:extLst>
      <p:ext uri="{BB962C8B-B14F-4D97-AF65-F5344CB8AC3E}">
        <p14:creationId xmlns:p14="http://schemas.microsoft.com/office/powerpoint/2010/main" val="368438229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497212" cy="706964"/>
          </a:xfrm>
        </p:spPr>
        <p:txBody>
          <a:bodyPr/>
          <a:lstStyle/>
          <a:p>
            <a:r>
              <a:rPr lang="en-US" dirty="0"/>
              <a:t>MAJOR FINDINGS and conclusion cont’d</a:t>
            </a:r>
          </a:p>
        </p:txBody>
      </p:sp>
      <p:sp>
        <p:nvSpPr>
          <p:cNvPr id="3" name="Content Placeholder 2"/>
          <p:cNvSpPr>
            <a:spLocks noGrp="1"/>
          </p:cNvSpPr>
          <p:nvPr>
            <p:ph idx="1"/>
          </p:nvPr>
        </p:nvSpPr>
        <p:spPr>
          <a:xfrm>
            <a:off x="1154954" y="2603500"/>
            <a:ext cx="10513305" cy="3887452"/>
          </a:xfrm>
        </p:spPr>
        <p:txBody>
          <a:bodyPr>
            <a:noAutofit/>
          </a:bodyPr>
          <a:lstStyle/>
          <a:p>
            <a:r>
              <a:rPr lang="en-US" sz="2400" b="1" dirty="0"/>
              <a:t>Those enrolled receiving healthcare that is not quality as compared to the quality of healthcare receive by those not enrolled. This may lead to lost of interest in the scheme if quality of healthcare is not improved for the insured.</a:t>
            </a:r>
            <a:endParaRPr lang="en-GB" sz="2400" b="1" dirty="0"/>
          </a:p>
          <a:p>
            <a:pPr marL="0" indent="0">
              <a:buNone/>
            </a:pPr>
            <a:endParaRPr lang="en-US" sz="2400" b="1" dirty="0"/>
          </a:p>
          <a:p>
            <a:r>
              <a:rPr lang="en-US" sz="2400" b="1" dirty="0"/>
              <a:t> Finally, for the overall results, almost all the variables that pertained to the use of health facilities impacted negatively on the people’s continuous use of the NHIS. In other words people who used the services of the NHIS will not hesitate to stop using the scheme if they do not receive the services they expect from providers</a:t>
            </a:r>
            <a:endParaRPr lang="en-GB" sz="2400" b="1" dirty="0"/>
          </a:p>
          <a:p>
            <a:endParaRPr lang="en-US" sz="2400" b="1" dirty="0"/>
          </a:p>
        </p:txBody>
      </p:sp>
      <p:sp>
        <p:nvSpPr>
          <p:cNvPr id="4" name="Slide Number Placeholder 3"/>
          <p:cNvSpPr>
            <a:spLocks noGrp="1"/>
          </p:cNvSpPr>
          <p:nvPr>
            <p:ph type="sldNum" sz="quarter" idx="12"/>
          </p:nvPr>
        </p:nvSpPr>
        <p:spPr/>
        <p:txBody>
          <a:bodyPr/>
          <a:lstStyle/>
          <a:p>
            <a:fld id="{9548AA65-D48B-449F-8B09-6106B84999BE}" type="slidenum">
              <a:rPr lang="en-US" smtClean="0"/>
              <a:t>18</a:t>
            </a:fld>
            <a:endParaRPr lang="en-US"/>
          </a:p>
        </p:txBody>
      </p:sp>
    </p:spTree>
    <p:extLst>
      <p:ext uri="{BB962C8B-B14F-4D97-AF65-F5344CB8AC3E}">
        <p14:creationId xmlns:p14="http://schemas.microsoft.com/office/powerpoint/2010/main" val="3138562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RECOMMENDATION</a:t>
            </a:r>
            <a:endParaRPr lang="en-GB" dirty="0"/>
          </a:p>
        </p:txBody>
      </p:sp>
      <p:sp>
        <p:nvSpPr>
          <p:cNvPr id="3" name="Content Placeholder 2"/>
          <p:cNvSpPr>
            <a:spLocks noGrp="1"/>
          </p:cNvSpPr>
          <p:nvPr>
            <p:ph idx="1"/>
          </p:nvPr>
        </p:nvSpPr>
        <p:spPr>
          <a:xfrm>
            <a:off x="1154954" y="2603500"/>
            <a:ext cx="10114729" cy="3416300"/>
          </a:xfrm>
        </p:spPr>
        <p:txBody>
          <a:bodyPr/>
          <a:lstStyle/>
          <a:p>
            <a:r>
              <a:rPr lang="en-US" sz="2400" b="1" dirty="0"/>
              <a:t>Decentralization of the National Health Insurance Scheme in the Municipality.</a:t>
            </a:r>
          </a:p>
          <a:p>
            <a:r>
              <a:rPr lang="en-US" sz="2400" b="1" dirty="0"/>
              <a:t>Regular Monitoring and Strengthening of the Collaboration between the Scheme and the Accredited Health Facilities.</a:t>
            </a:r>
          </a:p>
          <a:p>
            <a:r>
              <a:rPr lang="en-US" sz="2400" b="1" dirty="0"/>
              <a:t>Improvement in the Quality of Healthcare Services for Insured People.</a:t>
            </a:r>
            <a:endParaRPr lang="en-GB" sz="2400" dirty="0"/>
          </a:p>
          <a:p>
            <a:endParaRPr lang="en-US" sz="2400" b="1" dirty="0"/>
          </a:p>
          <a:p>
            <a:endParaRPr lang="en-GB" sz="2400" dirty="0"/>
          </a:p>
          <a:p>
            <a:endParaRPr lang="en-GB" dirty="0"/>
          </a:p>
        </p:txBody>
      </p:sp>
      <p:sp>
        <p:nvSpPr>
          <p:cNvPr id="4" name="Slide Number Placeholder 3"/>
          <p:cNvSpPr>
            <a:spLocks noGrp="1"/>
          </p:cNvSpPr>
          <p:nvPr>
            <p:ph type="sldNum" sz="quarter" idx="12"/>
          </p:nvPr>
        </p:nvSpPr>
        <p:spPr/>
        <p:txBody>
          <a:bodyPr/>
          <a:lstStyle/>
          <a:p>
            <a:fld id="{9548AA65-D48B-449F-8B09-6106B84999BE}" type="slidenum">
              <a:rPr lang="en-US" smtClean="0"/>
              <a:t>19</a:t>
            </a:fld>
            <a:endParaRPr lang="en-US"/>
          </a:p>
        </p:txBody>
      </p:sp>
    </p:spTree>
    <p:extLst>
      <p:ext uri="{BB962C8B-B14F-4D97-AF65-F5344CB8AC3E}">
        <p14:creationId xmlns:p14="http://schemas.microsoft.com/office/powerpoint/2010/main" val="135838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OUTLINE</a:t>
            </a:r>
          </a:p>
        </p:txBody>
      </p:sp>
      <p:sp>
        <p:nvSpPr>
          <p:cNvPr id="3" name="Content Placeholder 2"/>
          <p:cNvSpPr>
            <a:spLocks noGrp="1"/>
          </p:cNvSpPr>
          <p:nvPr>
            <p:ph idx="1"/>
          </p:nvPr>
        </p:nvSpPr>
        <p:spPr/>
        <p:txBody>
          <a:bodyPr>
            <a:normAutofit fontScale="85000" lnSpcReduction="20000"/>
          </a:bodyPr>
          <a:lstStyle/>
          <a:p>
            <a:r>
              <a:rPr lang="en-US" sz="2400" b="1" dirty="0">
                <a:effectLst>
                  <a:outerShdw blurRad="38100" dist="38100" dir="2700000" algn="tl">
                    <a:srgbClr val="000000">
                      <a:alpha val="43137"/>
                    </a:srgbClr>
                  </a:outerShdw>
                </a:effectLst>
              </a:rPr>
              <a:t>Introduction</a:t>
            </a:r>
          </a:p>
          <a:p>
            <a:r>
              <a:rPr lang="en-US" sz="2400" b="1" dirty="0">
                <a:effectLst>
                  <a:outerShdw blurRad="38100" dist="38100" dir="2700000" algn="tl">
                    <a:srgbClr val="000000">
                      <a:alpha val="43137"/>
                    </a:srgbClr>
                  </a:outerShdw>
                </a:effectLst>
              </a:rPr>
              <a:t>Problem statement</a:t>
            </a:r>
          </a:p>
          <a:p>
            <a:r>
              <a:rPr lang="en-US" sz="2400" b="1" dirty="0">
                <a:effectLst>
                  <a:outerShdw blurRad="38100" dist="38100" dir="2700000" algn="tl">
                    <a:srgbClr val="000000">
                      <a:alpha val="43137"/>
                    </a:srgbClr>
                  </a:outerShdw>
                </a:effectLst>
              </a:rPr>
              <a:t>Research objectives</a:t>
            </a:r>
          </a:p>
          <a:p>
            <a:r>
              <a:rPr lang="en-US" sz="2400" b="1" dirty="0">
                <a:effectLst>
                  <a:outerShdw blurRad="38100" dist="38100" dir="2700000" algn="tl">
                    <a:srgbClr val="000000">
                      <a:alpha val="43137"/>
                    </a:srgbClr>
                  </a:outerShdw>
                </a:effectLst>
              </a:rPr>
              <a:t>Significance of study</a:t>
            </a:r>
          </a:p>
          <a:p>
            <a:r>
              <a:rPr lang="en-US" sz="2400" b="1" dirty="0">
                <a:effectLst>
                  <a:outerShdw blurRad="38100" dist="38100" dir="2700000" algn="tl">
                    <a:srgbClr val="000000">
                      <a:alpha val="43137"/>
                    </a:srgbClr>
                  </a:outerShdw>
                </a:effectLst>
              </a:rPr>
              <a:t>Methodology </a:t>
            </a:r>
          </a:p>
          <a:p>
            <a:r>
              <a:rPr lang="en-US" sz="2400" b="1" dirty="0">
                <a:effectLst>
                  <a:outerShdw blurRad="38100" dist="38100" dir="2700000" algn="tl">
                    <a:srgbClr val="000000">
                      <a:alpha val="43137"/>
                    </a:srgbClr>
                  </a:outerShdw>
                </a:effectLst>
              </a:rPr>
              <a:t>Research results and discussion</a:t>
            </a:r>
          </a:p>
          <a:p>
            <a:r>
              <a:rPr lang="en-US" sz="2400" b="1" dirty="0">
                <a:effectLst>
                  <a:outerShdw blurRad="38100" dist="38100" dir="2700000" algn="tl">
                    <a:srgbClr val="000000">
                      <a:alpha val="43137"/>
                    </a:srgbClr>
                  </a:outerShdw>
                </a:effectLst>
              </a:rPr>
              <a:t>Major findings</a:t>
            </a:r>
          </a:p>
          <a:p>
            <a:r>
              <a:rPr lang="en-US" sz="2400" b="1" dirty="0">
                <a:effectLst>
                  <a:outerShdw blurRad="38100" dist="38100" dir="2700000" algn="tl">
                    <a:srgbClr val="000000">
                      <a:alpha val="43137"/>
                    </a:srgbClr>
                  </a:outerShdw>
                </a:effectLst>
              </a:rPr>
              <a:t>Conclusion</a:t>
            </a:r>
          </a:p>
          <a:p>
            <a:r>
              <a:rPr lang="en-US" sz="2400" b="1" dirty="0">
                <a:effectLst>
                  <a:outerShdw blurRad="38100" dist="38100" dir="2700000" algn="tl">
                    <a:srgbClr val="000000">
                      <a:alpha val="43137"/>
                    </a:srgbClr>
                  </a:outerShdw>
                </a:effectLst>
              </a:rPr>
              <a:t>Recommendation </a:t>
            </a:r>
          </a:p>
          <a:p>
            <a:endParaRPr lang="en-US" dirty="0"/>
          </a:p>
          <a:p>
            <a:endParaRPr lang="en-US" dirty="0"/>
          </a:p>
        </p:txBody>
      </p:sp>
      <p:sp>
        <p:nvSpPr>
          <p:cNvPr id="4" name="Slide Number Placeholder 3"/>
          <p:cNvSpPr>
            <a:spLocks noGrp="1"/>
          </p:cNvSpPr>
          <p:nvPr>
            <p:ph type="sldNum" sz="quarter" idx="12"/>
          </p:nvPr>
        </p:nvSpPr>
        <p:spPr/>
        <p:txBody>
          <a:bodyPr/>
          <a:lstStyle/>
          <a:p>
            <a:fld id="{9548AA65-D48B-449F-8B09-6106B84999BE}" type="slidenum">
              <a:rPr lang="en-US" smtClean="0"/>
              <a:t>2</a:t>
            </a:fld>
            <a:endParaRPr lang="en-US" dirty="0"/>
          </a:p>
        </p:txBody>
      </p:sp>
    </p:spTree>
    <p:extLst>
      <p:ext uri="{BB962C8B-B14F-4D97-AF65-F5344CB8AC3E}">
        <p14:creationId xmlns:p14="http://schemas.microsoft.com/office/powerpoint/2010/main" val="844412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ACKNOLEDGEMENT </a:t>
            </a:r>
            <a:endParaRPr lang="en-GB" dirty="0"/>
          </a:p>
        </p:txBody>
      </p:sp>
      <p:sp>
        <p:nvSpPr>
          <p:cNvPr id="3" name="Content Placeholder 2"/>
          <p:cNvSpPr>
            <a:spLocks noGrp="1"/>
          </p:cNvSpPr>
          <p:nvPr>
            <p:ph idx="1"/>
          </p:nvPr>
        </p:nvSpPr>
        <p:spPr>
          <a:xfrm>
            <a:off x="1261832" y="3707905"/>
            <a:ext cx="8825659" cy="1386609"/>
          </a:xfrm>
        </p:spPr>
        <p:txBody>
          <a:bodyPr>
            <a:normAutofit/>
          </a:bodyPr>
          <a:lstStyle/>
          <a:p>
            <a:pPr marL="0" indent="0" algn="ctr">
              <a:buNone/>
            </a:pPr>
            <a:r>
              <a:rPr lang="en-US" sz="6000" dirty="0"/>
              <a:t>THANK YOU</a:t>
            </a:r>
          </a:p>
          <a:p>
            <a:pPr algn="ctr"/>
            <a:endParaRPr lang="en-GB" sz="6000" dirty="0"/>
          </a:p>
        </p:txBody>
      </p:sp>
      <p:sp>
        <p:nvSpPr>
          <p:cNvPr id="4" name="Slide Number Placeholder 3"/>
          <p:cNvSpPr>
            <a:spLocks noGrp="1"/>
          </p:cNvSpPr>
          <p:nvPr>
            <p:ph type="sldNum" sz="quarter" idx="12"/>
          </p:nvPr>
        </p:nvSpPr>
        <p:spPr/>
        <p:txBody>
          <a:bodyPr/>
          <a:lstStyle/>
          <a:p>
            <a:fld id="{9548AA65-D48B-449F-8B09-6106B84999BE}" type="slidenum">
              <a:rPr lang="en-US" smtClean="0"/>
              <a:t>20</a:t>
            </a:fld>
            <a:endParaRPr lang="en-US"/>
          </a:p>
        </p:txBody>
      </p:sp>
    </p:spTree>
    <p:extLst>
      <p:ext uri="{BB962C8B-B14F-4D97-AF65-F5344CB8AC3E}">
        <p14:creationId xmlns:p14="http://schemas.microsoft.com/office/powerpoint/2010/main" val="17354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489397" y="2161309"/>
            <a:ext cx="11255299" cy="4588407"/>
          </a:xfrm>
        </p:spPr>
        <p:txBody>
          <a:bodyPr>
            <a:normAutofit/>
          </a:bodyPr>
          <a:lstStyle/>
          <a:p>
            <a:pPr marL="457200" indent="-457200" algn="just">
              <a:lnSpc>
                <a:spcPct val="110000"/>
              </a:lnSpc>
              <a:buFont typeface="Wingdings" panose="05000000000000000000" pitchFamily="2" charset="2"/>
              <a:buChar char="Ø"/>
            </a:pPr>
            <a:r>
              <a:rPr lang="en-GB" sz="2400" b="1" dirty="0">
                <a:solidFill>
                  <a:schemeClr val="tx1"/>
                </a:solidFill>
                <a:latin typeface="Times New Roman" pitchFamily="18" charset="0"/>
                <a:cs typeface="Times New Roman" pitchFamily="18" charset="0"/>
              </a:rPr>
              <a:t>Healthcare issues are of greater concern to every nation because her economic development is closely linked to the health status of its population.</a:t>
            </a:r>
            <a:r>
              <a:rPr lang="en-GB" b="1" dirty="0">
                <a:solidFill>
                  <a:schemeClr val="tx1"/>
                </a:solidFill>
                <a:latin typeface="Times New Roman" pitchFamily="18" charset="0"/>
                <a:cs typeface="Times New Roman" pitchFamily="18" charset="0"/>
              </a:rPr>
              <a:t> (Cracium et al., 2004).</a:t>
            </a:r>
            <a:r>
              <a:rPr lang="en-GB" sz="2400" b="1" dirty="0">
                <a:solidFill>
                  <a:schemeClr val="tx1"/>
                </a:solidFill>
                <a:latin typeface="Times New Roman" pitchFamily="18" charset="0"/>
                <a:cs typeface="Times New Roman" pitchFamily="18" charset="0"/>
              </a:rPr>
              <a:t> </a:t>
            </a:r>
          </a:p>
          <a:p>
            <a:pPr marL="457200" indent="-457200" algn="just">
              <a:lnSpc>
                <a:spcPct val="110000"/>
              </a:lnSpc>
              <a:buFont typeface="Wingdings" panose="05000000000000000000" pitchFamily="2" charset="2"/>
              <a:buChar char="Ø"/>
            </a:pPr>
            <a:r>
              <a:rPr lang="en-GB" sz="2400" b="1" dirty="0">
                <a:solidFill>
                  <a:schemeClr val="tx1"/>
                </a:solidFill>
                <a:latin typeface="Times New Roman" pitchFamily="18" charset="0"/>
                <a:cs typeface="Times New Roman" pitchFamily="18" charset="0"/>
              </a:rPr>
              <a:t>About a hundred million (100,000,000) people become impoverished by paying for healthcare and about one hundred and fifty million (150,000,000) more face financial hardship from healthcare cost world wide. (WHO ,2005).</a:t>
            </a:r>
          </a:p>
          <a:p>
            <a:pPr marL="457200" indent="-457200" algn="just">
              <a:lnSpc>
                <a:spcPct val="110000"/>
              </a:lnSpc>
              <a:buFont typeface="Wingdings" panose="05000000000000000000" pitchFamily="2" charset="2"/>
              <a:buChar char="Ø"/>
            </a:pPr>
            <a:r>
              <a:rPr lang="en-US" sz="2400" b="1" dirty="0">
                <a:solidFill>
                  <a:schemeClr val="tx1"/>
                </a:solidFill>
                <a:latin typeface="Times New Roman" pitchFamily="18" charset="0"/>
                <a:cs typeface="Times New Roman" pitchFamily="18" charset="0"/>
              </a:rPr>
              <a:t>Ghana introduced a National Health Insurance Scheme (NHIS) as part of a major development policy framework-Ghana Poverty Reduction Strategy (GPRS) implemented in 2003 </a:t>
            </a:r>
            <a:r>
              <a:rPr lang="en-US" sz="2400" dirty="0"/>
              <a:t>.</a:t>
            </a: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548AA65-D48B-449F-8B09-6106B84999BE}" type="slidenum">
              <a:rPr lang="en-US" smtClean="0"/>
              <a:t>3</a:t>
            </a:fld>
            <a:endParaRPr lang="en-US" dirty="0"/>
          </a:p>
        </p:txBody>
      </p:sp>
    </p:spTree>
    <p:extLst>
      <p:ext uri="{BB962C8B-B14F-4D97-AF65-F5344CB8AC3E}">
        <p14:creationId xmlns:p14="http://schemas.microsoft.com/office/powerpoint/2010/main" val="358392578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sp>
        <p:nvSpPr>
          <p:cNvPr id="3" name="Content Placeholder 2"/>
          <p:cNvSpPr>
            <a:spLocks noGrp="1"/>
          </p:cNvSpPr>
          <p:nvPr>
            <p:ph idx="1"/>
          </p:nvPr>
        </p:nvSpPr>
        <p:spPr>
          <a:xfrm>
            <a:off x="475014" y="2280062"/>
            <a:ext cx="11334914" cy="4349338"/>
          </a:xfrm>
        </p:spPr>
        <p:txBody>
          <a:bodyPr>
            <a:normAutofit/>
          </a:bodyPr>
          <a:lstStyle/>
          <a:p>
            <a:pPr algn="ctr"/>
            <a:endParaRPr lang="en-US" sz="2000" dirty="0"/>
          </a:p>
          <a:p>
            <a:pPr algn="just">
              <a:buFont typeface="Wingdings" panose="05000000000000000000" pitchFamily="2" charset="2"/>
              <a:buChar char="Ø"/>
            </a:pPr>
            <a:r>
              <a:rPr lang="en-US" sz="2800" b="1" dirty="0">
                <a:solidFill>
                  <a:schemeClr val="tx1"/>
                </a:solidFill>
                <a:latin typeface="Times New Roman" pitchFamily="18" charset="0"/>
                <a:cs typeface="Times New Roman" pitchFamily="18" charset="0"/>
              </a:rPr>
              <a:t>Poor service delivery at health facilities in the municipality under the influence of the National Health Insurance Scheme is leading to lost of hope by the people in the Scheme and its objectives. </a:t>
            </a:r>
          </a:p>
          <a:p>
            <a:pPr algn="just">
              <a:buFont typeface="Wingdings" panose="05000000000000000000" pitchFamily="2" charset="2"/>
              <a:buChar char="Ø"/>
            </a:pPr>
            <a:r>
              <a:rPr lang="en-US" sz="3200" b="1" dirty="0">
                <a:latin typeface="Times New Roman" pitchFamily="18" charset="0"/>
                <a:cs typeface="Times New Roman" pitchFamily="18" charset="0"/>
              </a:rPr>
              <a:t>The </a:t>
            </a:r>
            <a:r>
              <a:rPr lang="en-US" sz="3200" b="1">
                <a:latin typeface="Times New Roman" pitchFamily="18" charset="0"/>
                <a:cs typeface="Times New Roman" pitchFamily="18" charset="0"/>
              </a:rPr>
              <a:t>people perceive the </a:t>
            </a:r>
            <a:r>
              <a:rPr lang="en-US" sz="3200" b="1" dirty="0">
                <a:latin typeface="Times New Roman" pitchFamily="18" charset="0"/>
                <a:cs typeface="Times New Roman" pitchFamily="18" charset="0"/>
              </a:rPr>
              <a:t>municipality is moving from an unaffordable ‘‘cash and carry’’ regime to another unaffordable health Insurance Scheme. </a:t>
            </a:r>
            <a:endParaRPr lang="en-US" sz="3200" b="1" dirty="0">
              <a:solidFill>
                <a:schemeClr val="tx1"/>
              </a:solidFill>
              <a:latin typeface="Times New Roman" panose="02020603050405020304" pitchFamily="18" charset="0"/>
              <a:cs typeface="Times New Roman" panose="02020603050405020304" pitchFamily="18" charset="0"/>
            </a:endParaRPr>
          </a:p>
          <a:p>
            <a:pPr algn="ctr"/>
            <a:endParaRPr lang="en-US" sz="2000" dirty="0"/>
          </a:p>
        </p:txBody>
      </p:sp>
      <p:sp>
        <p:nvSpPr>
          <p:cNvPr id="4" name="Slide Number Placeholder 3"/>
          <p:cNvSpPr>
            <a:spLocks noGrp="1"/>
          </p:cNvSpPr>
          <p:nvPr>
            <p:ph type="sldNum" sz="quarter" idx="12"/>
          </p:nvPr>
        </p:nvSpPr>
        <p:spPr/>
        <p:txBody>
          <a:bodyPr/>
          <a:lstStyle/>
          <a:p>
            <a:fld id="{9548AA65-D48B-449F-8B09-6106B84999BE}" type="slidenum">
              <a:rPr lang="en-US" smtClean="0"/>
              <a:t>4</a:t>
            </a:fld>
            <a:endParaRPr lang="en-US" dirty="0"/>
          </a:p>
        </p:txBody>
      </p:sp>
    </p:spTree>
    <p:extLst>
      <p:ext uri="{BB962C8B-B14F-4D97-AF65-F5344CB8AC3E}">
        <p14:creationId xmlns:p14="http://schemas.microsoft.com/office/powerpoint/2010/main" val="305134659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528034" y="2149435"/>
            <a:ext cx="11114467" cy="4512622"/>
          </a:xfrm>
        </p:spPr>
        <p:txBody>
          <a:bodyPr>
            <a:normAutofit/>
          </a:bodyPr>
          <a:lstStyle/>
          <a:p>
            <a:pPr>
              <a:lnSpc>
                <a:spcPct val="120000"/>
              </a:lnSpc>
            </a:pPr>
            <a:r>
              <a:rPr lang="en-GB" sz="2800" b="1" dirty="0">
                <a:latin typeface="Times New Roman" pitchFamily="18" charset="0"/>
                <a:cs typeface="Times New Roman" pitchFamily="18" charset="0"/>
              </a:rPr>
              <a:t>To examine the socio-economic conditions that influence the enrollment and utilisation of the    scheme by people in the municipality</a:t>
            </a:r>
            <a:endParaRPr lang="en-US" sz="28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lvl="0">
              <a:lnSpc>
                <a:spcPct val="120000"/>
              </a:lnSpc>
            </a:pPr>
            <a:endParaRPr lang="en-GB" sz="2800" b="1" dirty="0">
              <a:latin typeface="Times New Roman" pitchFamily="18" charset="0"/>
              <a:cs typeface="Times New Roman" pitchFamily="18" charset="0"/>
            </a:endParaRPr>
          </a:p>
          <a:p>
            <a:pPr lvl="0">
              <a:lnSpc>
                <a:spcPct val="120000"/>
              </a:lnSpc>
            </a:pPr>
            <a:r>
              <a:rPr lang="en-GB" sz="2800" b="1" dirty="0">
                <a:latin typeface="Times New Roman" pitchFamily="18" charset="0"/>
                <a:cs typeface="Times New Roman" pitchFamily="18" charset="0"/>
              </a:rPr>
              <a:t>To determine the difference in perception of the people who are insured and that of those not insured about the quality of healthcare they receive at various health facilities in the Municipality.</a:t>
            </a:r>
          </a:p>
        </p:txBody>
      </p:sp>
      <p:sp>
        <p:nvSpPr>
          <p:cNvPr id="4" name="Slide Number Placeholder 3"/>
          <p:cNvSpPr>
            <a:spLocks noGrp="1"/>
          </p:cNvSpPr>
          <p:nvPr>
            <p:ph type="sldNum" sz="quarter" idx="12"/>
          </p:nvPr>
        </p:nvSpPr>
        <p:spPr/>
        <p:txBody>
          <a:bodyPr/>
          <a:lstStyle/>
          <a:p>
            <a:fld id="{9548AA65-D48B-449F-8B09-6106B84999BE}" type="slidenum">
              <a:rPr lang="en-US" smtClean="0"/>
              <a:t>5</a:t>
            </a:fld>
            <a:endParaRPr lang="en-US" dirty="0"/>
          </a:p>
        </p:txBody>
      </p:sp>
    </p:spTree>
    <p:extLst>
      <p:ext uri="{BB962C8B-B14F-4D97-AF65-F5344CB8AC3E}">
        <p14:creationId xmlns:p14="http://schemas.microsoft.com/office/powerpoint/2010/main" val="324087508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THE RESEARCH</a:t>
            </a:r>
          </a:p>
        </p:txBody>
      </p:sp>
      <p:sp>
        <p:nvSpPr>
          <p:cNvPr id="3" name="Content Placeholder 2"/>
          <p:cNvSpPr>
            <a:spLocks noGrp="1"/>
          </p:cNvSpPr>
          <p:nvPr>
            <p:ph idx="1"/>
          </p:nvPr>
        </p:nvSpPr>
        <p:spPr>
          <a:xfrm>
            <a:off x="475014" y="1781299"/>
            <a:ext cx="11281558" cy="4872163"/>
          </a:xfrm>
        </p:spPr>
        <p:txBody>
          <a:bodyPr>
            <a:normAutofit/>
          </a:bodyPr>
          <a:lstStyle/>
          <a:p>
            <a:endParaRPr lang="en-US" sz="2000" dirty="0">
              <a:solidFill>
                <a:schemeClr val="tx1"/>
              </a:solidFill>
              <a:effectLst>
                <a:outerShdw blurRad="38100" dist="38100" dir="2700000" algn="tl">
                  <a:srgbClr val="000000">
                    <a:alpha val="43137"/>
                  </a:srgbClr>
                </a:outerShdw>
              </a:effectLst>
            </a:endParaRPr>
          </a:p>
          <a:p>
            <a:r>
              <a:rPr lang="en-GB" sz="2800" b="1" dirty="0">
                <a:latin typeface="Times New Roman" pitchFamily="18" charset="0"/>
                <a:cs typeface="Times New Roman" pitchFamily="18" charset="0"/>
              </a:rPr>
              <a:t>The research is useful for highlighting some major contributions of the National Health Insurance Scheme to the people’s healthcare and the need to ensure its benefit to insured people .</a:t>
            </a:r>
          </a:p>
          <a:p>
            <a:r>
              <a:rPr lang="en-GB" sz="2800" b="1" dirty="0">
                <a:latin typeface="Times New Roman" pitchFamily="18" charset="0"/>
                <a:cs typeface="Times New Roman" pitchFamily="18" charset="0"/>
              </a:rPr>
              <a:t>The research highlights the various factors that influence people’s accessibility and utilisation of the scheme in different geographic settings and the kind of challenges they face in utilizing the scheme.</a:t>
            </a:r>
          </a:p>
          <a:p>
            <a:r>
              <a:rPr lang="en-GB" sz="2800" b="1" dirty="0">
                <a:latin typeface="Times New Roman" pitchFamily="18" charset="0"/>
                <a:cs typeface="Times New Roman" pitchFamily="18" charset="0"/>
              </a:rPr>
              <a:t>The research will contribute to strengthening the policies of the scheme, improving its services to increase its enrollment and the utilisation of the scheme by the people.</a:t>
            </a:r>
          </a:p>
          <a:p>
            <a:endParaRPr lang="en-US" dirty="0"/>
          </a:p>
        </p:txBody>
      </p:sp>
      <p:sp>
        <p:nvSpPr>
          <p:cNvPr id="4" name="Slide Number Placeholder 3"/>
          <p:cNvSpPr>
            <a:spLocks noGrp="1"/>
          </p:cNvSpPr>
          <p:nvPr>
            <p:ph type="sldNum" sz="quarter" idx="12"/>
          </p:nvPr>
        </p:nvSpPr>
        <p:spPr/>
        <p:txBody>
          <a:bodyPr/>
          <a:lstStyle/>
          <a:p>
            <a:fld id="{9548AA65-D48B-449F-8B09-6106B84999BE}" type="slidenum">
              <a:rPr lang="en-US" smtClean="0"/>
              <a:t>6</a:t>
            </a:fld>
            <a:endParaRPr lang="en-US" dirty="0"/>
          </a:p>
        </p:txBody>
      </p:sp>
    </p:spTree>
    <p:extLst>
      <p:ext uri="{BB962C8B-B14F-4D97-AF65-F5344CB8AC3E}">
        <p14:creationId xmlns:p14="http://schemas.microsoft.com/office/powerpoint/2010/main" val="3262496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a:t>
            </a:r>
          </a:p>
        </p:txBody>
      </p:sp>
      <p:sp>
        <p:nvSpPr>
          <p:cNvPr id="3" name="Content Placeholder 2"/>
          <p:cNvSpPr>
            <a:spLocks noGrp="1"/>
          </p:cNvSpPr>
          <p:nvPr>
            <p:ph idx="1"/>
          </p:nvPr>
        </p:nvSpPr>
        <p:spPr>
          <a:xfrm>
            <a:off x="439388" y="1828800"/>
            <a:ext cx="11186556" cy="4892633"/>
          </a:xfrm>
        </p:spPr>
        <p:txBody>
          <a:bodyPr>
            <a:noAutofit/>
          </a:bodyPr>
          <a:lstStyle/>
          <a:p>
            <a:pPr marL="457200" lvl="1" indent="0">
              <a:buNone/>
            </a:pPr>
            <a:endParaRPr lang="en-US" sz="1200" b="1" dirty="0"/>
          </a:p>
          <a:p>
            <a:pPr marL="342900" lvl="1" indent="-342900"/>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Data collection: </a:t>
            </a:r>
            <a:r>
              <a:rPr lang="en-GB" sz="2400" b="1" dirty="0">
                <a:solidFill>
                  <a:schemeClr val="tx1"/>
                </a:solidFill>
                <a:latin typeface="Times New Roman" pitchFamily="18" charset="0"/>
                <a:cs typeface="Times New Roman" pitchFamily="18" charset="0"/>
              </a:rPr>
              <a:t>The study employed questionnaire, in-depth interview and direct observation to collect primary data from 330 people from the field.</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342900" lvl="1" indent="-342900"/>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Method of data collection</a:t>
            </a:r>
            <a:r>
              <a:rPr lang="en-GB" sz="2400" b="1" dirty="0">
                <a:solidFill>
                  <a:schemeClr val="tx1"/>
                </a:solidFill>
                <a:latin typeface="Times New Roman" pitchFamily="18" charset="0"/>
                <a:cs typeface="Times New Roman" pitchFamily="18" charset="0"/>
              </a:rPr>
              <a:t>. Four communities were selected using purposive sampling and </a:t>
            </a:r>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simple random sampling method was </a:t>
            </a:r>
            <a:r>
              <a:rPr lang="en-GB" sz="2400" b="1" dirty="0">
                <a:solidFill>
                  <a:schemeClr val="tx1"/>
                </a:solidFill>
                <a:latin typeface="Times New Roman" pitchFamily="18" charset="0"/>
                <a:cs typeface="Times New Roman" pitchFamily="18" charset="0"/>
              </a:rPr>
              <a:t>used for collecting primary data from 330 people from the field</a:t>
            </a:r>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t>
            </a:r>
          </a:p>
          <a:p>
            <a:pPr marL="342900" lvl="1" indent="-342900"/>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Anderson Darling Normality test of the variable in the data: </a:t>
            </a:r>
            <a:r>
              <a:rPr lang="en-GB" sz="2400" b="1" dirty="0">
                <a:solidFill>
                  <a:schemeClr val="tx1"/>
                </a:solidFill>
                <a:latin typeface="Times New Roman" pitchFamily="18" charset="0"/>
                <a:cs typeface="Times New Roman" pitchFamily="18" charset="0"/>
              </a:rPr>
              <a:t>The hypothesis to be tested</a:t>
            </a:r>
            <a:r>
              <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p>
          <a:p>
            <a:pPr marL="0" indent="0">
              <a:buNone/>
            </a:pPr>
            <a:r>
              <a:rPr lang="en-GB" sz="2400" b="1" dirty="0">
                <a:solidFill>
                  <a:schemeClr val="tx1"/>
                </a:solidFill>
                <a:latin typeface="Times New Roman" pitchFamily="18" charset="0"/>
                <a:cs typeface="Times New Roman" pitchFamily="18" charset="0"/>
              </a:rPr>
              <a:t>     H</a:t>
            </a:r>
            <a:r>
              <a:rPr lang="en-GB" sz="2400" b="1" baseline="-25000" dirty="0">
                <a:solidFill>
                  <a:schemeClr val="tx1"/>
                </a:solidFill>
                <a:latin typeface="Times New Roman" pitchFamily="18" charset="0"/>
                <a:cs typeface="Times New Roman" pitchFamily="18" charset="0"/>
              </a:rPr>
              <a:t>0</a:t>
            </a:r>
            <a:r>
              <a:rPr lang="en-GB" sz="2400" b="1" dirty="0">
                <a:solidFill>
                  <a:schemeClr val="tx1"/>
                </a:solidFill>
                <a:latin typeface="Times New Roman" pitchFamily="18" charset="0"/>
                <a:cs typeface="Times New Roman" pitchFamily="18" charset="0"/>
              </a:rPr>
              <a:t>: The data follows a normal distribution.</a:t>
            </a:r>
          </a:p>
          <a:p>
            <a:pPr marL="0" indent="0">
              <a:buNone/>
            </a:pPr>
            <a:r>
              <a:rPr lang="en-GB" sz="2400" b="1" dirty="0">
                <a:solidFill>
                  <a:schemeClr val="tx1"/>
                </a:solidFill>
                <a:latin typeface="Times New Roman" pitchFamily="18" charset="0"/>
                <a:cs typeface="Times New Roman" pitchFamily="18" charset="0"/>
              </a:rPr>
              <a:t>     H</a:t>
            </a:r>
            <a:r>
              <a:rPr lang="en-GB" sz="2400" b="1" baseline="-25000" dirty="0">
                <a:solidFill>
                  <a:schemeClr val="tx1"/>
                </a:solidFill>
                <a:latin typeface="Times New Roman" pitchFamily="18" charset="0"/>
                <a:cs typeface="Times New Roman" pitchFamily="18" charset="0"/>
              </a:rPr>
              <a:t>1:</a:t>
            </a:r>
            <a:r>
              <a:rPr lang="en-GB" sz="2400" b="1" dirty="0">
                <a:solidFill>
                  <a:schemeClr val="tx1"/>
                </a:solidFill>
                <a:latin typeface="Times New Roman" pitchFamily="18" charset="0"/>
                <a:cs typeface="Times New Roman" pitchFamily="18" charset="0"/>
              </a:rPr>
              <a:t> The data does not follow a normal distribution at 5% level of</a:t>
            </a:r>
            <a:r>
              <a:rPr lang="en-GB" sz="2000" b="1" dirty="0">
                <a:solidFill>
                  <a:schemeClr val="tx1"/>
                </a:solidFill>
                <a:latin typeface="Times New Roman" pitchFamily="18" charset="0"/>
                <a:cs typeface="Times New Roman" pitchFamily="18" charset="0"/>
              </a:rPr>
              <a:t> significance.</a:t>
            </a:r>
          </a:p>
          <a:p>
            <a:pPr marL="0" indent="0">
              <a:buNone/>
            </a:pPr>
            <a:r>
              <a:rPr lang="en-GB" sz="2000" b="1" dirty="0">
                <a:solidFill>
                  <a:schemeClr val="tx1"/>
                </a:solidFill>
                <a:latin typeface="Times New Roman" pitchFamily="18" charset="0"/>
                <a:cs typeface="Times New Roman" pitchFamily="18" charset="0"/>
              </a:rPr>
              <a:t>     Decision rule: Reject H</a:t>
            </a:r>
            <a:r>
              <a:rPr lang="en-GB" sz="2000" b="1" baseline="-25000" dirty="0">
                <a:solidFill>
                  <a:schemeClr val="tx1"/>
                </a:solidFill>
                <a:latin typeface="Times New Roman" pitchFamily="18" charset="0"/>
                <a:cs typeface="Times New Roman" pitchFamily="18" charset="0"/>
              </a:rPr>
              <a:t>0 </a:t>
            </a:r>
            <a:r>
              <a:rPr lang="en-GB" sz="2000" b="1" dirty="0">
                <a:solidFill>
                  <a:schemeClr val="tx1"/>
                </a:solidFill>
                <a:latin typeface="Times New Roman" pitchFamily="18" charset="0"/>
                <a:cs typeface="Times New Roman" pitchFamily="18" charset="0"/>
              </a:rPr>
              <a:t> if p≤ </a:t>
            </a:r>
            <a:r>
              <a:rPr lang="el-GR" sz="2000" b="1" dirty="0">
                <a:solidFill>
                  <a:schemeClr val="tx1"/>
                </a:solidFill>
                <a:latin typeface="Times New Roman" pitchFamily="18" charset="0"/>
                <a:cs typeface="Times New Roman" pitchFamily="18" charset="0"/>
              </a:rPr>
              <a:t>α</a:t>
            </a:r>
            <a:endParaRPr lang="en-GB" sz="2000" b="1" dirty="0">
              <a:solidFill>
                <a:schemeClr val="tx1"/>
              </a:solidFill>
              <a:latin typeface="Times New Roman" pitchFamily="18" charset="0"/>
              <a:cs typeface="Times New Roman" pitchFamily="18" charset="0"/>
            </a:endParaRPr>
          </a:p>
          <a:p>
            <a:pPr marL="0" indent="0">
              <a:buNone/>
            </a:pPr>
            <a:endParaRPr lang="en-GB" b="1" dirty="0">
              <a:solidFill>
                <a:schemeClr val="tx1"/>
              </a:solidFill>
            </a:endParaRPr>
          </a:p>
          <a:p>
            <a:endParaRPr lang="en-GB" b="1" dirty="0">
              <a:solidFill>
                <a:schemeClr val="tx1"/>
              </a:solidFill>
              <a:latin typeface="Times New Roman" pitchFamily="18" charset="0"/>
              <a:cs typeface="Times New Roman" pitchFamily="18" charset="0"/>
            </a:endParaRPr>
          </a:p>
          <a:p>
            <a:endParaRPr lang="en-GB" b="1" dirty="0">
              <a:solidFill>
                <a:schemeClr val="tx1"/>
              </a:solidFill>
              <a:latin typeface="Times New Roman" pitchFamily="18" charset="0"/>
              <a:cs typeface="Times New Roman" pitchFamily="18" charset="0"/>
            </a:endParaRPr>
          </a:p>
          <a:p>
            <a:endParaRPr lang="en-GB" b="1" dirty="0">
              <a:latin typeface="Times New Roman" pitchFamily="18" charset="0"/>
              <a:cs typeface="Times New Roman" pitchFamily="18" charset="0"/>
            </a:endParaRPr>
          </a:p>
          <a:p>
            <a:endParaRPr lang="en-GB" b="1" dirty="0">
              <a:latin typeface="Times New Roman" pitchFamily="18" charset="0"/>
              <a:cs typeface="Times New Roman" pitchFamily="18" charset="0"/>
            </a:endParaRPr>
          </a:p>
          <a:p>
            <a:endParaRPr lang="en-GB" b="1" dirty="0">
              <a:latin typeface="Times New Roman" pitchFamily="18" charset="0"/>
              <a:cs typeface="Times New Roman" pitchFamily="18" charset="0"/>
            </a:endParaRPr>
          </a:p>
          <a:p>
            <a:pPr marL="342900" lvl="1" indent="-342900"/>
            <a:endParaRPr lang="en-US" sz="1200" dirty="0">
              <a:effectLst>
                <a:outerShdw blurRad="38100" dist="38100" dir="2700000" algn="tl">
                  <a:srgbClr val="000000">
                    <a:alpha val="43137"/>
                  </a:srgbClr>
                </a:outerShdw>
              </a:effectLst>
            </a:endParaRPr>
          </a:p>
          <a:p>
            <a:pPr marL="342900" lvl="1" indent="-342900"/>
            <a:endParaRPr lang="en-US" sz="1200" dirty="0">
              <a:effectLst>
                <a:outerShdw blurRad="38100" dist="38100" dir="2700000" algn="tl">
                  <a:srgbClr val="000000">
                    <a:alpha val="43137"/>
                  </a:srgbClr>
                </a:outerShdw>
              </a:effectLst>
            </a:endParaRPr>
          </a:p>
          <a:p>
            <a:endParaRPr lang="en-US" sz="1200" b="1" dirty="0"/>
          </a:p>
          <a:p>
            <a:pPr marL="0" indent="0">
              <a:buNone/>
            </a:pPr>
            <a:endParaRPr lang="en-US" sz="1200" dirty="0"/>
          </a:p>
        </p:txBody>
      </p:sp>
      <p:sp>
        <p:nvSpPr>
          <p:cNvPr id="4" name="Slide Number Placeholder 3"/>
          <p:cNvSpPr>
            <a:spLocks noGrp="1"/>
          </p:cNvSpPr>
          <p:nvPr>
            <p:ph type="sldNum" sz="quarter" idx="12"/>
          </p:nvPr>
        </p:nvSpPr>
        <p:spPr/>
        <p:txBody>
          <a:bodyPr/>
          <a:lstStyle/>
          <a:p>
            <a:fld id="{9548AA65-D48B-449F-8B09-6106B84999BE}" type="slidenum">
              <a:rPr lang="en-US" smtClean="0"/>
              <a:t>7</a:t>
            </a:fld>
            <a:endParaRPr lang="en-US" dirty="0"/>
          </a:p>
        </p:txBody>
      </p:sp>
    </p:spTree>
    <p:extLst>
      <p:ext uri="{BB962C8B-B14F-4D97-AF65-F5344CB8AC3E}">
        <p14:creationId xmlns:p14="http://schemas.microsoft.com/office/powerpoint/2010/main" val="226210159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1501308"/>
          </a:xfrm>
        </p:spPr>
        <p:txBody>
          <a:bodyPr/>
          <a:lstStyle/>
          <a:p>
            <a:pPr algn="ctr"/>
            <a:r>
              <a:rPr lang="en-US" dirty="0"/>
              <a:t>METHODOLOGY cont’d</a:t>
            </a:r>
            <a:br>
              <a:rPr lang="en-US" dirty="0"/>
            </a:br>
            <a:endParaRPr lang="en-US" dirty="0"/>
          </a:p>
        </p:txBody>
      </p:sp>
      <p:sp>
        <p:nvSpPr>
          <p:cNvPr id="3" name="Content Placeholder 2"/>
          <p:cNvSpPr>
            <a:spLocks noGrp="1"/>
          </p:cNvSpPr>
          <p:nvPr>
            <p:ph idx="1"/>
          </p:nvPr>
        </p:nvSpPr>
        <p:spPr>
          <a:xfrm>
            <a:off x="1404336" y="1802042"/>
            <a:ext cx="8825659" cy="4314844"/>
          </a:xfrm>
        </p:spPr>
        <p:txBody>
          <a:bodyPr>
            <a:normAutofit/>
          </a:bodyPr>
          <a:lstStyle/>
          <a:p>
            <a:pPr marL="0" indent="0">
              <a:buNone/>
            </a:pPr>
            <a:r>
              <a:rPr lang="en-GB" sz="2400" dirty="0"/>
              <a:t> </a:t>
            </a:r>
          </a:p>
          <a:p>
            <a:pPr marL="0" indent="0">
              <a:buNone/>
            </a:pPr>
            <a:r>
              <a:rPr lang="en-GB" sz="2400" dirty="0"/>
              <a:t> </a:t>
            </a:r>
          </a:p>
          <a:p>
            <a:pPr marL="0" indent="0">
              <a:buNone/>
            </a:pPr>
            <a:r>
              <a:rPr lang="en-GB" sz="2400" b="1" dirty="0"/>
              <a:t> </a:t>
            </a:r>
            <a:endParaRPr lang="en-GB" sz="2400" dirty="0"/>
          </a:p>
          <a:p>
            <a:pPr marL="0" indent="0">
              <a:buNone/>
            </a:pPr>
            <a:r>
              <a:rPr lang="en-GB" sz="2400" b="1" dirty="0"/>
              <a:t> </a:t>
            </a:r>
            <a:endParaRPr lang="en-GB" sz="2400" dirty="0"/>
          </a:p>
          <a:p>
            <a:pPr marL="0" indent="0">
              <a:buNone/>
            </a:pPr>
            <a:r>
              <a:rPr lang="en-US" sz="2400" b="1" dirty="0"/>
              <a:t> </a:t>
            </a:r>
          </a:p>
        </p:txBody>
      </p:sp>
      <p:sp>
        <p:nvSpPr>
          <p:cNvPr id="4" name="Slide Number Placeholder 3"/>
          <p:cNvSpPr>
            <a:spLocks noGrp="1"/>
          </p:cNvSpPr>
          <p:nvPr>
            <p:ph type="sldNum" sz="quarter" idx="12"/>
          </p:nvPr>
        </p:nvSpPr>
        <p:spPr/>
        <p:txBody>
          <a:bodyPr/>
          <a:lstStyle/>
          <a:p>
            <a:fld id="{9548AA65-D48B-449F-8B09-6106B84999BE}" type="slidenum">
              <a:rPr lang="en-US" smtClean="0"/>
              <a:t>8</a:t>
            </a:fld>
            <a:endParaRPr lang="en-US" dirty="0"/>
          </a:p>
        </p:txBody>
      </p:sp>
      <p:sp>
        <p:nvSpPr>
          <p:cNvPr id="6" name="Rectangle 5"/>
          <p:cNvSpPr/>
          <p:nvPr/>
        </p:nvSpPr>
        <p:spPr>
          <a:xfrm>
            <a:off x="1650668" y="2379299"/>
            <a:ext cx="10010901" cy="3046988"/>
          </a:xfrm>
          <a:prstGeom prst="rect">
            <a:avLst/>
          </a:prstGeom>
        </p:spPr>
        <p:txBody>
          <a:bodyPr wrap="square">
            <a:spAutoFit/>
          </a:bodyPr>
          <a:lstStyle/>
          <a:p>
            <a:pPr marL="342900" indent="-342900">
              <a:buFont typeface="Wingdings" pitchFamily="2" charset="2"/>
              <a:buChar char="Ø"/>
            </a:pPr>
            <a:r>
              <a:rPr lang="en-GB" sz="2400" b="1" dirty="0">
                <a:latin typeface="Times New Roman" pitchFamily="18" charset="0"/>
                <a:cs typeface="Times New Roman" pitchFamily="18" charset="0"/>
              </a:rPr>
              <a:t>Binary logit model was used to show the relationship between demographic,   institutional factors and people enrollment on the scheme.</a:t>
            </a:r>
          </a:p>
          <a:p>
            <a:endParaRPr lang="en-GB" sz="2400" b="1" dirty="0">
              <a:latin typeface="Times New Roman" pitchFamily="18" charset="0"/>
              <a:cs typeface="Times New Roman" pitchFamily="18" charset="0"/>
            </a:endParaRPr>
          </a:p>
          <a:p>
            <a:pPr marL="342900" lvl="1" indent="-342900">
              <a:buFont typeface="Wingdings" pitchFamily="2" charset="2"/>
              <a:buChar char="Ø"/>
            </a:pPr>
            <a:r>
              <a:rPr lang="en-GB" sz="2400" b="1" dirty="0">
                <a:latin typeface="Times New Roman" pitchFamily="18" charset="0"/>
                <a:cs typeface="Times New Roman" pitchFamily="18" charset="0"/>
              </a:rPr>
              <a:t>Mann-Whitney U test was used  to determine the difference in</a:t>
            </a:r>
          </a:p>
          <a:p>
            <a:pPr marL="342900" lvl="1" indent="-342900"/>
            <a:r>
              <a:rPr lang="en-GB" sz="2400" b="1" dirty="0">
                <a:latin typeface="Times New Roman" pitchFamily="18" charset="0"/>
                <a:cs typeface="Times New Roman" pitchFamily="18" charset="0"/>
              </a:rPr>
              <a:t>     perception of the people who are insured and that of those not</a:t>
            </a:r>
          </a:p>
          <a:p>
            <a:pPr marL="342900" lvl="1" indent="-342900"/>
            <a:r>
              <a:rPr lang="en-GB" sz="2400" b="1" dirty="0">
                <a:latin typeface="Times New Roman" pitchFamily="18" charset="0"/>
                <a:cs typeface="Times New Roman" pitchFamily="18" charset="0"/>
              </a:rPr>
              <a:t>     insured about the quality of healthcare they receive at the health</a:t>
            </a:r>
          </a:p>
          <a:p>
            <a:pPr marL="342900" lvl="1" indent="-342900"/>
            <a:r>
              <a:rPr lang="en-GB" sz="2400" b="1" dirty="0">
                <a:latin typeface="Times New Roman" pitchFamily="18" charset="0"/>
                <a:cs typeface="Times New Roman" pitchFamily="18" charset="0"/>
              </a:rPr>
              <a:t>     Centres.</a:t>
            </a:r>
            <a:endParaRPr lang="en-US" sz="24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26515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935787"/>
          </a:xfrm>
        </p:spPr>
        <p:txBody>
          <a:bodyPr/>
          <a:lstStyle/>
          <a:p>
            <a:r>
              <a:rPr lang="en-US" dirty="0"/>
              <a:t>              METHODOLOGY cont’d</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9548AA65-D48B-449F-8B09-6106B84999BE}" type="slidenum">
              <a:rPr lang="en-US" smtClean="0"/>
              <a:t>9</a:t>
            </a:fld>
            <a:endParaRPr lang="en-US"/>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688769" y="2066306"/>
                <a:ext cx="11174680" cy="4488873"/>
              </a:xfrm>
            </p:spPr>
            <p:txBody>
              <a:bodyPr>
                <a:noAutofit/>
              </a:bodyPr>
              <a:lstStyle/>
              <a:p>
                <a:r>
                  <a:rPr lang="en-GB" sz="2400" b="1" dirty="0">
                    <a:solidFill>
                      <a:schemeClr val="tx1"/>
                    </a:solidFill>
                    <a:latin typeface="Times New Roman" pitchFamily="18" charset="0"/>
                    <a:cs typeface="Times New Roman" pitchFamily="18" charset="0"/>
                  </a:rPr>
                  <a:t>BINARY LOGIT MODEL: </a:t>
                </a:r>
              </a:p>
              <a:p>
                <a:pPr marL="0" indent="0">
                  <a:buNone/>
                </a:pPr>
                <a:r>
                  <a:rPr lang="en-GB" sz="2400" b="1" dirty="0">
                    <a:solidFill>
                      <a:schemeClr val="tx1"/>
                    </a:solidFill>
                    <a:latin typeface="Times New Roman" pitchFamily="18" charset="0"/>
                    <a:cs typeface="Times New Roman" pitchFamily="18" charset="0"/>
                  </a:rPr>
                  <a:t>     The input variables are; </a:t>
                </a:r>
                <a:r>
                  <a:rPr lang="en-US" sz="2400" b="1" dirty="0">
                    <a:solidFill>
                      <a:schemeClr val="tx1"/>
                    </a:solidFill>
                    <a:latin typeface="Times New Roman" pitchFamily="18" charset="0"/>
                    <a:cs typeface="Times New Roman" pitchFamily="18" charset="0"/>
                  </a:rPr>
                  <a:t>Age, Sex, Marital status, Education, Employment      </a:t>
                </a:r>
              </a:p>
              <a:p>
                <a:pPr marL="0" indent="0">
                  <a:buNone/>
                </a:pPr>
                <a:r>
                  <a:rPr lang="en-US" sz="2400" b="1" dirty="0">
                    <a:solidFill>
                      <a:schemeClr val="tx1"/>
                    </a:solidFill>
                    <a:latin typeface="Times New Roman" pitchFamily="18" charset="0"/>
                    <a:cs typeface="Times New Roman" pitchFamily="18" charset="0"/>
                  </a:rPr>
                  <a:t>      status, Health status, Income, Health facility mostly attended, Distance to    </a:t>
                </a:r>
              </a:p>
              <a:p>
                <a:pPr marL="0" indent="0">
                  <a:buNone/>
                </a:pPr>
                <a:r>
                  <a:rPr lang="en-US" sz="2400" b="1" dirty="0">
                    <a:solidFill>
                      <a:schemeClr val="tx1"/>
                    </a:solidFill>
                    <a:latin typeface="Times New Roman" pitchFamily="18" charset="0"/>
                    <a:cs typeface="Times New Roman" pitchFamily="18" charset="0"/>
                  </a:rPr>
                  <a:t>      NHIS accredited health facility and Premium of health insurance.</a:t>
                </a:r>
              </a:p>
              <a:p>
                <a:r>
                  <a:rPr lang="en-US" sz="2400" b="1" dirty="0">
                    <a:solidFill>
                      <a:schemeClr val="tx1"/>
                    </a:solidFill>
                    <a:latin typeface="Times New Roman" pitchFamily="18" charset="0"/>
                    <a:cs typeface="Times New Roman" pitchFamily="18" charset="0"/>
                  </a:rPr>
                  <a:t>THE FITTED MODEL:</a:t>
                </a:r>
              </a:p>
              <a:p>
                <a:pPr marL="0" indent="0">
                  <a:buNone/>
                </a:pPr>
                <a:r>
                  <a:rPr lang="en-US" sz="2400" b="1" i="1" dirty="0">
                    <a:solidFill>
                      <a:schemeClr val="tx1"/>
                    </a:solidFill>
                    <a:latin typeface="Times New Roman" pitchFamily="18" charset="0"/>
                    <a:cs typeface="Times New Roman" pitchFamily="18" charset="0"/>
                  </a:rPr>
                  <a:t>      logit </a:t>
                </a:r>
                <a:r>
                  <a:rPr lang="en-US" sz="2400" b="1" dirty="0">
                    <a:solidFill>
                      <a:schemeClr val="tx1"/>
                    </a:solidFill>
                    <a:latin typeface="Times New Roman" pitchFamily="18" charset="0"/>
                    <a:cs typeface="Times New Roman" pitchFamily="18" charset="0"/>
                  </a:rPr>
                  <a:t>p(y=1) = α +β</a:t>
                </a:r>
                <a:r>
                  <a:rPr lang="en-US" sz="2400" b="1" baseline="-25000" dirty="0">
                    <a:solidFill>
                      <a:schemeClr val="tx1"/>
                    </a:solidFill>
                    <a:latin typeface="Times New Roman" pitchFamily="18" charset="0"/>
                    <a:cs typeface="Times New Roman" pitchFamily="18" charset="0"/>
                  </a:rPr>
                  <a:t>1</a:t>
                </a:r>
                <a:r>
                  <a:rPr lang="en-US" sz="2400" b="1" dirty="0">
                    <a:solidFill>
                      <a:schemeClr val="tx1"/>
                    </a:solidFill>
                    <a:latin typeface="Times New Roman" pitchFamily="18" charset="0"/>
                    <a:cs typeface="Times New Roman" pitchFamily="18" charset="0"/>
                  </a:rPr>
                  <a:t> x</a:t>
                </a:r>
                <a:r>
                  <a:rPr lang="en-US" sz="2400" b="1" baseline="-25000" dirty="0">
                    <a:solidFill>
                      <a:schemeClr val="tx1"/>
                    </a:solidFill>
                    <a:latin typeface="Times New Roman" pitchFamily="18" charset="0"/>
                    <a:cs typeface="Times New Roman" pitchFamily="18" charset="0"/>
                  </a:rPr>
                  <a:t>1</a:t>
                </a:r>
                <a:r>
                  <a:rPr lang="en-US" sz="2400" b="1" dirty="0">
                    <a:solidFill>
                      <a:schemeClr val="tx1"/>
                    </a:solidFill>
                    <a:latin typeface="Times New Roman" pitchFamily="18" charset="0"/>
                    <a:cs typeface="Times New Roman" pitchFamily="18" charset="0"/>
                  </a:rPr>
                  <a:t>+ β</a:t>
                </a:r>
                <a:r>
                  <a:rPr lang="en-US" sz="2400" b="1" baseline="-25000" dirty="0">
                    <a:solidFill>
                      <a:schemeClr val="tx1"/>
                    </a:solidFill>
                    <a:latin typeface="Times New Roman" pitchFamily="18" charset="0"/>
                    <a:cs typeface="Times New Roman" pitchFamily="18" charset="0"/>
                  </a:rPr>
                  <a:t> 2</a:t>
                </a:r>
                <a:r>
                  <a:rPr lang="en-US" sz="2400" b="1" dirty="0">
                    <a:solidFill>
                      <a:schemeClr val="tx1"/>
                    </a:solidFill>
                    <a:latin typeface="Times New Roman" pitchFamily="18" charset="0"/>
                    <a:cs typeface="Times New Roman" pitchFamily="18" charset="0"/>
                  </a:rPr>
                  <a:t>X</a:t>
                </a:r>
                <a:r>
                  <a:rPr lang="en-US" sz="2400" b="1" baseline="-25000" dirty="0">
                    <a:solidFill>
                      <a:schemeClr val="tx1"/>
                    </a:solidFill>
                    <a:latin typeface="Times New Roman" pitchFamily="18" charset="0"/>
                    <a:cs typeface="Times New Roman" pitchFamily="18" charset="0"/>
                  </a:rPr>
                  <a:t>2</a:t>
                </a:r>
                <a:r>
                  <a:rPr lang="en-US" sz="2400" b="1" dirty="0">
                    <a:solidFill>
                      <a:schemeClr val="tx1"/>
                    </a:solidFill>
                    <a:latin typeface="Times New Roman" pitchFamily="18" charset="0"/>
                    <a:cs typeface="Times New Roman" pitchFamily="18" charset="0"/>
                  </a:rPr>
                  <a:t>+ …………β</a:t>
                </a:r>
                <a:r>
                  <a:rPr lang="en-US" sz="2400" b="1" baseline="-25000" dirty="0">
                    <a:solidFill>
                      <a:schemeClr val="tx1"/>
                    </a:solidFill>
                    <a:latin typeface="Times New Roman" pitchFamily="18" charset="0"/>
                    <a:cs typeface="Times New Roman" pitchFamily="18" charset="0"/>
                  </a:rPr>
                  <a:t> 10</a:t>
                </a:r>
                <a:r>
                  <a:rPr lang="en-US" sz="2400" b="1" dirty="0">
                    <a:solidFill>
                      <a:schemeClr val="tx1"/>
                    </a:solidFill>
                    <a:latin typeface="Times New Roman" pitchFamily="18" charset="0"/>
                    <a:cs typeface="Times New Roman" pitchFamily="18" charset="0"/>
                  </a:rPr>
                  <a:t>X</a:t>
                </a:r>
                <a:r>
                  <a:rPr lang="en-US" sz="2400" b="1" baseline="-25000" dirty="0">
                    <a:solidFill>
                      <a:schemeClr val="tx1"/>
                    </a:solidFill>
                    <a:latin typeface="Times New Roman" pitchFamily="18" charset="0"/>
                    <a:cs typeface="Times New Roman" pitchFamily="18" charset="0"/>
                  </a:rPr>
                  <a:t>10 </a:t>
                </a:r>
                <a:r>
                  <a:rPr lang="en-US" sz="2400" b="1" dirty="0">
                    <a:solidFill>
                      <a:schemeClr val="tx1"/>
                    </a:solidFill>
                    <a:latin typeface="Times New Roman" pitchFamily="18" charset="0"/>
                    <a:cs typeface="Times New Roman" pitchFamily="18" charset="0"/>
                  </a:rPr>
                  <a:t> . Where α is the constant, </a:t>
                </a:r>
              </a:p>
              <a:p>
                <a:pPr marL="0" indent="0">
                  <a:buNone/>
                </a:pPr>
                <a:r>
                  <a:rPr lang="en-US" sz="2400" b="1" dirty="0">
                    <a:solidFill>
                      <a:schemeClr val="tx1"/>
                    </a:solidFill>
                    <a:latin typeface="Times New Roman" pitchFamily="18" charset="0"/>
                    <a:cs typeface="Times New Roman" pitchFamily="18" charset="0"/>
                  </a:rPr>
                  <a:t>      the    β’s are the coefficients of the variables and the x’s are the then  variables     </a:t>
                </a:r>
              </a:p>
              <a:p>
                <a:pPr marL="0" indent="0">
                  <a:buNone/>
                </a:pPr>
                <a:r>
                  <a:rPr lang="en-US" sz="2400" b="1" dirty="0">
                    <a:solidFill>
                      <a:schemeClr val="tx1"/>
                    </a:solidFill>
                    <a:latin typeface="Times New Roman" pitchFamily="18" charset="0"/>
                    <a:cs typeface="Times New Roman" pitchFamily="18" charset="0"/>
                  </a:rPr>
                  <a:t>      input.</a:t>
                </a:r>
              </a:p>
              <a:p>
                <a:r>
                  <a:rPr lang="en-US" sz="2400" b="1" dirty="0">
                    <a:solidFill>
                      <a:schemeClr val="tx1"/>
                    </a:solidFill>
                    <a:latin typeface="Times New Roman" pitchFamily="18" charset="0"/>
                    <a:cs typeface="Times New Roman" pitchFamily="18" charset="0"/>
                  </a:rPr>
                  <a:t>THE ODD RATIO= </a:t>
                </a:r>
                <a14:m>
                  <m:oMath xmlns:m="http://schemas.openxmlformats.org/officeDocument/2006/math">
                    <m:f>
                      <m:fPr>
                        <m:ctrlPr>
                          <a:rPr lang="en-GB" sz="2400" b="1" i="1">
                            <a:latin typeface="Cambria Math" panose="02040503050406030204" pitchFamily="18" charset="0"/>
                          </a:rPr>
                        </m:ctrlPr>
                      </m:fPr>
                      <m:num>
                        <m:r>
                          <a:rPr lang="en-US" sz="2400" b="1" i="1">
                            <a:latin typeface="Cambria Math"/>
                          </a:rPr>
                          <m:t>𝐩</m:t>
                        </m:r>
                        <m:d>
                          <m:dPr>
                            <m:ctrlPr>
                              <a:rPr lang="en-GB" sz="2400" b="1" i="1">
                                <a:latin typeface="Cambria Math" panose="02040503050406030204" pitchFamily="18" charset="0"/>
                              </a:rPr>
                            </m:ctrlPr>
                          </m:dPr>
                          <m:e>
                            <m:r>
                              <a:rPr lang="en-US" sz="2400" b="1" i="1">
                                <a:latin typeface="Cambria Math"/>
                              </a:rPr>
                              <m:t>𝒙</m:t>
                            </m:r>
                          </m:e>
                        </m:d>
                      </m:num>
                      <m:den>
                        <m:r>
                          <a:rPr lang="en-US" sz="2400" b="1" i="1">
                            <a:latin typeface="Cambria Math"/>
                          </a:rPr>
                          <m:t>𝟏</m:t>
                        </m:r>
                        <m:r>
                          <a:rPr lang="en-US" sz="2400" b="1" i="1">
                            <a:latin typeface="Cambria Math"/>
                          </a:rPr>
                          <m:t>−</m:t>
                        </m:r>
                        <m:r>
                          <a:rPr lang="en-US" sz="2400" b="1" i="1">
                            <a:latin typeface="Cambria Math"/>
                          </a:rPr>
                          <m:t>𝐩</m:t>
                        </m:r>
                        <m:d>
                          <m:dPr>
                            <m:ctrlPr>
                              <a:rPr lang="en-GB" sz="2400" b="1" i="1">
                                <a:latin typeface="Cambria Math" panose="02040503050406030204" pitchFamily="18" charset="0"/>
                              </a:rPr>
                            </m:ctrlPr>
                          </m:dPr>
                          <m:e>
                            <m:r>
                              <a:rPr lang="en-US" sz="2400" b="1" i="1">
                                <a:latin typeface="Cambria Math"/>
                              </a:rPr>
                              <m:t>𝒙</m:t>
                            </m:r>
                          </m:e>
                        </m:d>
                      </m:den>
                    </m:f>
                  </m:oMath>
                </a14:m>
                <a:r>
                  <a:rPr lang="en-US" sz="2400" b="1" dirty="0">
                    <a:solidFill>
                      <a:schemeClr val="tx1"/>
                    </a:solidFill>
                    <a:latin typeface="Times New Roman" pitchFamily="18" charset="0"/>
                    <a:cs typeface="Times New Roman" pitchFamily="18" charset="0"/>
                  </a:rPr>
                  <a:t> . Which is termed as the </a:t>
                </a:r>
                <a:r>
                  <a:rPr lang="en-US" sz="2400" b="1" dirty="0">
                    <a:latin typeface="Times New Roman" pitchFamily="18" charset="0"/>
                    <a:cs typeface="Times New Roman" pitchFamily="18" charset="0"/>
                  </a:rPr>
                  <a:t>odds for an individual </a:t>
                </a:r>
                <a:endParaRPr lang="en-US" sz="2400" b="1" dirty="0">
                  <a:solidFill>
                    <a:schemeClr val="tx1"/>
                  </a:solidFill>
                  <a:latin typeface="Times New Roman" pitchFamily="18" charset="0"/>
                  <a:cs typeface="Times New Roman" pitchFamily="18" charset="0"/>
                </a:endParaRP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688769" y="2066306"/>
                <a:ext cx="11174680" cy="4488873"/>
              </a:xfrm>
              <a:blipFill rotWithShape="1">
                <a:blip r:embed="rId2"/>
                <a:stretch>
                  <a:fillRect l="-873" t="-1087" r="-1200" b="-3397"/>
                </a:stretch>
              </a:blipFill>
            </p:spPr>
            <p:txBody>
              <a:bodyPr/>
              <a:lstStyle/>
              <a:p>
                <a:r>
                  <a:rPr lang="en-GB">
                    <a:noFill/>
                  </a:rPr>
                  <a:t> </a:t>
                </a:r>
              </a:p>
            </p:txBody>
          </p:sp>
        </mc:Fallback>
      </mc:AlternateContent>
    </p:spTree>
    <p:extLst>
      <p:ext uri="{BB962C8B-B14F-4D97-AF65-F5344CB8AC3E}">
        <p14:creationId xmlns:p14="http://schemas.microsoft.com/office/powerpoint/2010/main" val="1098675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2094</TotalTime>
  <Words>1672</Words>
  <Application>Microsoft Office PowerPoint</Application>
  <PresentationFormat>Widescreen</PresentationFormat>
  <Paragraphs>273</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 Math</vt:lpstr>
      <vt:lpstr>Century Gothic</vt:lpstr>
      <vt:lpstr>Century Schoolbook</vt:lpstr>
      <vt:lpstr>Helvetica</vt:lpstr>
      <vt:lpstr>Times New Roman</vt:lpstr>
      <vt:lpstr>Wingdings</vt:lpstr>
      <vt:lpstr>Wingdings 3</vt:lpstr>
      <vt:lpstr>Ion Boardroom</vt:lpstr>
      <vt:lpstr>THE INFLUENCE OF NATIONAL HEALTH INSURANCE SCHEME ON QUALITY OF HEALTHCARE IN THE WENCHI MUNICIPALITY</vt:lpstr>
      <vt:lpstr>OUTLINE</vt:lpstr>
      <vt:lpstr>INTRODUCTION</vt:lpstr>
      <vt:lpstr>PROBLEM STATEMENT</vt:lpstr>
      <vt:lpstr>OBJECTIVES</vt:lpstr>
      <vt:lpstr>SIGNIFICANCE OF THE RESEARCH</vt:lpstr>
      <vt:lpstr>METHODOLOGY</vt:lpstr>
      <vt:lpstr>METHODOLOGY cont’d </vt:lpstr>
      <vt:lpstr>              METHODOLOGY cont’d                                           </vt:lpstr>
      <vt:lpstr>METHODOLOGY cont’d</vt:lpstr>
      <vt:lpstr> METHODOLOGY cont’d </vt:lpstr>
      <vt:lpstr> METHODOLOGY cont’d </vt:lpstr>
      <vt:lpstr>METHODOLOGY cont’d</vt:lpstr>
      <vt:lpstr>RESEARCH RESULTS and Discussions cont’d</vt:lpstr>
      <vt:lpstr>RESEARCH RESULTS and Discussions cont’d</vt:lpstr>
      <vt:lpstr>RESEARCH RESULTS and DISCUSSION Cont’d</vt:lpstr>
      <vt:lpstr> MAJOR FINDINGS and conclusion</vt:lpstr>
      <vt:lpstr>MAJOR FINDINGS and conclusion cont’d</vt:lpstr>
      <vt:lpstr>RECOMMENDATION</vt:lpstr>
      <vt:lpstr>ACKNOLEDGEMENT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CENSORED DATA OF IODINE CONCENTRATION IN WELL WATER IN THE OBUASI MUNICIPALITY</dc:title>
  <dc:creator>NABS</dc:creator>
  <cp:lastModifiedBy>Eric Agyemang</cp:lastModifiedBy>
  <cp:revision>143</cp:revision>
  <dcterms:created xsi:type="dcterms:W3CDTF">2015-06-12T16:19:57Z</dcterms:created>
  <dcterms:modified xsi:type="dcterms:W3CDTF">2021-12-16T00:54:53Z</dcterms:modified>
</cp:coreProperties>
</file>