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404-11FF-4E44-9665-A17D6595C422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C13C-9418-43BC-A89C-652E1C3B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26F-865E-B842-9C75-ECD4D9A0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824" y="4310744"/>
            <a:ext cx="6154351" cy="1126230"/>
          </a:xfrm>
          <a:solidFill>
            <a:srgbClr val="FF9300">
              <a:alpha val="16471"/>
            </a:srgbClr>
          </a:solidFill>
        </p:spPr>
        <p:txBody>
          <a:bodyPr>
            <a:normAutofit fontScale="90000"/>
          </a:bodyPr>
          <a:lstStyle/>
          <a:p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IT166 Python for Data Science &amp; Data Analytics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Functions in Python</a:t>
            </a:r>
            <a:b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B8979-0D4F-8748-BA0C-AA36FA2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983048"/>
            <a:ext cx="10095885" cy="3057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F05D2-8A1C-8E42-BB43-39BF7D5B600D}"/>
              </a:ext>
            </a:extLst>
          </p:cNvPr>
          <p:cNvSpPr txBox="1">
            <a:spLocks/>
          </p:cNvSpPr>
          <p:nvPr/>
        </p:nvSpPr>
        <p:spPr>
          <a:xfrm>
            <a:off x="170934" y="6141308"/>
            <a:ext cx="11850130" cy="432487"/>
          </a:xfrm>
          <a:prstGeom prst="rect">
            <a:avLst/>
          </a:prstGeom>
          <a:solidFill>
            <a:srgbClr val="FF9300">
              <a:alpha val="16471"/>
            </a:srgb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</a:br>
            <a:r>
              <a:rPr lang="en-US" sz="2000" b="1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The goal of this class is to turn data into information, and information into insight that leads to do informed decisions</a:t>
            </a:r>
            <a:r>
              <a:rPr lang="en-US" sz="2000" dirty="0"/>
              <a:t>.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52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A is defined inside function B, it is local to function B, which means only function B can call function A.</a:t>
            </a:r>
          </a:p>
          <a:p>
            <a:r>
              <a:rPr lang="en-US" dirty="0"/>
              <a:t>If a variable is assigned (created) in function B, it can be access by all other functions that are nested in B, such as A.</a:t>
            </a:r>
          </a:p>
          <a:p>
            <a:r>
              <a:rPr lang="en-US" dirty="0"/>
              <a:t>If a variable is assigned (created) outside of all functions, it is global to all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255" y="1825624"/>
            <a:ext cx="3051826" cy="2792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2694037" cy="20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the global and local variables and their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apple = 56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apple &gt; 10:</a:t>
            </a:r>
          </a:p>
          <a:p>
            <a:pPr marL="0" indent="0">
              <a:buNone/>
            </a:pPr>
            <a:r>
              <a:rPr lang="en-US" dirty="0"/>
              <a:t>	banana = 60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grape(a, b):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mellon</a:t>
            </a:r>
            <a:r>
              <a:rPr lang="en-US" dirty="0"/>
              <a:t> = b - a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mellon</a:t>
            </a:r>
            <a:r>
              <a:rPr lang="en-US" dirty="0"/>
              <a:t> += apple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orange(banana):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apple-banana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orange(10)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en-US" dirty="0"/>
              <a:t> (grape(apple, banana), apple)</a:t>
            </a:r>
          </a:p>
        </p:txBody>
      </p:sp>
    </p:spTree>
    <p:extLst>
      <p:ext uri="{BB962C8B-B14F-4D97-AF65-F5344CB8AC3E}">
        <p14:creationId xmlns:p14="http://schemas.microsoft.com/office/powerpoint/2010/main" val="125424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CA0-5239-4876-A065-DD3E22B2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C4CA1-BB40-4432-9DCA-97A7FF049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math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Python statements to show that the close-form solution of the first order derivative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is approximately equal to the numeric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h is small.</a:t>
                </a:r>
              </a:p>
              <a:p>
                <a:r>
                  <a:rPr lang="en-US" dirty="0"/>
                  <a:t>Use Python functions to solve </a:t>
                </a:r>
                <a:r>
                  <a:rPr lang="en-US"/>
                  <a:t>the problem.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C4CA1-BB40-4432-9DCA-97A7FF049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function is a set of Python statements such that the statements can be run more than once in a program.</a:t>
            </a:r>
          </a:p>
          <a:p>
            <a:r>
              <a:rPr lang="en-US" dirty="0"/>
              <a:t>Python functions are the most basic program structure for maximizing code reuse.</a:t>
            </a:r>
          </a:p>
          <a:p>
            <a:r>
              <a:rPr lang="en-US" dirty="0"/>
              <a:t>Python functions are the building blocks for Python modules and 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 V.S. Java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91448"/>
              </p:ext>
            </p:extLst>
          </p:nvPr>
        </p:nvGraphicFramePr>
        <p:xfrm>
          <a:off x="938784" y="1690688"/>
          <a:ext cx="6934200" cy="131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969">
                  <a:extLst>
                    <a:ext uri="{9D8B030D-6E8A-4147-A177-3AD203B41FA5}">
                      <a16:colId xmlns:a16="http://schemas.microsoft.com/office/drawing/2014/main" val="3846422015"/>
                    </a:ext>
                  </a:extLst>
                </a:gridCol>
                <a:gridCol w="3837231">
                  <a:extLst>
                    <a:ext uri="{9D8B030D-6E8A-4147-A177-3AD203B41FA5}">
                      <a16:colId xmlns:a16="http://schemas.microsoft.com/office/drawing/2014/main" val="768958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Python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Java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8580"/>
                  </a:ext>
                </a:extLst>
              </a:tr>
              <a:tr h="949071">
                <a:tc>
                  <a:txBody>
                    <a:bodyPr/>
                    <a:lstStyle/>
                    <a:p>
                      <a:r>
                        <a:rPr lang="en-US" dirty="0" err="1"/>
                        <a:t>def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getFive</a:t>
                      </a:r>
                      <a:r>
                        <a:rPr lang="en-US" baseline="0" dirty="0"/>
                        <a:t>():</a:t>
                      </a:r>
                    </a:p>
                    <a:p>
                      <a:r>
                        <a:rPr lang="en-US" dirty="0"/>
                        <a:t>       return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getSix</a:t>
                      </a:r>
                      <a:r>
                        <a:rPr lang="en-US" baseline="0" dirty="0"/>
                        <a:t>(){</a:t>
                      </a:r>
                    </a:p>
                    <a:p>
                      <a:r>
                        <a:rPr lang="en-US" baseline="0" dirty="0"/>
                        <a:t>           return 6;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854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8784" y="3538728"/>
            <a:ext cx="206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784" y="3966830"/>
            <a:ext cx="7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928" y="3966830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Parameter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1256" y="3966830"/>
            <a:ext cx="7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784" y="4494959"/>
            <a:ext cx="36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features of Python functions: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784" y="5023088"/>
            <a:ext cx="51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3896" y="5023088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Compound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5032" y="5023088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return type</a:t>
            </a:r>
          </a:p>
        </p:txBody>
      </p:sp>
    </p:spTree>
    <p:extLst>
      <p:ext uri="{BB962C8B-B14F-4D97-AF65-F5344CB8AC3E}">
        <p14:creationId xmlns:p14="http://schemas.microsoft.com/office/powerpoint/2010/main" val="20267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statement creates a function object and assigns it to a name.</a:t>
            </a:r>
          </a:p>
          <a:p>
            <a:r>
              <a:rPr lang="en-US" dirty="0"/>
              <a:t>General format: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return statement is optional.</a:t>
            </a:r>
          </a:p>
          <a:p>
            <a:r>
              <a:rPr lang="en-US" dirty="0"/>
              <a:t>What is the return type of a Python function that does not return anything?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32" y="2842069"/>
            <a:ext cx="4175374" cy="9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Define a Python that prints ‘Hello world!’. Name the function as f1.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Use a for loop to call f1 10 times. </a:t>
            </a:r>
          </a:p>
        </p:txBody>
      </p:sp>
    </p:spTree>
    <p:extLst>
      <p:ext uri="{BB962C8B-B14F-4D97-AF65-F5344CB8AC3E}">
        <p14:creationId xmlns:p14="http://schemas.microsoft.com/office/powerpoint/2010/main" val="50294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the two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A():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/>
              <a:t>print (5)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B():</a:t>
            </a:r>
          </a:p>
          <a:p>
            <a:pPr marL="0" indent="0">
              <a:buNone/>
            </a:pPr>
            <a:r>
              <a:rPr lang="en-US" dirty="0"/>
              <a:t>   return 5</a:t>
            </a:r>
          </a:p>
        </p:txBody>
      </p:sp>
    </p:spTree>
    <p:extLst>
      <p:ext uri="{BB962C8B-B14F-4D97-AF65-F5344CB8AC3E}">
        <p14:creationId xmlns:p14="http://schemas.microsoft.com/office/powerpoint/2010/main" val="256670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Define a Python function that takes two numbers as input. The function will add the two numbers together and return the sum. Name the function as f2.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Use a for loop to </a:t>
            </a:r>
            <a:r>
              <a:rPr lang="en-US"/>
              <a:t>call f2 </a:t>
            </a:r>
            <a:r>
              <a:rPr lang="en-US" dirty="0"/>
              <a:t>10 times and display the result for each function call.  </a:t>
            </a:r>
          </a:p>
        </p:txBody>
      </p:sp>
    </p:spTree>
    <p:extLst>
      <p:ext uri="{BB962C8B-B14F-4D97-AF65-F5344CB8AC3E}">
        <p14:creationId xmlns:p14="http://schemas.microsoft.com/office/powerpoint/2010/main" val="40538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function do?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350"/>
            <a:ext cx="3677008" cy="20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 function inside another function. </a:t>
            </a:r>
          </a:p>
          <a:p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f2():</a:t>
            </a:r>
          </a:p>
          <a:p>
            <a:pPr marL="457200" lvl="1" indent="0">
              <a:buNone/>
            </a:pPr>
            <a:r>
              <a:rPr lang="en-US" dirty="0"/>
              <a:t>   return ‘whatever…’</a:t>
            </a:r>
          </a:p>
          <a:p>
            <a:pPr marL="457200" lvl="1" indent="0">
              <a:buNone/>
            </a:pPr>
            <a:r>
              <a:rPr lang="en-US" dirty="0"/>
              <a:t>print (f2())</a:t>
            </a:r>
          </a:p>
          <a:p>
            <a:r>
              <a:rPr lang="en-US" dirty="0"/>
              <a:t>Only f1 can be called from outside.</a:t>
            </a:r>
          </a:p>
        </p:txBody>
      </p:sp>
    </p:spTree>
    <p:extLst>
      <p:ext uri="{BB962C8B-B14F-4D97-AF65-F5344CB8AC3E}">
        <p14:creationId xmlns:p14="http://schemas.microsoft.com/office/powerpoint/2010/main" val="12230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554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Bangla MN</vt:lpstr>
      <vt:lpstr>Calibri</vt:lpstr>
      <vt:lpstr>Calibri Light</vt:lpstr>
      <vt:lpstr>Cambria Math</vt:lpstr>
      <vt:lpstr>Office Theme</vt:lpstr>
      <vt:lpstr>  IT166 Python for Data Science &amp; Data Analytics Functions in Python  </vt:lpstr>
      <vt:lpstr>Python functions in general</vt:lpstr>
      <vt:lpstr>Python functions V.S. Java methods</vt:lpstr>
      <vt:lpstr>The def statement</vt:lpstr>
      <vt:lpstr>Practice 1</vt:lpstr>
      <vt:lpstr>What’s the difference between the two functions?</vt:lpstr>
      <vt:lpstr>Practice 2</vt:lpstr>
      <vt:lpstr>What does this function do?</vt:lpstr>
      <vt:lpstr>Nested function</vt:lpstr>
      <vt:lpstr>Python scopes</vt:lpstr>
      <vt:lpstr>Examples</vt:lpstr>
      <vt:lpstr>Find all the global and local variables and their scopes</vt:lpstr>
      <vt:lpstr>Practice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Fang, Xing</dc:creator>
  <cp:lastModifiedBy>Microsoft Office User</cp:lastModifiedBy>
  <cp:revision>24</cp:revision>
  <dcterms:created xsi:type="dcterms:W3CDTF">2017-03-04T20:24:27Z</dcterms:created>
  <dcterms:modified xsi:type="dcterms:W3CDTF">2021-09-08T19:27:17Z</dcterms:modified>
</cp:coreProperties>
</file>