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>
      <p:cViewPr varScale="1">
        <p:scale>
          <a:sx n="102" d="100"/>
          <a:sy n="102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CA50-4A41-449E-8A93-345E974EB3E7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DC73-52C5-4BD0-AF8A-F2A9E307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0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CA50-4A41-449E-8A93-345E974EB3E7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DC73-52C5-4BD0-AF8A-F2A9E307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7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CA50-4A41-449E-8A93-345E974EB3E7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DC73-52C5-4BD0-AF8A-F2A9E307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4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CA50-4A41-449E-8A93-345E974EB3E7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DC73-52C5-4BD0-AF8A-F2A9E307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9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CA50-4A41-449E-8A93-345E974EB3E7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DC73-52C5-4BD0-AF8A-F2A9E307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5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CA50-4A41-449E-8A93-345E974EB3E7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DC73-52C5-4BD0-AF8A-F2A9E307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2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CA50-4A41-449E-8A93-345E974EB3E7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DC73-52C5-4BD0-AF8A-F2A9E307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8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CA50-4A41-449E-8A93-345E974EB3E7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DC73-52C5-4BD0-AF8A-F2A9E307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5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CA50-4A41-449E-8A93-345E974EB3E7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DC73-52C5-4BD0-AF8A-F2A9E307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6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CA50-4A41-449E-8A93-345E974EB3E7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DC73-52C5-4BD0-AF8A-F2A9E307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6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CA50-4A41-449E-8A93-345E974EB3E7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DC73-52C5-4BD0-AF8A-F2A9E307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3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BCA50-4A41-449E-8A93-345E974EB3E7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4DC73-52C5-4BD0-AF8A-F2A9E307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F926F-865E-B842-9C75-ECD4D9A01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824" y="4310744"/>
            <a:ext cx="6154351" cy="1126230"/>
          </a:xfrm>
          <a:solidFill>
            <a:srgbClr val="FF9300">
              <a:alpha val="16471"/>
            </a:srgbClr>
          </a:solidFill>
        </p:spPr>
        <p:txBody>
          <a:bodyPr>
            <a:normAutofit fontScale="90000"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Bangla MN" pitchFamily="2" charset="0"/>
                <a:cs typeface="Bangla MN" pitchFamily="2" charset="0"/>
              </a:rPr>
              <a:t>Week 10-11</a:t>
            </a:r>
            <a:br>
              <a:rPr lang="en-US" sz="2000" b="1" dirty="0">
                <a:solidFill>
                  <a:srgbClr val="C00000"/>
                </a:solidFill>
                <a:latin typeface="Bangla MN" pitchFamily="2" charset="0"/>
                <a:cs typeface="Bangla MN" pitchFamily="2" charset="0"/>
              </a:rPr>
            </a:br>
            <a:br>
              <a:rPr lang="en-US" sz="2000" b="1" dirty="0">
                <a:solidFill>
                  <a:srgbClr val="C00000"/>
                </a:solidFill>
                <a:latin typeface="Bangla MN" pitchFamily="2" charset="0"/>
                <a:cs typeface="Bangla MN" pitchFamily="2" charset="0"/>
              </a:rPr>
            </a:br>
            <a:r>
              <a:rPr lang="en-US" sz="2000" b="1" dirty="0">
                <a:solidFill>
                  <a:srgbClr val="C00000"/>
                </a:solidFill>
                <a:latin typeface="Bangla MN" pitchFamily="2" charset="0"/>
                <a:cs typeface="Bangla MN" pitchFamily="2" charset="0"/>
              </a:rPr>
              <a:t>IT166 Python for Data Science &amp; Data Analytics</a:t>
            </a:r>
            <a:br>
              <a:rPr lang="en-US" sz="2000" b="1" dirty="0">
                <a:solidFill>
                  <a:srgbClr val="C00000"/>
                </a:solidFill>
                <a:latin typeface="Bangla MN" pitchFamily="2" charset="0"/>
                <a:cs typeface="Bangla MN" pitchFamily="2" charset="0"/>
              </a:rPr>
            </a:br>
            <a:r>
              <a:rPr lang="en-US" sz="2000" b="1" dirty="0">
                <a:solidFill>
                  <a:srgbClr val="002060"/>
                </a:solidFill>
                <a:latin typeface="Bangla MN" pitchFamily="2" charset="0"/>
                <a:cs typeface="Bangla MN" pitchFamily="2" charset="0"/>
              </a:rPr>
              <a:t>Time Series</a:t>
            </a:r>
            <a:endParaRPr lang="en-US" sz="2000" dirty="0">
              <a:solidFill>
                <a:srgbClr val="002060"/>
              </a:solidFill>
              <a:latin typeface="Bangla MN" pitchFamily="2" charset="0"/>
              <a:cs typeface="Bangla MN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CB8979-0D4F-8748-BA0C-AA36FA240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15" y="983048"/>
            <a:ext cx="10095885" cy="305761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C7F05D2-8A1C-8E42-BB43-39BF7D5B600D}"/>
              </a:ext>
            </a:extLst>
          </p:cNvPr>
          <p:cNvSpPr txBox="1">
            <a:spLocks/>
          </p:cNvSpPr>
          <p:nvPr/>
        </p:nvSpPr>
        <p:spPr>
          <a:xfrm>
            <a:off x="170934" y="6141308"/>
            <a:ext cx="11850130" cy="432487"/>
          </a:xfrm>
          <a:prstGeom prst="rect">
            <a:avLst/>
          </a:prstGeom>
          <a:solidFill>
            <a:srgbClr val="FF9300">
              <a:alpha val="16471"/>
            </a:srgbClr>
          </a:solidFill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3000" b="1" dirty="0">
                <a:solidFill>
                  <a:srgbClr val="C00000"/>
                </a:solidFill>
                <a:latin typeface="Bangla MN" pitchFamily="2" charset="0"/>
                <a:cs typeface="Bangla MN" pitchFamily="2" charset="0"/>
              </a:rPr>
            </a:br>
            <a:r>
              <a:rPr lang="en-US" sz="2000" b="1" dirty="0">
                <a:solidFill>
                  <a:srgbClr val="C00000"/>
                </a:solidFill>
                <a:latin typeface="Bangla MN" pitchFamily="2" charset="0"/>
                <a:cs typeface="Bangla MN" pitchFamily="2" charset="0"/>
              </a:rPr>
              <a:t>The goal of this class is to turn data into information, and information into insight that leads to do informed decisions</a:t>
            </a:r>
            <a:r>
              <a:rPr lang="en-US" sz="2000" dirty="0"/>
              <a:t>.</a:t>
            </a:r>
            <a:r>
              <a:rPr lang="en-US" sz="2000" b="1" dirty="0">
                <a:latin typeface="Bangla MN" pitchFamily="2" charset="0"/>
                <a:cs typeface="Bangla MN" pitchFamily="2" charset="0"/>
              </a:rPr>
              <a:t> </a:t>
            </a:r>
            <a:r>
              <a:rPr lang="en-US" sz="2000" dirty="0">
                <a:latin typeface="Bangla MN" pitchFamily="2" charset="0"/>
                <a:cs typeface="Bangla MN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934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of those components, AR, I, and MA, are explicitly specified in the model as a parameter.</a:t>
            </a:r>
          </a:p>
          <a:p>
            <a:r>
              <a:rPr lang="en-US" dirty="0"/>
              <a:t>A standard notion is used at ARIMA(</a:t>
            </a:r>
            <a:r>
              <a:rPr lang="en-US" dirty="0" err="1"/>
              <a:t>p,d,q</a:t>
            </a:r>
            <a:r>
              <a:rPr lang="en-US" dirty="0"/>
              <a:t>).</a:t>
            </a:r>
          </a:p>
          <a:p>
            <a:r>
              <a:rPr lang="en-US" dirty="0"/>
              <a:t>The parameters, p, d, and q are defined as follows: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p: The number of lag observations included in the model, also called the lag order.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d: The number of times that the raw observations are differenced, also known as the degree of differencing.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q: The size of the moving average window, also called the order of moving average.</a:t>
            </a:r>
          </a:p>
          <a:p>
            <a:r>
              <a:rPr lang="en-US" dirty="0"/>
              <a:t>A value 0 can be used as a parameter, which indicates to not use that element of the model. This allows the ARIMA model to be configured as an ARMA model, or even a simple AR, I, or MA model.</a:t>
            </a:r>
          </a:p>
        </p:txBody>
      </p:sp>
    </p:spTree>
    <p:extLst>
      <p:ext uri="{BB962C8B-B14F-4D97-AF65-F5344CB8AC3E}">
        <p14:creationId xmlns:p14="http://schemas.microsoft.com/office/powerpoint/2010/main" val="3165687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066" y="2051875"/>
            <a:ext cx="8662544" cy="337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70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Autocorrelations plot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557" y="2011489"/>
            <a:ext cx="59531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41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C54A5-9D2F-9D4A-8C3C-2731B8BA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2F7EB-A7F9-9749-8EC4-8A50DB57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2233" y="3529165"/>
            <a:ext cx="3859060" cy="892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solidFill>
                  <a:srgbClr val="002060"/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198861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an important form of </a:t>
            </a:r>
            <a:r>
              <a:rPr lang="en-US" dirty="0">
                <a:solidFill>
                  <a:srgbClr val="FF0000"/>
                </a:solidFill>
              </a:rPr>
              <a:t>structured data</a:t>
            </a:r>
            <a:r>
              <a:rPr lang="en-US" dirty="0"/>
              <a:t> in many different fields, like finance, economics, ecology, etc.</a:t>
            </a:r>
          </a:p>
          <a:p>
            <a:r>
              <a:rPr lang="en-US" i="1" dirty="0"/>
              <a:t>Anything that is observed or measured at many points in time forms a time series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998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Timestamps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timestamp is a </a:t>
            </a:r>
            <a:r>
              <a:rPr lang="en-US"/>
              <a:t>specific instant </a:t>
            </a:r>
            <a:r>
              <a:rPr lang="en-US" dirty="0"/>
              <a:t>in time.</a:t>
            </a:r>
          </a:p>
          <a:p>
            <a:r>
              <a:rPr lang="en-US" dirty="0"/>
              <a:t>A timestamp can be a year, a quarter, a month, a day, an hour, a minute, or a second.</a:t>
            </a:r>
          </a:p>
        </p:txBody>
      </p:sp>
    </p:spTree>
    <p:extLst>
      <p:ext uri="{BB962C8B-B14F-4D97-AF65-F5344CB8AC3E}">
        <p14:creationId xmlns:p14="http://schemas.microsoft.com/office/powerpoint/2010/main" val="156268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in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two data types in pandas we have learned: Series and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Series can be used to denote a single time series, where one timestamp is associated with only one value.</a:t>
            </a:r>
          </a:p>
          <a:p>
            <a:r>
              <a:rPr lang="en-US" dirty="0" err="1"/>
              <a:t>DataFrame</a:t>
            </a:r>
            <a:r>
              <a:rPr lang="en-US" dirty="0"/>
              <a:t> can be used to denote a multiple time series, where one timestamp is associated with multiple values. </a:t>
            </a:r>
          </a:p>
        </p:txBody>
      </p:sp>
    </p:spTree>
    <p:extLst>
      <p:ext uri="{BB962C8B-B14F-4D97-AF65-F5344CB8AC3E}">
        <p14:creationId xmlns:p14="http://schemas.microsoft.com/office/powerpoint/2010/main" val="17646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quarter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Quarter, as a timestamp, is a three-month period.</a:t>
            </a:r>
          </a:p>
          <a:p>
            <a:r>
              <a:rPr lang="en-US" dirty="0"/>
              <a:t>Most of the universities in the states use semester-based academic calendars (semester systems), but there are some universities use quarter systems.</a:t>
            </a:r>
          </a:p>
          <a:p>
            <a:r>
              <a:rPr lang="en-US" dirty="0"/>
              <a:t>Quarter is also widely used for companies to refer to their fiscal years. </a:t>
            </a:r>
          </a:p>
        </p:txBody>
      </p:sp>
    </p:spTree>
    <p:extLst>
      <p:ext uri="{BB962C8B-B14F-4D97-AF65-F5344CB8AC3E}">
        <p14:creationId xmlns:p14="http://schemas.microsoft.com/office/powerpoint/2010/main" val="97057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quarter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26281"/>
            <a:ext cx="10515600" cy="165068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fiscal year is always later than the calendar year. For instance, using the above Walmart example, if the calendar year is 2018, then the fiscal year is 2019.</a:t>
            </a:r>
          </a:p>
          <a:p>
            <a:r>
              <a:rPr lang="en-US" dirty="0"/>
              <a:t>Then:</a:t>
            </a:r>
          </a:p>
          <a:p>
            <a:r>
              <a:rPr lang="en-US" dirty="0"/>
              <a:t>2019Q1: 02/01/2018 -- 04/30/2018</a:t>
            </a:r>
            <a:r>
              <a:rPr lang="en-US"/>
              <a:t>; 2019Q2: 05/01/2018 -- </a:t>
            </a:r>
            <a:r>
              <a:rPr lang="en-US" dirty="0"/>
              <a:t>07/01/2018</a:t>
            </a:r>
            <a:r>
              <a:rPr lang="en-US"/>
              <a:t>; 2019Q3: 08/01/2018 – 10/31/2018; 2019Q4: 11/01/2018 – 01/31/2019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43" y="1327404"/>
            <a:ext cx="6583489" cy="311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44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series forecasting using ARIMA</a:t>
            </a:r>
          </a:p>
        </p:txBody>
      </p:sp>
    </p:spTree>
    <p:extLst>
      <p:ext uri="{BB962C8B-B14F-4D97-AF65-F5344CB8AC3E}">
        <p14:creationId xmlns:p14="http://schemas.microsoft.com/office/powerpoint/2010/main" val="184685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ARIMA is an acronym that stands for </a:t>
            </a:r>
            <a:r>
              <a:rPr lang="en-US" dirty="0" err="1"/>
              <a:t>AutoRegressive</a:t>
            </a:r>
            <a:r>
              <a:rPr lang="en-US" dirty="0"/>
              <a:t> Integrated Moving Average.</a:t>
            </a:r>
          </a:p>
          <a:p>
            <a:r>
              <a:rPr lang="en-US" dirty="0"/>
              <a:t>It is a class of statistical models for analyzing and forecasting time series data.</a:t>
            </a:r>
          </a:p>
        </p:txBody>
      </p:sp>
    </p:spTree>
    <p:extLst>
      <p:ext uri="{BB962C8B-B14F-4D97-AF65-F5344CB8AC3E}">
        <p14:creationId xmlns:p14="http://schemas.microsoft.com/office/powerpoint/2010/main" val="2811833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AR: </a:t>
            </a:r>
            <a:r>
              <a:rPr lang="en-US" dirty="0" err="1"/>
              <a:t>Autoregression</a:t>
            </a:r>
            <a:r>
              <a:rPr lang="en-US" dirty="0"/>
              <a:t>, a model that uses the dependent relationship between an observation and some number of lagged observations.</a:t>
            </a:r>
          </a:p>
          <a:p>
            <a:r>
              <a:rPr lang="en-US" dirty="0"/>
              <a:t>I: Integrated, the use of differencing of raw observations (ex.: subtracting an observation from an observation at the previous time step) in order to make the time series stationary.</a:t>
            </a:r>
          </a:p>
          <a:p>
            <a:r>
              <a:rPr lang="en-US" dirty="0"/>
              <a:t>MA: Moving Average, a model that uses the dependency between an observation and a residual error from a moving average model applied to lagged observations.</a:t>
            </a:r>
          </a:p>
        </p:txBody>
      </p:sp>
    </p:spTree>
    <p:extLst>
      <p:ext uri="{BB962C8B-B14F-4D97-AF65-F5344CB8AC3E}">
        <p14:creationId xmlns:p14="http://schemas.microsoft.com/office/powerpoint/2010/main" val="1844036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571</Words>
  <Application>Microsoft Macintosh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Bangla MN</vt:lpstr>
      <vt:lpstr>Calibri</vt:lpstr>
      <vt:lpstr>Calibri Light</vt:lpstr>
      <vt:lpstr>Office Theme</vt:lpstr>
      <vt:lpstr>Week 10-11  IT166 Python for Data Science &amp; Data Analytics Time Series</vt:lpstr>
      <vt:lpstr>About Time Series</vt:lpstr>
      <vt:lpstr>Timestamps</vt:lpstr>
      <vt:lpstr>Time series in pandas</vt:lpstr>
      <vt:lpstr>About quarter</vt:lpstr>
      <vt:lpstr>About quarter</vt:lpstr>
      <vt:lpstr>Time series forecasting using ARIMA</vt:lpstr>
      <vt:lpstr>ARIMA model</vt:lpstr>
      <vt:lpstr>ARIMA descriptions</vt:lpstr>
      <vt:lpstr>ARIMA descriptions</vt:lpstr>
      <vt:lpstr>Correlations</vt:lpstr>
      <vt:lpstr>Autocorrelations plot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</dc:title>
  <dc:creator>Fang, Xing</dc:creator>
  <cp:lastModifiedBy>Microsoft Office User</cp:lastModifiedBy>
  <cp:revision>9</cp:revision>
  <dcterms:created xsi:type="dcterms:W3CDTF">2018-07-18T18:54:45Z</dcterms:created>
  <dcterms:modified xsi:type="dcterms:W3CDTF">2021-10-20T18:53:17Z</dcterms:modified>
</cp:coreProperties>
</file>