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7" r:id="rId3"/>
    <p:sldId id="318" r:id="rId4"/>
    <p:sldId id="320" r:id="rId5"/>
    <p:sldId id="321" r:id="rId6"/>
    <p:sldId id="1211" r:id="rId7"/>
    <p:sldId id="323" r:id="rId8"/>
    <p:sldId id="1140" r:id="rId9"/>
    <p:sldId id="1161" r:id="rId10"/>
    <p:sldId id="1000" r:id="rId11"/>
    <p:sldId id="1210" r:id="rId12"/>
    <p:sldId id="1163" r:id="rId13"/>
    <p:sldId id="259" r:id="rId14"/>
    <p:sldId id="261" r:id="rId15"/>
    <p:sldId id="262" r:id="rId16"/>
    <p:sldId id="325" r:id="rId17"/>
    <p:sldId id="1214" r:id="rId18"/>
    <p:sldId id="1213" r:id="rId19"/>
    <p:sldId id="1212" r:id="rId20"/>
    <p:sldId id="324" r:id="rId21"/>
    <p:sldId id="327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FFFF66"/>
    <a:srgbClr val="FFCC00"/>
    <a:srgbClr val="009900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8" autoAdjust="0"/>
    <p:restoredTop sz="82246" autoAdjust="0"/>
  </p:normalViewPr>
  <p:slideViewPr>
    <p:cSldViewPr>
      <p:cViewPr varScale="1">
        <p:scale>
          <a:sx n="61" d="100"/>
          <a:sy n="61" d="100"/>
        </p:scale>
        <p:origin x="16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0CC588A-5152-4CF1-96CD-7C42710FB8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1101F42-CB6A-4B92-A6F8-C22BD89559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21B9623-3B21-4D31-BBDC-E76DD54297C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86594E4-CBA7-4D75-AF46-656D1E479F1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11B2640-4C3B-4DA0-882B-20FD218B0F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5BFCA3C-9F8B-4C0B-A611-FFC586CBC9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fld id="{8E2F286E-7CBF-4D69-9D58-E201E78AEC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8CD76C6-7A85-478C-8AF4-44DD33608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BFB486-BD0D-4B3C-B33D-1DEF0E059025}" type="slidenum">
              <a:rPr lang="en-US" altLang="en-US" sz="1000">
                <a:latin typeface="Times New Roman" panose="02020603050405020304" pitchFamily="18" charset="0"/>
              </a:rPr>
              <a:pPr/>
              <a:t>2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479419B-8C79-44CF-A712-BB55D34BB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6AA080B-237D-4E9E-80F4-5ABDD1E40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ARM: </a:t>
            </a:r>
            <a:r>
              <a:rPr lang="en-US" b="0" i="1" dirty="0">
                <a:solidFill>
                  <a:srgbClr val="2E2E2E"/>
                </a:solidFill>
                <a:effectLst/>
                <a:latin typeface="NexusSans"/>
              </a:rPr>
              <a:t>Architecture Reference Manual</a:t>
            </a:r>
          </a:p>
          <a:p>
            <a:r>
              <a:rPr lang="en-US" dirty="0"/>
              <a:t>Reduced Instruction Set Computing (RISC)</a:t>
            </a:r>
          </a:p>
          <a:p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Complex Instruction Set Computing (CISC)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F286E-7CBF-4D69-9D58-E201E78AEC0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080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8CD76C6-7A85-478C-8AF4-44DD33608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BFB486-BD0D-4B3C-B33D-1DEF0E059025}" type="slidenum">
              <a:rPr lang="en-US" altLang="en-US" sz="1000">
                <a:latin typeface="Times New Roman" panose="02020603050405020304" pitchFamily="18" charset="0"/>
              </a:rPr>
              <a:pPr/>
              <a:t>6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479419B-8C79-44CF-A712-BB55D34BB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6AA080B-237D-4E9E-80F4-5ABDD1E40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42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dynamically-typed: check if data types are correct after a program starts running.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F286E-7CBF-4D69-9D58-E201E78AEC0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50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E9B71-A0B8-F843-B7EE-FAB1287737F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6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Plug and Play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E9B71-A0B8-F843-B7EE-FAB1287737F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13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8CD76C6-7A85-478C-8AF4-44DD33608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BFB486-BD0D-4B3C-B33D-1DEF0E059025}" type="slidenum">
              <a:rPr lang="en-US" altLang="en-US" sz="1000">
                <a:latin typeface="Times New Roman" panose="02020603050405020304" pitchFamily="18" charset="0"/>
              </a:rPr>
              <a:pPr/>
              <a:t>11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479419B-8C79-44CF-A712-BB55D34BB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6AA080B-237D-4E9E-80F4-5ABDD1E40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04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8740ED-F2E6-41BF-B4DD-9EF2057E8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BA32381-30F8-4034-BDBF-6077BB1C59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942B-A62B-48D8-8232-24DCB54F02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2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FCE30E-0C26-49DF-8997-760EAA8C97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690CEB-8B21-4DBA-B376-C7D428ABC8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DACA3-60DD-40E4-BDE0-DC5E083823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17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929808-F071-4B79-BD4B-779647F5F3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21C8E7-50ED-4E6A-8058-B87F0CBD4E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1BF6FF-C52F-4B23-9E80-628B8B4D73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9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A883D-B1E6-4A7E-ADF0-9DAAA47C4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694B20-61F0-4705-B21C-6311ED424D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0B7CFB-2131-4349-9652-9B8CCFAA3C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82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42C224-63E7-4324-ACF4-79BECE4FE1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AF7CBDE-B825-4923-AE5F-823500F308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1F40CA-41AD-4982-8578-28EA97FA1D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64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C1EDDA-710E-4D53-A836-9954C019CA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F6DFCE0-BC20-466D-9FE2-655EBB74E2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09BBE-262C-4DD3-A6D1-2BA58013DE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81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09CBEC-34F8-497E-87D0-24F0E8F80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3FBF33-A978-4851-B760-A1BC48AF9C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17DC87-9ECD-45B3-8FA4-829E3408C1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7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E5657E-87C5-40D9-AAB8-28A6B6D3DA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5A7E73-80A8-4CA6-B62A-E893D26A45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9D679-3BD9-4FF6-9E29-0EC35DA2D4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6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C738E7F-668B-453B-B79E-EA97C0913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EC3AD5F-5E5A-401F-BF2E-42E788F59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758E02E-E163-4245-A7B6-08772CF0E8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99213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65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E9C8885-0CDA-422A-B2A5-CE5F2F4EE3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37AA71A2-E33B-480D-B97F-D007A286FBF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ADD30981-CB24-4A85-AEF2-8E68DD60A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400800"/>
            <a:ext cx="853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Arc 13">
            <a:extLst>
              <a:ext uri="{FF2B5EF4-FFF2-40B4-BE49-F238E27FC236}">
                <a16:creationId xmlns:a16="http://schemas.microsoft.com/office/drawing/2014/main" id="{DBE5445A-C3A3-4F2C-BD13-41B73EDE6DB1}"/>
              </a:ext>
            </a:extLst>
          </p:cNvPr>
          <p:cNvSpPr>
            <a:spLocks/>
          </p:cNvSpPr>
          <p:nvPr/>
        </p:nvSpPr>
        <p:spPr bwMode="auto">
          <a:xfrm>
            <a:off x="153988" y="6248400"/>
            <a:ext cx="152400" cy="152400"/>
          </a:xfrm>
          <a:custGeom>
            <a:avLst/>
            <a:gdLst>
              <a:gd name="T0" fmla="*/ 7586606 w 21600"/>
              <a:gd name="T1" fmla="*/ 7586606 h 21600"/>
              <a:gd name="T2" fmla="*/ 0 w 21600"/>
              <a:gd name="T3" fmla="*/ 0 h 21600"/>
              <a:gd name="T4" fmla="*/ 7586606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7" name="Arc 14">
            <a:extLst>
              <a:ext uri="{FF2B5EF4-FFF2-40B4-BE49-F238E27FC236}">
                <a16:creationId xmlns:a16="http://schemas.microsoft.com/office/drawing/2014/main" id="{CEB8F179-4B54-4B96-8554-780A52514086}"/>
              </a:ext>
            </a:extLst>
          </p:cNvPr>
          <p:cNvSpPr>
            <a:spLocks/>
          </p:cNvSpPr>
          <p:nvPr/>
        </p:nvSpPr>
        <p:spPr bwMode="auto">
          <a:xfrm>
            <a:off x="8839200" y="6248400"/>
            <a:ext cx="152400" cy="152400"/>
          </a:xfrm>
          <a:custGeom>
            <a:avLst/>
            <a:gdLst>
              <a:gd name="T0" fmla="*/ 7586606 w 21600"/>
              <a:gd name="T1" fmla="*/ 0 h 21600"/>
              <a:gd name="T2" fmla="*/ 0 w 21600"/>
              <a:gd name="T3" fmla="*/ 758660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" name="AutoShape 16" descr="Image result for illinois state university redbird">
            <a:extLst>
              <a:ext uri="{FF2B5EF4-FFF2-40B4-BE49-F238E27FC236}">
                <a16:creationId xmlns:a16="http://schemas.microsoft.com/office/drawing/2014/main" id="{3DE7C8B9-3DA3-4679-B629-2761DD74B3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42" name="AutoShape 18" descr="Image result for illinois state university redbird">
            <a:extLst>
              <a:ext uri="{FF2B5EF4-FFF2-40B4-BE49-F238E27FC236}">
                <a16:creationId xmlns:a16="http://schemas.microsoft.com/office/drawing/2014/main" id="{EB3D8872-35FF-4D13-B581-3637FE2D4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44" name="AutoShape 20" descr="Image result for illinois state university redbird">
            <a:extLst>
              <a:ext uri="{FF2B5EF4-FFF2-40B4-BE49-F238E27FC236}">
                <a16:creationId xmlns:a16="http://schemas.microsoft.com/office/drawing/2014/main" id="{51978AE4-58D5-4296-9800-8134D63A19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41" name="Picture 6" descr="http://upload.wikimedia.org/wikipedia/en/f/f9/Illinois_State_University_Seal.png">
            <a:extLst>
              <a:ext uri="{FF2B5EF4-FFF2-40B4-BE49-F238E27FC236}">
                <a16:creationId xmlns:a16="http://schemas.microsoft.com/office/drawing/2014/main" id="{2D51C2BF-CCD7-44FE-B8A5-CE85EAA60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5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6" descr="Image result for illinois state university redbird">
            <a:extLst>
              <a:ext uri="{FF2B5EF4-FFF2-40B4-BE49-F238E27FC236}">
                <a16:creationId xmlns:a16="http://schemas.microsoft.com/office/drawing/2014/main" id="{29E8C94D-692B-4945-BEDC-60505910F54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AutoShape 18" descr="Image result for illinois state university redbird">
            <a:extLst>
              <a:ext uri="{FF2B5EF4-FFF2-40B4-BE49-F238E27FC236}">
                <a16:creationId xmlns:a16="http://schemas.microsoft.com/office/drawing/2014/main" id="{ED9E3A5F-7208-45CA-A0D4-606C1FADF8E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AutoShape 20" descr="Image result for illinois state university redbird">
            <a:extLst>
              <a:ext uri="{FF2B5EF4-FFF2-40B4-BE49-F238E27FC236}">
                <a16:creationId xmlns:a16="http://schemas.microsoft.com/office/drawing/2014/main" id="{17CEDDAA-9E5C-4E2D-84E8-84809150C8C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6" name="Picture 6" descr="http://upload.wikimedia.org/wikipedia/en/f/f9/Illinois_State_University_Seal.png">
            <a:extLst>
              <a:ext uri="{FF2B5EF4-FFF2-40B4-BE49-F238E27FC236}">
                <a16:creationId xmlns:a16="http://schemas.microsoft.com/office/drawing/2014/main" id="{3BD88B88-D739-44C5-BCF6-C7CA65F27E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5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20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0" u="none">
          <a:solidFill>
            <a:schemeClr val="tx2"/>
          </a:solidFill>
          <a:latin typeface="Comic Sans MS" panose="030F0702030302020204" pitchFamily="66" charset="0"/>
          <a:ea typeface="MS PGothic" panose="020B0600070205080204" pitchFamily="34" charset="-128"/>
          <a:cs typeface="Comic Sans MS" panose="030F0702030302020204" pitchFamily="66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  <a:cs typeface="Consolas" panose="020B0609020204030204" pitchFamily="49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F9DAE06C-0A19-4ACC-AF50-E7A3912C48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143000"/>
          </a:xfrm>
          <a:noFill/>
        </p:spPr>
        <p:txBody>
          <a:bodyPr/>
          <a:lstStyle/>
          <a:p>
            <a:r>
              <a:rPr lang="en-US" altLang="en-US" dirty="0"/>
              <a:t>IT 170 </a:t>
            </a:r>
            <a:br>
              <a:rPr lang="en-US" altLang="en-US" dirty="0"/>
            </a:br>
            <a:r>
              <a:rPr lang="en-US" dirty="0"/>
              <a:t>Scripting Languages and Automation</a:t>
            </a:r>
            <a:endParaRPr lang="en-US" altLang="en-US" dirty="0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53C17EF5-654A-4BFF-96BA-50C4C97731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altLang="en-US" sz="2000" dirty="0"/>
              <a:t>Python Basics</a:t>
            </a:r>
          </a:p>
          <a:p>
            <a:pPr marL="342900" indent="-342900"/>
            <a:endParaRPr lang="en-US" altLang="en-US" sz="2000" dirty="0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422DE3BA-83F8-41D5-AB07-4650AB77EA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 Illinois State University                      	                                                           Y. Tang</a:t>
            </a:r>
          </a:p>
        </p:txBody>
      </p:sp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7C2524F9-F7C1-4566-A3C4-69CE04331F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D42642-A4AC-4ECE-B378-7DABB5114D2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Python Library</a:t>
            </a:r>
          </a:p>
          <a:p>
            <a:r>
              <a:rPr lang="en-US" dirty="0"/>
              <a:t>Data Analysis with Python</a:t>
            </a:r>
          </a:p>
          <a:p>
            <a:pPr lvl="1"/>
            <a:r>
              <a:rPr lang="en-US" dirty="0"/>
              <a:t>NumPy</a:t>
            </a:r>
          </a:p>
          <a:p>
            <a:pPr lvl="1"/>
            <a:r>
              <a:rPr lang="en-US" dirty="0"/>
              <a:t>pandas</a:t>
            </a:r>
          </a:p>
          <a:p>
            <a:r>
              <a:rPr lang="en-US" dirty="0"/>
              <a:t>Data Visualization with Python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/>
              <a:t>Seaborn</a:t>
            </a:r>
          </a:p>
          <a:p>
            <a:r>
              <a:rPr lang="en-US" dirty="0"/>
              <a:t>Machine Learning Library</a:t>
            </a:r>
          </a:p>
          <a:p>
            <a:pPr lvl="1"/>
            <a:r>
              <a:rPr lang="en-US" dirty="0"/>
              <a:t>Scikit-learn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24B530-145C-2647-8FC3-90ECDE64E195}"/>
              </a:ext>
            </a:extLst>
          </p:cNvPr>
          <p:cNvSpPr txBox="1">
            <a:spLocks/>
          </p:cNvSpPr>
          <p:nvPr/>
        </p:nvSpPr>
        <p:spPr>
          <a:xfrm>
            <a:off x="781050" y="128349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DCB084-D47D-5E45-9C23-39B69EA9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2970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Batteries Included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F67D4D-72D8-4A4C-913F-69AD2BB73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75" y="1473125"/>
            <a:ext cx="18796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0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6">
            <a:extLst>
              <a:ext uri="{FF2B5EF4-FFF2-40B4-BE49-F238E27FC236}">
                <a16:creationId xmlns:a16="http://schemas.microsoft.com/office/drawing/2014/main" id="{EBC6BFE2-C2A1-44A6-9DD1-120664572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100" name="Rectangle 1027">
            <a:extLst>
              <a:ext uri="{FF2B5EF4-FFF2-40B4-BE49-F238E27FC236}">
                <a16:creationId xmlns:a16="http://schemas.microsoft.com/office/drawing/2014/main" id="{61DB1C70-E737-4B60-B557-FB7EEE836E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70000"/>
            <a:ext cx="8229600" cy="48260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Basic Concepts: data, computing, programming</a:t>
            </a:r>
          </a:p>
          <a:p>
            <a:pPr marL="0" indent="0">
              <a:buNone/>
            </a:pPr>
            <a:endParaRPr lang="en-US" alt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Python Overview</a:t>
            </a:r>
          </a:p>
          <a:p>
            <a:endParaRPr lang="en-US" altLang="en-US" dirty="0"/>
          </a:p>
          <a:p>
            <a:r>
              <a:rPr lang="en-US" altLang="en-US" dirty="0"/>
              <a:t>Running Python</a:t>
            </a:r>
          </a:p>
          <a:p>
            <a:pPr lvl="1">
              <a:buFont typeface="Marlett" pitchFamily="2" charset="2"/>
              <a:buNone/>
            </a:pPr>
            <a:endParaRPr lang="en-US" altLang="en-US" dirty="0"/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5A00869C-2707-4766-BC90-D9B8EF1787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 Illinois State University                      	                                                           Y. Tang</a:t>
            </a:r>
          </a:p>
        </p:txBody>
      </p:sp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C83F90ED-FDB1-4C85-AA1E-2B956EB24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3D90E-801C-42D0-A584-4870E9AF9A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0048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executions—programmer’s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Python script</a:t>
            </a:r>
            <a:r>
              <a:rPr lang="en-US" dirty="0"/>
              <a:t> (source code file) includes Python statements and has a file extension of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py</a:t>
            </a:r>
            <a:endParaRPr lang="en-US" dirty="0"/>
          </a:p>
          <a:p>
            <a:r>
              <a:rPr lang="en-US" dirty="0"/>
              <a:t>One way to run the script is to use the command line by simply typing: python whatevername.py</a:t>
            </a:r>
          </a:p>
          <a:p>
            <a:r>
              <a:rPr lang="en-US" dirty="0"/>
              <a:t>The result will be shown on the screen, if any.</a:t>
            </a:r>
          </a:p>
          <a:p>
            <a:r>
              <a:rPr lang="en-US" dirty="0"/>
              <a:t>Second way to run the script/program </a:t>
            </a:r>
          </a:p>
          <a:p>
            <a:pPr lvl="4"/>
            <a:r>
              <a:rPr lang="en-US" dirty="0"/>
              <a:t>Jupyter notebook</a:t>
            </a:r>
          </a:p>
          <a:p>
            <a:pPr lvl="4"/>
            <a:r>
              <a:rPr lang="en-US" dirty="0"/>
              <a:t>Spyder</a:t>
            </a:r>
          </a:p>
          <a:p>
            <a:pPr lvl="4"/>
            <a:r>
              <a:rPr lang="en-US" dirty="0"/>
              <a:t>PyCharm</a:t>
            </a:r>
          </a:p>
          <a:p>
            <a:pPr lvl="4"/>
            <a:r>
              <a:rPr lang="en-US" dirty="0"/>
              <a:t>Visual Studio Code (vs code)</a:t>
            </a:r>
          </a:p>
        </p:txBody>
      </p:sp>
    </p:spTree>
    <p:extLst>
      <p:ext uri="{BB962C8B-B14F-4D97-AF65-F5344CB8AC3E}">
        <p14:creationId xmlns:p14="http://schemas.microsoft.com/office/powerpoint/2010/main" val="219843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executions—what happens behind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Once the execution command is given, the following thing happens: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source code file is firstly translated (compiled) into a byte code file.</a:t>
            </a:r>
          </a:p>
          <a:p>
            <a:r>
              <a:rPr lang="en-US" dirty="0"/>
              <a:t>The byte code file is then executed (interpreted) by the Python Virtual Machine (PVM).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81200"/>
            <a:ext cx="5193506" cy="20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5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language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dirty="0"/>
              <a:t>It is the standard implementation of Python, which is written in C</a:t>
            </a:r>
          </a:p>
          <a:p>
            <a:pPr lvl="1"/>
            <a:r>
              <a:rPr lang="en-US" dirty="0"/>
              <a:t>For Windows users, you can get it from http://www.python.org</a:t>
            </a:r>
          </a:p>
          <a:p>
            <a:pPr lvl="1"/>
            <a:r>
              <a:rPr lang="en-US" dirty="0"/>
              <a:t>For Mac and Linux users, your OS has had </a:t>
            </a:r>
            <a:r>
              <a:rPr lang="en-US" dirty="0" err="1"/>
              <a:t>CPython</a:t>
            </a:r>
            <a:r>
              <a:rPr lang="en-US" dirty="0"/>
              <a:t> installed already. </a:t>
            </a:r>
          </a:p>
          <a:p>
            <a:pPr lvl="1"/>
            <a:endParaRPr lang="en-US" dirty="0"/>
          </a:p>
          <a:p>
            <a:r>
              <a:rPr lang="en-US" dirty="0" err="1"/>
              <a:t>Jython</a:t>
            </a:r>
            <a:r>
              <a:rPr lang="en-US" dirty="0"/>
              <a:t> or </a:t>
            </a:r>
            <a:r>
              <a:rPr lang="en-US" dirty="0" err="1"/>
              <a:t>JPython</a:t>
            </a:r>
            <a:endParaRPr lang="en-US" dirty="0"/>
          </a:p>
          <a:p>
            <a:pPr lvl="1"/>
            <a:r>
              <a:rPr lang="en-US" dirty="0"/>
              <a:t>A Java implementation of Python.</a:t>
            </a:r>
          </a:p>
          <a:p>
            <a:pPr lvl="1"/>
            <a:r>
              <a:rPr lang="en-US" dirty="0"/>
              <a:t>It is designed for the integration with Java.</a:t>
            </a:r>
          </a:p>
          <a:p>
            <a:pPr lvl="1"/>
            <a:r>
              <a:rPr lang="en-US" dirty="0" err="1"/>
              <a:t>Jython</a:t>
            </a:r>
            <a:r>
              <a:rPr lang="en-US" dirty="0"/>
              <a:t> uses Java Virtual Machine to run its programs.</a:t>
            </a:r>
          </a:p>
          <a:p>
            <a:pPr lvl="1"/>
            <a:r>
              <a:rPr lang="en-US" dirty="0"/>
              <a:t>Slower and less robust than </a:t>
            </a:r>
            <a:r>
              <a:rPr lang="en-US" dirty="0" err="1"/>
              <a:t>CPython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377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IronPython</a:t>
            </a:r>
            <a:endParaRPr lang="en-US" dirty="0"/>
          </a:p>
          <a:p>
            <a:pPr lvl="1"/>
            <a:r>
              <a:rPr lang="en-US" dirty="0"/>
              <a:t>It is newer than both </a:t>
            </a:r>
            <a:r>
              <a:rPr lang="en-US" dirty="0" err="1"/>
              <a:t>CPython</a:t>
            </a:r>
            <a:r>
              <a:rPr lang="en-US" dirty="0"/>
              <a:t> and </a:t>
            </a:r>
            <a:r>
              <a:rPr lang="en-US" dirty="0" err="1"/>
              <a:t>JPython</a:t>
            </a:r>
            <a:endParaRPr lang="en-US" dirty="0"/>
          </a:p>
          <a:p>
            <a:pPr lvl="1"/>
            <a:r>
              <a:rPr lang="en-US" dirty="0"/>
              <a:t>It is designed to work with Microsoft’s .NET framework</a:t>
            </a:r>
          </a:p>
          <a:p>
            <a:pPr lvl="1"/>
            <a:r>
              <a:rPr lang="en-US" dirty="0"/>
              <a:t>From the same creator of </a:t>
            </a:r>
            <a:r>
              <a:rPr lang="en-US" dirty="0" err="1"/>
              <a:t>JPython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 err="1"/>
              <a:t>Stackless</a:t>
            </a:r>
            <a:endParaRPr lang="en-US" dirty="0"/>
          </a:p>
          <a:p>
            <a:pPr lvl="1"/>
            <a:r>
              <a:rPr lang="en-US" dirty="0"/>
              <a:t>Python for concurrency.</a:t>
            </a:r>
          </a:p>
          <a:p>
            <a:pPr lvl="1"/>
            <a:endParaRPr lang="en-US" dirty="0"/>
          </a:p>
          <a:p>
            <a:r>
              <a:rPr lang="en-US" dirty="0" err="1"/>
              <a:t>PyPy</a:t>
            </a:r>
            <a:endParaRPr lang="en-US" dirty="0"/>
          </a:p>
          <a:p>
            <a:pPr lvl="1"/>
            <a:r>
              <a:rPr lang="en-US" dirty="0"/>
              <a:t>Python for speed.</a:t>
            </a:r>
          </a:p>
        </p:txBody>
      </p:sp>
    </p:spTree>
    <p:extLst>
      <p:ext uri="{BB962C8B-B14F-4D97-AF65-F5344CB8AC3E}">
        <p14:creationId xmlns:p14="http://schemas.microsoft.com/office/powerpoint/2010/main" val="4092646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F9EC-034A-474B-BEBA-07CC204C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6D61-86A1-4772-A9A6-1349A85C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Python installation package (for different platforms) from the Python official website</a:t>
            </a:r>
          </a:p>
          <a:p>
            <a:pPr lvl="1"/>
            <a:r>
              <a:rPr lang="en-US" dirty="0"/>
              <a:t>Python Interpreter</a:t>
            </a:r>
          </a:p>
          <a:p>
            <a:pPr lvl="1"/>
            <a:r>
              <a:rPr lang="en-US" dirty="0"/>
              <a:t>Basic programming tools, e.g., IDLE</a:t>
            </a:r>
          </a:p>
          <a:p>
            <a:r>
              <a:rPr lang="en-US" dirty="0"/>
              <a:t>Download third-party IDE-based Python installation packages: Anaconda (Spyder), PyCharm, etc. </a:t>
            </a:r>
          </a:p>
          <a:p>
            <a:r>
              <a:rPr lang="en-US" dirty="0" err="1"/>
              <a:t>IPython</a:t>
            </a:r>
            <a:r>
              <a:rPr lang="en-US" dirty="0"/>
              <a:t> (Interactive Python) &amp;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64350-2CD9-422A-9AC7-24DFB231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8E569-0CB9-4460-AD44-BE1389060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89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3757-BA2C-4DD2-B834-2452D396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Programming: talking to a computer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F3CB8-3C17-4F95-80D9-134D5357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C5844-1255-43DF-8060-C59FDF6AC0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9FE002-B4B8-40AF-98D4-9993B33E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006"/>
            <a:ext cx="224790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AD92E92-8EDA-461B-827A-036DD08F4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03785"/>
            <a:ext cx="3009900" cy="168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6A49E5A-C185-45C7-BA75-0B7DA9068F2E}"/>
              </a:ext>
            </a:extLst>
          </p:cNvPr>
          <p:cNvSpPr/>
          <p:nvPr/>
        </p:nvSpPr>
        <p:spPr bwMode="auto">
          <a:xfrm>
            <a:off x="3581400" y="2057400"/>
            <a:ext cx="1562100" cy="457200"/>
          </a:xfrm>
          <a:prstGeom prst="rightArrow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A2F218E1-3DA2-4619-9E2F-A83AE1CC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97" y="4258056"/>
            <a:ext cx="3009900" cy="168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F4B75C-FF6B-418E-920D-8A065DFF7EE1}"/>
              </a:ext>
            </a:extLst>
          </p:cNvPr>
          <p:cNvCxnSpPr/>
          <p:nvPr/>
        </p:nvCxnSpPr>
        <p:spPr bwMode="auto">
          <a:xfrm>
            <a:off x="2438400" y="3927061"/>
            <a:ext cx="0" cy="1981200"/>
          </a:xfrm>
          <a:prstGeom prst="line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81B033-6D54-4199-85BF-F2A6D43FDD66}"/>
              </a:ext>
            </a:extLst>
          </p:cNvPr>
          <p:cNvSpPr txBox="1"/>
          <p:nvPr/>
        </p:nvSpPr>
        <p:spPr>
          <a:xfrm>
            <a:off x="2362200" y="3927061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9F28ED-766D-4EC2-B1B9-968CC24D7A5A}"/>
              </a:ext>
            </a:extLst>
          </p:cNvPr>
          <p:cNvSpPr txBox="1"/>
          <p:nvPr/>
        </p:nvSpPr>
        <p:spPr>
          <a:xfrm>
            <a:off x="1742747" y="3465396"/>
            <a:ext cx="16862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OS Shell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2C068C-43EA-488E-89E1-760AE83D6DF5}"/>
              </a:ext>
            </a:extLst>
          </p:cNvPr>
          <p:cNvSpPr txBox="1"/>
          <p:nvPr/>
        </p:nvSpPr>
        <p:spPr>
          <a:xfrm>
            <a:off x="1524000" y="3922596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User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E3DFE8FE-7B56-4080-8EAF-4F3FD77DF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4258056"/>
            <a:ext cx="3009900" cy="168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EDD865-A0B7-4E89-99CA-D2E719B97A65}"/>
              </a:ext>
            </a:extLst>
          </p:cNvPr>
          <p:cNvCxnSpPr/>
          <p:nvPr/>
        </p:nvCxnSpPr>
        <p:spPr bwMode="auto">
          <a:xfrm>
            <a:off x="6734503" y="3927061"/>
            <a:ext cx="0" cy="1981200"/>
          </a:xfrm>
          <a:prstGeom prst="line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C9A111B-DE8A-40C3-A107-BF8DF4027EB5}"/>
              </a:ext>
            </a:extLst>
          </p:cNvPr>
          <p:cNvSpPr txBox="1"/>
          <p:nvPr/>
        </p:nvSpPr>
        <p:spPr>
          <a:xfrm>
            <a:off x="7906406" y="3927061"/>
            <a:ext cx="627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F0E0D9-728E-4CF8-A14A-5C8C50CAA306}"/>
              </a:ext>
            </a:extLst>
          </p:cNvPr>
          <p:cNvSpPr txBox="1"/>
          <p:nvPr/>
        </p:nvSpPr>
        <p:spPr>
          <a:xfrm>
            <a:off x="5562600" y="3465396"/>
            <a:ext cx="2114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Python Shell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B061A9-336B-4ED8-94EC-9DFB3082A6C3}"/>
              </a:ext>
            </a:extLst>
          </p:cNvPr>
          <p:cNvSpPr txBox="1"/>
          <p:nvPr/>
        </p:nvSpPr>
        <p:spPr>
          <a:xfrm>
            <a:off x="4619953" y="3922596"/>
            <a:ext cx="2114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Programmer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6ADC48-AD1A-4734-872B-89CCDF8A46D8}"/>
              </a:ext>
            </a:extLst>
          </p:cNvPr>
          <p:cNvSpPr txBox="1"/>
          <p:nvPr/>
        </p:nvSpPr>
        <p:spPr>
          <a:xfrm>
            <a:off x="6781800" y="3922595"/>
            <a:ext cx="8572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PVM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715549-2294-4274-9F6A-CBEF0A8A6145}"/>
              </a:ext>
            </a:extLst>
          </p:cNvPr>
          <p:cNvCxnSpPr>
            <a:cxnSpLocks/>
          </p:cNvCxnSpPr>
          <p:nvPr/>
        </p:nvCxnSpPr>
        <p:spPr bwMode="auto">
          <a:xfrm>
            <a:off x="7543800" y="4175234"/>
            <a:ext cx="415636" cy="0"/>
          </a:xfrm>
          <a:prstGeom prst="straightConnector1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49694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EB24-A886-4EE2-826F-A0F27E26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shell vs. Python Shell</a:t>
            </a:r>
            <a:br>
              <a:rPr lang="en-US" dirty="0"/>
            </a:br>
            <a:r>
              <a:rPr lang="en-US" dirty="0"/>
              <a:t>(shell =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CB40-2913-45C9-9A13-C71C91758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OS shell (like a command window in Windows) is an interface btw a user and OS </a:t>
            </a:r>
          </a:p>
          <a:p>
            <a:r>
              <a:rPr lang="en-US" dirty="0"/>
              <a:t>A Python shell is an interface between a programmer and PVM. A Python shell</a:t>
            </a:r>
          </a:p>
          <a:p>
            <a:pPr lvl="1"/>
            <a:r>
              <a:rPr lang="en-US" dirty="0"/>
              <a:t>Can be connected to a local installed PVM</a:t>
            </a:r>
          </a:p>
          <a:p>
            <a:pPr lvl="1"/>
            <a:r>
              <a:rPr lang="en-US" dirty="0"/>
              <a:t>Can be connected to a remote PVM installed on a remote machine</a:t>
            </a:r>
          </a:p>
          <a:p>
            <a:pPr lvl="1"/>
            <a:r>
              <a:rPr lang="en-US" dirty="0"/>
              <a:t>Can be embedded into a Web application called </a:t>
            </a:r>
            <a:r>
              <a:rPr lang="en-US" dirty="0" err="1"/>
              <a:t>Jyputer</a:t>
            </a:r>
            <a:r>
              <a:rPr lang="en-US" dirty="0"/>
              <a:t> Notebook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A170F-C32D-418A-A7F3-C3441324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5BB4-7E8D-46F1-94E8-7CC9CD0022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042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6670-44B7-4BED-A71F-7265B7C1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&amp;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488D-FAC1-488D-8317-B19B5396C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project began in 2001 for a better interactive Python interpreter</a:t>
            </a:r>
          </a:p>
          <a:p>
            <a:r>
              <a:rPr lang="en-US" dirty="0" err="1"/>
              <a:t>Jupyter</a:t>
            </a:r>
            <a:r>
              <a:rPr lang="en-US" dirty="0"/>
              <a:t> project started at 2014 for interactive computing tools using different language, including Python</a:t>
            </a:r>
          </a:p>
          <a:p>
            <a:pPr lvl="1"/>
            <a:r>
              <a:rPr lang="en-US" dirty="0" err="1"/>
              <a:t>IPython</a:t>
            </a:r>
            <a:r>
              <a:rPr lang="en-US" dirty="0"/>
              <a:t> web notebook became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The most used programming environment for data science, which seamlessly combined coding, documentation, and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EC55B-BCE4-4062-9AAC-E045A865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CA7FE-F7F3-473A-B436-80D9190644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1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6">
            <a:extLst>
              <a:ext uri="{FF2B5EF4-FFF2-40B4-BE49-F238E27FC236}">
                <a16:creationId xmlns:a16="http://schemas.microsoft.com/office/drawing/2014/main" id="{EBC6BFE2-C2A1-44A6-9DD1-120664572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100" name="Rectangle 1027">
            <a:extLst>
              <a:ext uri="{FF2B5EF4-FFF2-40B4-BE49-F238E27FC236}">
                <a16:creationId xmlns:a16="http://schemas.microsoft.com/office/drawing/2014/main" id="{61DB1C70-E737-4B60-B557-FB7EEE836E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70000"/>
            <a:ext cx="8229600" cy="4826000"/>
          </a:xfrm>
        </p:spPr>
        <p:txBody>
          <a:bodyPr/>
          <a:lstStyle/>
          <a:p>
            <a:r>
              <a:rPr lang="en-US" altLang="en-US" dirty="0"/>
              <a:t>Basic Concepts: data, computing, programming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Python Overview</a:t>
            </a:r>
          </a:p>
          <a:p>
            <a:endParaRPr lang="en-US" altLang="en-US" dirty="0"/>
          </a:p>
          <a:p>
            <a:r>
              <a:rPr lang="en-US" altLang="en-US" dirty="0"/>
              <a:t>Running Python</a:t>
            </a:r>
          </a:p>
          <a:p>
            <a:pPr lvl="1">
              <a:buFont typeface="Marlett" pitchFamily="2" charset="2"/>
              <a:buNone/>
            </a:pPr>
            <a:endParaRPr lang="en-US" altLang="en-US" dirty="0"/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5A00869C-2707-4766-BC90-D9B8EF1787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 Illinois State University                      	                                                           Y. Tang</a:t>
            </a:r>
          </a:p>
        </p:txBody>
      </p:sp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C83F90ED-FDB1-4C85-AA1E-2B956EB24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3D90E-801C-42D0-A584-4870E9AF9A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2FB6-D1FF-483E-999D-9803A153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Python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46BE7-54E9-4FBC-B281-BC790AD4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data types and built-in functions</a:t>
            </a:r>
          </a:p>
          <a:p>
            <a:r>
              <a:rPr lang="en-US" dirty="0"/>
              <a:t>Control structures</a:t>
            </a:r>
          </a:p>
          <a:p>
            <a:r>
              <a:rPr lang="en-US" dirty="0"/>
              <a:t>Data structures</a:t>
            </a:r>
          </a:p>
          <a:p>
            <a:r>
              <a:rPr lang="en-US" dirty="0"/>
              <a:t>Modules &amp; Libraries</a:t>
            </a:r>
          </a:p>
          <a:p>
            <a:pPr lvl="1"/>
            <a:r>
              <a:rPr lang="en-US" dirty="0"/>
              <a:t>Python standard libraries: </a:t>
            </a:r>
            <a:r>
              <a:rPr lang="en-US" dirty="0" err="1"/>
              <a:t>os</a:t>
            </a:r>
            <a:r>
              <a:rPr lang="en-US" dirty="0"/>
              <a:t>, sys, re, math, random, statistics, datetime, etc.</a:t>
            </a:r>
          </a:p>
          <a:p>
            <a:pPr lvl="1"/>
            <a:r>
              <a:rPr lang="en-US" dirty="0"/>
              <a:t>Python packages from third-party: NumPy; pandas; matplotlib; SciPy; scikit-learn; </a:t>
            </a:r>
            <a:r>
              <a:rPr lang="en-US" dirty="0" err="1"/>
              <a:t>statsmodels</a:t>
            </a:r>
            <a:r>
              <a:rPr lang="en-US" dirty="0"/>
              <a:t> </a:t>
            </a:r>
          </a:p>
          <a:p>
            <a:r>
              <a:rPr lang="en-US" dirty="0"/>
              <a:t>Object-Oriented Programming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8D8CA-1F83-47C8-8AEA-E5C6D893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28D45-8178-4307-A126-425F485975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90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F058-B491-4A1D-BC94-0890E243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Basic Semantics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61AD-1DDB-4CD5-B201-638A6F1A1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458200" cy="4800600"/>
          </a:xfrm>
        </p:spPr>
        <p:txBody>
          <a:bodyPr/>
          <a:lstStyle/>
          <a:p>
            <a:r>
              <a:rPr lang="en-US" dirty="0"/>
              <a:t>No need for semicolon at the end of a statement</a:t>
            </a:r>
          </a:p>
          <a:p>
            <a:pPr lvl="1"/>
            <a:r>
              <a:rPr lang="en-US" dirty="0"/>
              <a:t> a = 5</a:t>
            </a:r>
          </a:p>
          <a:p>
            <a:r>
              <a:rPr lang="en-US" dirty="0"/>
              <a:t>Indentation, not braces</a:t>
            </a:r>
          </a:p>
          <a:p>
            <a:pPr lvl="1"/>
            <a:r>
              <a:rPr lang="en-US" dirty="0"/>
              <a:t> for item in </a:t>
            </a:r>
            <a:r>
              <a:rPr lang="en-US" dirty="0" err="1"/>
              <a:t>aList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print(item)</a:t>
            </a:r>
          </a:p>
          <a:p>
            <a:r>
              <a:rPr lang="en-US" dirty="0"/>
              <a:t>Everything is an object</a:t>
            </a:r>
          </a:p>
          <a:p>
            <a:r>
              <a:rPr lang="en-US" dirty="0"/>
              <a:t>Comments (#)</a:t>
            </a:r>
          </a:p>
          <a:p>
            <a:r>
              <a:rPr lang="en-US" dirty="0"/>
              <a:t>Variables and argument passing</a:t>
            </a:r>
          </a:p>
          <a:p>
            <a:r>
              <a:rPr lang="en-US" dirty="0"/>
              <a:t>Dynamic references and strong types</a:t>
            </a:r>
          </a:p>
          <a:p>
            <a:pPr lvl="1"/>
            <a:r>
              <a:rPr lang="en-US" dirty="0"/>
              <a:t> a = 5 # a refers to an int</a:t>
            </a:r>
          </a:p>
          <a:p>
            <a:pPr lvl="1"/>
            <a:r>
              <a:rPr lang="en-US" dirty="0"/>
              <a:t> a = “5” # a refers to a string</a:t>
            </a:r>
          </a:p>
          <a:p>
            <a:pPr lvl="1"/>
            <a:r>
              <a:rPr lang="en-US" dirty="0"/>
              <a:t> 5 + “5” # error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3E0A6-E967-41CC-AE6E-97688395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BE6C0-5DC4-4EF9-A5BE-EDFF187E6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99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B5DE-F17F-4A9C-871F-140CD5E7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dirty="0"/>
              <a:t>Info, Data, Computing, &amp;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F6982-DEDC-42CA-B642-4D37652B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28700"/>
            <a:ext cx="8763000" cy="4800600"/>
          </a:xfrm>
        </p:spPr>
        <p:txBody>
          <a:bodyPr/>
          <a:lstStyle/>
          <a:p>
            <a:r>
              <a:rPr lang="en-US" dirty="0"/>
              <a:t>Information is anything recorded by humans (e.g., symbols on a tree, or scenes in memory) </a:t>
            </a:r>
          </a:p>
          <a:p>
            <a:r>
              <a:rPr lang="en-US" dirty="0"/>
              <a:t>Data is the representation of Information on computers (PCs/phones/PIs)</a:t>
            </a:r>
          </a:p>
          <a:p>
            <a:pPr lvl="1"/>
            <a:r>
              <a:rPr lang="en-US" dirty="0"/>
              <a:t>Structured: rational databases </a:t>
            </a:r>
            <a:r>
              <a:rPr lang="zh-CN" altLang="en-US" dirty="0"/>
              <a:t>（</a:t>
            </a:r>
            <a:r>
              <a:rPr lang="en-US" altLang="zh-CN" dirty="0"/>
              <a:t>data modelled in a scheme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dirty="0"/>
              <a:t>Unstructured: words, videos</a:t>
            </a:r>
          </a:p>
          <a:p>
            <a:pPr lvl="1"/>
            <a:r>
              <a:rPr lang="en-US" dirty="0"/>
              <a:t>Semi-structured: emails, XML, JSON, NoSQL (not only SQL) (using metadata defines internal structure: grouping, hierarchies)</a:t>
            </a:r>
          </a:p>
          <a:p>
            <a:r>
              <a:rPr lang="en-US" dirty="0"/>
              <a:t>Computing is a process of using computers to complete a given goal-oriented task. All of computing today is done via programming</a:t>
            </a:r>
          </a:p>
          <a:p>
            <a:r>
              <a:rPr lang="en-US" dirty="0"/>
              <a:t>Programming is a process of “humans instruct computers”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11C78-EC7C-4214-B788-A3CE33EC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9EDFB-6B60-410D-BCB9-60919B2CB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66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5312-53CD-499A-A007-3FC8E180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Programming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5547-282A-41F9-AE33-75FF7A0E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r>
              <a:rPr lang="en-US" dirty="0"/>
              <a:t>Code is commands given to a computer to order it to perform some task</a:t>
            </a:r>
          </a:p>
          <a:p>
            <a:pPr lvl="1"/>
            <a:r>
              <a:rPr lang="en-US" dirty="0"/>
              <a:t>A line of code is generally a single command</a:t>
            </a:r>
          </a:p>
          <a:p>
            <a:r>
              <a:rPr lang="en-US" dirty="0"/>
              <a:t>A program is a collections of lines of code that can accomplish some tasks (e.g., calculations, face recognition)</a:t>
            </a:r>
          </a:p>
          <a:p>
            <a:r>
              <a:rPr lang="en-US" dirty="0"/>
              <a:t>Compiling is a process of converting a human-made program to machine codes (machine directly actionable instructions) via a special software called compiler</a:t>
            </a:r>
          </a:p>
          <a:p>
            <a:pPr lvl="1"/>
            <a:r>
              <a:rPr lang="en-US" dirty="0"/>
              <a:t>Compiling includes syntax checking</a:t>
            </a:r>
          </a:p>
          <a:p>
            <a:r>
              <a:rPr lang="en-US" dirty="0"/>
              <a:t>Executing is a process when a program is actually running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FE93-9889-4D99-A62F-ED693A90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893E-BA5A-4123-BC60-7F925E45AD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291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E9A6-150A-4308-B02A-D2627920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4987"/>
          </a:xfrm>
        </p:spPr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97DBF-81E3-4CF0-B13F-472C74DA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14400"/>
            <a:ext cx="8229600" cy="5334000"/>
          </a:xfrm>
        </p:spPr>
        <p:txBody>
          <a:bodyPr/>
          <a:lstStyle/>
          <a:p>
            <a:r>
              <a:rPr lang="en-US" dirty="0"/>
              <a:t>Levels of programming languages, determined by a few features: </a:t>
            </a:r>
          </a:p>
          <a:p>
            <a:pPr lvl="1"/>
            <a:r>
              <a:rPr lang="en-US" dirty="0"/>
              <a:t>Ease of programming: how closer to natural language; the higher the closer</a:t>
            </a:r>
          </a:p>
          <a:p>
            <a:pPr lvl="1"/>
            <a:r>
              <a:rPr lang="en-US" dirty="0"/>
              <a:t>Portability: across hardware (x86/CISC vs ARM/RISC) and software (Windows vs Linux vs MacOS) platforms </a:t>
            </a:r>
          </a:p>
          <a:p>
            <a:pPr lvl="1"/>
            <a:r>
              <a:rPr lang="en-US" dirty="0"/>
              <a:t>Abstraction from the details of computers: e.g., low-level needs to directly manage memory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High-level: Python, Java, C#</a:t>
            </a:r>
          </a:p>
          <a:p>
            <a:pPr lvl="1"/>
            <a:r>
              <a:rPr lang="en-US" dirty="0"/>
              <a:t>Middle-level: C</a:t>
            </a:r>
          </a:p>
          <a:p>
            <a:pPr lvl="2"/>
            <a:r>
              <a:rPr lang="en-US" dirty="0"/>
              <a:t>C++ is considered either high- or middle-level, which combines the features as a high-level and assembly languages</a:t>
            </a:r>
          </a:p>
          <a:p>
            <a:pPr lvl="1"/>
            <a:r>
              <a:rPr lang="en-US" dirty="0"/>
              <a:t>Low-level: Assembly language, depending on specific computer architecture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14C1-84AC-472A-96D6-9086DB25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EDFCA-2DA3-43C9-84E8-60927DD40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81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6">
            <a:extLst>
              <a:ext uri="{FF2B5EF4-FFF2-40B4-BE49-F238E27FC236}">
                <a16:creationId xmlns:a16="http://schemas.microsoft.com/office/drawing/2014/main" id="{EBC6BFE2-C2A1-44A6-9DD1-120664572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100" name="Rectangle 1027">
            <a:extLst>
              <a:ext uri="{FF2B5EF4-FFF2-40B4-BE49-F238E27FC236}">
                <a16:creationId xmlns:a16="http://schemas.microsoft.com/office/drawing/2014/main" id="{61DB1C70-E737-4B60-B557-FB7EEE836E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70000"/>
            <a:ext cx="8229600" cy="48260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Basic Concepts: data, computing, programming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Python Overview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Running Python</a:t>
            </a:r>
          </a:p>
          <a:p>
            <a:pPr lvl="1">
              <a:buFont typeface="Marlett" pitchFamily="2" charset="2"/>
              <a:buNone/>
            </a:pPr>
            <a:endParaRPr lang="en-US" altLang="en-US" dirty="0"/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5A00869C-2707-4766-BC90-D9B8EF1787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 Illinois State University                      	                                                           Y. Tang</a:t>
            </a:r>
          </a:p>
        </p:txBody>
      </p:sp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C83F90ED-FDB1-4C85-AA1E-2B956EB24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3D90E-801C-42D0-A584-4870E9AF9A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6050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4698-8547-48B3-A396-A5707C6B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 Language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dirty="0" err="1"/>
              <a:t>src</a:t>
            </a:r>
            <a:r>
              <a:rPr lang="en-US" sz="1600" dirty="0"/>
              <a:t>: https://en.wikipedia.org/wiki/Python_(programming_language))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13305-9EA6-4087-94C0-09C5E61D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4800600"/>
          </a:xfrm>
        </p:spPr>
        <p:txBody>
          <a:bodyPr/>
          <a:lstStyle/>
          <a:p>
            <a:r>
              <a:rPr lang="en-US" dirty="0"/>
              <a:t>Guido van Rossum, a Dutch programmer who created Python (</a:t>
            </a:r>
            <a:r>
              <a:rPr lang="en-US" dirty="0" err="1"/>
              <a:t>ver</a:t>
            </a:r>
            <a:r>
              <a:rPr lang="en-US" dirty="0"/>
              <a:t>: 0.9.0) in 1991</a:t>
            </a:r>
          </a:p>
          <a:p>
            <a:pPr lvl="1"/>
            <a:r>
              <a:rPr lang="en-US" dirty="0"/>
              <a:t>Python 2.0: 2000 (discontinued in 2020)</a:t>
            </a:r>
          </a:p>
          <a:p>
            <a:pPr lvl="1"/>
            <a:r>
              <a:rPr lang="en-US" dirty="0"/>
              <a:t>Python 3.0: 2008</a:t>
            </a:r>
          </a:p>
          <a:p>
            <a:r>
              <a:rPr lang="en-US" dirty="0"/>
              <a:t>Python is an interpreted high-level general-purpose programming language. Its design philosophy emphasizes code readability</a:t>
            </a:r>
          </a:p>
          <a:p>
            <a:r>
              <a:rPr lang="en-US" dirty="0"/>
              <a:t>Python is dynamically-typed and garbage-collected. It supports multiple programming paradigms, including structured (particularly, procedural), object-oriented and functional programming</a:t>
            </a:r>
          </a:p>
          <a:p>
            <a:r>
              <a:rPr lang="en-US" dirty="0"/>
              <a:t>Python is a "batteries included" language due to its comprehensive standard library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8C9E6-EE45-43C3-BE5A-F95C11F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36150-E296-4504-97FD-6CC08BE7B3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A239CD-1F47-4371-A1EA-DE6EE767A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1295400"/>
            <a:ext cx="1117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ED082C-893B-4D7B-904B-80F5166EA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46" y="304800"/>
            <a:ext cx="652462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79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780" y="935888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Developers can learn it quickly</a:t>
            </a:r>
          </a:p>
          <a:p>
            <a:r>
              <a:rPr lang="en-US" dirty="0"/>
              <a:t>Syntax is easy to read</a:t>
            </a:r>
          </a:p>
          <a:p>
            <a:r>
              <a:rPr lang="en-US" dirty="0"/>
              <a:t>Optimize developer time vs a computer’s processing time</a:t>
            </a:r>
          </a:p>
          <a:p>
            <a:r>
              <a:rPr lang="en-US" dirty="0"/>
              <a:t>Developer community support </a:t>
            </a:r>
          </a:p>
          <a:p>
            <a:r>
              <a:rPr lang="en-US" dirty="0"/>
              <a:t>Python as glue</a:t>
            </a:r>
          </a:p>
          <a:p>
            <a:pPr lvl="1"/>
            <a:r>
              <a:rPr lang="en-US" dirty="0"/>
              <a:t>integrating apps developed in different languages</a:t>
            </a:r>
          </a:p>
          <a:p>
            <a:r>
              <a:rPr lang="en-US" dirty="0"/>
              <a:t>Solving the “Two-Language” problem</a:t>
            </a:r>
          </a:p>
          <a:p>
            <a:pPr lvl="1"/>
            <a:r>
              <a:rPr lang="en-US" dirty="0"/>
              <a:t>Prototyping vs. Production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24B530-145C-2647-8FC3-90ECDE64E195}"/>
              </a:ext>
            </a:extLst>
          </p:cNvPr>
          <p:cNvSpPr txBox="1">
            <a:spLocks/>
          </p:cNvSpPr>
          <p:nvPr/>
        </p:nvSpPr>
        <p:spPr>
          <a:xfrm>
            <a:off x="781050" y="128349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A6556B-CCCA-8C49-8EC9-1DBCF558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2636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Python?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A38BBD0-175F-2744-A398-AA537AF9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619" y="4457772"/>
            <a:ext cx="2628900" cy="1428750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1CE5F7-D14C-D34A-A4A1-F54DB90CF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926" y="4892350"/>
            <a:ext cx="3215525" cy="994172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F08B7F7A-01E5-E64A-ACA7-2C68B0B63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82" y="5173536"/>
            <a:ext cx="21209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Slower than Java and C++</a:t>
            </a:r>
          </a:p>
          <a:p>
            <a:r>
              <a:rPr lang="en-US" dirty="0"/>
              <a:t>Not suitable for concurrent, multithreaded applications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24B530-145C-2647-8FC3-90ECDE64E195}"/>
              </a:ext>
            </a:extLst>
          </p:cNvPr>
          <p:cNvSpPr txBox="1">
            <a:spLocks/>
          </p:cNvSpPr>
          <p:nvPr/>
        </p:nvSpPr>
        <p:spPr>
          <a:xfrm>
            <a:off x="781050" y="128349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A6556B-CCCA-8C49-8EC9-1DBCF558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188" y="207169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Why Not Python?</a:t>
            </a:r>
          </a:p>
        </p:txBody>
      </p:sp>
    </p:spTree>
    <p:extLst>
      <p:ext uri="{BB962C8B-B14F-4D97-AF65-F5344CB8AC3E}">
        <p14:creationId xmlns:p14="http://schemas.microsoft.com/office/powerpoint/2010/main" val="2345762302"/>
      </p:ext>
    </p:extLst>
  </p:cSld>
  <p:clrMapOvr>
    <a:masterClrMapping/>
  </p:clrMapOvr>
</p:sld>
</file>

<file path=ppt/theme/theme1.xml><?xml version="1.0" encoding="utf-8"?>
<a:theme xmlns:a="http://schemas.openxmlformats.org/drawingml/2006/main" name="Rice">
  <a:themeElements>
    <a:clrScheme name="Ric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lnDef>
  </a:objectDefaults>
  <a:extraClrSchemeLst>
    <a:extraClrScheme>
      <a:clrScheme name="Ric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T166-template.potx" id="{F3EA824C-6172-4DA2-BD3C-C7B1D8E4CD0F}" vid="{E740C158-2590-42DD-B7CC-8274F97277E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IT166-template</Template>
  <TotalTime>43457</TotalTime>
  <Words>1306</Words>
  <Application>Microsoft Office PowerPoint</Application>
  <PresentationFormat>On-screen Show (4:3)</PresentationFormat>
  <Paragraphs>200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NexusSans</vt:lpstr>
      <vt:lpstr>Arial</vt:lpstr>
      <vt:lpstr>Comic Sans MS</vt:lpstr>
      <vt:lpstr>Consolas</vt:lpstr>
      <vt:lpstr>Marlett</vt:lpstr>
      <vt:lpstr>Times New Roman</vt:lpstr>
      <vt:lpstr>Wingdings</vt:lpstr>
      <vt:lpstr>Rice</vt:lpstr>
      <vt:lpstr>IT 170  Scripting Languages and Automation</vt:lpstr>
      <vt:lpstr>Outline</vt:lpstr>
      <vt:lpstr>Info, Data, Computing, &amp; Programming</vt:lpstr>
      <vt:lpstr>Basic Programming Terms</vt:lpstr>
      <vt:lpstr>Programming Languages</vt:lpstr>
      <vt:lpstr>Outline</vt:lpstr>
      <vt:lpstr>Python Programming Language (src: https://en.wikipedia.org/wiki/Python_(programming_language))</vt:lpstr>
      <vt:lpstr>Why Python?</vt:lpstr>
      <vt:lpstr>Why Not Python?</vt:lpstr>
      <vt:lpstr>Batteries Included</vt:lpstr>
      <vt:lpstr>Outline</vt:lpstr>
      <vt:lpstr>Program executions—programmer’s view</vt:lpstr>
      <vt:lpstr>Program executions—what happens behind</vt:lpstr>
      <vt:lpstr>Python language implementations</vt:lpstr>
      <vt:lpstr>Python language implementations</vt:lpstr>
      <vt:lpstr>Python Installation</vt:lpstr>
      <vt:lpstr>Programming: talking to a computer</vt:lpstr>
      <vt:lpstr>OS shell vs. Python Shell (shell = interface)</vt:lpstr>
      <vt:lpstr>IPython &amp; Jupyter</vt:lpstr>
      <vt:lpstr>Elements of Python Language</vt:lpstr>
      <vt:lpstr>Python Basic Semantics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Eugene Ng</dc:creator>
  <cp:lastModifiedBy>Tang, Yongning</cp:lastModifiedBy>
  <cp:revision>2200</cp:revision>
  <dcterms:created xsi:type="dcterms:W3CDTF">2012-01-24T17:18:48Z</dcterms:created>
  <dcterms:modified xsi:type="dcterms:W3CDTF">2022-01-10T15:57:57Z</dcterms:modified>
</cp:coreProperties>
</file>