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56" r:id="rId2"/>
    <p:sldId id="317" r:id="rId3"/>
    <p:sldId id="341" r:id="rId4"/>
    <p:sldId id="340" r:id="rId5"/>
    <p:sldId id="342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6" r:id="rId14"/>
    <p:sldId id="339" r:id="rId15"/>
    <p:sldId id="337" r:id="rId16"/>
    <p:sldId id="338" r:id="rId17"/>
    <p:sldId id="344" r:id="rId18"/>
    <p:sldId id="335" r:id="rId19"/>
    <p:sldId id="345" r:id="rId20"/>
    <p:sldId id="343" r:id="rId21"/>
    <p:sldId id="346" r:id="rId22"/>
    <p:sldId id="349" r:id="rId23"/>
    <p:sldId id="347" r:id="rId24"/>
    <p:sldId id="348" r:id="rId25"/>
    <p:sldId id="350" r:id="rId26"/>
    <p:sldId id="352" r:id="rId27"/>
    <p:sldId id="351" r:id="rId28"/>
    <p:sldId id="354" r:id="rId29"/>
    <p:sldId id="353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FF6600"/>
    <a:srgbClr val="00CC00"/>
    <a:srgbClr val="00CCFF"/>
    <a:srgbClr val="FFFF66"/>
    <a:srgbClr val="FFCC00"/>
    <a:srgbClr val="009900"/>
    <a:srgbClr val="EAEAE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8" autoAdjust="0"/>
    <p:restoredTop sz="89130" autoAdjust="0"/>
  </p:normalViewPr>
  <p:slideViewPr>
    <p:cSldViewPr>
      <p:cViewPr varScale="1">
        <p:scale>
          <a:sx n="66" d="100"/>
          <a:sy n="66" d="100"/>
        </p:scale>
        <p:origin x="154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00CC588A-5152-4CF1-96CD-7C42710FB8C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A1101F42-CB6A-4B92-A6F8-C22BD895593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21B9623-3B21-4D31-BBDC-E76DD54297C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586594E4-CBA7-4D75-AF46-656D1E479F1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E11B2640-4C3B-4DA0-882B-20FD218B0F8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85BFCA3C-9F8B-4C0B-A611-FFC586CBC9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anose="02020603050405020304" pitchFamily="18" charset="0"/>
              </a:defRPr>
            </a:lvl1pPr>
          </a:lstStyle>
          <a:p>
            <a:fld id="{8E2F286E-7CBF-4D69-9D58-E201E78AEC0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MS PGothic" panose="020B0600070205080204" pitchFamily="34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68CD76C6-7A85-478C-8AF4-44DD33608D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6BFB486-BD0D-4B3C-B33D-1DEF0E059025}" type="slidenum">
              <a:rPr lang="en-US" altLang="en-US" sz="1000">
                <a:latin typeface="Times New Roman" panose="02020603050405020304" pitchFamily="18" charset="0"/>
              </a:rPr>
              <a:pPr/>
              <a:t>2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A479419B-8C79-44CF-A712-BB55D34BBA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16AA080B-237D-4E9E-80F4-5ABDD1E401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E8740ED-F2E6-41BF-B4DD-9EF2057E8F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BA32381-30F8-4034-BDBF-6077BB1C595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6942B-A62B-48D8-8232-24DCB54F02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927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BFCE30E-0C26-49DF-8997-760EAA8C97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B690CEB-8B21-4DBA-B376-C7D428ABC8D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5DACA3-60DD-40E4-BDE0-DC5E083823B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3174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1929808-F071-4B79-BD4B-779647F5F3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121C8E7-50ED-4E6A-8058-B87F0CBD4EE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1BF6FF-C52F-4B23-9E80-628B8B4D734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498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8A883D-B1E6-4A7E-ADF0-9DAAA47C48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A694B20-61F0-4705-B21C-6311ED424D9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0B7CFB-2131-4349-9652-9B8CCFAA3CA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982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B42C224-63E7-4324-ACF4-79BECE4FE1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2AF7CBDE-B825-4923-AE5F-823500F3089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1F40CA-41AD-4982-8578-28EA97FA1D2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9648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EC1EDDA-710E-4D53-A836-9954C019CA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F6DFCE0-BC20-466D-9FE2-655EBB74E29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309BBE-262C-4DD3-A6D1-2BA58013DE8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281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309CBEC-34F8-497E-87D0-24F0E8F80E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43FBF33-A978-4851-B760-A1BC48AF9C0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17DC87-9ECD-45B3-8FA4-829E3408C10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873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2E5657E-87C5-40D9-AAB8-28A6B6D3DA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C5A7E73-80A8-4CA6-B62A-E893D26A45B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A9D679-3BD9-4FF6-9E29-0EC35DA2D4B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261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C738E7F-668B-453B-B79E-EA97C0913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EC3AD5F-5E5A-401F-BF2E-42E788F592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758E02E-E163-4245-A7B6-08772CF0E8E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99213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65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E9C8885-0CDA-422A-B2A5-CE5F2F4EE35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992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37AA71A2-E33B-480D-B97F-D007A286FBF4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32" name="Line 9">
            <a:extLst>
              <a:ext uri="{FF2B5EF4-FFF2-40B4-BE49-F238E27FC236}">
                <a16:creationId xmlns:a16="http://schemas.microsoft.com/office/drawing/2014/main" id="{ADD30981-CB24-4A85-AEF2-8E68DD60AF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6400800"/>
            <a:ext cx="853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6" name="Arc 13">
            <a:extLst>
              <a:ext uri="{FF2B5EF4-FFF2-40B4-BE49-F238E27FC236}">
                <a16:creationId xmlns:a16="http://schemas.microsoft.com/office/drawing/2014/main" id="{DBE5445A-C3A3-4F2C-BD13-41B73EDE6DB1}"/>
              </a:ext>
            </a:extLst>
          </p:cNvPr>
          <p:cNvSpPr>
            <a:spLocks/>
          </p:cNvSpPr>
          <p:nvPr/>
        </p:nvSpPr>
        <p:spPr bwMode="auto">
          <a:xfrm>
            <a:off x="153988" y="6248400"/>
            <a:ext cx="152400" cy="152400"/>
          </a:xfrm>
          <a:custGeom>
            <a:avLst/>
            <a:gdLst>
              <a:gd name="T0" fmla="*/ 7586606 w 21600"/>
              <a:gd name="T1" fmla="*/ 7586606 h 21600"/>
              <a:gd name="T2" fmla="*/ 0 w 21600"/>
              <a:gd name="T3" fmla="*/ 0 h 21600"/>
              <a:gd name="T4" fmla="*/ 7586606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599"/>
                </a:moveTo>
                <a:cubicBezTo>
                  <a:pt x="9670" y="21599"/>
                  <a:pt x="-1" y="11929"/>
                  <a:pt x="-1" y="-1"/>
                </a:cubicBezTo>
              </a:path>
              <a:path w="21600" h="21600" stroke="0" extrusionOk="0">
                <a:moveTo>
                  <a:pt x="21600" y="21599"/>
                </a:moveTo>
                <a:cubicBezTo>
                  <a:pt x="9670" y="21599"/>
                  <a:pt x="-1" y="11929"/>
                  <a:pt x="-1" y="-1"/>
                </a:cubicBezTo>
                <a:lnTo>
                  <a:pt x="21600" y="0"/>
                </a:lnTo>
                <a:lnTo>
                  <a:pt x="21600" y="21599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7" name="Arc 14">
            <a:extLst>
              <a:ext uri="{FF2B5EF4-FFF2-40B4-BE49-F238E27FC236}">
                <a16:creationId xmlns:a16="http://schemas.microsoft.com/office/drawing/2014/main" id="{CEB8F179-4B54-4B96-8554-780A52514086}"/>
              </a:ext>
            </a:extLst>
          </p:cNvPr>
          <p:cNvSpPr>
            <a:spLocks/>
          </p:cNvSpPr>
          <p:nvPr/>
        </p:nvSpPr>
        <p:spPr bwMode="auto">
          <a:xfrm>
            <a:off x="8839200" y="6248400"/>
            <a:ext cx="152400" cy="152400"/>
          </a:xfrm>
          <a:custGeom>
            <a:avLst/>
            <a:gdLst>
              <a:gd name="T0" fmla="*/ 7586606 w 21600"/>
              <a:gd name="T1" fmla="*/ 0 h 21600"/>
              <a:gd name="T2" fmla="*/ 0 w 21600"/>
              <a:gd name="T3" fmla="*/ 7586606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0" name="AutoShape 16" descr="Image result for illinois state university redbird">
            <a:extLst>
              <a:ext uri="{FF2B5EF4-FFF2-40B4-BE49-F238E27FC236}">
                <a16:creationId xmlns:a16="http://schemas.microsoft.com/office/drawing/2014/main" id="{3DE7C8B9-3DA3-4679-B629-2761DD74B3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1288" y="-144463"/>
            <a:ext cx="304800" cy="304801"/>
          </a:xfrm>
          <a:prstGeom prst="rect">
            <a:avLst/>
          </a:prstGeo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42" name="AutoShape 18" descr="Image result for illinois state university redbird">
            <a:extLst>
              <a:ext uri="{FF2B5EF4-FFF2-40B4-BE49-F238E27FC236}">
                <a16:creationId xmlns:a16="http://schemas.microsoft.com/office/drawing/2014/main" id="{EB3D8872-35FF-4D13-B581-3637FE2D4C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1288" y="-144463"/>
            <a:ext cx="304800" cy="304801"/>
          </a:xfrm>
          <a:prstGeom prst="rect">
            <a:avLst/>
          </a:prstGeo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44" name="AutoShape 20" descr="Image result for illinois state university redbird">
            <a:extLst>
              <a:ext uri="{FF2B5EF4-FFF2-40B4-BE49-F238E27FC236}">
                <a16:creationId xmlns:a16="http://schemas.microsoft.com/office/drawing/2014/main" id="{51978AE4-58D5-4296-9800-8134D63A19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1288" y="-144463"/>
            <a:ext cx="304800" cy="304801"/>
          </a:xfrm>
          <a:prstGeom prst="rect">
            <a:avLst/>
          </a:prstGeo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1041" name="Picture 6" descr="http://upload.wikimedia.org/wikipedia/en/f/f9/Illinois_State_University_Seal.png">
            <a:extLst>
              <a:ext uri="{FF2B5EF4-FFF2-40B4-BE49-F238E27FC236}">
                <a16:creationId xmlns:a16="http://schemas.microsoft.com/office/drawing/2014/main" id="{2D51C2BF-CCD7-44FE-B8A5-CE85EAA60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451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AutoShape 16" descr="Image result for illinois state university redbird">
            <a:extLst>
              <a:ext uri="{FF2B5EF4-FFF2-40B4-BE49-F238E27FC236}">
                <a16:creationId xmlns:a16="http://schemas.microsoft.com/office/drawing/2014/main" id="{29E8C94D-692B-4945-BEDC-60505910F54E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141288" y="-144463"/>
            <a:ext cx="304800" cy="304801"/>
          </a:xfrm>
          <a:prstGeom prst="rect">
            <a:avLst/>
          </a:prstGeo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4" name="AutoShape 18" descr="Image result for illinois state university redbird">
            <a:extLst>
              <a:ext uri="{FF2B5EF4-FFF2-40B4-BE49-F238E27FC236}">
                <a16:creationId xmlns:a16="http://schemas.microsoft.com/office/drawing/2014/main" id="{ED9E3A5F-7208-45CA-A0D4-606C1FADF8EA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141288" y="-144463"/>
            <a:ext cx="304800" cy="304801"/>
          </a:xfrm>
          <a:prstGeom prst="rect">
            <a:avLst/>
          </a:prstGeo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" name="AutoShape 20" descr="Image result for illinois state university redbird">
            <a:extLst>
              <a:ext uri="{FF2B5EF4-FFF2-40B4-BE49-F238E27FC236}">
                <a16:creationId xmlns:a16="http://schemas.microsoft.com/office/drawing/2014/main" id="{17CEDDAA-9E5C-4E2D-84E8-84809150C8C4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141288" y="-144463"/>
            <a:ext cx="304800" cy="304801"/>
          </a:xfrm>
          <a:prstGeom prst="rect">
            <a:avLst/>
          </a:prstGeo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16" name="Picture 6" descr="http://upload.wikimedia.org/wikipedia/en/f/f9/Illinois_State_University_Seal.png">
            <a:extLst>
              <a:ext uri="{FF2B5EF4-FFF2-40B4-BE49-F238E27FC236}">
                <a16:creationId xmlns:a16="http://schemas.microsoft.com/office/drawing/2014/main" id="{3BD88B88-D739-44C5-BCF6-C7CA65F27EB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451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8204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0" u="none">
          <a:solidFill>
            <a:schemeClr val="tx2"/>
          </a:solidFill>
          <a:latin typeface="Comic Sans MS" panose="030F0702030302020204" pitchFamily="66" charset="0"/>
          <a:ea typeface="MS PGothic" panose="020B0600070205080204" pitchFamily="34" charset="-128"/>
          <a:cs typeface="Comic Sans MS" panose="030F0702030302020204" pitchFamily="66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u="sng">
          <a:solidFill>
            <a:schemeClr val="tx2"/>
          </a:solidFill>
          <a:latin typeface="Arial" pitchFamily="-1" charset="0"/>
          <a:ea typeface="MS PGothic" panose="020B0600070205080204" pitchFamily="34" charset="-128"/>
          <a:cs typeface="ＭＳ Ｐゴシック" pitchFamily="-65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u="sng">
          <a:solidFill>
            <a:schemeClr val="tx2"/>
          </a:solidFill>
          <a:latin typeface="Arial" pitchFamily="-1" charset="0"/>
          <a:ea typeface="MS PGothic" panose="020B0600070205080204" pitchFamily="34" charset="-128"/>
          <a:cs typeface="ＭＳ Ｐゴシック" pitchFamily="-65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u="sng">
          <a:solidFill>
            <a:schemeClr val="tx2"/>
          </a:solidFill>
          <a:latin typeface="Arial" pitchFamily="-1" charset="0"/>
          <a:ea typeface="MS PGothic" panose="020B0600070205080204" pitchFamily="34" charset="-128"/>
          <a:cs typeface="ＭＳ Ｐゴシック" pitchFamily="-65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u="sng">
          <a:solidFill>
            <a:schemeClr val="tx2"/>
          </a:solidFill>
          <a:latin typeface="Arial" pitchFamily="-1" charset="0"/>
          <a:ea typeface="MS PGothic" panose="020B0600070205080204" pitchFamily="34" charset="-128"/>
          <a:cs typeface="ＭＳ Ｐゴシック" pitchFamily="-65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u="sng">
          <a:solidFill>
            <a:schemeClr val="tx2"/>
          </a:solidFill>
          <a:latin typeface="Arial" pitchFamily="-1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u="sng">
          <a:solidFill>
            <a:schemeClr val="tx2"/>
          </a:solidFill>
          <a:latin typeface="Arial" pitchFamily="-1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u="sng">
          <a:solidFill>
            <a:schemeClr val="tx2"/>
          </a:solidFill>
          <a:latin typeface="Arial" pitchFamily="-1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u="sng">
          <a:solidFill>
            <a:schemeClr val="tx2"/>
          </a:solidFill>
          <a:latin typeface="Arial" pitchFamily="-1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400">
          <a:solidFill>
            <a:schemeClr val="tx1"/>
          </a:solidFill>
          <a:latin typeface="Consolas" panose="020B0609020204030204" pitchFamily="49" charset="0"/>
          <a:ea typeface="MS PGothic" panose="020B0600070205080204" pitchFamily="34" charset="-128"/>
          <a:cs typeface="Consolas" panose="020B0609020204030204" pitchFamily="49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Consolas" panose="020B0609020204030204" pitchFamily="49" charset="0"/>
          <a:ea typeface="MS PGothic" panose="020B0600070205080204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onsolas" panose="020B0609020204030204" pitchFamily="49" charset="0"/>
          <a:ea typeface="MS PGothic" panose="020B0600070205080204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>
          <a:solidFill>
            <a:schemeClr val="tx1"/>
          </a:solidFill>
          <a:latin typeface="Consolas" panose="020B0609020204030204" pitchFamily="49" charset="0"/>
          <a:ea typeface="MS PGothic" panose="020B0600070205080204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Consolas" panose="020B0609020204030204" pitchFamily="49" charset="0"/>
          <a:ea typeface="MS PGothic" panose="020B0600070205080204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1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1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1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>
            <a:extLst>
              <a:ext uri="{FF2B5EF4-FFF2-40B4-BE49-F238E27FC236}">
                <a16:creationId xmlns:a16="http://schemas.microsoft.com/office/drawing/2014/main" id="{F9DAE06C-0A19-4ACC-AF50-E7A3912C484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2286000"/>
            <a:ext cx="9144000" cy="1143000"/>
          </a:xfrm>
          <a:noFill/>
        </p:spPr>
        <p:txBody>
          <a:bodyPr/>
          <a:lstStyle/>
          <a:p>
            <a:r>
              <a:rPr lang="en-US" altLang="en-US" dirty="0"/>
              <a:t>IT 170 </a:t>
            </a:r>
            <a:br>
              <a:rPr lang="en-US" altLang="en-US" dirty="0"/>
            </a:br>
            <a:r>
              <a:rPr lang="en-US" dirty="0"/>
              <a:t>Scripting Languages and Automation</a:t>
            </a:r>
            <a:endParaRPr lang="en-US" altLang="en-US" dirty="0"/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53C17EF5-654A-4BFF-96BA-50C4C97731A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marL="342900" indent="-342900"/>
            <a:r>
              <a:rPr lang="en-US" altLang="en-US" sz="2000" dirty="0"/>
              <a:t>Data Structures</a:t>
            </a:r>
          </a:p>
          <a:p>
            <a:pPr marL="342900" indent="-342900"/>
            <a:endParaRPr lang="en-US" altLang="en-US" sz="2000" dirty="0"/>
          </a:p>
        </p:txBody>
      </p:sp>
      <p:sp>
        <p:nvSpPr>
          <p:cNvPr id="3077" name="Rectangle 4">
            <a:extLst>
              <a:ext uri="{FF2B5EF4-FFF2-40B4-BE49-F238E27FC236}">
                <a16:creationId xmlns:a16="http://schemas.microsoft.com/office/drawing/2014/main" id="{422DE3BA-83F8-41D5-AB07-4650AB77EA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 Illinois State University                      	                                                           Y. Tang</a:t>
            </a:r>
          </a:p>
        </p:txBody>
      </p:sp>
      <p:sp>
        <p:nvSpPr>
          <p:cNvPr id="3074" name="Slide Number Placeholder 5">
            <a:extLst>
              <a:ext uri="{FF2B5EF4-FFF2-40B4-BE49-F238E27FC236}">
                <a16:creationId xmlns:a16="http://schemas.microsoft.com/office/drawing/2014/main" id="{7C2524F9-F7C1-4566-A3C4-69CE04331F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D42642-A4AC-4ECE-B378-7DABB5114D2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F559B-6B59-4867-8340-8537BEA3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Unpacking with *</a:t>
            </a:r>
            <a:r>
              <a:rPr lang="en-US" dirty="0" err="1"/>
              <a:t>varname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B628E-7B29-49EA-BB38-8E80E691B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1524000"/>
          </a:xfrm>
        </p:spPr>
        <p:txBody>
          <a:bodyPr/>
          <a:lstStyle/>
          <a:p>
            <a:r>
              <a:rPr lang="en-US" dirty="0"/>
              <a:t>If only need a few items from a sequence (e.g., tuple, list), we can use *</a:t>
            </a:r>
            <a:r>
              <a:rPr lang="en-US" dirty="0" err="1"/>
              <a:t>varname</a:t>
            </a:r>
            <a:r>
              <a:rPr lang="en-US" dirty="0"/>
              <a:t> to receive the rest as a list from the sequence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D8CD1-8A43-4E91-99C8-6302F86EF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C62197-6784-4AC5-BFCF-F4D78E7C54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10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E24ECF-75DB-4E94-9398-ABD483513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200400"/>
            <a:ext cx="3981448" cy="251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979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8F2DD-2E2E-450F-9963-9D72618B1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BB5E3-D89A-44DD-8124-0C5DDFA75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8458200" cy="685800"/>
          </a:xfrm>
        </p:spPr>
        <p:txBody>
          <a:bodyPr/>
          <a:lstStyle/>
          <a:p>
            <a:r>
              <a:rPr lang="en-US" dirty="0"/>
              <a:t> count(): the number of occurrences of a value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294BD-7C1E-4890-B416-CD27AFF3B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8E7DEF-47D0-43CB-8BBB-38BA4DA6DE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11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B2D581-A66F-41CE-AB49-E5FB1C7ED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49" y="2286000"/>
            <a:ext cx="581890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113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27AF4-A9DA-4A41-98B2-DEFCDB806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457200"/>
          </a:xfrm>
        </p:spPr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C774C-A19D-4990-9470-62629091A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57200"/>
            <a:ext cx="8229600" cy="1344433"/>
          </a:xfrm>
        </p:spPr>
        <p:txBody>
          <a:bodyPr/>
          <a:lstStyle/>
          <a:p>
            <a:pPr algn="l"/>
            <a:r>
              <a:rPr lang="en-US" dirty="0"/>
              <a:t>Lists are variable-length and their contents can be modified in-place.</a:t>
            </a:r>
          </a:p>
          <a:p>
            <a:r>
              <a:rPr lang="en-US" dirty="0"/>
              <a:t>Define a list using square brackets []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82019-3B75-4633-839A-0765FC520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129001-ADAD-407F-AA64-15779E8F1C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96C3629-D61C-4588-BAD6-87C656F4C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877040"/>
            <a:ext cx="3057525" cy="295275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0FA66A0-A20A-4853-872C-37A88B1BCB81}"/>
              </a:ext>
            </a:extLst>
          </p:cNvPr>
          <p:cNvSpPr txBox="1">
            <a:spLocks/>
          </p:cNvSpPr>
          <p:nvPr/>
        </p:nvSpPr>
        <p:spPr bwMode="auto">
          <a:xfrm>
            <a:off x="664029" y="2143881"/>
            <a:ext cx="82296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9pPr>
          </a:lstStyle>
          <a:p>
            <a:r>
              <a:rPr lang="en-US" kern="0" dirty="0"/>
              <a:t>Access an item in a List with Index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DECE848-5E7A-45DB-B4C3-3DC7529F2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29" y="2670410"/>
            <a:ext cx="5295900" cy="2447925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B8FD82D-CF16-40FA-96BE-4EB9337B9B92}"/>
              </a:ext>
            </a:extLst>
          </p:cNvPr>
          <p:cNvSpPr txBox="1">
            <a:spLocks/>
          </p:cNvSpPr>
          <p:nvPr/>
        </p:nvSpPr>
        <p:spPr bwMode="auto">
          <a:xfrm>
            <a:off x="638629" y="5118335"/>
            <a:ext cx="82296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9pPr>
          </a:lstStyle>
          <a:p>
            <a:r>
              <a:rPr lang="en-US" kern="0" dirty="0"/>
              <a:t>Negative Index. -1 refers to the last index in a list; -2 refers to the second-to-last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6B6DCB6-FCE2-4492-A1D3-A72AEB0DE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5875338"/>
            <a:ext cx="17335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907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1CDA-B013-4187-898B-BE0A908CB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4044"/>
            <a:ext cx="7772400" cy="990600"/>
          </a:xfrm>
        </p:spPr>
        <p:txBody>
          <a:bodyPr/>
          <a:lstStyle/>
          <a:p>
            <a:r>
              <a:rPr lang="en-US" dirty="0"/>
              <a:t>List Methods: </a:t>
            </a:r>
            <a:br>
              <a:rPr lang="en-US" dirty="0"/>
            </a:br>
            <a:r>
              <a:rPr lang="en-US" sz="2400" dirty="0"/>
              <a:t>append; insert; pop; remove; extend; index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7CB44-08B4-40FA-8C13-442BA46E2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8383D-48E4-401E-BADD-B7BB0469EE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13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02A897-CCF6-4627-91D9-4DB69D8E4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14490"/>
            <a:ext cx="3276600" cy="50185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B419E5-1053-43E9-984B-C93642EFE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241" y="1203592"/>
            <a:ext cx="4781959" cy="12954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3B2B99-B508-4B26-8015-178C51A232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1113" y="2721123"/>
            <a:ext cx="5320854" cy="212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969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1FF8E-530A-4441-8BE4-05DF8B123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Traverse a List using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5262A-1E52-4969-9F3C-F59B1B316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2571" y="1235756"/>
            <a:ext cx="5003800" cy="1371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3300"/>
                </a:solidFill>
              </a:rPr>
              <a:t>Note</a:t>
            </a:r>
            <a:r>
              <a:rPr lang="en-US" sz="2000" dirty="0"/>
              <a:t>: range() returns a “range” object; but you can “for” loop over it as an iterable object.  list(range(5)) returns a list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490C2-996D-453D-BA2F-F0C9E965A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D1CBA-6DA2-47F0-9CDA-1DC466178D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14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C453AC-F87A-4E4B-889E-BD5AB4BC5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35756"/>
            <a:ext cx="3543300" cy="4819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37A243-E28A-4FC9-8D98-0F44955BD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523" y="3645581"/>
            <a:ext cx="393382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265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CC147-FB33-42EE-A672-BFEE8B422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457200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DDB1D-B817-44C4-9CBE-400E2ACD7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0"/>
            <a:ext cx="8229600" cy="1524000"/>
          </a:xfrm>
        </p:spPr>
        <p:txBody>
          <a:bodyPr/>
          <a:lstStyle/>
          <a:p>
            <a:pPr algn="l"/>
            <a:r>
              <a:rPr lang="en-US" dirty="0"/>
              <a:t>You can select sections of most sequence types (e.g., Tuple, List) by using slice notation, which in its basic form consists of </a:t>
            </a:r>
            <a:r>
              <a:rPr lang="en-US" dirty="0" err="1"/>
              <a:t>seqName</a:t>
            </a:r>
            <a:r>
              <a:rPr lang="en-US" dirty="0"/>
              <a:t>[</a:t>
            </a:r>
            <a:r>
              <a:rPr lang="en-US" dirty="0" err="1"/>
              <a:t>startIndex:stopIndex</a:t>
            </a:r>
            <a:r>
              <a:rPr lang="en-US" dirty="0"/>
              <a:t>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B468B-7397-4946-ADF1-E2AC274A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0B18A8-D9ED-4932-9D31-0913664466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15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3E9C1F-EF21-4429-AFD6-01F8004A5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625782"/>
            <a:ext cx="3895725" cy="8382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2E818A4-5E96-444F-98FD-5247C6ABF30B}"/>
              </a:ext>
            </a:extLst>
          </p:cNvPr>
          <p:cNvSpPr txBox="1">
            <a:spLocks/>
          </p:cNvSpPr>
          <p:nvPr/>
        </p:nvSpPr>
        <p:spPr bwMode="auto">
          <a:xfrm>
            <a:off x="228600" y="3498964"/>
            <a:ext cx="8915400" cy="1073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9pPr>
          </a:lstStyle>
          <a:p>
            <a:pPr algn="l"/>
            <a:r>
              <a:rPr lang="en-US" kern="0" dirty="0"/>
              <a:t>Either the </a:t>
            </a:r>
            <a:r>
              <a:rPr lang="en-US" kern="0" dirty="0" err="1"/>
              <a:t>startIndex</a:t>
            </a:r>
            <a:r>
              <a:rPr lang="en-US" kern="0" dirty="0"/>
              <a:t> or </a:t>
            </a:r>
            <a:r>
              <a:rPr lang="en-US" kern="0" dirty="0" err="1"/>
              <a:t>stopIndex</a:t>
            </a:r>
            <a:r>
              <a:rPr lang="en-US" kern="0" dirty="0"/>
              <a:t> can be omitted, in which case they default to the start of the sequence and the end of the sequence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086838-2B82-4362-80F9-7E518635C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286" y="4722132"/>
            <a:ext cx="39338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13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2030B-963E-4EA6-98EC-C39F0FC4E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6" y="457200"/>
            <a:ext cx="7772400" cy="457200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F8CBB-8CAA-489F-B89E-925F98851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52" y="1244290"/>
            <a:ext cx="3962400" cy="457200"/>
          </a:xfrm>
        </p:spPr>
        <p:txBody>
          <a:bodyPr/>
          <a:lstStyle/>
          <a:p>
            <a:r>
              <a:rPr lang="en-US" kern="0" dirty="0"/>
              <a:t>You can use negative index in slicing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26DBF-49EE-45E7-AD89-CFDDB6A91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86A9CA-605F-4DA5-AC85-1A2D4CC0FB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5417038-C634-49EF-8BD1-A00621A18B5A}"/>
              </a:ext>
            </a:extLst>
          </p:cNvPr>
          <p:cNvSpPr txBox="1">
            <a:spLocks/>
          </p:cNvSpPr>
          <p:nvPr/>
        </p:nvSpPr>
        <p:spPr bwMode="auto">
          <a:xfrm>
            <a:off x="4572000" y="1244290"/>
            <a:ext cx="452845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9pPr>
          </a:lstStyle>
          <a:p>
            <a:r>
              <a:rPr lang="en-US" kern="0" dirty="0"/>
              <a:t>A positive or negative step can also be used after a second colon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68CD69-1AE3-4C68-AFE6-D5545CB36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69164"/>
            <a:ext cx="3886200" cy="136207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2FCCA28-C392-4421-A86E-37EB299DAA73}"/>
              </a:ext>
            </a:extLst>
          </p:cNvPr>
          <p:cNvSpPr txBox="1">
            <a:spLocks/>
          </p:cNvSpPr>
          <p:nvPr/>
        </p:nvSpPr>
        <p:spPr bwMode="auto">
          <a:xfrm>
            <a:off x="136752" y="3761440"/>
            <a:ext cx="502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9pPr>
          </a:lstStyle>
          <a:p>
            <a:r>
              <a:rPr lang="en-US" kern="0" dirty="0"/>
              <a:t>You can assign new values to a slice </a:t>
            </a:r>
          </a:p>
          <a:p>
            <a:endParaRPr lang="en-US" kern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2364AA-3B77-42BE-99DD-2E2717880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24" y="4686314"/>
            <a:ext cx="3429000" cy="7905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25F1D58-A46B-4C93-8E15-7347D5DB0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5952" y="2590800"/>
            <a:ext cx="252412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176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F49EA-FD97-4A91-BA72-8838C770E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609600"/>
          </a:xfrm>
        </p:spPr>
        <p:txBody>
          <a:bodyPr/>
          <a:lstStyle/>
          <a:p>
            <a:r>
              <a:rPr lang="en-US" dirty="0"/>
              <a:t>Built-in Sequence Function: enumerate()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937B6-40A9-4DE9-BE8B-EDC98A944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38200"/>
            <a:ext cx="7772400" cy="1301183"/>
          </a:xfrm>
        </p:spPr>
        <p:txBody>
          <a:bodyPr/>
          <a:lstStyle/>
          <a:p>
            <a:r>
              <a:rPr lang="en-US" dirty="0"/>
              <a:t>Returns a sequence of tuples, each tuple contains (index, value) of each item in a sequence (e.g., List, Tuple, String)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6B73B-E000-4A9E-80DC-CDA9CC916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1308EA-0CDB-49BF-900E-A25D5FC554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17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55C35F-4FA8-4B23-835B-5FB69ED50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133600"/>
            <a:ext cx="7200900" cy="2124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E4D13B-767C-4087-9791-E99FF20A7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675188"/>
            <a:ext cx="714375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335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C5FF1-1887-4A59-A60A-C543DAE74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Sequence Function: sorted()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C9A13-F50F-4F40-9AEB-651513287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838200"/>
          </a:xfrm>
        </p:spPr>
        <p:txBody>
          <a:bodyPr/>
          <a:lstStyle/>
          <a:p>
            <a:r>
              <a:rPr lang="en-US" dirty="0"/>
              <a:t>Returns a new sorted </a:t>
            </a:r>
            <a:r>
              <a:rPr lang="en-US" u="sng" dirty="0"/>
              <a:t>list</a:t>
            </a:r>
            <a:r>
              <a:rPr lang="en-US" dirty="0"/>
              <a:t> from the elements of any sequence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9EE09-C413-4005-84B3-6F9D353A6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A6EBF6-7B6D-4BB3-A52C-05E3B9223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18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2085BD-1900-40F4-B892-6F5177626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854" y="2438400"/>
            <a:ext cx="3381375" cy="1133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979CE1-8EB1-418F-959B-98217E779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779" y="4165600"/>
            <a:ext cx="680085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837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C5FF1-1887-4A59-A60A-C543DAE74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554039"/>
          </a:xfrm>
        </p:spPr>
        <p:txBody>
          <a:bodyPr/>
          <a:lstStyle/>
          <a:p>
            <a:r>
              <a:rPr lang="en-US" dirty="0"/>
              <a:t>Built-in Sequence Function: zip()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C9A13-F50F-4F40-9AEB-651513287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90600"/>
            <a:ext cx="8382000" cy="838200"/>
          </a:xfrm>
        </p:spPr>
        <p:txBody>
          <a:bodyPr/>
          <a:lstStyle/>
          <a:p>
            <a:pPr algn="l"/>
            <a:r>
              <a:rPr lang="en-US" dirty="0"/>
              <a:t> zip “pairs” up the elements of multiple (2 or more) lists, tuples, or other sequences to create a list of tuples: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9EE09-C413-4005-84B3-6F9D353A6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A6EBF6-7B6D-4BB3-A52C-05E3B9223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19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0C485E-EAA4-4B91-A81D-B0E6EAC44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228056"/>
            <a:ext cx="4514850" cy="18859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4762A0-1B83-4CAA-9762-16957A0DB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738689"/>
            <a:ext cx="451485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243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26">
            <a:extLst>
              <a:ext uri="{FF2B5EF4-FFF2-40B4-BE49-F238E27FC236}">
                <a16:creationId xmlns:a16="http://schemas.microsoft.com/office/drawing/2014/main" id="{EBC6BFE2-C2A1-44A6-9DD1-1206645727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Outline</a:t>
            </a:r>
          </a:p>
        </p:txBody>
      </p:sp>
      <p:sp>
        <p:nvSpPr>
          <p:cNvPr id="4100" name="Rectangle 1027">
            <a:extLst>
              <a:ext uri="{FF2B5EF4-FFF2-40B4-BE49-F238E27FC236}">
                <a16:creationId xmlns:a16="http://schemas.microsoft.com/office/drawing/2014/main" id="{61DB1C70-E737-4B60-B557-FB7EEE836E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70000"/>
            <a:ext cx="8229600" cy="4826000"/>
          </a:xfrm>
        </p:spPr>
        <p:txBody>
          <a:bodyPr/>
          <a:lstStyle/>
          <a:p>
            <a:r>
              <a:rPr lang="en-US" altLang="en-US" dirty="0"/>
              <a:t>Some built-in Data Structures</a:t>
            </a:r>
          </a:p>
          <a:p>
            <a:pPr lvl="1"/>
            <a:r>
              <a:rPr lang="en-US" altLang="en-US" dirty="0"/>
              <a:t>Sequence and also iterable</a:t>
            </a:r>
          </a:p>
          <a:p>
            <a:pPr lvl="2"/>
            <a:r>
              <a:rPr lang="en-US" altLang="en-US" dirty="0"/>
              <a:t>Tuple</a:t>
            </a:r>
          </a:p>
          <a:p>
            <a:pPr lvl="2"/>
            <a:r>
              <a:rPr lang="en-US" altLang="en-US" dirty="0"/>
              <a:t>List</a:t>
            </a:r>
          </a:p>
          <a:p>
            <a:pPr lvl="2"/>
            <a:r>
              <a:rPr lang="en-US" altLang="en-US" dirty="0"/>
              <a:t>String (later slides)</a:t>
            </a:r>
          </a:p>
          <a:p>
            <a:pPr lvl="1"/>
            <a:r>
              <a:rPr lang="en-US" altLang="en-US" dirty="0"/>
              <a:t>Iterable but not sequence</a:t>
            </a:r>
          </a:p>
          <a:p>
            <a:pPr lvl="2"/>
            <a:r>
              <a:rPr lang="en-US" altLang="en-US" dirty="0"/>
              <a:t>Dictionary (or </a:t>
            </a:r>
            <a:r>
              <a:rPr lang="en-US" altLang="en-US" dirty="0" err="1"/>
              <a:t>dict</a:t>
            </a:r>
            <a:r>
              <a:rPr lang="en-US" altLang="en-US" dirty="0"/>
              <a:t>)</a:t>
            </a:r>
          </a:p>
          <a:p>
            <a:pPr lvl="2"/>
            <a:r>
              <a:rPr lang="en-US" altLang="en-US" dirty="0"/>
              <a:t>Set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lvl="1">
              <a:buFont typeface="Marlett" pitchFamily="2" charset="2"/>
              <a:buNone/>
            </a:pPr>
            <a:endParaRPr lang="en-US" altLang="en-US" dirty="0"/>
          </a:p>
        </p:txBody>
      </p:sp>
      <p:sp>
        <p:nvSpPr>
          <p:cNvPr id="4101" name="Rectangle 4">
            <a:extLst>
              <a:ext uri="{FF2B5EF4-FFF2-40B4-BE49-F238E27FC236}">
                <a16:creationId xmlns:a16="http://schemas.microsoft.com/office/drawing/2014/main" id="{5A00869C-2707-4766-BC90-D9B8EF1787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 Illinois State University                      	                                                           Y. Tang</a:t>
            </a:r>
          </a:p>
        </p:txBody>
      </p:sp>
      <p:sp>
        <p:nvSpPr>
          <p:cNvPr id="4098" name="Slide Number Placeholder 4">
            <a:extLst>
              <a:ext uri="{FF2B5EF4-FFF2-40B4-BE49-F238E27FC236}">
                <a16:creationId xmlns:a16="http://schemas.microsoft.com/office/drawing/2014/main" id="{C83F90ED-FDB1-4C85-AA1E-2B956EB245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B3D90E-801C-42D0-A584-4870E9AF9AD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BE1AC-14CD-46F1-939E-92B712199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-3629"/>
            <a:ext cx="7772400" cy="533400"/>
          </a:xfrm>
        </p:spPr>
        <p:txBody>
          <a:bodyPr/>
          <a:lstStyle/>
          <a:p>
            <a:r>
              <a:rPr lang="en-US" dirty="0"/>
              <a:t>Common Uses of zip()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8F5A0-DC88-419C-8E52-1ABB396E9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609600"/>
            <a:ext cx="8610600" cy="762000"/>
          </a:xfrm>
        </p:spPr>
        <p:txBody>
          <a:bodyPr/>
          <a:lstStyle/>
          <a:p>
            <a:pPr algn="l"/>
            <a:r>
              <a:rPr lang="en-US" dirty="0"/>
              <a:t>Simultaneously iterating over multiple sequences, possibly also combined with enumerate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92AEF-54BD-4393-8FA3-217C82A37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CCC8C-4D77-4410-BE94-5759A74570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20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D223C9-3862-4999-B0A3-111A77803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400" y="1450420"/>
            <a:ext cx="9144000" cy="258757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78EFEDE-2290-4F20-B0AB-8FD63979BC4C}"/>
              </a:ext>
            </a:extLst>
          </p:cNvPr>
          <p:cNvSpPr txBox="1">
            <a:spLocks/>
          </p:cNvSpPr>
          <p:nvPr/>
        </p:nvSpPr>
        <p:spPr bwMode="auto">
          <a:xfrm>
            <a:off x="228600" y="4108250"/>
            <a:ext cx="861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9pPr>
          </a:lstStyle>
          <a:p>
            <a:r>
              <a:rPr lang="en-US" kern="0" dirty="0"/>
              <a:t>“unzip” via zip() (a magical * syntax below)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F176F0-BC66-41FF-A44C-8621D0830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1" y="4701852"/>
            <a:ext cx="9144000" cy="147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164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62381-2547-4877-B7AC-EF9DBD043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6096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dict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85520-1103-4E45-89B0-FFA4A1C64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609600"/>
            <a:ext cx="8813800" cy="914400"/>
          </a:xfrm>
        </p:spPr>
        <p:txBody>
          <a:bodyPr/>
          <a:lstStyle/>
          <a:p>
            <a:pPr algn="l"/>
            <a:r>
              <a:rPr lang="en-US" dirty="0"/>
              <a:t>A flexibly sized, mutable collection of key-value pairs, where key and value are Python objects.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50567-910C-464C-94D0-A64EED626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E56227-4859-4FD0-AB6F-3392EF27F2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21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D1C525-D2A8-4C77-A730-8831CF9D1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2" y="1676400"/>
            <a:ext cx="728662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155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FF0AD-3C96-45AF-8665-A3BA593B8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3316" y="16783"/>
            <a:ext cx="2286000" cy="4572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dict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CA8FF-D30A-4501-B79D-30F037979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99EB04-3D2E-470B-BFE4-F922BE1C2E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22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159AE7-E60E-4E46-82A6-4271E2008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00" y="3924300"/>
            <a:ext cx="4067175" cy="242887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FEA8C3-DF5A-44EB-B3A3-061A17B09F69}"/>
              </a:ext>
            </a:extLst>
          </p:cNvPr>
          <p:cNvSpPr txBox="1">
            <a:spLocks/>
          </p:cNvSpPr>
          <p:nvPr/>
        </p:nvSpPr>
        <p:spPr bwMode="auto">
          <a:xfrm>
            <a:off x="-12700" y="1245053"/>
            <a:ext cx="3886200" cy="964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9pPr>
          </a:lstStyle>
          <a:p>
            <a:r>
              <a:rPr lang="en-US" kern="0" dirty="0"/>
              <a:t>Key in a </a:t>
            </a:r>
            <a:r>
              <a:rPr lang="en-US" kern="0" dirty="0" err="1"/>
              <a:t>dict</a:t>
            </a:r>
            <a:r>
              <a:rPr lang="en-US" kern="0" dirty="0"/>
              <a:t> must be immutable type</a:t>
            </a:r>
          </a:p>
          <a:p>
            <a:endParaRPr lang="en-US" kern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8D4ECF-5C82-4A56-88FB-3995DB236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421" y="9526"/>
            <a:ext cx="5467350" cy="2924175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5261E8A-2E31-446E-A7AB-81ECEA092BBE}"/>
              </a:ext>
            </a:extLst>
          </p:cNvPr>
          <p:cNvSpPr txBox="1">
            <a:spLocks/>
          </p:cNvSpPr>
          <p:nvPr/>
        </p:nvSpPr>
        <p:spPr bwMode="auto">
          <a:xfrm>
            <a:off x="-12700" y="3924300"/>
            <a:ext cx="3886200" cy="1271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9pPr>
          </a:lstStyle>
          <a:p>
            <a:r>
              <a:rPr lang="en-US" dirty="0" err="1"/>
              <a:t>Dict</a:t>
            </a:r>
            <a:r>
              <a:rPr lang="en-US" dirty="0"/>
              <a:t> does not allow duplications</a:t>
            </a:r>
          </a:p>
          <a:p>
            <a:endParaRPr lang="en-US" kern="0" dirty="0"/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693960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4352D-FD65-4371-BEBB-8F68866FE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2016B-E70F-4ADD-9A1C-D92C2588D7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23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984403-8633-42D4-B46E-4A53176E8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6200"/>
            <a:ext cx="7239000" cy="68340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BDA801-B6D8-4164-913C-5146273B7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0200" y="1447800"/>
            <a:ext cx="3552371" cy="7620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dict</a:t>
            </a:r>
            <a:r>
              <a:rPr lang="en-US" dirty="0"/>
              <a:t> functions:</a:t>
            </a:r>
            <a:br>
              <a:rPr lang="en-US" dirty="0"/>
            </a:br>
            <a:r>
              <a:rPr lang="en-US" sz="2400" dirty="0"/>
              <a:t>keys(), values(), items()</a:t>
            </a:r>
          </a:p>
        </p:txBody>
      </p:sp>
    </p:spTree>
    <p:extLst>
      <p:ext uri="{BB962C8B-B14F-4D97-AF65-F5344CB8AC3E}">
        <p14:creationId xmlns:p14="http://schemas.microsoft.com/office/powerpoint/2010/main" val="1129110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02333-7FC8-43AD-87A1-AC50A74EA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47C68-66A4-4C44-B24D-7936E299F6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24</a:t>
            </a:fld>
            <a:endParaRPr lang="en-US" alt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3A2E3-EA4E-479E-8B02-4EC400FE24FA}"/>
              </a:ext>
            </a:extLst>
          </p:cNvPr>
          <p:cNvGrpSpPr/>
          <p:nvPr/>
        </p:nvGrpSpPr>
        <p:grpSpPr>
          <a:xfrm>
            <a:off x="228600" y="268514"/>
            <a:ext cx="4886325" cy="5989638"/>
            <a:chOff x="228600" y="268514"/>
            <a:chExt cx="4886325" cy="598963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1309920-0334-4C9A-A2C8-3118693C6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600" y="268514"/>
              <a:ext cx="4886325" cy="513238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FF5440D-AF45-4C6D-9FD5-9F301E2CC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8600" y="5400902"/>
              <a:ext cx="1828800" cy="85725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64EF557-97C7-438C-BD58-1E5B4387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7674" y="221344"/>
            <a:ext cx="4886326" cy="9906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dict</a:t>
            </a:r>
            <a:r>
              <a:rPr lang="en-US" dirty="0"/>
              <a:t> functions:</a:t>
            </a:r>
            <a:br>
              <a:rPr lang="en-US" dirty="0"/>
            </a:br>
            <a:r>
              <a:rPr lang="en-US" sz="2400" dirty="0"/>
              <a:t>get(); update(); pop(); </a:t>
            </a:r>
            <a:r>
              <a:rPr lang="en-US" sz="2400" dirty="0" err="1"/>
              <a:t>popitem</a:t>
            </a:r>
            <a:r>
              <a:rPr lang="en-US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53129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A7A83-EDB9-48F5-A311-0B1248E53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457200"/>
          </a:xfrm>
        </p:spPr>
        <p:txBody>
          <a:bodyPr/>
          <a:lstStyle/>
          <a:p>
            <a:r>
              <a:rPr lang="en-US" dirty="0" err="1"/>
              <a:t>Dict</a:t>
            </a:r>
            <a:r>
              <a:rPr lang="en-US" dirty="0"/>
              <a:t>: </a:t>
            </a:r>
            <a:r>
              <a:rPr lang="en-US" dirty="0" err="1"/>
              <a:t>setdefault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2109A-20B1-4AF8-9CB1-3915E7CBC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533400"/>
            <a:ext cx="7772400" cy="13716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setdefault</a:t>
            </a:r>
            <a:r>
              <a:rPr lang="en-US" dirty="0"/>
              <a:t>(k, v) adds (k, v) to a </a:t>
            </a:r>
            <a:r>
              <a:rPr lang="en-US" dirty="0" err="1"/>
              <a:t>dict</a:t>
            </a:r>
            <a:r>
              <a:rPr lang="en-US" dirty="0"/>
              <a:t> if the same key (i.e., k) doesn’t exist; otherwise, it returns the value of the key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E17C8-0AE9-42EC-AECD-5D10FDF5A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CB98DE-21B2-4766-85C0-F125D344F3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25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3772EA-952D-4FB2-9034-FA8F372C1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1743075"/>
            <a:ext cx="703897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260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9EB92-999E-485F-8B85-7C0308087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err="1"/>
              <a:t>dict</a:t>
            </a:r>
            <a:r>
              <a:rPr lang="en-US" dirty="0"/>
              <a:t> from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9F33D-6FC2-44E7-B985-88EB84987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5791200"/>
            <a:ext cx="7772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FF90F-D774-480B-B92F-CD7267D64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F54E7D-CC03-4229-8A10-4329F653CC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26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4276F7-E747-476F-AFC2-97EBF298C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2" y="1738312"/>
            <a:ext cx="665797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482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6BE38-F49E-45C6-90B2-E4B6647F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10230"/>
            <a:ext cx="7772400" cy="667657"/>
          </a:xfrm>
        </p:spPr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FE960-6663-4123-8658-4F74F3A7D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77887"/>
            <a:ext cx="7467600" cy="1295400"/>
          </a:xfrm>
        </p:spPr>
        <p:txBody>
          <a:bodyPr/>
          <a:lstStyle/>
          <a:p>
            <a:pPr algn="l"/>
            <a:r>
              <a:rPr lang="en-US" dirty="0"/>
              <a:t>A set is an unordered (not indexed, not a sequence) collection of unique elements. You can think of them like </a:t>
            </a:r>
            <a:r>
              <a:rPr lang="en-US" dirty="0" err="1"/>
              <a:t>dicts</a:t>
            </a:r>
            <a:r>
              <a:rPr lang="en-US" dirty="0"/>
              <a:t>, but keys only, no values (no duplication).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DCD36-9377-49EA-9287-20E3BB7D0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9A94F-AB14-4A5B-96EB-7B511F9E96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27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49B63F-02CB-464C-85E4-217315621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914" y="2571750"/>
            <a:ext cx="6858000" cy="1619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D0673C-805F-4A43-85E8-2417C89FA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181600"/>
            <a:ext cx="4810125" cy="81915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E1BA945-7225-4D1A-AB01-A3BE6FF4F09A}"/>
              </a:ext>
            </a:extLst>
          </p:cNvPr>
          <p:cNvSpPr txBox="1">
            <a:spLocks/>
          </p:cNvSpPr>
          <p:nvPr/>
        </p:nvSpPr>
        <p:spPr bwMode="auto">
          <a:xfrm>
            <a:off x="722086" y="4448287"/>
            <a:ext cx="7467600" cy="60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9pPr>
          </a:lstStyle>
          <a:p>
            <a:r>
              <a:rPr lang="en-US" kern="0" dirty="0"/>
              <a:t>A set is unsorted</a:t>
            </a:r>
          </a:p>
        </p:txBody>
      </p:sp>
    </p:spTree>
    <p:extLst>
      <p:ext uri="{BB962C8B-B14F-4D97-AF65-F5344CB8AC3E}">
        <p14:creationId xmlns:p14="http://schemas.microsoft.com/office/powerpoint/2010/main" val="6251657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78CA9-B6FB-4158-9B89-8587390F6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457200"/>
          </a:xfrm>
        </p:spPr>
        <p:txBody>
          <a:bodyPr/>
          <a:lstStyle/>
          <a:p>
            <a:r>
              <a:rPr lang="en-US" dirty="0"/>
              <a:t>Python Set Operations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B59E0-3E48-4A47-B31F-32495C099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9A733A-6A20-4AC9-B696-C8F01987A6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28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9B62D1-9BDF-4A60-98F9-3A024DC37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593913"/>
            <a:ext cx="8105775" cy="626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263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2D313-AA4D-466A-9DCA-73E34C195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 Examples</a:t>
            </a:r>
            <a:br>
              <a:rPr lang="en-US" dirty="0"/>
            </a:br>
            <a:r>
              <a:rPr lang="en-US" sz="2000" dirty="0"/>
              <a:t> union(); intersection(); difference()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8123D-74DF-448D-989E-06063A1B9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D9404C-A080-437E-932E-A75C5A2F0C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29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C282DD-2FA6-4DA0-BC74-801A0D36A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00200"/>
            <a:ext cx="521017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56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FE488-209E-48F7-9985-080BFEA9E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533400"/>
          </a:xfrm>
        </p:spPr>
        <p:txBody>
          <a:bodyPr/>
          <a:lstStyle/>
          <a:p>
            <a:r>
              <a:rPr lang="en-US" dirty="0"/>
              <a:t>Python </a:t>
            </a:r>
            <a:r>
              <a:rPr lang="en-US" dirty="0" err="1"/>
              <a:t>Iterables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F24BB-07A3-46CC-B3B3-05F343627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609600"/>
            <a:ext cx="8458200" cy="2438400"/>
          </a:xfrm>
        </p:spPr>
        <p:txBody>
          <a:bodyPr/>
          <a:lstStyle/>
          <a:p>
            <a:r>
              <a:rPr lang="en-US" dirty="0"/>
              <a:t>An iterable is an object that includes zero  or multiple items. An iterable can return its items one at a time.</a:t>
            </a:r>
          </a:p>
          <a:p>
            <a:pPr lvl="1"/>
            <a:r>
              <a:rPr lang="en-US" dirty="0"/>
              <a:t>We can use “for” loop to iterate over an iterable</a:t>
            </a:r>
          </a:p>
          <a:p>
            <a:r>
              <a:rPr lang="en-US" dirty="0"/>
              <a:t>Iterator: the agent that performs the iteration</a:t>
            </a:r>
          </a:p>
          <a:p>
            <a:pPr lvl="1"/>
            <a:r>
              <a:rPr lang="en-US" dirty="0"/>
              <a:t>Use </a:t>
            </a:r>
            <a:r>
              <a:rPr lang="en-US" b="1" dirty="0" err="1"/>
              <a:t>iter</a:t>
            </a:r>
            <a:r>
              <a:rPr lang="en-US" b="1" dirty="0"/>
              <a:t>()</a:t>
            </a:r>
            <a:r>
              <a:rPr lang="en-US" dirty="0"/>
              <a:t> to get an iterator from an iterable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37221-FE07-4CD7-95F4-6E8BFFBEA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D87D9C-3440-432B-A145-C5F94ED511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E55EA0-DB1F-4121-8A7B-CE86AD64F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3261519"/>
            <a:ext cx="32956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215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D96D2-24BC-4599-A3BC-452B32126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604E7-2772-4E7F-82F7-B0F1AEFA7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5400"/>
            <a:ext cx="7924800" cy="4953000"/>
          </a:xfrm>
        </p:spPr>
        <p:txBody>
          <a:bodyPr/>
          <a:lstStyle/>
          <a:p>
            <a:pPr algn="l" fontAlgn="base"/>
            <a:r>
              <a:rPr lang="en-US" dirty="0"/>
              <a:t>A sequence is a positionally ordered (i.e., indexed) collection of items </a:t>
            </a:r>
          </a:p>
          <a:p>
            <a:pPr algn="l" fontAlgn="base"/>
            <a:r>
              <a:rPr lang="en-US" dirty="0"/>
              <a:t>Built-in sequence types: strings, lists, tuples,  range objects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byte sequences, byte arrays</a:t>
            </a:r>
          </a:p>
          <a:p>
            <a:pPr lvl="1"/>
            <a:r>
              <a:rPr lang="en-US" dirty="0"/>
              <a:t>Mutable (list) vs. immutable (tuple, str)</a:t>
            </a:r>
          </a:p>
          <a:p>
            <a:pPr lvl="1"/>
            <a:r>
              <a:rPr lang="en-US" dirty="0"/>
              <a:t>Homogeneous (str) or heterogeneous (tuple, list)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66BF2-353E-4553-8E9E-F6D34587A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80FD9D-3C52-471A-82F2-D1FB348346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035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16E3C-CC8E-4DED-BBEE-A68BF5408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533400"/>
          </a:xfrm>
        </p:spPr>
        <p:txBody>
          <a:bodyPr/>
          <a:lstStyle/>
          <a:p>
            <a:r>
              <a:rPr lang="en-US" dirty="0" err="1"/>
              <a:t>Iterables</a:t>
            </a:r>
            <a:r>
              <a:rPr lang="en-US" dirty="0"/>
              <a:t> vs.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00A80-92D5-4136-ABC1-1CB1FCC79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562600"/>
          </a:xfrm>
        </p:spPr>
        <p:txBody>
          <a:bodyPr/>
          <a:lstStyle/>
          <a:p>
            <a:r>
              <a:rPr lang="en-US" dirty="0"/>
              <a:t>Sequence type vs. iterable type</a:t>
            </a:r>
          </a:p>
          <a:p>
            <a:pPr lvl="1"/>
            <a:r>
              <a:rPr lang="en-US" dirty="0"/>
              <a:t>An iterable is a collection of objects you can access one by one. Therefore, any sequence is iterable</a:t>
            </a:r>
          </a:p>
          <a:p>
            <a:pPr lvl="1"/>
            <a:r>
              <a:rPr lang="en-US" dirty="0"/>
              <a:t>An iterable may not be a sequence type. For example, a set is iterable but it’s not a sequence.</a:t>
            </a:r>
          </a:p>
          <a:p>
            <a:pPr lvl="2"/>
            <a:r>
              <a:rPr lang="en-US" dirty="0"/>
              <a:t>Both </a:t>
            </a:r>
            <a:r>
              <a:rPr lang="en-US" dirty="0" err="1"/>
              <a:t>dict</a:t>
            </a:r>
            <a:r>
              <a:rPr lang="en-US" dirty="0"/>
              <a:t> and set are not indexed, and thus not sequence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0FE11-DB32-4CE2-974B-61BDD8044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AC821-2670-415B-9CB2-4BE5F5761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E8442F-B089-4420-AEFE-4BE5560F9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342" y="2861356"/>
            <a:ext cx="5397258" cy="385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36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26861-FDF8-4C9E-B360-44096DD7E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EFAA4-96E0-4086-A5B2-68F9AA980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tuple is a fixed-length, immutable sequence of Python objects (also called items). The easiest way to create one is with a comma-separated sequence of values</a:t>
            </a:r>
          </a:p>
          <a:p>
            <a:pPr lvl="1"/>
            <a:r>
              <a:rPr lang="en-US" dirty="0"/>
              <a:t>Items can be in different types</a:t>
            </a:r>
          </a:p>
          <a:p>
            <a:pPr lvl="1"/>
            <a:r>
              <a:rPr lang="en-US" dirty="0"/>
              <a:t>Multidimensional </a:t>
            </a:r>
          </a:p>
          <a:p>
            <a:pPr lvl="1"/>
            <a:r>
              <a:rPr lang="en-US" dirty="0"/>
              <a:t>Immutable: immutable item cannot be changed. However, if item itself is mutable (e.g., a list), you still can modify it in-place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tup = 1, 2, 3 or tup = (1, 2, 3)</a:t>
            </a:r>
          </a:p>
          <a:p>
            <a:pPr marL="0" indent="0">
              <a:buNone/>
            </a:pPr>
            <a:r>
              <a:rPr lang="en-US" dirty="0"/>
              <a:t> tup = (1, “2”, True)</a:t>
            </a:r>
          </a:p>
          <a:p>
            <a:pPr marL="0" indent="0">
              <a:buNone/>
            </a:pPr>
            <a:r>
              <a:rPr lang="en-US" dirty="0"/>
              <a:t> tup = ((1, 2), 3)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CAF6B-D999-4A35-8DF6-B02553399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935574-2397-4776-8275-3929627959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8880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8EFE5-0EA7-47B1-9106-DE0354FFA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B930B-2DF7-4BFD-AE88-D353052B9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8458200" cy="4800600"/>
          </a:xfrm>
        </p:spPr>
        <p:txBody>
          <a:bodyPr/>
          <a:lstStyle/>
          <a:p>
            <a:r>
              <a:rPr lang="en-US" dirty="0"/>
              <a:t>For example: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Code:		</a:t>
            </a:r>
            <a:r>
              <a:rPr lang="en-US" dirty="0">
                <a:solidFill>
                  <a:schemeClr val="accent2"/>
                </a:solidFill>
              </a:rPr>
              <a:t>tup = (1, “2”, [1, 2, 3])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  		tup[0] = 2 </a:t>
            </a:r>
            <a:endParaRPr lang="en-US" dirty="0">
              <a:solidFill>
                <a:schemeClr val="accent2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Output:	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syntaxError</a:t>
            </a:r>
            <a:endParaRPr 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Code:		</a:t>
            </a:r>
            <a:r>
              <a:rPr lang="en-US" dirty="0">
                <a:solidFill>
                  <a:schemeClr val="accent2"/>
                </a:solidFill>
                <a:sym typeface="Wingdings" panose="05000000000000000000" pitchFamily="2" charset="2"/>
              </a:rPr>
              <a:t>tup[2].append(4)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  <a:sym typeface="Wingdings" panose="05000000000000000000" pitchFamily="2" charset="2"/>
              </a:rPr>
              <a:t>		print(tup)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Output:	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(1, “2”, [1,2,3,4])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7B14C-B22D-48D9-9122-DAEA7D506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8A4016-9036-4643-B49B-FBB2D714B0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3889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71EE3-E9EF-4B00-A357-9F6512EE6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Unpacking Tuples/Lists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F0ABD-6BA9-4AF3-BDD9-FB2D6EA55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/>
              <a:t>If you try to assign to a tuple-like expression of variables, Python will attempt to unpack the value on the righthand side of the equals sign: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74362-5FB9-409D-91BE-320E58E1E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707BD5-4407-42E6-9416-04D613EFDA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9DCE67-237B-41C9-8077-0060614D3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124200"/>
            <a:ext cx="6868646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039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642FF-5277-4F22-8F41-06F55D02C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Unpacking with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9CA39-6F02-44F3-840E-415F35943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488" y="4038600"/>
            <a:ext cx="8231511" cy="2360613"/>
          </a:xfrm>
        </p:spPr>
        <p:txBody>
          <a:bodyPr/>
          <a:lstStyle/>
          <a:p>
            <a:r>
              <a:rPr lang="en-US" dirty="0"/>
              <a:t>Note: positional string formatting is used above. In the string:</a:t>
            </a:r>
          </a:p>
          <a:p>
            <a:pPr lvl="1"/>
            <a:r>
              <a:rPr lang="en-US" dirty="0"/>
              <a:t>{}:a placeholder, replaced by the value in format()</a:t>
            </a:r>
          </a:p>
          <a:p>
            <a:pPr lvl="1"/>
            <a:r>
              <a:rPr lang="en-US" dirty="0"/>
              <a:t>The number in {}: index for the values in format()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01119-7A3C-469E-9C02-9D366EB61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6210DB-8B82-4197-B6FD-253163FAE6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59D6FE-DEB5-447D-AE66-B83B1B1B3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543" y="1544636"/>
            <a:ext cx="7044968" cy="203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839349"/>
      </p:ext>
    </p:extLst>
  </p:cSld>
  <p:clrMapOvr>
    <a:masterClrMapping/>
  </p:clrMapOvr>
</p:sld>
</file>

<file path=ppt/theme/theme1.xml><?xml version="1.0" encoding="utf-8"?>
<a:theme xmlns:a="http://schemas.openxmlformats.org/drawingml/2006/main" name="Rice">
  <a:themeElements>
    <a:clrScheme name="Ric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R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" charset="0"/>
          </a:defRPr>
        </a:defPPr>
      </a:lstStyle>
    </a:lnDef>
  </a:objectDefaults>
  <a:extraClrSchemeLst>
    <a:extraClrScheme>
      <a:clrScheme name="Ric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c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c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c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c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c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T166-template.potx" id="{F3EA824C-6172-4DA2-BD3C-C7B1D8E4CD0F}" vid="{E740C158-2590-42DD-B7CC-8274F97277E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IT166-template</Template>
  <TotalTime>55353</TotalTime>
  <Words>1266</Words>
  <Application>Microsoft Office PowerPoint</Application>
  <PresentationFormat>On-screen Show (4:3)</PresentationFormat>
  <Paragraphs>155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Comic Sans MS</vt:lpstr>
      <vt:lpstr>Consolas</vt:lpstr>
      <vt:lpstr>Marlett</vt:lpstr>
      <vt:lpstr>Times New Roman</vt:lpstr>
      <vt:lpstr>Wingdings</vt:lpstr>
      <vt:lpstr>Rice</vt:lpstr>
      <vt:lpstr>IT 170  Scripting Languages and Automation</vt:lpstr>
      <vt:lpstr>Outline</vt:lpstr>
      <vt:lpstr>Python Iterables</vt:lpstr>
      <vt:lpstr>Python Sequences</vt:lpstr>
      <vt:lpstr>Iterables vs. Sequences</vt:lpstr>
      <vt:lpstr>Tuple</vt:lpstr>
      <vt:lpstr>Immutability</vt:lpstr>
      <vt:lpstr>Unpacking Tuples/Lists</vt:lpstr>
      <vt:lpstr>Unpacking with iteration</vt:lpstr>
      <vt:lpstr>Unpacking with *varname</vt:lpstr>
      <vt:lpstr>Tuple Methods</vt:lpstr>
      <vt:lpstr>List</vt:lpstr>
      <vt:lpstr>List Methods:  append; insert; pop; remove; extend; index</vt:lpstr>
      <vt:lpstr>Traverse a List using for Loop</vt:lpstr>
      <vt:lpstr>Slicing</vt:lpstr>
      <vt:lpstr>Slicing</vt:lpstr>
      <vt:lpstr>Built-in Sequence Function: enumerate()</vt:lpstr>
      <vt:lpstr>Built-in Sequence Function: sorted()</vt:lpstr>
      <vt:lpstr>Built-in Sequence Function: zip()</vt:lpstr>
      <vt:lpstr>Common Uses of zip()</vt:lpstr>
      <vt:lpstr> dict</vt:lpstr>
      <vt:lpstr> dict</vt:lpstr>
      <vt:lpstr> dict functions: keys(), values(), items()</vt:lpstr>
      <vt:lpstr> dict functions: get(); update(); pop(); popitem()</vt:lpstr>
      <vt:lpstr>Dict: setdefault()</vt:lpstr>
      <vt:lpstr>Creating dict from sequences</vt:lpstr>
      <vt:lpstr>Set</vt:lpstr>
      <vt:lpstr>Python Set Operations</vt:lpstr>
      <vt:lpstr>Set Operation Examples  union(); intersection(); difference()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Eugene Ng</dc:creator>
  <cp:lastModifiedBy>Tang, Yongning</cp:lastModifiedBy>
  <cp:revision>2312</cp:revision>
  <dcterms:created xsi:type="dcterms:W3CDTF">2012-01-24T17:18:48Z</dcterms:created>
  <dcterms:modified xsi:type="dcterms:W3CDTF">2022-01-19T04:34:36Z</dcterms:modified>
</cp:coreProperties>
</file>