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7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52" r:id="rId13"/>
    <p:sldId id="349" r:id="rId14"/>
    <p:sldId id="351" r:id="rId15"/>
    <p:sldId id="353" r:id="rId16"/>
    <p:sldId id="354" r:id="rId17"/>
    <p:sldId id="355" r:id="rId18"/>
    <p:sldId id="35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00"/>
    <a:srgbClr val="00CC00"/>
    <a:srgbClr val="00CCFF"/>
    <a:srgbClr val="FFFF66"/>
    <a:srgbClr val="FFCC00"/>
    <a:srgbClr val="009900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0580" autoAdjust="0"/>
  </p:normalViewPr>
  <p:slideViewPr>
    <p:cSldViewPr>
      <p:cViewPr varScale="1">
        <p:scale>
          <a:sx n="67" d="100"/>
          <a:sy n="67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CC588A-5152-4CF1-96CD-7C42710FB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101F42-CB6A-4B92-A6F8-C22BD8955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1B9623-3B21-4D31-BBDC-E76DD54297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6594E4-CBA7-4D75-AF46-656D1E479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1B2640-4C3B-4DA0-882B-20FD218B0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5BFCA3C-9F8B-4C0B-A611-FFC586CB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E2F286E-7CBF-4D69-9D58-E201E78AE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740ED-F2E6-41BF-B4DD-9EF2057E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A32381-30F8-4034-BDBF-6077BB1C5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942B-A62B-48D8-8232-24DCB54F02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E30E-0C26-49DF-8997-760EAA8C9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90CEB-8B21-4DBA-B376-C7D428ABC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ACA3-60DD-40E4-BDE0-DC5E08382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29808-F071-4B79-BD4B-779647F5F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21C8E7-50ED-4E6A-8058-B87F0CBD4E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BF6FF-C52F-4B23-9E80-628B8B4D73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883D-B1E6-4A7E-ADF0-9DAAA47C4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94B20-61F0-4705-B21C-6311ED424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7CFB-2131-4349-9652-9B8CCFAA3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42C224-63E7-4324-ACF4-79BECE4F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F7CBDE-B825-4923-AE5F-823500F30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F40CA-41AD-4982-8578-28EA97FA1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1EDDA-710E-4D53-A836-9954C01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DFCE0-BC20-466D-9FE2-655EBB74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9BBE-262C-4DD3-A6D1-2BA58013DE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8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9CBEC-34F8-497E-87D0-24F0E8F80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F33-A978-4851-B760-A1BC48AF9C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DC87-9ECD-45B3-8FA4-829E3408C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5657E-87C5-40D9-AAB8-28A6B6D3D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5A7E73-80A8-4CA6-B62A-E893D26A4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9D679-3BD9-4FF6-9E29-0EC35DA2D4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738E7F-668B-453B-B79E-EA97C091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C3AD5F-5E5A-401F-BF2E-42E788F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8E02E-E163-4245-A7B6-08772CF0E8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9C8885-0CDA-422A-B2A5-CE5F2F4EE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7AA71A2-E33B-480D-B97F-D007A286FB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ADD30981-CB24-4A85-AEF2-8E68DD60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Arc 13">
            <a:extLst>
              <a:ext uri="{FF2B5EF4-FFF2-40B4-BE49-F238E27FC236}">
                <a16:creationId xmlns:a16="http://schemas.microsoft.com/office/drawing/2014/main" id="{DBE5445A-C3A3-4F2C-BD13-41B73EDE6DB1}"/>
              </a:ext>
            </a:extLst>
          </p:cNvPr>
          <p:cNvSpPr>
            <a:spLocks/>
          </p:cNvSpPr>
          <p:nvPr/>
        </p:nvSpPr>
        <p:spPr bwMode="auto">
          <a:xfrm>
            <a:off x="153988" y="6248400"/>
            <a:ext cx="152400" cy="152400"/>
          </a:xfrm>
          <a:custGeom>
            <a:avLst/>
            <a:gdLst>
              <a:gd name="T0" fmla="*/ 7586606 w 21600"/>
              <a:gd name="T1" fmla="*/ 7586606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Arc 14">
            <a:extLst>
              <a:ext uri="{FF2B5EF4-FFF2-40B4-BE49-F238E27FC236}">
                <a16:creationId xmlns:a16="http://schemas.microsoft.com/office/drawing/2014/main" id="{CEB8F179-4B54-4B96-8554-780A52514086}"/>
              </a:ext>
            </a:extLst>
          </p:cNvPr>
          <p:cNvSpPr>
            <a:spLocks/>
          </p:cNvSpPr>
          <p:nvPr/>
        </p:nvSpPr>
        <p:spPr bwMode="auto">
          <a:xfrm>
            <a:off x="8839200" y="6248400"/>
            <a:ext cx="152400" cy="152400"/>
          </a:xfrm>
          <a:custGeom>
            <a:avLst/>
            <a:gdLst>
              <a:gd name="T0" fmla="*/ 7586606 w 21600"/>
              <a:gd name="T1" fmla="*/ 0 h 21600"/>
              <a:gd name="T2" fmla="*/ 0 w 21600"/>
              <a:gd name="T3" fmla="*/ 758660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AutoShape 16" descr="Image result for illinois state university redbird">
            <a:extLst>
              <a:ext uri="{FF2B5EF4-FFF2-40B4-BE49-F238E27FC236}">
                <a16:creationId xmlns:a16="http://schemas.microsoft.com/office/drawing/2014/main" id="{3DE7C8B9-3DA3-4679-B629-2761DD74B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2" name="AutoShape 18" descr="Image result for illinois state university redbird">
            <a:extLst>
              <a:ext uri="{FF2B5EF4-FFF2-40B4-BE49-F238E27FC236}">
                <a16:creationId xmlns:a16="http://schemas.microsoft.com/office/drawing/2014/main" id="{EB3D8872-35FF-4D13-B581-3637FE2D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AutoShape 20" descr="Image result for illinois state university redbird">
            <a:extLst>
              <a:ext uri="{FF2B5EF4-FFF2-40B4-BE49-F238E27FC236}">
                <a16:creationId xmlns:a16="http://schemas.microsoft.com/office/drawing/2014/main" id="{51978AE4-58D5-4296-9800-8134D63A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41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2D51C2BF-CCD7-44FE-B8A5-CE85EAA6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6" descr="Image result for illinois state university redbird">
            <a:extLst>
              <a:ext uri="{FF2B5EF4-FFF2-40B4-BE49-F238E27FC236}">
                <a16:creationId xmlns:a16="http://schemas.microsoft.com/office/drawing/2014/main" id="{29E8C94D-692B-4945-BEDC-60505910F54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AutoShape 18" descr="Image result for illinois state university redbird">
            <a:extLst>
              <a:ext uri="{FF2B5EF4-FFF2-40B4-BE49-F238E27FC236}">
                <a16:creationId xmlns:a16="http://schemas.microsoft.com/office/drawing/2014/main" id="{ED9E3A5F-7208-45CA-A0D4-606C1FADF8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AutoShape 20" descr="Image result for illinois state university redbird">
            <a:extLst>
              <a:ext uri="{FF2B5EF4-FFF2-40B4-BE49-F238E27FC236}">
                <a16:creationId xmlns:a16="http://schemas.microsoft.com/office/drawing/2014/main" id="{17CEDDAA-9E5C-4E2D-84E8-84809150C8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3BD88B88-D739-44C5-BCF6-C7CA65F27E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u="none">
          <a:solidFill>
            <a:schemeClr val="tx2"/>
          </a:solidFill>
          <a:latin typeface="Comic Sans MS" panose="030F0702030302020204" pitchFamily="66" charset="0"/>
          <a:ea typeface="MS PGothic" panose="020B0600070205080204" pitchFamily="34" charset="-128"/>
          <a:cs typeface="Comic Sans MS" panose="030F0702030302020204" pitchFamily="66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  <a:cs typeface="Consolas" panose="020B0609020204030204" pitchFamily="49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9DAE06C-0A19-4ACC-AF50-E7A3912C48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noFill/>
        </p:spPr>
        <p:txBody>
          <a:bodyPr/>
          <a:lstStyle/>
          <a:p>
            <a:r>
              <a:rPr lang="en-US" altLang="en-US" dirty="0"/>
              <a:t>IT 170 </a:t>
            </a:r>
            <a:br>
              <a:rPr lang="en-US" altLang="en-US" dirty="0"/>
            </a:br>
            <a:r>
              <a:rPr lang="en-US" dirty="0"/>
              <a:t>Scripting Languages and Automation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C17EF5-654A-4BFF-96BA-50C4C9773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2000" dirty="0"/>
              <a:t>List Comprehension &amp; String</a:t>
            </a:r>
          </a:p>
          <a:p>
            <a:pPr marL="342900" indent="-342900"/>
            <a:endParaRPr lang="en-US" altLang="en-US" sz="2000" dirty="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22DE3BA-83F8-41D5-AB07-4650AB77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C2524F9-F7C1-4566-A3C4-69CE04331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42642-A4AC-4ECE-B378-7DABB5114D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72D4-193C-4429-AB06-7F0C022A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199"/>
            <a:ext cx="7772400" cy="1095375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D5A2-984B-463D-BD8D-D55CEEA6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331912"/>
            <a:ext cx="8229600" cy="1335088"/>
          </a:xfrm>
        </p:spPr>
        <p:txBody>
          <a:bodyPr/>
          <a:lstStyle/>
          <a:p>
            <a:r>
              <a:rPr lang="en-US" dirty="0"/>
              <a:t>using f-strings: similar to </a:t>
            </a:r>
            <a:r>
              <a:rPr lang="en-US" kern="0" dirty="0"/>
              <a:t>string interpolation; but use the prefix </a:t>
            </a:r>
            <a:r>
              <a:rPr lang="en-US" b="1" i="1" kern="0" dirty="0">
                <a:solidFill>
                  <a:schemeClr val="accent2"/>
                </a:solidFill>
              </a:rPr>
              <a:t>f</a:t>
            </a:r>
            <a:r>
              <a:rPr lang="en-US" kern="0" dirty="0"/>
              <a:t> and use </a:t>
            </a:r>
            <a:r>
              <a:rPr lang="en-US" b="1" i="1" kern="0" dirty="0">
                <a:solidFill>
                  <a:schemeClr val="accent2"/>
                </a:solidFill>
              </a:rPr>
              <a:t>{}</a:t>
            </a:r>
            <a:r>
              <a:rPr lang="en-US" kern="0" dirty="0"/>
              <a:t> instead of %s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6B9F-573C-4971-844C-28823DE9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D444-0E78-4737-88D7-721A9A832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CA5C3-7B7B-40DB-9709-5F95E7DE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86087"/>
            <a:ext cx="6562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028C-F62E-41CA-B6D4-E0450F7C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dirty="0"/>
              <a:t>String Functions:</a:t>
            </a:r>
            <a:r>
              <a:rPr lang="en-US" sz="2400" dirty="0"/>
              <a:t> join(); 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7563-C208-48CA-955B-CCFFFE76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685800"/>
            <a:ext cx="8843962" cy="861219"/>
          </a:xfrm>
        </p:spPr>
        <p:txBody>
          <a:bodyPr/>
          <a:lstStyle/>
          <a:p>
            <a:r>
              <a:rPr lang="en-US" dirty="0"/>
              <a:t>The join() method is to combine a list of strings to a single string value with a delimiter.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5441-4BC8-47F2-8721-0120044C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6545-8081-4FD5-863F-7E47713A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DBCAE-8522-49FA-897B-883E90AB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24000"/>
            <a:ext cx="8486775" cy="16287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A4ADDD-2964-417B-AE62-436B9897F183}"/>
              </a:ext>
            </a:extLst>
          </p:cNvPr>
          <p:cNvSpPr txBox="1">
            <a:spLocks/>
          </p:cNvSpPr>
          <p:nvPr/>
        </p:nvSpPr>
        <p:spPr bwMode="auto">
          <a:xfrm>
            <a:off x="300038" y="3482181"/>
            <a:ext cx="8843962" cy="86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The split() method is to separate a single string to a list of strings using a specified delimiter.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9A2975-807A-4A7D-950F-85E58C14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4372874"/>
            <a:ext cx="9144000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100D-BC12-475B-80F7-CE1C587E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dirty="0"/>
              <a:t>String Function: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508-180D-44F1-BE2B-DE4E414D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685800"/>
            <a:ext cx="8458200" cy="2895600"/>
          </a:xfrm>
        </p:spPr>
        <p:txBody>
          <a:bodyPr/>
          <a:lstStyle/>
          <a:p>
            <a:r>
              <a:rPr lang="en-US" dirty="0"/>
              <a:t>Given a separator, partition() splits a string and returns a tuple of three substrings for the “before,” “separator,” and “after” substrings</a:t>
            </a:r>
          </a:p>
          <a:p>
            <a:pPr lvl="1"/>
            <a:r>
              <a:rPr lang="en-US" dirty="0"/>
              <a:t>If the separator occurs multiple times, the method splits the string only on the first occurrence</a:t>
            </a:r>
          </a:p>
          <a:p>
            <a:pPr lvl="1"/>
            <a:r>
              <a:rPr lang="en-US" dirty="0"/>
              <a:t>If the separator not found, the original string returns as the first string in the tuple, and the other two strings will be empty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802A-F5F2-45B4-AA27-A8C4B7A5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BA66F-BA75-445D-BFAF-7749740E4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01BB0-848D-40E9-B419-AD9213AD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781425"/>
            <a:ext cx="8696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C97-3637-435A-B290-0DB194D7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dirty="0"/>
              <a:t>String Functions: </a:t>
            </a:r>
            <a:r>
              <a:rPr lang="en-US" dirty="0" err="1"/>
              <a:t>isX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326E-0585-46F5-8182-8BD3F959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953000"/>
          </a:xfrm>
        </p:spPr>
        <p:txBody>
          <a:bodyPr/>
          <a:lstStyle/>
          <a:p>
            <a:r>
              <a:rPr lang="en-US" dirty="0"/>
              <a:t>To check if a string has certain property</a:t>
            </a:r>
          </a:p>
          <a:p>
            <a:pPr lvl="1" algn="just"/>
            <a:r>
              <a:rPr lang="en-US" dirty="0"/>
              <a:t> </a:t>
            </a:r>
            <a:r>
              <a:rPr lang="en-US" b="1" dirty="0" err="1"/>
              <a:t>isupper</a:t>
            </a:r>
            <a:r>
              <a:rPr lang="en-US" b="1" dirty="0"/>
              <a:t>()</a:t>
            </a:r>
            <a:r>
              <a:rPr lang="en-US" dirty="0"/>
              <a:t> returns True if all letters are uppercase</a:t>
            </a:r>
          </a:p>
          <a:p>
            <a:pPr lvl="1" algn="just"/>
            <a:r>
              <a:rPr lang="en-US" b="1" dirty="0"/>
              <a:t> </a:t>
            </a:r>
            <a:r>
              <a:rPr lang="en-US" b="1" dirty="0" err="1"/>
              <a:t>islower</a:t>
            </a:r>
            <a:r>
              <a:rPr lang="en-US" b="1" dirty="0"/>
              <a:t>()</a:t>
            </a:r>
            <a:r>
              <a:rPr lang="en-US" dirty="0"/>
              <a:t> returns True if all letters are lowercase</a:t>
            </a:r>
          </a:p>
          <a:p>
            <a:pPr lvl="1" algn="just"/>
            <a:r>
              <a:rPr lang="en-US" dirty="0"/>
              <a:t> </a:t>
            </a:r>
            <a:r>
              <a:rPr lang="en-US" b="1" dirty="0" err="1"/>
              <a:t>isalpha</a:t>
            </a:r>
            <a:r>
              <a:rPr lang="en-US" b="1" dirty="0"/>
              <a:t>()</a:t>
            </a:r>
            <a:r>
              <a:rPr lang="en-US" dirty="0"/>
              <a:t> Returns True if the string consists only of letters and isn’t blank</a:t>
            </a:r>
          </a:p>
          <a:p>
            <a:pPr lvl="1" algn="just"/>
            <a:r>
              <a:rPr lang="en-US" dirty="0"/>
              <a:t> </a:t>
            </a:r>
            <a:r>
              <a:rPr lang="en-US" b="1" dirty="0" err="1"/>
              <a:t>isalnum</a:t>
            </a:r>
            <a:r>
              <a:rPr lang="en-US" b="1" dirty="0"/>
              <a:t>()</a:t>
            </a:r>
            <a:r>
              <a:rPr lang="en-US" dirty="0"/>
              <a:t> Returns True if the string consists only of letters and numbers and is not blank</a:t>
            </a:r>
          </a:p>
          <a:p>
            <a:pPr lvl="1" algn="just"/>
            <a:r>
              <a:rPr lang="en-US" dirty="0"/>
              <a:t> </a:t>
            </a:r>
            <a:r>
              <a:rPr lang="en-US" b="1" dirty="0" err="1"/>
              <a:t>isdecimal</a:t>
            </a:r>
            <a:r>
              <a:rPr lang="en-US" b="1" dirty="0"/>
              <a:t>()</a:t>
            </a:r>
            <a:r>
              <a:rPr lang="en-US" dirty="0"/>
              <a:t> Returns True if the string consists only of numeric characters and is not blank</a:t>
            </a:r>
          </a:p>
          <a:p>
            <a:pPr lvl="1" algn="just"/>
            <a:r>
              <a:rPr lang="en-US" dirty="0"/>
              <a:t> </a:t>
            </a:r>
            <a:r>
              <a:rPr lang="en-US" b="1" dirty="0" err="1"/>
              <a:t>isspace</a:t>
            </a:r>
            <a:r>
              <a:rPr lang="en-US" b="1" dirty="0"/>
              <a:t>()</a:t>
            </a:r>
            <a:r>
              <a:rPr lang="en-US" dirty="0"/>
              <a:t> Returns True if the string consists only of spaces, tabs, and newlines and is not blank</a:t>
            </a:r>
          </a:p>
          <a:p>
            <a:pPr lvl="1" algn="just"/>
            <a:r>
              <a:rPr lang="en-US" dirty="0"/>
              <a:t> </a:t>
            </a:r>
            <a:r>
              <a:rPr lang="en-US" b="1" dirty="0" err="1"/>
              <a:t>istitle</a:t>
            </a:r>
            <a:r>
              <a:rPr lang="en-US" b="1" dirty="0"/>
              <a:t>()</a:t>
            </a:r>
            <a:r>
              <a:rPr lang="en-US" dirty="0"/>
              <a:t> Returns True if the string consists only of words that begin with an uppercase letter followed by only lowercase letters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B35C-9C49-4CAB-A0CA-F20F47B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29983-AF4E-49D6-B2AD-264142C10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66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D445-7395-49A0-8AD3-B4BD3B6F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Functions:</a:t>
            </a:r>
            <a:br>
              <a:rPr lang="en-US" dirty="0"/>
            </a:br>
            <a:r>
              <a:rPr lang="en-US" sz="2400" dirty="0"/>
              <a:t> upper(); lower(); </a:t>
            </a:r>
            <a:r>
              <a:rPr lang="en-US" sz="2400" dirty="0" err="1"/>
              <a:t>startswith</a:t>
            </a:r>
            <a:r>
              <a:rPr lang="en-US" sz="2400" dirty="0"/>
              <a:t>(); </a:t>
            </a:r>
            <a:r>
              <a:rPr lang="en-US" sz="2400" dirty="0" err="1"/>
              <a:t>endswith</a:t>
            </a:r>
            <a:r>
              <a:rPr lang="en-US" sz="2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EA67-085A-4670-972A-C24DF592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27958-E15B-40B6-B13C-A2F233C39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4C898-FC7B-46AA-867B-7A3039AE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4838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C51-079C-42E3-85A8-0BECB23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dirty="0"/>
              <a:t>String Functions: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 err="1"/>
              <a:t>rjust</a:t>
            </a:r>
            <a:r>
              <a:rPr lang="en-US" sz="2400" dirty="0"/>
              <a:t>(); </a:t>
            </a:r>
            <a:r>
              <a:rPr lang="en-US" sz="2400" dirty="0" err="1"/>
              <a:t>ljust</a:t>
            </a:r>
            <a:r>
              <a:rPr lang="en-US" sz="2400" dirty="0"/>
              <a:t>(); center()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1846-A4E8-4BE4-9E4F-B80413E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1F272-8C7B-4776-8C32-C7857DB60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506D-29FC-4D95-9176-7133834B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210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C51-079C-42E3-85A8-0BECB23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en-US" dirty="0"/>
              <a:t>String Functions: </a:t>
            </a:r>
            <a:r>
              <a:rPr lang="en-US" sz="2400" dirty="0"/>
              <a:t>strip(); </a:t>
            </a:r>
            <a:r>
              <a:rPr lang="en-US" sz="2400" dirty="0" err="1"/>
              <a:t>rstrip</a:t>
            </a:r>
            <a:r>
              <a:rPr lang="en-US" sz="2400" dirty="0"/>
              <a:t>(); </a:t>
            </a:r>
            <a:r>
              <a:rPr lang="en-US" sz="2400" dirty="0" err="1"/>
              <a:t>lstrip</a:t>
            </a:r>
            <a:r>
              <a:rPr lang="en-US" sz="2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1846-A4E8-4BE4-9E4F-B80413E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1F272-8C7B-4776-8C32-C7857DB60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F72B9B-88F3-429A-96D7-DED284DF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381125"/>
            <a:ext cx="8610600" cy="2057400"/>
          </a:xfrm>
        </p:spPr>
        <p:txBody>
          <a:bodyPr/>
          <a:lstStyle/>
          <a:p>
            <a:r>
              <a:rPr lang="en-US" dirty="0"/>
              <a:t> strip() returns a new string without any whitespace characters (</a:t>
            </a:r>
            <a:r>
              <a:rPr lang="en-US" b="0" i="0" dirty="0">
                <a:solidFill>
                  <a:srgbClr val="000000"/>
                </a:solidFill>
                <a:effectLst/>
                <a:latin typeface="JansonTextLTStd"/>
              </a:rPr>
              <a:t>space, tab, and newline</a:t>
            </a:r>
            <a:r>
              <a:rPr lang="en-US" dirty="0"/>
              <a:t>) at the beginning or end.  </a:t>
            </a:r>
            <a:r>
              <a:rPr lang="en-US" dirty="0" err="1"/>
              <a:t>lstrip</a:t>
            </a:r>
            <a:r>
              <a:rPr lang="en-US" dirty="0"/>
              <a:t>() and </a:t>
            </a:r>
            <a:r>
              <a:rPr lang="en-US" dirty="0" err="1"/>
              <a:t>rstrip</a:t>
            </a:r>
            <a:r>
              <a:rPr lang="en-US" dirty="0"/>
              <a:t>() remove whitespace characters from the left and right ends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EA8FDA-49FE-4054-86B8-D466CB2C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733800"/>
            <a:ext cx="3429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4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C51-079C-42E3-85A8-0BECB23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31112"/>
          </a:xfrm>
        </p:spPr>
        <p:txBody>
          <a:bodyPr/>
          <a:lstStyle/>
          <a:p>
            <a:r>
              <a:rPr lang="en-US" dirty="0"/>
              <a:t>String Functions: </a:t>
            </a:r>
            <a:r>
              <a:rPr lang="en-US" sz="2400" dirty="0"/>
              <a:t>strip(); </a:t>
            </a:r>
            <a:r>
              <a:rPr lang="en-US" sz="2400" dirty="0" err="1"/>
              <a:t>rstrip</a:t>
            </a:r>
            <a:r>
              <a:rPr lang="en-US" sz="2400" dirty="0"/>
              <a:t>(); </a:t>
            </a:r>
            <a:r>
              <a:rPr lang="en-US" sz="2400" dirty="0" err="1"/>
              <a:t>lstrip</a:t>
            </a:r>
            <a:r>
              <a:rPr lang="en-US" sz="2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1846-A4E8-4BE4-9E4F-B80413E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1F272-8C7B-4776-8C32-C7857DB60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7F2F4C-4CE9-4C18-8FB8-CFB9982AF59F}"/>
              </a:ext>
            </a:extLst>
          </p:cNvPr>
          <p:cNvSpPr txBox="1">
            <a:spLocks/>
          </p:cNvSpPr>
          <p:nvPr/>
        </p:nvSpPr>
        <p:spPr bwMode="auto">
          <a:xfrm>
            <a:off x="152400" y="1324967"/>
            <a:ext cx="9205912" cy="8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 strip(), </a:t>
            </a:r>
            <a:r>
              <a:rPr lang="en-US" kern="0" dirty="0" err="1"/>
              <a:t>lstrip</a:t>
            </a:r>
            <a:r>
              <a:rPr lang="en-US" kern="0" dirty="0"/>
              <a:t>(), </a:t>
            </a:r>
            <a:r>
              <a:rPr lang="en-US" kern="0" dirty="0" err="1"/>
              <a:t>rstrip</a:t>
            </a:r>
            <a:r>
              <a:rPr lang="en-US" kern="0" dirty="0"/>
              <a:t>() remove specific chars (given in any order) from both, left, right ends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EC573-4033-4F68-BAA2-61A82AF6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646"/>
            <a:ext cx="9144000" cy="157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60981-8965-48E6-A96C-454B8BBE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713883"/>
            <a:ext cx="71437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D14C-25B6-49DD-BF6F-0AC6FE30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dirty="0"/>
              <a:t>String Operators: in &amp; 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109E-7A20-4B94-87C0-CCFB8FA7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8458200" cy="609600"/>
          </a:xfrm>
        </p:spPr>
        <p:txBody>
          <a:bodyPr/>
          <a:lstStyle/>
          <a:p>
            <a:r>
              <a:rPr lang="en-US" dirty="0"/>
              <a:t>To check if a string is a substring of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C670-FEA5-4E00-AFF4-7C92AA58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E4E4-DC3A-4DE7-9510-8FE817E2C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C0496-028F-45EB-9ADA-D3E405D3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4219575" cy="15716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E59491-0F72-4363-8A1C-B895E24455F7}"/>
              </a:ext>
            </a:extLst>
          </p:cNvPr>
          <p:cNvSpPr txBox="1">
            <a:spLocks/>
          </p:cNvSpPr>
          <p:nvPr/>
        </p:nvSpPr>
        <p:spPr bwMode="auto">
          <a:xfrm>
            <a:off x="685800" y="2819400"/>
            <a:ext cx="8458200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Both </a:t>
            </a:r>
            <a:r>
              <a:rPr lang="en-US" b="1" kern="0" dirty="0"/>
              <a:t>in</a:t>
            </a:r>
            <a:r>
              <a:rPr lang="en-US" kern="0" dirty="0"/>
              <a:t> &amp; </a:t>
            </a:r>
            <a:r>
              <a:rPr lang="en-US" b="1" kern="0" dirty="0"/>
              <a:t>not in </a:t>
            </a:r>
            <a:r>
              <a:rPr lang="en-US" kern="0" dirty="0"/>
              <a:t>are also applicable to other collections, e.g., list, tuple, set, </a:t>
            </a:r>
            <a:r>
              <a:rPr lang="en-US" kern="0" dirty="0" err="1"/>
              <a:t>dict</a:t>
            </a:r>
            <a:endParaRPr lang="en-US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DFDC22-A8B2-4872-8F17-CA3F2556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789363"/>
            <a:ext cx="8115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/>
              <a:t>List Comprehension</a:t>
            </a:r>
          </a:p>
          <a:p>
            <a:endParaRPr lang="en-US" altLang="en-US" dirty="0"/>
          </a:p>
          <a:p>
            <a:r>
              <a:rPr lang="en-US" altLang="en-US" dirty="0"/>
              <a:t>String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96D2-24BC-4599-A3BC-452B3212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428171"/>
          </a:xfrm>
        </p:spPr>
        <p:txBody>
          <a:bodyPr/>
          <a:lstStyle/>
          <a:p>
            <a:r>
              <a:rPr lang="en-US" dirty="0"/>
              <a:t>List comprehensions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04E7-2772-4E7F-82F7-B0F1AEFA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513159"/>
            <a:ext cx="7924800" cy="1600200"/>
          </a:xfrm>
        </p:spPr>
        <p:txBody>
          <a:bodyPr/>
          <a:lstStyle/>
          <a:p>
            <a:pPr algn="l"/>
            <a:r>
              <a:rPr lang="en-US" dirty="0"/>
              <a:t>To concisely form a new list by filtering the elements of a collection, transforming the elements passing the filter in one concise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6BF2-353E-4553-8E9E-F6D34587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0FD9D-3C52-471A-82F2-D1FB34834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A193E6-9C44-455B-808F-60FF241E25AC}"/>
              </a:ext>
            </a:extLst>
          </p:cNvPr>
          <p:cNvSpPr txBox="1">
            <a:spLocks/>
          </p:cNvSpPr>
          <p:nvPr/>
        </p:nvSpPr>
        <p:spPr bwMode="auto">
          <a:xfrm>
            <a:off x="381000" y="2052410"/>
            <a:ext cx="7924800" cy="56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The basic form of a list comprehension: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C8D9C-E6B8-45BC-8F0A-D4E955A4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14839"/>
            <a:ext cx="5668212" cy="244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728469-C633-4FE0-84CA-5AE643BE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0" y="5269923"/>
            <a:ext cx="9211300" cy="12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7354-B1BF-45B9-91C3-97944CBD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07" y="48870"/>
            <a:ext cx="7772400" cy="381000"/>
          </a:xfrm>
        </p:spPr>
        <p:txBody>
          <a:bodyPr/>
          <a:lstStyle/>
          <a:p>
            <a:r>
              <a:rPr lang="en-US" dirty="0"/>
              <a:t>Nested 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9309-1832-4CB6-A748-9177253B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2010"/>
            <a:ext cx="7772400" cy="381000"/>
          </a:xfrm>
        </p:spPr>
        <p:txBody>
          <a:bodyPr/>
          <a:lstStyle/>
          <a:p>
            <a:r>
              <a:rPr lang="en-US" dirty="0"/>
              <a:t>Find students with at least two “A”s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9CFC-01E4-4958-A8F1-4F6A058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92904-49F1-4121-8426-7CA17C931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FE29A-B6AD-4FEA-8F5A-FEB6C059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812901"/>
            <a:ext cx="7219950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886CE-12CB-4419-82CD-95160F7F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4" y="897869"/>
            <a:ext cx="662940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F315B-A8B6-4CF9-8533-72C1A39B1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2831701"/>
            <a:ext cx="6705600" cy="19526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1B86A-FF58-4716-B959-76144C9DDD98}"/>
              </a:ext>
            </a:extLst>
          </p:cNvPr>
          <p:cNvSpPr txBox="1">
            <a:spLocks/>
          </p:cNvSpPr>
          <p:nvPr/>
        </p:nvSpPr>
        <p:spPr bwMode="auto">
          <a:xfrm>
            <a:off x="304800" y="1349312"/>
            <a:ext cx="134529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Case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E81639-6AA4-4A57-8B1F-738F50C3A216}"/>
              </a:ext>
            </a:extLst>
          </p:cNvPr>
          <p:cNvSpPr txBox="1">
            <a:spLocks/>
          </p:cNvSpPr>
          <p:nvPr/>
        </p:nvSpPr>
        <p:spPr bwMode="auto">
          <a:xfrm>
            <a:off x="304799" y="3316624"/>
            <a:ext cx="134529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Case 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023912-F4EE-4543-B1F9-0D667DDE1D7A}"/>
              </a:ext>
            </a:extLst>
          </p:cNvPr>
          <p:cNvSpPr txBox="1">
            <a:spLocks/>
          </p:cNvSpPr>
          <p:nvPr/>
        </p:nvSpPr>
        <p:spPr bwMode="auto">
          <a:xfrm>
            <a:off x="304799" y="5038636"/>
            <a:ext cx="134529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152026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008-FBA2-4747-8BB9-EFB70008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B421-40AC-40BD-8769-6D980A87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sequence of immutable characters and can be declared by either single, double, or triple quotes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35C3-C753-472E-A210-2467F24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792A-A32B-4C90-AA5A-557B7A216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9054A-6492-48AF-AB01-C5946BCB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4200"/>
            <a:ext cx="4562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27F6-6C3A-4B6D-9207-D1ABB8C6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7627"/>
            <a:ext cx="7772400" cy="533400"/>
          </a:xfrm>
        </p:spPr>
        <p:txBody>
          <a:bodyPr/>
          <a:lstStyle/>
          <a:p>
            <a:r>
              <a:rPr lang="en-US" dirty="0"/>
              <a:t>Strings – 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0BF9-73F4-41ED-9DA9-FDE601C9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621027"/>
            <a:ext cx="7772400" cy="1828800"/>
          </a:xfrm>
        </p:spPr>
        <p:txBody>
          <a:bodyPr/>
          <a:lstStyle/>
          <a:p>
            <a:r>
              <a:rPr lang="en-US" dirty="0"/>
              <a:t>Strings are ordered sequences. We can perform indexing and slicing to grab a sub-section of the string. Indexing notation uses [ ] after string variable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A8C9-8779-4F92-840F-C7573ED4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0BAF5-5C92-4CBA-9862-D690CF103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A4530B-6D15-4FC9-9A66-DE3E2668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38934"/>
              </p:ext>
            </p:extLst>
          </p:nvPr>
        </p:nvGraphicFramePr>
        <p:xfrm>
          <a:off x="895349" y="2397598"/>
          <a:ext cx="6953249" cy="111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139">
                  <a:extLst>
                    <a:ext uri="{9D8B030D-6E8A-4147-A177-3AD203B41FA5}">
                      <a16:colId xmlns:a16="http://schemas.microsoft.com/office/drawing/2014/main" val="1227777844"/>
                    </a:ext>
                  </a:extLst>
                </a:gridCol>
                <a:gridCol w="411476">
                  <a:extLst>
                    <a:ext uri="{9D8B030D-6E8A-4147-A177-3AD203B41FA5}">
                      <a16:colId xmlns:a16="http://schemas.microsoft.com/office/drawing/2014/main" val="2963584060"/>
                    </a:ext>
                  </a:extLst>
                </a:gridCol>
                <a:gridCol w="569447">
                  <a:extLst>
                    <a:ext uri="{9D8B030D-6E8A-4147-A177-3AD203B41FA5}">
                      <a16:colId xmlns:a16="http://schemas.microsoft.com/office/drawing/2014/main" val="1990196033"/>
                    </a:ext>
                  </a:extLst>
                </a:gridCol>
                <a:gridCol w="519798">
                  <a:extLst>
                    <a:ext uri="{9D8B030D-6E8A-4147-A177-3AD203B41FA5}">
                      <a16:colId xmlns:a16="http://schemas.microsoft.com/office/drawing/2014/main" val="943215808"/>
                    </a:ext>
                  </a:extLst>
                </a:gridCol>
                <a:gridCol w="491644">
                  <a:extLst>
                    <a:ext uri="{9D8B030D-6E8A-4147-A177-3AD203B41FA5}">
                      <a16:colId xmlns:a16="http://schemas.microsoft.com/office/drawing/2014/main" val="2854502804"/>
                    </a:ext>
                  </a:extLst>
                </a:gridCol>
                <a:gridCol w="491644">
                  <a:extLst>
                    <a:ext uri="{9D8B030D-6E8A-4147-A177-3AD203B41FA5}">
                      <a16:colId xmlns:a16="http://schemas.microsoft.com/office/drawing/2014/main" val="1900577809"/>
                    </a:ext>
                  </a:extLst>
                </a:gridCol>
                <a:gridCol w="421409">
                  <a:extLst>
                    <a:ext uri="{9D8B030D-6E8A-4147-A177-3AD203B41FA5}">
                      <a16:colId xmlns:a16="http://schemas.microsoft.com/office/drawing/2014/main" val="2303623179"/>
                    </a:ext>
                  </a:extLst>
                </a:gridCol>
                <a:gridCol w="561879">
                  <a:extLst>
                    <a:ext uri="{9D8B030D-6E8A-4147-A177-3AD203B41FA5}">
                      <a16:colId xmlns:a16="http://schemas.microsoft.com/office/drawing/2014/main" val="672056386"/>
                    </a:ext>
                  </a:extLst>
                </a:gridCol>
                <a:gridCol w="561879">
                  <a:extLst>
                    <a:ext uri="{9D8B030D-6E8A-4147-A177-3AD203B41FA5}">
                      <a16:colId xmlns:a16="http://schemas.microsoft.com/office/drawing/2014/main" val="3647545849"/>
                    </a:ext>
                  </a:extLst>
                </a:gridCol>
                <a:gridCol w="877934">
                  <a:extLst>
                    <a:ext uri="{9D8B030D-6E8A-4147-A177-3AD203B41FA5}">
                      <a16:colId xmlns:a16="http://schemas.microsoft.com/office/drawing/2014/main" val="3221048669"/>
                    </a:ext>
                  </a:extLst>
                </a:gridCol>
              </a:tblGrid>
              <a:tr h="381002">
                <a:tc>
                  <a:txBody>
                    <a:bodyPr/>
                    <a:lstStyle/>
                    <a:p>
                      <a:r>
                        <a:rPr lang="en-US" dirty="0"/>
                        <a:t>String Character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70328"/>
                  </a:ext>
                </a:extLst>
              </a:tr>
              <a:tr h="165247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6264"/>
                  </a:ext>
                </a:extLst>
              </a:tr>
              <a:tr h="185407">
                <a:tc>
                  <a:txBody>
                    <a:bodyPr/>
                    <a:lstStyle/>
                    <a:p>
                      <a:r>
                        <a:rPr lang="en-US" dirty="0"/>
                        <a:t>Reverse index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9806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3CF395E-784E-4341-8C39-2DBBF74A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22688"/>
            <a:ext cx="2466975" cy="236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256CB1-835B-40DE-AA2A-64230E30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22688"/>
            <a:ext cx="1952625" cy="2647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8E1F90-5042-4952-9894-AF3535041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65786"/>
            <a:ext cx="4353455" cy="25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0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599-5576-4DFC-84A0-315DDAA8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533400"/>
          </a:xfrm>
        </p:spPr>
        <p:txBody>
          <a:bodyPr/>
          <a:lstStyle/>
          <a:p>
            <a:r>
              <a:rPr lang="en-US" dirty="0"/>
              <a:t>String – 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354A-EA8E-4FC4-8FCE-31F67974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04850"/>
            <a:ext cx="8686800" cy="2114550"/>
          </a:xfrm>
        </p:spPr>
        <p:txBody>
          <a:bodyPr/>
          <a:lstStyle/>
          <a:p>
            <a:r>
              <a:rPr lang="en-US" dirty="0"/>
              <a:t>An escape character lets you use characters that are otherwise impossible to put into a string</a:t>
            </a:r>
          </a:p>
          <a:p>
            <a:r>
              <a:rPr lang="en-US" dirty="0"/>
              <a:t>An escape character consists of a backslash (\) followed by the character you want to add to the string.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5AA8-0D04-41AE-B0CE-A90DBC26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A335-8675-41AC-833A-131F5B3D7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00752-9A3B-4D2D-BD3C-865D2741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" y="2848768"/>
            <a:ext cx="4523226" cy="3275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48322-B4B3-4694-9606-12AB95EE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08388"/>
            <a:ext cx="4572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1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E959-34D8-4679-906C-5F50CF47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dirty="0"/>
              <a:t>Raw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D580-BB6E-49D2-99EC-DEEF18AE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1981200"/>
          </a:xfrm>
        </p:spPr>
        <p:txBody>
          <a:bodyPr/>
          <a:lstStyle/>
          <a:p>
            <a:r>
              <a:rPr lang="en-US" dirty="0"/>
              <a:t>You can place an </a:t>
            </a:r>
            <a:r>
              <a:rPr lang="en-US" b="1" i="1" dirty="0">
                <a:solidFill>
                  <a:schemeClr val="accent2"/>
                </a:solidFill>
              </a:rPr>
              <a:t>r</a:t>
            </a:r>
            <a:r>
              <a:rPr lang="en-US" dirty="0"/>
              <a:t> before the beginning quotation mark of a string to make it a raw string. A raw string completely ignores all escape characters and prints any backslash that appears in the string.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5364-B30D-45BA-BF50-D7F52551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64CC6-859E-48CD-8739-63E1E8182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82DB9-0CAC-453D-825B-46097564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581275"/>
            <a:ext cx="5781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72D4-193C-4429-AB06-7F0C022A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D5A2-984B-463D-BD8D-D55CEEA6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7772400" cy="609600"/>
          </a:xfrm>
        </p:spPr>
        <p:txBody>
          <a:bodyPr/>
          <a:lstStyle/>
          <a:p>
            <a:r>
              <a:rPr lang="en-US" dirty="0"/>
              <a:t>using the + 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6B9F-573C-4971-844C-28823DE9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D444-0E78-4737-88D7-721A9A832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F1F6C-B855-47AF-96E0-9DE6C1F5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1563"/>
            <a:ext cx="8534400" cy="24288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915EE0-FC92-472C-9B1E-AEF007CA3419}"/>
              </a:ext>
            </a:extLst>
          </p:cNvPr>
          <p:cNvSpPr txBox="1">
            <a:spLocks/>
          </p:cNvSpPr>
          <p:nvPr/>
        </p:nvSpPr>
        <p:spPr bwMode="auto">
          <a:xfrm>
            <a:off x="366712" y="3635375"/>
            <a:ext cx="8610600" cy="149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using string interpolation: </a:t>
            </a:r>
          </a:p>
          <a:p>
            <a:pPr lvl="1"/>
            <a:r>
              <a:rPr lang="en-US" kern="0" dirty="0"/>
              <a:t>The %s operator inside the string acts as a marker to be replaced by values following the string</a:t>
            </a:r>
          </a:p>
          <a:p>
            <a:pPr lvl="1"/>
            <a:r>
              <a:rPr lang="en-US" kern="0" dirty="0"/>
              <a:t>No need to use str() to convert other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A7CF3-D971-48EB-8E58-D912879C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33975"/>
            <a:ext cx="72580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44354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166-template.potx" id="{F3EA824C-6172-4DA2-BD3C-C7B1D8E4CD0F}" vid="{E740C158-2590-42DD-B7CC-8274F97277E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IT166-template</Template>
  <TotalTime>59288</TotalTime>
  <Words>878</Words>
  <Application>Microsoft Office PowerPoint</Application>
  <PresentationFormat>On-screen Show (4:3)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JansonTextLTStd</vt:lpstr>
      <vt:lpstr>Arial</vt:lpstr>
      <vt:lpstr>Comic Sans MS</vt:lpstr>
      <vt:lpstr>Consolas</vt:lpstr>
      <vt:lpstr>Marlett</vt:lpstr>
      <vt:lpstr>Times New Roman</vt:lpstr>
      <vt:lpstr>Wingdings</vt:lpstr>
      <vt:lpstr>Rice</vt:lpstr>
      <vt:lpstr>IT 170  Scripting Languages and Automation</vt:lpstr>
      <vt:lpstr>Outline</vt:lpstr>
      <vt:lpstr>List comprehensions </vt:lpstr>
      <vt:lpstr>Nested List Comprehensions</vt:lpstr>
      <vt:lpstr>Strings</vt:lpstr>
      <vt:lpstr>Strings – Indexing and Slicing</vt:lpstr>
      <vt:lpstr>String – Escape Characters</vt:lpstr>
      <vt:lpstr>Raw String</vt:lpstr>
      <vt:lpstr>String Concatenation</vt:lpstr>
      <vt:lpstr>String Concatenation</vt:lpstr>
      <vt:lpstr>String Functions: join(); split()</vt:lpstr>
      <vt:lpstr>String Function: partition()</vt:lpstr>
      <vt:lpstr>String Functions: isX()</vt:lpstr>
      <vt:lpstr>String Functions:  upper(); lower(); startswith(); endswith()</vt:lpstr>
      <vt:lpstr>String Functions:  rjust(); ljust(); center()</vt:lpstr>
      <vt:lpstr>String Functions: strip(); rstrip(); lstrip()</vt:lpstr>
      <vt:lpstr>String Functions: strip(); rstrip(); lstrip()</vt:lpstr>
      <vt:lpstr>String Operators: in &amp; not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Eugene Ng</dc:creator>
  <cp:lastModifiedBy>Tang, Yongning</cp:lastModifiedBy>
  <cp:revision>2367</cp:revision>
  <dcterms:created xsi:type="dcterms:W3CDTF">2012-01-24T17:18:48Z</dcterms:created>
  <dcterms:modified xsi:type="dcterms:W3CDTF">2022-01-22T22:20:24Z</dcterms:modified>
</cp:coreProperties>
</file>