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342" r:id="rId4"/>
    <p:sldId id="343" r:id="rId5"/>
    <p:sldId id="344" r:id="rId6"/>
    <p:sldId id="345" r:id="rId7"/>
    <p:sldId id="350" r:id="rId8"/>
    <p:sldId id="351" r:id="rId9"/>
    <p:sldId id="346" r:id="rId10"/>
    <p:sldId id="347" r:id="rId11"/>
    <p:sldId id="348" r:id="rId12"/>
    <p:sldId id="349" r:id="rId13"/>
    <p:sldId id="352" r:id="rId14"/>
    <p:sldId id="353" r:id="rId15"/>
    <p:sldId id="354" r:id="rId16"/>
    <p:sldId id="356" r:id="rId17"/>
    <p:sldId id="355" r:id="rId18"/>
    <p:sldId id="357" r:id="rId19"/>
    <p:sldId id="358" r:id="rId20"/>
    <p:sldId id="359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00"/>
    <a:srgbClr val="FF6600"/>
    <a:srgbClr val="00CC00"/>
    <a:srgbClr val="00CCFF"/>
    <a:srgbClr val="FFFF66"/>
    <a:srgbClr val="FFCC00"/>
    <a:srgbClr val="00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0580" autoAdjust="0"/>
  </p:normalViewPr>
  <p:slideViewPr>
    <p:cSldViewPr>
      <p:cViewPr varScale="1">
        <p:scale>
          <a:sx n="90" d="100"/>
          <a:sy n="90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0CC588A-5152-4CF1-96CD-7C42710FB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1101F42-CB6A-4B92-A6F8-C22BD89559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21B9623-3B21-4D31-BBDC-E76DD54297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86594E4-CBA7-4D75-AF46-656D1E479F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11B2640-4C3B-4DA0-882B-20FD218B0F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5BFCA3C-9F8B-4C0B-A611-FFC586CBC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fld id="{8E2F286E-7CBF-4D69-9D58-E201E78AEC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8CD76C6-7A85-478C-8AF4-44DD33608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BFB486-BD0D-4B3C-B33D-1DEF0E059025}" type="slidenum">
              <a:rPr lang="en-US" altLang="en-US" sz="1000">
                <a:latin typeface="Times New Roman" panose="02020603050405020304" pitchFamily="18" charset="0"/>
              </a:rPr>
              <a:pPr/>
              <a:t>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479419B-8C79-44CF-A712-BB55D34BB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6AA080B-237D-4E9E-80F4-5ABDD1E40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8740ED-F2E6-41BF-B4DD-9EF2057E8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A32381-30F8-4034-BDBF-6077BB1C59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942B-A62B-48D8-8232-24DCB54F02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2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FCE30E-0C26-49DF-8997-760EAA8C97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690CEB-8B21-4DBA-B376-C7D428ABC8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DACA3-60DD-40E4-BDE0-DC5E083823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17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929808-F071-4B79-BD4B-779647F5F3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21C8E7-50ED-4E6A-8058-B87F0CBD4E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BF6FF-C52F-4B23-9E80-628B8B4D73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9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A883D-B1E6-4A7E-ADF0-9DAAA47C4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694B20-61F0-4705-B21C-6311ED424D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B7CFB-2131-4349-9652-9B8CCFAA3C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8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42C224-63E7-4324-ACF4-79BECE4FE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F7CBDE-B825-4923-AE5F-823500F308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F40CA-41AD-4982-8578-28EA97FA1D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6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C1EDDA-710E-4D53-A836-9954C019C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6DFCE0-BC20-466D-9FE2-655EBB74E2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09BBE-262C-4DD3-A6D1-2BA58013DE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81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09CBEC-34F8-497E-87D0-24F0E8F80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3FBF33-A978-4851-B760-A1BC48AF9C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7DC87-9ECD-45B3-8FA4-829E3408C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7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E5657E-87C5-40D9-AAB8-28A6B6D3DA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5A7E73-80A8-4CA6-B62A-E893D26A45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9D679-3BD9-4FF6-9E29-0EC35DA2D4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738E7F-668B-453B-B79E-EA97C0913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C3AD5F-5E5A-401F-BF2E-42E788F59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758E02E-E163-4245-A7B6-08772CF0E8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99213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65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E9C8885-0CDA-422A-B2A5-CE5F2F4EE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7AA71A2-E33B-480D-B97F-D007A286FBF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ADD30981-CB24-4A85-AEF2-8E68DD60A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400800"/>
            <a:ext cx="853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Arc 13">
            <a:extLst>
              <a:ext uri="{FF2B5EF4-FFF2-40B4-BE49-F238E27FC236}">
                <a16:creationId xmlns:a16="http://schemas.microsoft.com/office/drawing/2014/main" id="{DBE5445A-C3A3-4F2C-BD13-41B73EDE6DB1}"/>
              </a:ext>
            </a:extLst>
          </p:cNvPr>
          <p:cNvSpPr>
            <a:spLocks/>
          </p:cNvSpPr>
          <p:nvPr/>
        </p:nvSpPr>
        <p:spPr bwMode="auto">
          <a:xfrm>
            <a:off x="153988" y="6248400"/>
            <a:ext cx="152400" cy="152400"/>
          </a:xfrm>
          <a:custGeom>
            <a:avLst/>
            <a:gdLst>
              <a:gd name="T0" fmla="*/ 7586606 w 21600"/>
              <a:gd name="T1" fmla="*/ 7586606 h 21600"/>
              <a:gd name="T2" fmla="*/ 0 w 21600"/>
              <a:gd name="T3" fmla="*/ 0 h 21600"/>
              <a:gd name="T4" fmla="*/ 758660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Arc 14">
            <a:extLst>
              <a:ext uri="{FF2B5EF4-FFF2-40B4-BE49-F238E27FC236}">
                <a16:creationId xmlns:a16="http://schemas.microsoft.com/office/drawing/2014/main" id="{CEB8F179-4B54-4B96-8554-780A52514086}"/>
              </a:ext>
            </a:extLst>
          </p:cNvPr>
          <p:cNvSpPr>
            <a:spLocks/>
          </p:cNvSpPr>
          <p:nvPr/>
        </p:nvSpPr>
        <p:spPr bwMode="auto">
          <a:xfrm>
            <a:off x="8839200" y="6248400"/>
            <a:ext cx="152400" cy="152400"/>
          </a:xfrm>
          <a:custGeom>
            <a:avLst/>
            <a:gdLst>
              <a:gd name="T0" fmla="*/ 7586606 w 21600"/>
              <a:gd name="T1" fmla="*/ 0 h 21600"/>
              <a:gd name="T2" fmla="*/ 0 w 21600"/>
              <a:gd name="T3" fmla="*/ 758660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AutoShape 16" descr="Image result for illinois state university redbird">
            <a:extLst>
              <a:ext uri="{FF2B5EF4-FFF2-40B4-BE49-F238E27FC236}">
                <a16:creationId xmlns:a16="http://schemas.microsoft.com/office/drawing/2014/main" id="{3DE7C8B9-3DA3-4679-B629-2761DD74B3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42" name="AutoShape 18" descr="Image result for illinois state university redbird">
            <a:extLst>
              <a:ext uri="{FF2B5EF4-FFF2-40B4-BE49-F238E27FC236}">
                <a16:creationId xmlns:a16="http://schemas.microsoft.com/office/drawing/2014/main" id="{EB3D8872-35FF-4D13-B581-3637FE2D4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44" name="AutoShape 20" descr="Image result for illinois state university redbird">
            <a:extLst>
              <a:ext uri="{FF2B5EF4-FFF2-40B4-BE49-F238E27FC236}">
                <a16:creationId xmlns:a16="http://schemas.microsoft.com/office/drawing/2014/main" id="{51978AE4-58D5-4296-9800-8134D63A19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41" name="Picture 6" descr="http://upload.wikimedia.org/wikipedia/en/f/f9/Illinois_State_University_Seal.png">
            <a:extLst>
              <a:ext uri="{FF2B5EF4-FFF2-40B4-BE49-F238E27FC236}">
                <a16:creationId xmlns:a16="http://schemas.microsoft.com/office/drawing/2014/main" id="{2D51C2BF-CCD7-44FE-B8A5-CE85EAA60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5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6" descr="Image result for illinois state university redbird">
            <a:extLst>
              <a:ext uri="{FF2B5EF4-FFF2-40B4-BE49-F238E27FC236}">
                <a16:creationId xmlns:a16="http://schemas.microsoft.com/office/drawing/2014/main" id="{29E8C94D-692B-4945-BEDC-60505910F54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AutoShape 18" descr="Image result for illinois state university redbird">
            <a:extLst>
              <a:ext uri="{FF2B5EF4-FFF2-40B4-BE49-F238E27FC236}">
                <a16:creationId xmlns:a16="http://schemas.microsoft.com/office/drawing/2014/main" id="{ED9E3A5F-7208-45CA-A0D4-606C1FADF8E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AutoShape 20" descr="Image result for illinois state university redbird">
            <a:extLst>
              <a:ext uri="{FF2B5EF4-FFF2-40B4-BE49-F238E27FC236}">
                <a16:creationId xmlns:a16="http://schemas.microsoft.com/office/drawing/2014/main" id="{17CEDDAA-9E5C-4E2D-84E8-84809150C8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6" name="Picture 6" descr="http://upload.wikimedia.org/wikipedia/en/f/f9/Illinois_State_University_Seal.png">
            <a:extLst>
              <a:ext uri="{FF2B5EF4-FFF2-40B4-BE49-F238E27FC236}">
                <a16:creationId xmlns:a16="http://schemas.microsoft.com/office/drawing/2014/main" id="{3BD88B88-D739-44C5-BCF6-C7CA65F27E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5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20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 u="none">
          <a:solidFill>
            <a:schemeClr val="tx2"/>
          </a:solidFill>
          <a:latin typeface="Comic Sans MS" panose="030F0702030302020204" pitchFamily="66" charset="0"/>
          <a:ea typeface="MS PGothic" panose="020B0600070205080204" pitchFamily="34" charset="-128"/>
          <a:cs typeface="Comic Sans MS" panose="030F0702030302020204" pitchFamily="66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  <a:cs typeface="Consolas" panose="020B0609020204030204" pitchFamily="49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F9DAE06C-0A19-4ACC-AF50-E7A3912C48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143000"/>
          </a:xfrm>
          <a:noFill/>
        </p:spPr>
        <p:txBody>
          <a:bodyPr/>
          <a:lstStyle/>
          <a:p>
            <a:r>
              <a:rPr lang="en-US" altLang="en-US"/>
              <a:t>IT 170 </a:t>
            </a:r>
            <a:br>
              <a:rPr lang="en-US" altLang="en-US"/>
            </a:br>
            <a:r>
              <a:rPr lang="en-US"/>
              <a:t>Scripting Languages and Automation</a:t>
            </a:r>
            <a:endParaRPr lang="en-US" altLang="en-US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53C17EF5-654A-4BFF-96BA-50C4C97731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altLang="en-US" sz="2000" dirty="0"/>
              <a:t>Functions &amp; Modules</a:t>
            </a:r>
          </a:p>
          <a:p>
            <a:pPr marL="342900" indent="-342900"/>
            <a:endParaRPr lang="en-US" altLang="en-US" sz="2000" dirty="0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422DE3BA-83F8-41D5-AB07-4650AB77EA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Illinois State University                      	                                                           Y. Tang</a:t>
            </a:r>
          </a:p>
        </p:txBody>
      </p:sp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7C2524F9-F7C1-4566-A3C4-69CE04331F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42642-A4AC-4ECE-B378-7DABB5114D2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20ED-126A-481D-8C4F-DA129727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457200"/>
          </a:xfrm>
        </p:spPr>
        <p:txBody>
          <a:bodyPr/>
          <a:lstStyle/>
          <a:p>
            <a:r>
              <a:rPr lang="en-US" dirty="0"/>
              <a:t>Global Variable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1B07-6221-46D8-A218-83945A387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33400"/>
            <a:ext cx="8305800" cy="1219200"/>
          </a:xfrm>
        </p:spPr>
        <p:txBody>
          <a:bodyPr/>
          <a:lstStyle/>
          <a:p>
            <a:r>
              <a:rPr lang="en-US" dirty="0"/>
              <a:t>All variables (e.g., a) defined outside of a function are global variables; no need to put “global” in front of the variables. But if you define a variable inside a function using the same name, the keyword “global” will specify if the variable is a global one or local one.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49F90-7BEF-4B9C-B2C7-DE8879A4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23D5C-94F5-48A1-A1CF-EB4027BB4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E7360E-F3C4-443C-BD46-B586CE26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51288"/>
            <a:ext cx="8305800" cy="26765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93D98E-B225-44CE-B777-32951B1EE350}"/>
              </a:ext>
            </a:extLst>
          </p:cNvPr>
          <p:cNvSpPr txBox="1">
            <a:spLocks/>
          </p:cNvSpPr>
          <p:nvPr/>
        </p:nvSpPr>
        <p:spPr bwMode="auto">
          <a:xfrm>
            <a:off x="609600" y="2743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b="1" kern="0" dirty="0">
                <a:solidFill>
                  <a:srgbClr val="C00000"/>
                </a:solidFill>
              </a:rPr>
              <a:t>“global” not used </a:t>
            </a:r>
            <a:r>
              <a:rPr lang="en-US" kern="0" dirty="0"/>
              <a:t>inside a function: </a:t>
            </a:r>
          </a:p>
          <a:p>
            <a:pPr lvl="1"/>
            <a:r>
              <a:rPr lang="en-US" dirty="0"/>
              <a:t>There exists one global and one local variables, both are called “a”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8489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820F-4F41-4E36-9EE2-1672C176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8492-BE45-44C9-B147-358AE91CD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33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Using “global” </a:t>
            </a:r>
            <a:r>
              <a:rPr lang="en-US" dirty="0"/>
              <a:t>inside a function</a:t>
            </a:r>
          </a:p>
          <a:p>
            <a:pPr lvl="1"/>
            <a:r>
              <a:rPr lang="en-US" dirty="0"/>
              <a:t>There exists only one global variable called “a”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B9311-F4E4-4EC1-9C04-C9ABEB8F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B4A35-30AA-4F3F-AF41-685A2A150B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4F078-C215-433C-BCE7-87B2B3BF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385219"/>
            <a:ext cx="82105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5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A6C3-AA34-4F34-8D39-34891827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r>
              <a:rPr lang="en-US" dirty="0"/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17B4-9A4D-4981-A328-9EBC7466D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1295400"/>
          </a:xfrm>
        </p:spPr>
        <p:txBody>
          <a:bodyPr/>
          <a:lstStyle/>
          <a:p>
            <a:r>
              <a:rPr lang="en-US" dirty="0"/>
              <a:t>A function can return multiple values, which can be received as a tuple, or individual variables (unpacking tuple)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6BD86-E116-4BA5-AA4B-38D7D794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A366E-C4B3-470B-8364-E46CB771D8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4328C-E053-49D6-AECB-3379B5D4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998663"/>
            <a:ext cx="62960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EC0D-FC81-44F0-9BB8-2171BD2B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457200"/>
          </a:xfrm>
        </p:spPr>
        <p:txBody>
          <a:bodyPr/>
          <a:lstStyle/>
          <a:p>
            <a:r>
              <a:rPr lang="en-US" altLang="en-US" dirty="0"/>
              <a:t>A</a:t>
            </a:r>
            <a:r>
              <a:rPr lang="en-US" dirty="0"/>
              <a:t>nonymous (Lambda)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5F32-F419-46F5-A8EB-344F4EB0A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646907"/>
            <a:ext cx="8639175" cy="4800600"/>
          </a:xfrm>
        </p:spPr>
        <p:txBody>
          <a:bodyPr/>
          <a:lstStyle/>
          <a:p>
            <a:pPr algn="l"/>
            <a:r>
              <a:rPr lang="en-US" dirty="0"/>
              <a:t>Anonymous or lambda functions are functions consisting of a single statement, the result of which is the return value.</a:t>
            </a:r>
          </a:p>
          <a:p>
            <a:pPr algn="l"/>
            <a:r>
              <a:rPr lang="en-US" dirty="0"/>
              <a:t>A lambda function can take any number of arguments, but can only have one expression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lambda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arguments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4ABCD-D770-4279-A314-EDE7C297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DC017-A384-4362-9B46-7E0ADDFB49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A7D7C2-2F1C-463A-986C-416DA6421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84" y="3080148"/>
            <a:ext cx="4352925" cy="1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EDEBE9-95A6-4593-BFAC-E1DE0B018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5677693"/>
            <a:ext cx="6858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AAC6-8F51-4885-BC05-0B9A33A8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296069"/>
          </a:xfrm>
        </p:spPr>
        <p:txBody>
          <a:bodyPr/>
          <a:lstStyle/>
          <a:p>
            <a:r>
              <a:rPr lang="en-US" altLang="en-US" dirty="0"/>
              <a:t>A</a:t>
            </a:r>
            <a:r>
              <a:rPr lang="en-US" dirty="0"/>
              <a:t>nonymous (Lambda)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C79B-7288-46F0-A572-E1C2EDF0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514350"/>
            <a:ext cx="8943974" cy="3219449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A Without using Lambda: Here, both of </a:t>
            </a:r>
            <a:r>
              <a:rPr lang="en-US" sz="2000" dirty="0" err="1"/>
              <a:t>func</a:t>
            </a:r>
            <a:r>
              <a:rPr lang="en-US" sz="2000" dirty="0"/>
              <a:t> doubles a given number. But, while using def, we needed to define a function with a name and needed to pass a value to it. After execution, we also needed to return the result from where the function was called using the return keyword.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Using Lambda: Lambda definition does not include a “return” statement, it always contains an expression that is returned. We can also put a lambda definition anywhere a function is expected, and we don’t have to assign it to a variable at all. This is the simplicity of lambda functions.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4ED8E-EFC0-4096-BFD9-1B90DA00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32093-A62A-45D8-A971-1CDFDE9A66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999C92-92DB-46D5-A357-D1ABCA81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4078029"/>
            <a:ext cx="86391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2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794C-E983-4A76-888A-A28F9E5F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1C7B-FE15-4947-BB0A-3FFAC09F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47800"/>
            <a:ext cx="8001000" cy="3962400"/>
          </a:xfrm>
        </p:spPr>
        <p:txBody>
          <a:bodyPr/>
          <a:lstStyle/>
          <a:p>
            <a:r>
              <a:rPr lang="en-US" dirty="0"/>
              <a:t>A module is a Python file (e.g., module.py) that contains variables, functions, classes</a:t>
            </a:r>
          </a:p>
          <a:p>
            <a:r>
              <a:rPr lang="en-US" dirty="0"/>
              <a:t>A module can be from the Python language directly, e.g., Python standard library (math, sys, </a:t>
            </a:r>
            <a:r>
              <a:rPr lang="en-US" dirty="0" err="1"/>
              <a:t>os</a:t>
            </a:r>
            <a:r>
              <a:rPr lang="en-US" dirty="0"/>
              <a:t>); or from a third party (</a:t>
            </a:r>
            <a:r>
              <a:rPr lang="en-US" dirty="0" err="1"/>
              <a:t>numPy</a:t>
            </a:r>
            <a:r>
              <a:rPr lang="en-US" dirty="0"/>
              <a:t>, pandas)</a:t>
            </a:r>
          </a:p>
          <a:p>
            <a:r>
              <a:rPr lang="en-US" dirty="0"/>
              <a:t>To use the functions/classes in a module, the module needs to be imported first. </a:t>
            </a:r>
          </a:p>
          <a:p>
            <a:r>
              <a:rPr lang="en-US" dirty="0"/>
              <a:t>Python (PVM) searches for an imported module in the current directory and in several standard paths. If a module coming from a third party package installation, then its path will be recorded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B8F3-5791-4F67-9D7D-D3A62CFC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A036-3514-48C6-8BDB-FF95515DE8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727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1F91-B561-44D4-9AB1-E72899E0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dirty="0"/>
              <a:t> import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A38A-5BAC-4DB5-AC26-0BA257D3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2895600"/>
          </a:xfrm>
        </p:spPr>
        <p:txBody>
          <a:bodyPr/>
          <a:lstStyle/>
          <a:p>
            <a:r>
              <a:rPr lang="en-US" dirty="0"/>
              <a:t>You can import a module with an </a:t>
            </a:r>
            <a:r>
              <a:rPr lang="en-US" dirty="0">
                <a:solidFill>
                  <a:schemeClr val="accent2"/>
                </a:solidFill>
              </a:rPr>
              <a:t>import</a:t>
            </a:r>
            <a:r>
              <a:rPr lang="en-US" dirty="0"/>
              <a:t> statement. E.g., import math, random, sys</a:t>
            </a:r>
          </a:p>
          <a:p>
            <a:pPr lvl="1"/>
            <a:r>
              <a:rPr lang="en-US" dirty="0"/>
              <a:t>You can also remove/</a:t>
            </a:r>
            <a:r>
              <a:rPr lang="en-US" dirty="0" err="1"/>
              <a:t>unimport</a:t>
            </a:r>
            <a:r>
              <a:rPr lang="en-US" dirty="0"/>
              <a:t> modules: del math</a:t>
            </a:r>
          </a:p>
          <a:p>
            <a:r>
              <a:rPr lang="en-US" dirty="0"/>
              <a:t>The searching paths for an imported module can be checked via </a:t>
            </a:r>
            <a:r>
              <a:rPr lang="en-US" dirty="0" err="1"/>
              <a:t>sys.path</a:t>
            </a:r>
            <a:r>
              <a:rPr lang="en-US" dirty="0"/>
              <a:t>, which contains a list of Python </a:t>
            </a:r>
            <a:r>
              <a:rPr lang="en-US" dirty="0" err="1"/>
              <a:t>pathes</a:t>
            </a:r>
            <a:r>
              <a:rPr lang="en-US" dirty="0"/>
              <a:t> (including current directory), and can be shown below: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8484-6930-4DFC-805F-2F4D918B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223C8-817B-40C7-9F3C-519B34354E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4EFA6-DAE7-47C0-8667-9ED3B0A4E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800"/>
            <a:ext cx="9144000" cy="23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7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12EB-FF5D-4BF7-9613-B898F545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from …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7696-38E2-4672-9ED6-6108B4750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514600"/>
          </a:xfrm>
        </p:spPr>
        <p:txBody>
          <a:bodyPr/>
          <a:lstStyle/>
          <a:p>
            <a:r>
              <a:rPr lang="en-US" dirty="0"/>
              <a:t>You can import a specific function from a module using </a:t>
            </a:r>
            <a:r>
              <a:rPr lang="en-US" dirty="0">
                <a:solidFill>
                  <a:schemeClr val="accent2"/>
                </a:solidFill>
              </a:rPr>
              <a:t>from … import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solidFill>
                  <a:schemeClr val="accent2"/>
                </a:solidFill>
              </a:rPr>
              <a:t>from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>
                <a:solidFill>
                  <a:schemeClr val="accent2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randint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With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module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, you don’t need to use module name when call a function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A7485-0AFB-45F2-AF0C-4156799F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2095D-9E7D-42CC-B526-C032F41A7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A1AB1-4360-43D1-A884-57E7DBF04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009231"/>
            <a:ext cx="3829050" cy="781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AAA142-FE96-4452-98E7-8E0E9DF28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51" y="5194697"/>
            <a:ext cx="32861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98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2A9B-2E3F-40D9-A345-35D2FCB1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606"/>
            <a:ext cx="9144000" cy="1505393"/>
          </a:xfrm>
        </p:spPr>
        <p:txBody>
          <a:bodyPr/>
          <a:lstStyle/>
          <a:p>
            <a:r>
              <a:rPr lang="en-US" dirty="0"/>
              <a:t>A module’s __name__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64FA-E0FB-4427-BF14-4D8F9C19C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71600"/>
            <a:ext cx="7696200" cy="3390900"/>
          </a:xfrm>
        </p:spPr>
        <p:txBody>
          <a:bodyPr/>
          <a:lstStyle/>
          <a:p>
            <a:r>
              <a:rPr lang="en-US" dirty="0"/>
              <a:t>To import a module, the module should be placed either in the same directory as the program from which we import it, or in one of the directories listed in </a:t>
            </a:r>
            <a:r>
              <a:rPr lang="en-US" dirty="0" err="1"/>
              <a:t>sys.path</a:t>
            </a:r>
            <a:r>
              <a:rPr lang="en-US" dirty="0"/>
              <a:t>.</a:t>
            </a:r>
          </a:p>
          <a:p>
            <a:r>
              <a:rPr lang="en-US" dirty="0"/>
              <a:t>Every Python program is also a module</a:t>
            </a:r>
          </a:p>
          <a:p>
            <a:r>
              <a:rPr lang="en-US" dirty="0"/>
              <a:t>Each module has an attribute (__name__), which is the same as the module’s filename </a:t>
            </a:r>
          </a:p>
          <a:p>
            <a:pPr lvl="1"/>
            <a:r>
              <a:rPr lang="en-US" dirty="0"/>
              <a:t>The value of __name__ of a module if retrieved in the module itself is __main__</a:t>
            </a:r>
          </a:p>
          <a:p>
            <a:pPr lvl="1"/>
            <a:r>
              <a:rPr lang="en-US" dirty="0"/>
              <a:t>If a module (e.g., </a:t>
            </a:r>
            <a:r>
              <a:rPr lang="en-US" dirty="0" err="1"/>
              <a:t>Module_B</a:t>
            </a:r>
            <a:r>
              <a:rPr lang="en-US" dirty="0"/>
              <a:t>) imported by another one (e.g., </a:t>
            </a:r>
            <a:r>
              <a:rPr lang="en-US" dirty="0" err="1"/>
              <a:t>Module_A</a:t>
            </a:r>
            <a:r>
              <a:rPr lang="en-US" dirty="0"/>
              <a:t>), the value of __name__ of </a:t>
            </a:r>
            <a:r>
              <a:rPr lang="en-US" dirty="0" err="1"/>
              <a:t>Module_B</a:t>
            </a:r>
            <a:r>
              <a:rPr lang="en-US" dirty="0"/>
              <a:t> if retrieved in </a:t>
            </a:r>
            <a:r>
              <a:rPr lang="en-US" dirty="0" err="1"/>
              <a:t>Module_A</a:t>
            </a:r>
            <a:r>
              <a:rPr lang="en-US" dirty="0"/>
              <a:t> is </a:t>
            </a:r>
            <a:r>
              <a:rPr lang="en-US" dirty="0" err="1"/>
              <a:t>Module_B</a:t>
            </a:r>
            <a:endParaRPr lang="en-US" dirty="0"/>
          </a:p>
          <a:p>
            <a:r>
              <a:rPr lang="en-US" dirty="0"/>
              <a:t>Example in next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36A3F-C341-4253-B8AC-E6C05C5A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BDDCC-D18E-40C4-8C37-7D640097D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50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4C07-0811-47EE-ADF9-DD9211BC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872"/>
            <a:ext cx="2209800" cy="914400"/>
          </a:xfrm>
        </p:spPr>
        <p:txBody>
          <a:bodyPr/>
          <a:lstStyle/>
          <a:p>
            <a:r>
              <a:rPr lang="en-US" dirty="0"/>
              <a:t>A module’s __name__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55049-8BB5-49AB-A8C1-E08BA40A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50040-86C3-46A7-9BE2-2427723126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19</a:t>
            </a:fld>
            <a:endParaRPr lang="en-US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840824-ED6F-4D76-8CE9-26416EC81CCA}"/>
              </a:ext>
            </a:extLst>
          </p:cNvPr>
          <p:cNvGrpSpPr/>
          <p:nvPr/>
        </p:nvGrpSpPr>
        <p:grpSpPr>
          <a:xfrm>
            <a:off x="152400" y="1581150"/>
            <a:ext cx="4724400" cy="3838575"/>
            <a:chOff x="152400" y="1581150"/>
            <a:chExt cx="4724400" cy="38385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628D9E-EF5E-4F9D-B8CF-52DC8803F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1581150"/>
              <a:ext cx="4724400" cy="38385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53E34E-38D1-4DAC-8BFA-90873B436E82}"/>
                </a:ext>
              </a:extLst>
            </p:cNvPr>
            <p:cNvSpPr txBox="1"/>
            <p:nvPr/>
          </p:nvSpPr>
          <p:spPr>
            <a:xfrm>
              <a:off x="2438400" y="1581150"/>
              <a:ext cx="13290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FF0000"/>
                  </a:solidFill>
                </a:rPr>
                <a:t>Module_A</a:t>
              </a:r>
              <a:endParaRPr 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102416-2A0E-4C91-91D0-2BDD81F0D9B1}"/>
              </a:ext>
            </a:extLst>
          </p:cNvPr>
          <p:cNvGrpSpPr/>
          <p:nvPr/>
        </p:nvGrpSpPr>
        <p:grpSpPr>
          <a:xfrm>
            <a:off x="3983000" y="39872"/>
            <a:ext cx="4902274" cy="3549203"/>
            <a:chOff x="3983000" y="39872"/>
            <a:chExt cx="4902274" cy="35492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1E6A25-3A58-4115-90C6-43503E9B0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3000" y="66058"/>
              <a:ext cx="4902274" cy="352301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5953C6-B2E0-457D-8859-D82F282EA0C1}"/>
                </a:ext>
              </a:extLst>
            </p:cNvPr>
            <p:cNvSpPr txBox="1"/>
            <p:nvPr/>
          </p:nvSpPr>
          <p:spPr>
            <a:xfrm>
              <a:off x="6497600" y="39872"/>
              <a:ext cx="13290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FF0000"/>
                  </a:solidFill>
                </a:rPr>
                <a:t>Module_B</a:t>
              </a:r>
              <a:endParaRPr 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2361DE-0139-44AC-9767-07AA0DAE5653}"/>
              </a:ext>
            </a:extLst>
          </p:cNvPr>
          <p:cNvGrpSpPr/>
          <p:nvPr/>
        </p:nvGrpSpPr>
        <p:grpSpPr>
          <a:xfrm>
            <a:off x="2438400" y="5217928"/>
            <a:ext cx="6469911" cy="1600200"/>
            <a:chOff x="2438400" y="5217928"/>
            <a:chExt cx="6469911" cy="16002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2A252A-FB54-4B8C-A7B2-B3F45F154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8400" y="5217928"/>
              <a:ext cx="6353175" cy="16002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4FEC5A-615C-4299-AD7F-0D264EA0EC6A}"/>
                </a:ext>
              </a:extLst>
            </p:cNvPr>
            <p:cNvSpPr txBox="1"/>
            <p:nvPr/>
          </p:nvSpPr>
          <p:spPr>
            <a:xfrm>
              <a:off x="5498028" y="5400121"/>
              <a:ext cx="34102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</a:rPr>
                <a:t>Executing </a:t>
              </a:r>
              <a:r>
                <a:rPr lang="en-US" sz="1800" b="1" dirty="0" err="1">
                  <a:solidFill>
                    <a:srgbClr val="FF0000"/>
                  </a:solidFill>
                </a:rPr>
                <a:t>Module_A</a:t>
              </a:r>
              <a:endParaRPr lang="en-US" sz="1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09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6">
            <a:extLst>
              <a:ext uri="{FF2B5EF4-FFF2-40B4-BE49-F238E27FC236}">
                <a16:creationId xmlns:a16="http://schemas.microsoft.com/office/drawing/2014/main" id="{EBC6BFE2-C2A1-44A6-9DD1-120664572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100" name="Rectangle 1027">
            <a:extLst>
              <a:ext uri="{FF2B5EF4-FFF2-40B4-BE49-F238E27FC236}">
                <a16:creationId xmlns:a16="http://schemas.microsoft.com/office/drawing/2014/main" id="{61DB1C70-E737-4B60-B557-FB7EEE836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70000"/>
            <a:ext cx="8229600" cy="4826000"/>
          </a:xfrm>
        </p:spPr>
        <p:txBody>
          <a:bodyPr/>
          <a:lstStyle/>
          <a:p>
            <a:r>
              <a:rPr lang="en-US" altLang="en-US" dirty="0"/>
              <a:t>Function</a:t>
            </a:r>
          </a:p>
          <a:p>
            <a:pPr lvl="1"/>
            <a:r>
              <a:rPr lang="en-US" altLang="en-US" dirty="0"/>
              <a:t>Positional and keyword arguments</a:t>
            </a:r>
          </a:p>
          <a:p>
            <a:pPr lvl="1"/>
            <a:r>
              <a:rPr lang="en-US" altLang="en-US" dirty="0" err="1"/>
              <a:t>VarArgs</a:t>
            </a:r>
            <a:r>
              <a:rPr lang="en-US" altLang="en-US" dirty="0"/>
              <a:t> arguments</a:t>
            </a:r>
          </a:p>
          <a:p>
            <a:pPr lvl="1"/>
            <a:r>
              <a:rPr lang="en-US" altLang="en-US" dirty="0"/>
              <a:t>Local and global variables</a:t>
            </a:r>
          </a:p>
          <a:p>
            <a:pPr lvl="1"/>
            <a:r>
              <a:rPr lang="en-US" altLang="en-US" dirty="0"/>
              <a:t>Return values</a:t>
            </a:r>
          </a:p>
          <a:p>
            <a:pPr lvl="1"/>
            <a:r>
              <a:rPr lang="en-US" altLang="en-US" dirty="0"/>
              <a:t>A</a:t>
            </a:r>
            <a:r>
              <a:rPr lang="en-US" dirty="0"/>
              <a:t>nonymous (Lambda) Functions</a:t>
            </a:r>
            <a:endParaRPr lang="en-US" altLang="en-US" dirty="0"/>
          </a:p>
          <a:p>
            <a:r>
              <a:rPr lang="en-US" altLang="en-US" dirty="0"/>
              <a:t>Modules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>
              <a:buFont typeface="Marlett" pitchFamily="2" charset="2"/>
              <a:buNone/>
            </a:pPr>
            <a:endParaRPr lang="en-US" altLang="en-US" dirty="0"/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5A00869C-2707-4766-BC90-D9B8EF1787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Illinois State University                      	                                                           Y. Tang</a:t>
            </a:r>
          </a:p>
        </p:txBody>
      </p:sp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C83F90ED-FDB1-4C85-AA1E-2B956EB24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3D90E-801C-42D0-A584-4870E9AF9A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27C3-D484-4E6D-B2BB-5DC8A3E7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E3C7-A2CA-43DF-9830-CD37E9AD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are just folders of modules with a special __init__.py file that indicates to Python that this folder is special because it contains Python modules.</a:t>
            </a:r>
          </a:p>
          <a:p>
            <a:pPr lvl="1"/>
            <a:r>
              <a:rPr lang="en-US" dirty="0"/>
              <a:t>__init__.py can be as simple as an empty Python file; </a:t>
            </a:r>
          </a:p>
          <a:p>
            <a:pPr lvl="1"/>
            <a:r>
              <a:rPr lang="en-US"/>
              <a:t>or can contain </a:t>
            </a:r>
            <a:r>
              <a:rPr lang="en-US" dirty="0"/>
              <a:t>some variables, import modules at a package level, etc. </a:t>
            </a:r>
          </a:p>
          <a:p>
            <a:r>
              <a:rPr lang="en-US" dirty="0"/>
              <a:t>Packages should be placed under a folder in  </a:t>
            </a:r>
            <a:r>
              <a:rPr lang="en-US" dirty="0" err="1"/>
              <a:t>sys.path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3FD1-ABDA-40D8-B8C9-BB8FF10C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1D45C-E6E5-4288-8307-CA2901A7C6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45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D008-FBA2-4747-8BB9-EFB70008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78643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B421-40AC-40BD-8769-6D980A87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62" y="1253331"/>
            <a:ext cx="8229600" cy="2971800"/>
          </a:xfrm>
        </p:spPr>
        <p:txBody>
          <a:bodyPr/>
          <a:lstStyle/>
          <a:p>
            <a:r>
              <a:rPr lang="en-US" dirty="0"/>
              <a:t>A function is a reusable piece of code that is only run when it is called. Functions can have optional inputs, and they can optionally return outputs </a:t>
            </a:r>
          </a:p>
          <a:p>
            <a:r>
              <a:rPr lang="en-US" dirty="0"/>
              <a:t>Functions are declared with the </a:t>
            </a:r>
            <a:r>
              <a:rPr lang="en-US" b="1" dirty="0">
                <a:solidFill>
                  <a:schemeClr val="accent2"/>
                </a:solidFill>
              </a:rPr>
              <a:t>def</a:t>
            </a:r>
            <a:r>
              <a:rPr lang="en-US" dirty="0"/>
              <a:t> keyword and optionally returned from with the </a:t>
            </a:r>
            <a:r>
              <a:rPr lang="en-US" b="1" dirty="0">
                <a:solidFill>
                  <a:schemeClr val="accent2"/>
                </a:solidFill>
              </a:rPr>
              <a:t>return</a:t>
            </a:r>
            <a:r>
              <a:rPr lang="en-US" dirty="0"/>
              <a:t> keyword. If no </a:t>
            </a:r>
            <a:r>
              <a:rPr lang="en-US" b="1" dirty="0">
                <a:solidFill>
                  <a:schemeClr val="accent2"/>
                </a:solidFill>
              </a:rPr>
              <a:t>return </a:t>
            </a:r>
            <a:r>
              <a:rPr lang="en-US" dirty="0"/>
              <a:t>statement, None will be returned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35C3-C753-472E-A210-2467F244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3792A-A32B-4C90-AA5A-557B7A216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76A14E-A5C9-44E5-89C0-53B30634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62" y="4419600"/>
            <a:ext cx="27813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2BECF1-E2A6-45E9-B0EE-490231BDE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410075"/>
            <a:ext cx="2905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53D2-0639-4CCE-A6DF-F9072AB5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2A5C-E194-4FB8-BFFB-80134144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800600"/>
          </a:xfrm>
        </p:spPr>
        <p:txBody>
          <a:bodyPr/>
          <a:lstStyle/>
          <a:p>
            <a:r>
              <a:rPr lang="en-US" dirty="0"/>
              <a:t>In the following example, there are two positional arguments, x and y, respectively. When you call this function, the </a:t>
            </a:r>
            <a:r>
              <a:rPr lang="en-US" b="1" u="sng" dirty="0"/>
              <a:t>first</a:t>
            </a:r>
            <a:r>
              <a:rPr lang="en-US" dirty="0"/>
              <a:t> value you pass in will be assigned to x, and the </a:t>
            </a:r>
            <a:r>
              <a:rPr lang="en-US" b="1" u="sng" dirty="0"/>
              <a:t>second</a:t>
            </a:r>
            <a:r>
              <a:rPr lang="en-US" dirty="0"/>
              <a:t> value will be assigned to 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4BA8-524D-4288-97BD-D6608E74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63EAF-872F-4F82-980A-EA2541516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6E9FD-09CF-4B65-A468-96B5F2726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781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AABA-438A-4D0C-8997-52174A5F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r>
              <a:rPr lang="en-US" dirty="0"/>
              <a:t>Keyword (aka named)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47B7-12D3-4B15-9E37-AE742C288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9144000" cy="1295400"/>
          </a:xfrm>
        </p:spPr>
        <p:txBody>
          <a:bodyPr/>
          <a:lstStyle/>
          <a:p>
            <a:r>
              <a:rPr lang="en-US" dirty="0"/>
              <a:t>These arguments (inputs) </a:t>
            </a:r>
            <a:r>
              <a:rPr lang="en-US" b="1" dirty="0">
                <a:solidFill>
                  <a:srgbClr val="C00000"/>
                </a:solidFill>
              </a:rPr>
              <a:t>can be given in any order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have a default value </a:t>
            </a:r>
            <a:r>
              <a:rPr lang="en-US" dirty="0"/>
              <a:t>if the function is called without the keyword argument specified.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7A7F2-1ED3-4813-ADDE-EC9FC25F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A6A5F-F773-4BD9-AF12-4376BD37DA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2A1EE-0F87-4850-96AD-72526A89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800225"/>
            <a:ext cx="75247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8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B615-4F22-412C-A0FE-D12B4379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&amp; Keyword Arguments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AD2F-C5DE-4D20-AD94-5A96BC5C7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762000"/>
          </a:xfrm>
        </p:spPr>
        <p:txBody>
          <a:bodyPr/>
          <a:lstStyle/>
          <a:p>
            <a:r>
              <a:rPr lang="en-US" dirty="0"/>
              <a:t>If both types of arguments used together, </a:t>
            </a:r>
            <a:r>
              <a:rPr lang="en-US" b="1" dirty="0">
                <a:solidFill>
                  <a:srgbClr val="C00000"/>
                </a:solidFill>
              </a:rPr>
              <a:t>positional arguments first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6A515-5DA9-467F-B31E-1B096276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5B769-1912-4EBC-9EA2-7154BD92BC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9C5ADD-AFB5-405A-9243-361BC9FDA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4071937"/>
            <a:ext cx="7200900" cy="2676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3203F4-40A2-4010-B223-93F6B7F2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157412"/>
            <a:ext cx="73152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1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6660-44CA-44BF-9E70-D5D31D8A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r>
              <a:rPr lang="en-US" dirty="0" err="1"/>
              <a:t>VarArgs</a:t>
            </a:r>
            <a:r>
              <a:rPr lang="en-US" dirty="0"/>
              <a:t>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E807-F8F8-4949-8938-104B08295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8991600" cy="4800600"/>
          </a:xfrm>
        </p:spPr>
        <p:txBody>
          <a:bodyPr/>
          <a:lstStyle/>
          <a:p>
            <a:r>
              <a:rPr lang="en-US" dirty="0"/>
              <a:t>Sometimes we want to define a function that can take any number of positional and keyword parameters. We can use </a:t>
            </a:r>
            <a:r>
              <a:rPr lang="en-US" b="1" dirty="0">
                <a:solidFill>
                  <a:schemeClr val="accent2"/>
                </a:solidFill>
              </a:rPr>
              <a:t>Var</a:t>
            </a:r>
            <a:r>
              <a:rPr lang="en-US" dirty="0"/>
              <a:t>iable number of </a:t>
            </a:r>
            <a:r>
              <a:rPr lang="en-US" b="1" dirty="0">
                <a:solidFill>
                  <a:schemeClr val="accent2"/>
                </a:solidFill>
              </a:rPr>
              <a:t>Arg</a:t>
            </a:r>
            <a:r>
              <a:rPr lang="en-US" dirty="0"/>
              <a:t>uments, which can be done by using stars</a:t>
            </a:r>
          </a:p>
          <a:p>
            <a:r>
              <a:rPr lang="en-US" dirty="0"/>
              <a:t> def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varPos</a:t>
            </a:r>
            <a:r>
              <a:rPr lang="en-US" dirty="0"/>
              <a:t>, **</a:t>
            </a:r>
            <a:r>
              <a:rPr lang="en-US" dirty="0" err="1"/>
              <a:t>varKey</a:t>
            </a:r>
            <a:r>
              <a:rPr lang="en-US" dirty="0"/>
              <a:t>): pass</a:t>
            </a:r>
          </a:p>
          <a:p>
            <a:pPr lvl="1"/>
            <a:r>
              <a:rPr lang="en-US" dirty="0"/>
              <a:t>When declare a starred parameter such as *</a:t>
            </a:r>
            <a:r>
              <a:rPr lang="en-US" dirty="0" err="1"/>
              <a:t>varPos</a:t>
            </a:r>
            <a:r>
              <a:rPr lang="en-US" dirty="0"/>
              <a:t>, then all the positional arguments from that point till the end are collected as a </a:t>
            </a:r>
            <a:r>
              <a:rPr lang="en-US" b="1" dirty="0">
                <a:solidFill>
                  <a:srgbClr val="FF0000"/>
                </a:solidFill>
              </a:rPr>
              <a:t>tuple</a:t>
            </a:r>
            <a:r>
              <a:rPr lang="en-US" dirty="0"/>
              <a:t> called ‘</a:t>
            </a:r>
            <a:r>
              <a:rPr lang="en-US" b="1" dirty="0" err="1"/>
              <a:t>varPos</a:t>
            </a:r>
            <a:r>
              <a:rPr lang="en-US" dirty="0"/>
              <a:t>’.</a:t>
            </a:r>
          </a:p>
          <a:p>
            <a:pPr lvl="1"/>
            <a:r>
              <a:rPr lang="en-US" dirty="0"/>
              <a:t>When declare a double-starred parameter such as **</a:t>
            </a:r>
            <a:r>
              <a:rPr lang="en-US" dirty="0" err="1"/>
              <a:t>varKey</a:t>
            </a:r>
            <a:r>
              <a:rPr lang="en-US" dirty="0"/>
              <a:t>, then all the keyword arguments from that point till the end are collected as a </a:t>
            </a:r>
            <a:r>
              <a:rPr lang="en-US" b="1" dirty="0">
                <a:solidFill>
                  <a:srgbClr val="FF0000"/>
                </a:solidFill>
              </a:rPr>
              <a:t>dictionary</a:t>
            </a:r>
            <a:r>
              <a:rPr lang="en-US" dirty="0"/>
              <a:t> called ‘</a:t>
            </a:r>
            <a:r>
              <a:rPr lang="en-US" b="1" dirty="0" err="1"/>
              <a:t>varKey</a:t>
            </a:r>
            <a:r>
              <a:rPr lang="en-US" dirty="0"/>
              <a:t>'.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65A6-4366-405D-82B1-9B79B6E0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CD185-04F7-4FF3-93CD-9F63EFFF33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F905FE-B91A-434C-871E-A8B4A924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4648200"/>
            <a:ext cx="41433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52C8-6A5B-49AF-8641-06D7D9CF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r>
              <a:rPr lang="en-US" dirty="0" err="1"/>
              <a:t>VarArgs</a:t>
            </a:r>
            <a:r>
              <a:rPr lang="en-US" dirty="0"/>
              <a:t> mixed with positional arguments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7E0AB-1292-4576-9B89-4796AE5A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D9A9A-257B-4E89-BBB2-034453415E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FBF3B-3644-4129-99CA-4A097633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90490"/>
            <a:ext cx="5505450" cy="3209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E3A5C-F24A-4682-9230-22AD8F4AA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495800"/>
            <a:ext cx="7219950" cy="1933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0DBEF5-31AD-4DA2-AFBF-2CDFF4D510D6}"/>
              </a:ext>
            </a:extLst>
          </p:cNvPr>
          <p:cNvSpPr txBox="1"/>
          <p:nvPr/>
        </p:nvSpPr>
        <p:spPr>
          <a:xfrm>
            <a:off x="38100" y="3962400"/>
            <a:ext cx="9067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Positional arguments cannot be declared after 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257131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C884-A12F-44E7-9110-856E1811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(aka Namespace)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7F28-5FEB-446C-9983-9CA04BB2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namespace: if a variable defined inside a function, it has a local namespace (created after the function is called and disappeared after the function is finished)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CB3C-4E97-4C8E-A05E-F22AE20A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17A12-6382-4745-AB68-6446A6F73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A162D-A575-48D7-90C4-61263E750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75781"/>
            <a:ext cx="53911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24730"/>
      </p:ext>
    </p:extLst>
  </p:cSld>
  <p:clrMapOvr>
    <a:masterClrMapping/>
  </p:clrMapOvr>
</p:sld>
</file>

<file path=ppt/theme/theme1.xml><?xml version="1.0" encoding="utf-8"?>
<a:theme xmlns:a="http://schemas.openxmlformats.org/drawingml/2006/main" name="Rice">
  <a:themeElements>
    <a:clrScheme name="Ric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lnDef>
  </a:objectDefaults>
  <a:extraClrSchemeLst>
    <a:extraClrScheme>
      <a:clrScheme name="Ric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T166-template.potx" id="{F3EA824C-6172-4DA2-BD3C-C7B1D8E4CD0F}" vid="{E740C158-2590-42DD-B7CC-8274F97277E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IT166-template</Template>
  <TotalTime>63583</TotalTime>
  <Words>1280</Words>
  <Application>Microsoft Office PowerPoint</Application>
  <PresentationFormat>On-screen Show (4:3)</PresentationFormat>
  <Paragraphs>115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Comic Sans MS</vt:lpstr>
      <vt:lpstr>Consolas</vt:lpstr>
      <vt:lpstr>Marlett</vt:lpstr>
      <vt:lpstr>Times New Roman</vt:lpstr>
      <vt:lpstr>Verdana</vt:lpstr>
      <vt:lpstr>Wingdings</vt:lpstr>
      <vt:lpstr>Rice</vt:lpstr>
      <vt:lpstr>IT 170  Scripting Languages and Automation</vt:lpstr>
      <vt:lpstr>Outline</vt:lpstr>
      <vt:lpstr>Functions</vt:lpstr>
      <vt:lpstr>Positional Arguments</vt:lpstr>
      <vt:lpstr>Keyword (aka named) Arguments</vt:lpstr>
      <vt:lpstr>Positional &amp; Keyword Arguments </vt:lpstr>
      <vt:lpstr>VarArgs Arguments</vt:lpstr>
      <vt:lpstr>VarArgs mixed with positional arguments</vt:lpstr>
      <vt:lpstr>Variable Scope (aka Namespace)</vt:lpstr>
      <vt:lpstr>Global Variable (1)</vt:lpstr>
      <vt:lpstr>Global Variable (2)</vt:lpstr>
      <vt:lpstr>Returning Multiple Values</vt:lpstr>
      <vt:lpstr>Anonymous (Lambda) Functions</vt:lpstr>
      <vt:lpstr>Anonymous (Lambda) Functions</vt:lpstr>
      <vt:lpstr>Modules</vt:lpstr>
      <vt:lpstr> import </vt:lpstr>
      <vt:lpstr> from … import</vt:lpstr>
      <vt:lpstr>A module’s __name__</vt:lpstr>
      <vt:lpstr>A module’s __name__</vt:lpstr>
      <vt:lpstr>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Eugene Ng</dc:creator>
  <cp:lastModifiedBy>Yongning</cp:lastModifiedBy>
  <cp:revision>2410</cp:revision>
  <dcterms:created xsi:type="dcterms:W3CDTF">2012-01-24T17:18:48Z</dcterms:created>
  <dcterms:modified xsi:type="dcterms:W3CDTF">2022-02-03T00:09:32Z</dcterms:modified>
</cp:coreProperties>
</file>