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317" r:id="rId3"/>
    <p:sldId id="342" r:id="rId4"/>
    <p:sldId id="345" r:id="rId5"/>
    <p:sldId id="346" r:id="rId6"/>
    <p:sldId id="344" r:id="rId7"/>
    <p:sldId id="343" r:id="rId8"/>
    <p:sldId id="347" r:id="rId9"/>
    <p:sldId id="348" r:id="rId10"/>
    <p:sldId id="350" r:id="rId11"/>
    <p:sldId id="349" r:id="rId12"/>
    <p:sldId id="351" r:id="rId13"/>
    <p:sldId id="352" r:id="rId14"/>
    <p:sldId id="353" r:id="rId15"/>
    <p:sldId id="354" r:id="rId16"/>
    <p:sldId id="355" r:id="rId17"/>
    <p:sldId id="356" r:id="rId18"/>
    <p:sldId id="357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3300"/>
    <a:srgbClr val="FF6600"/>
    <a:srgbClr val="00CC00"/>
    <a:srgbClr val="00CCFF"/>
    <a:srgbClr val="FFFF66"/>
    <a:srgbClr val="FFCC00"/>
    <a:srgbClr val="0099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366" autoAdjust="0"/>
  </p:normalViewPr>
  <p:slideViewPr>
    <p:cSldViewPr>
      <p:cViewPr varScale="1">
        <p:scale>
          <a:sx n="90" d="100"/>
          <a:sy n="90" d="100"/>
        </p:scale>
        <p:origin x="133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00CC588A-5152-4CF1-96CD-7C42710FB8C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A1101F42-CB6A-4B92-A6F8-C22BD895593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21B9623-3B21-4D31-BBDC-E76DD54297C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586594E4-CBA7-4D75-AF46-656D1E479F1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E11B2640-4C3B-4DA0-882B-20FD218B0F8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85BFCA3C-9F8B-4C0B-A611-FFC586CBC9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anose="02020603050405020304" pitchFamily="18" charset="0"/>
              </a:defRPr>
            </a:lvl1pPr>
          </a:lstStyle>
          <a:p>
            <a:fld id="{8E2F286E-7CBF-4D69-9D58-E201E78AEC0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MS PGothic" panose="020B0600070205080204" pitchFamily="34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68CD76C6-7A85-478C-8AF4-44DD33608D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6BFB486-BD0D-4B3C-B33D-1DEF0E059025}" type="slidenum">
              <a:rPr lang="en-US" altLang="en-US" sz="1000">
                <a:latin typeface="Times New Roman" panose="02020603050405020304" pitchFamily="18" charset="0"/>
              </a:rPr>
              <a:pPr/>
              <a:t>2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A479419B-8C79-44CF-A712-BB55D34BBA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16AA080B-237D-4E9E-80F4-5ABDD1E401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ASCII: American Standard Code for Information Interchange</a:t>
            </a:r>
          </a:p>
          <a:p>
            <a:r>
              <a:rPr lang="en-US" dirty="0"/>
              <a:t>UTF: 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Unicode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(or 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Universal Coded Character Set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 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Transformation 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F286E-7CBF-4D69-9D58-E201E78AEC0D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2653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/>
              <a:t>UTF: </a:t>
            </a:r>
            <a:r>
              <a:rPr lang="en-US" sz="1600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Unicode</a:t>
            </a:r>
            <a:r>
              <a:rPr lang="en-US" sz="1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(or </a:t>
            </a:r>
            <a:r>
              <a:rPr lang="en-US" sz="1600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Universal Coded Character Set</a:t>
            </a:r>
            <a:r>
              <a:rPr lang="en-US" sz="1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 </a:t>
            </a:r>
            <a:r>
              <a:rPr lang="en-US" sz="1600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Transformation Format</a:t>
            </a:r>
            <a:endParaRPr lang="en-US" sz="1600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F286E-7CBF-4D69-9D58-E201E78AEC0D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0851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E8740ED-F2E6-41BF-B4DD-9EF2057E8F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BA32381-30F8-4034-BDBF-6077BB1C595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6942B-A62B-48D8-8232-24DCB54F02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927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BFCE30E-0C26-49DF-8997-760EAA8C97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B690CEB-8B21-4DBA-B376-C7D428ABC8D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5DACA3-60DD-40E4-BDE0-DC5E083823B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3174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1929808-F071-4B79-BD4B-779647F5F3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121C8E7-50ED-4E6A-8058-B87F0CBD4EE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1BF6FF-C52F-4B23-9E80-628B8B4D734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498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8A883D-B1E6-4A7E-ADF0-9DAAA47C48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A694B20-61F0-4705-B21C-6311ED424D9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0B7CFB-2131-4349-9652-9B8CCFAA3CA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982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B42C224-63E7-4324-ACF4-79BECE4FE1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2AF7CBDE-B825-4923-AE5F-823500F3089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1F40CA-41AD-4982-8578-28EA97FA1D2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9648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EC1EDDA-710E-4D53-A836-9954C019CA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F6DFCE0-BC20-466D-9FE2-655EBB74E29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309BBE-262C-4DD3-A6D1-2BA58013DE8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281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309CBEC-34F8-497E-87D0-24F0E8F80E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43FBF33-A978-4851-B760-A1BC48AF9C0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17DC87-9ECD-45B3-8FA4-829E3408C10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873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2E5657E-87C5-40D9-AAB8-28A6B6D3DA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C5A7E73-80A8-4CA6-B62A-E893D26A45B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A9D679-3BD9-4FF6-9E29-0EC35DA2D4B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261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C738E7F-668B-453B-B79E-EA97C0913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EC3AD5F-5E5A-401F-BF2E-42E788F592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758E02E-E163-4245-A7B6-08772CF0E8E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99213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65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E9C8885-0CDA-422A-B2A5-CE5F2F4EE35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992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37AA71A2-E33B-480D-B97F-D007A286FBF4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32" name="Line 9">
            <a:extLst>
              <a:ext uri="{FF2B5EF4-FFF2-40B4-BE49-F238E27FC236}">
                <a16:creationId xmlns:a16="http://schemas.microsoft.com/office/drawing/2014/main" id="{ADD30981-CB24-4A85-AEF2-8E68DD60AF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6400800"/>
            <a:ext cx="853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6" name="Arc 13">
            <a:extLst>
              <a:ext uri="{FF2B5EF4-FFF2-40B4-BE49-F238E27FC236}">
                <a16:creationId xmlns:a16="http://schemas.microsoft.com/office/drawing/2014/main" id="{DBE5445A-C3A3-4F2C-BD13-41B73EDE6DB1}"/>
              </a:ext>
            </a:extLst>
          </p:cNvPr>
          <p:cNvSpPr>
            <a:spLocks/>
          </p:cNvSpPr>
          <p:nvPr/>
        </p:nvSpPr>
        <p:spPr bwMode="auto">
          <a:xfrm>
            <a:off x="153988" y="6248400"/>
            <a:ext cx="152400" cy="152400"/>
          </a:xfrm>
          <a:custGeom>
            <a:avLst/>
            <a:gdLst>
              <a:gd name="T0" fmla="*/ 7586606 w 21600"/>
              <a:gd name="T1" fmla="*/ 7586606 h 21600"/>
              <a:gd name="T2" fmla="*/ 0 w 21600"/>
              <a:gd name="T3" fmla="*/ 0 h 21600"/>
              <a:gd name="T4" fmla="*/ 7586606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599"/>
                </a:moveTo>
                <a:cubicBezTo>
                  <a:pt x="9670" y="21599"/>
                  <a:pt x="-1" y="11929"/>
                  <a:pt x="-1" y="-1"/>
                </a:cubicBezTo>
              </a:path>
              <a:path w="21600" h="21600" stroke="0" extrusionOk="0">
                <a:moveTo>
                  <a:pt x="21600" y="21599"/>
                </a:moveTo>
                <a:cubicBezTo>
                  <a:pt x="9670" y="21599"/>
                  <a:pt x="-1" y="11929"/>
                  <a:pt x="-1" y="-1"/>
                </a:cubicBezTo>
                <a:lnTo>
                  <a:pt x="21600" y="0"/>
                </a:lnTo>
                <a:lnTo>
                  <a:pt x="21600" y="21599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7" name="Arc 14">
            <a:extLst>
              <a:ext uri="{FF2B5EF4-FFF2-40B4-BE49-F238E27FC236}">
                <a16:creationId xmlns:a16="http://schemas.microsoft.com/office/drawing/2014/main" id="{CEB8F179-4B54-4B96-8554-780A52514086}"/>
              </a:ext>
            </a:extLst>
          </p:cNvPr>
          <p:cNvSpPr>
            <a:spLocks/>
          </p:cNvSpPr>
          <p:nvPr/>
        </p:nvSpPr>
        <p:spPr bwMode="auto">
          <a:xfrm>
            <a:off x="8839200" y="6248400"/>
            <a:ext cx="152400" cy="152400"/>
          </a:xfrm>
          <a:custGeom>
            <a:avLst/>
            <a:gdLst>
              <a:gd name="T0" fmla="*/ 7586606 w 21600"/>
              <a:gd name="T1" fmla="*/ 0 h 21600"/>
              <a:gd name="T2" fmla="*/ 0 w 21600"/>
              <a:gd name="T3" fmla="*/ 7586606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0" name="AutoShape 16" descr="Image result for illinois state university redbird">
            <a:extLst>
              <a:ext uri="{FF2B5EF4-FFF2-40B4-BE49-F238E27FC236}">
                <a16:creationId xmlns:a16="http://schemas.microsoft.com/office/drawing/2014/main" id="{3DE7C8B9-3DA3-4679-B629-2761DD74B3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1288" y="-144463"/>
            <a:ext cx="304800" cy="304801"/>
          </a:xfrm>
          <a:prstGeom prst="rect">
            <a:avLst/>
          </a:prstGeo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42" name="AutoShape 18" descr="Image result for illinois state university redbird">
            <a:extLst>
              <a:ext uri="{FF2B5EF4-FFF2-40B4-BE49-F238E27FC236}">
                <a16:creationId xmlns:a16="http://schemas.microsoft.com/office/drawing/2014/main" id="{EB3D8872-35FF-4D13-B581-3637FE2D4C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1288" y="-144463"/>
            <a:ext cx="304800" cy="304801"/>
          </a:xfrm>
          <a:prstGeom prst="rect">
            <a:avLst/>
          </a:prstGeo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44" name="AutoShape 20" descr="Image result for illinois state university redbird">
            <a:extLst>
              <a:ext uri="{FF2B5EF4-FFF2-40B4-BE49-F238E27FC236}">
                <a16:creationId xmlns:a16="http://schemas.microsoft.com/office/drawing/2014/main" id="{51978AE4-58D5-4296-9800-8134D63A19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1288" y="-144463"/>
            <a:ext cx="304800" cy="304801"/>
          </a:xfrm>
          <a:prstGeom prst="rect">
            <a:avLst/>
          </a:prstGeo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1041" name="Picture 6" descr="http://upload.wikimedia.org/wikipedia/en/f/f9/Illinois_State_University_Seal.png">
            <a:extLst>
              <a:ext uri="{FF2B5EF4-FFF2-40B4-BE49-F238E27FC236}">
                <a16:creationId xmlns:a16="http://schemas.microsoft.com/office/drawing/2014/main" id="{2D51C2BF-CCD7-44FE-B8A5-CE85EAA60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451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AutoShape 16" descr="Image result for illinois state university redbird">
            <a:extLst>
              <a:ext uri="{FF2B5EF4-FFF2-40B4-BE49-F238E27FC236}">
                <a16:creationId xmlns:a16="http://schemas.microsoft.com/office/drawing/2014/main" id="{29E8C94D-692B-4945-BEDC-60505910F54E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141288" y="-144463"/>
            <a:ext cx="304800" cy="304801"/>
          </a:xfrm>
          <a:prstGeom prst="rect">
            <a:avLst/>
          </a:prstGeo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4" name="AutoShape 18" descr="Image result for illinois state university redbird">
            <a:extLst>
              <a:ext uri="{FF2B5EF4-FFF2-40B4-BE49-F238E27FC236}">
                <a16:creationId xmlns:a16="http://schemas.microsoft.com/office/drawing/2014/main" id="{ED9E3A5F-7208-45CA-A0D4-606C1FADF8EA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141288" y="-144463"/>
            <a:ext cx="304800" cy="304801"/>
          </a:xfrm>
          <a:prstGeom prst="rect">
            <a:avLst/>
          </a:prstGeo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" name="AutoShape 20" descr="Image result for illinois state university redbird">
            <a:extLst>
              <a:ext uri="{FF2B5EF4-FFF2-40B4-BE49-F238E27FC236}">
                <a16:creationId xmlns:a16="http://schemas.microsoft.com/office/drawing/2014/main" id="{17CEDDAA-9E5C-4E2D-84E8-84809150C8C4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141288" y="-144463"/>
            <a:ext cx="304800" cy="304801"/>
          </a:xfrm>
          <a:prstGeom prst="rect">
            <a:avLst/>
          </a:prstGeo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16" name="Picture 6" descr="http://upload.wikimedia.org/wikipedia/en/f/f9/Illinois_State_University_Seal.png">
            <a:extLst>
              <a:ext uri="{FF2B5EF4-FFF2-40B4-BE49-F238E27FC236}">
                <a16:creationId xmlns:a16="http://schemas.microsoft.com/office/drawing/2014/main" id="{3BD88B88-D739-44C5-BCF6-C7CA65F27EB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451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8204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0" u="none">
          <a:solidFill>
            <a:schemeClr val="tx2"/>
          </a:solidFill>
          <a:latin typeface="Comic Sans MS" panose="030F0702030302020204" pitchFamily="66" charset="0"/>
          <a:ea typeface="MS PGothic" panose="020B0600070205080204" pitchFamily="34" charset="-128"/>
          <a:cs typeface="Comic Sans MS" panose="030F0702030302020204" pitchFamily="66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u="sng">
          <a:solidFill>
            <a:schemeClr val="tx2"/>
          </a:solidFill>
          <a:latin typeface="Arial" pitchFamily="-1" charset="0"/>
          <a:ea typeface="MS PGothic" panose="020B0600070205080204" pitchFamily="34" charset="-128"/>
          <a:cs typeface="ＭＳ Ｐゴシック" pitchFamily="-65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u="sng">
          <a:solidFill>
            <a:schemeClr val="tx2"/>
          </a:solidFill>
          <a:latin typeface="Arial" pitchFamily="-1" charset="0"/>
          <a:ea typeface="MS PGothic" panose="020B0600070205080204" pitchFamily="34" charset="-128"/>
          <a:cs typeface="ＭＳ Ｐゴシック" pitchFamily="-65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u="sng">
          <a:solidFill>
            <a:schemeClr val="tx2"/>
          </a:solidFill>
          <a:latin typeface="Arial" pitchFamily="-1" charset="0"/>
          <a:ea typeface="MS PGothic" panose="020B0600070205080204" pitchFamily="34" charset="-128"/>
          <a:cs typeface="ＭＳ Ｐゴシック" pitchFamily="-65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u="sng">
          <a:solidFill>
            <a:schemeClr val="tx2"/>
          </a:solidFill>
          <a:latin typeface="Arial" pitchFamily="-1" charset="0"/>
          <a:ea typeface="MS PGothic" panose="020B0600070205080204" pitchFamily="34" charset="-128"/>
          <a:cs typeface="ＭＳ Ｐゴシック" pitchFamily="-65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u="sng">
          <a:solidFill>
            <a:schemeClr val="tx2"/>
          </a:solidFill>
          <a:latin typeface="Arial" pitchFamily="-1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u="sng">
          <a:solidFill>
            <a:schemeClr val="tx2"/>
          </a:solidFill>
          <a:latin typeface="Arial" pitchFamily="-1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u="sng">
          <a:solidFill>
            <a:schemeClr val="tx2"/>
          </a:solidFill>
          <a:latin typeface="Arial" pitchFamily="-1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u="sng">
          <a:solidFill>
            <a:schemeClr val="tx2"/>
          </a:solidFill>
          <a:latin typeface="Arial" pitchFamily="-1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400">
          <a:solidFill>
            <a:schemeClr val="tx1"/>
          </a:solidFill>
          <a:latin typeface="Consolas" panose="020B0609020204030204" pitchFamily="49" charset="0"/>
          <a:ea typeface="MS PGothic" panose="020B0600070205080204" pitchFamily="34" charset="-128"/>
          <a:cs typeface="Consolas" panose="020B0609020204030204" pitchFamily="49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Consolas" panose="020B0609020204030204" pitchFamily="49" charset="0"/>
          <a:ea typeface="MS PGothic" panose="020B0600070205080204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onsolas" panose="020B0609020204030204" pitchFamily="49" charset="0"/>
          <a:ea typeface="MS PGothic" panose="020B0600070205080204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>
          <a:solidFill>
            <a:schemeClr val="tx1"/>
          </a:solidFill>
          <a:latin typeface="Consolas" panose="020B0609020204030204" pitchFamily="49" charset="0"/>
          <a:ea typeface="MS PGothic" panose="020B0600070205080204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Consolas" panose="020B0609020204030204" pitchFamily="49" charset="0"/>
          <a:ea typeface="MS PGothic" panose="020B0600070205080204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1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1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1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>
            <a:extLst>
              <a:ext uri="{FF2B5EF4-FFF2-40B4-BE49-F238E27FC236}">
                <a16:creationId xmlns:a16="http://schemas.microsoft.com/office/drawing/2014/main" id="{F9DAE06C-0A19-4ACC-AF50-E7A3912C484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2286000"/>
            <a:ext cx="9144000" cy="1143000"/>
          </a:xfrm>
          <a:noFill/>
        </p:spPr>
        <p:txBody>
          <a:bodyPr/>
          <a:lstStyle/>
          <a:p>
            <a:r>
              <a:rPr lang="en-US" altLang="en-US"/>
              <a:t>IT 170 </a:t>
            </a:r>
            <a:br>
              <a:rPr lang="en-US" altLang="en-US"/>
            </a:br>
            <a:r>
              <a:rPr lang="en-US"/>
              <a:t>Scripting Languages and Automation</a:t>
            </a:r>
            <a:endParaRPr lang="en-US" altLang="en-US" dirty="0"/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53C17EF5-654A-4BFF-96BA-50C4C97731A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marL="342900" indent="-342900"/>
            <a:r>
              <a:rPr lang="en-US" altLang="en-US" sz="2000" dirty="0"/>
              <a:t>Files</a:t>
            </a:r>
          </a:p>
          <a:p>
            <a:pPr marL="342900" indent="-342900"/>
            <a:endParaRPr lang="en-US" altLang="en-US" sz="2000" dirty="0"/>
          </a:p>
        </p:txBody>
      </p:sp>
      <p:sp>
        <p:nvSpPr>
          <p:cNvPr id="3077" name="Rectangle 4">
            <a:extLst>
              <a:ext uri="{FF2B5EF4-FFF2-40B4-BE49-F238E27FC236}">
                <a16:creationId xmlns:a16="http://schemas.microsoft.com/office/drawing/2014/main" id="{422DE3BA-83F8-41D5-AB07-4650AB77EA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 Illinois State University                      	                                                           Y. Tang</a:t>
            </a:r>
          </a:p>
        </p:txBody>
      </p:sp>
      <p:sp>
        <p:nvSpPr>
          <p:cNvPr id="3074" name="Slide Number Placeholder 5">
            <a:extLst>
              <a:ext uri="{FF2B5EF4-FFF2-40B4-BE49-F238E27FC236}">
                <a16:creationId xmlns:a16="http://schemas.microsoft.com/office/drawing/2014/main" id="{7C2524F9-F7C1-4566-A3C4-69CE04331F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D42642-A4AC-4ECE-B378-7DABB5114D2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44A4-1AC2-4829-AF34-E3069A597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Manipulations -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5A330-43EA-4C7E-8188-2DC0529E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8458200" cy="2133600"/>
          </a:xfrm>
        </p:spPr>
        <p:txBody>
          <a:bodyPr/>
          <a:lstStyle/>
          <a:p>
            <a:r>
              <a:rPr lang="en-US" dirty="0"/>
              <a:t>The dot (.) and dot-dot (..) folders</a:t>
            </a:r>
          </a:p>
          <a:p>
            <a:pPr lvl="1"/>
            <a:r>
              <a:rPr lang="en-US" dirty="0"/>
              <a:t>“dot” as a folder name is shorthand for “this directory</a:t>
            </a:r>
          </a:p>
          <a:p>
            <a:pPr lvl="1"/>
            <a:r>
              <a:rPr lang="en-US" dirty="0"/>
              <a:t>” Two periods (“dot-dot”) means “the parent folder.”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34F0A-7E79-4A18-A6E2-DBAC3E0F3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FF8B3B-9647-4B12-9E83-6B59F00006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10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F512CF-EC05-4FA9-BAC4-1684C102D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10" y="5649911"/>
            <a:ext cx="7258050" cy="571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6AD34D-AE16-4452-B56E-5B5343140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66" y="2943225"/>
            <a:ext cx="7115175" cy="216217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C5DAA24-DE4C-4C6E-A3C4-EED476C94019}"/>
              </a:ext>
            </a:extLst>
          </p:cNvPr>
          <p:cNvSpPr txBox="1">
            <a:spLocks/>
          </p:cNvSpPr>
          <p:nvPr/>
        </p:nvSpPr>
        <p:spPr bwMode="auto">
          <a:xfrm>
            <a:off x="571500" y="5105661"/>
            <a:ext cx="868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9pPr>
          </a:lstStyle>
          <a:p>
            <a:r>
              <a:rPr lang="en-US" dirty="0"/>
              <a:t>Creating a new folder</a:t>
            </a:r>
          </a:p>
        </p:txBody>
      </p:sp>
    </p:spTree>
    <p:extLst>
      <p:ext uri="{BB962C8B-B14F-4D97-AF65-F5344CB8AC3E}">
        <p14:creationId xmlns:p14="http://schemas.microsoft.com/office/powerpoint/2010/main" val="2756475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1DB66-7AF0-4822-A8C9-007A4A5A9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File/Folder Manipulations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6F806-57D9-4CAF-A5C4-EA06FD83A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686800" cy="457200"/>
          </a:xfrm>
        </p:spPr>
        <p:txBody>
          <a:bodyPr/>
          <a:lstStyle/>
          <a:p>
            <a:r>
              <a:rPr lang="en-US" dirty="0"/>
              <a:t>Find a list of files and subfolders under a path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F7972-0316-4078-8F0E-AA2A5CA68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4ABF3-0EDE-4BFE-9FF9-C6D41B6F9A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11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140C3D-8594-4B9D-AF47-3DE5EDBE6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1962150"/>
            <a:ext cx="8020050" cy="857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CBF845-00E2-448C-A3CF-39D61B70C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" y="3238500"/>
            <a:ext cx="4067175" cy="4953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AF47018-BF76-463E-8910-88793CE00339}"/>
              </a:ext>
            </a:extLst>
          </p:cNvPr>
          <p:cNvSpPr txBox="1">
            <a:spLocks/>
          </p:cNvSpPr>
          <p:nvPr/>
        </p:nvSpPr>
        <p:spPr bwMode="auto">
          <a:xfrm>
            <a:off x="381000" y="2743200"/>
            <a:ext cx="868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9pPr>
          </a:lstStyle>
          <a:p>
            <a:r>
              <a:rPr lang="en-US" kern="0" dirty="0"/>
              <a:t>Get the size (bytes) of files under a path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B2FA7B1-0C43-4E34-8DD5-1DF33F537406}"/>
              </a:ext>
            </a:extLst>
          </p:cNvPr>
          <p:cNvSpPr txBox="1">
            <a:spLocks/>
          </p:cNvSpPr>
          <p:nvPr/>
        </p:nvSpPr>
        <p:spPr bwMode="auto">
          <a:xfrm>
            <a:off x="405581" y="3771900"/>
            <a:ext cx="868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9pPr>
          </a:lstStyle>
          <a:p>
            <a:r>
              <a:rPr lang="en-US" kern="0" dirty="0"/>
              <a:t>Checking path </a:t>
            </a:r>
            <a:r>
              <a:rPr lang="en-US" kern="0" dirty="0" err="1"/>
              <a:t>validty</a:t>
            </a:r>
            <a:endParaRPr lang="en-US" kern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04C5CA1-67D7-458E-B938-4572B323B2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245" y="4229100"/>
            <a:ext cx="48196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995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9D027-61C9-42D7-90E7-D290FB529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 Folder using </a:t>
            </a:r>
            <a:r>
              <a:rPr lang="en-US" b="1" dirty="0">
                <a:solidFill>
                  <a:schemeClr val="accent2"/>
                </a:solidFill>
              </a:rPr>
              <a:t>Glob()</a:t>
            </a:r>
            <a:r>
              <a:rPr lang="en-US" dirty="0"/>
              <a:t>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DD89C-1C1C-4131-B623-34AD58612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47800"/>
            <a:ext cx="8839200" cy="1981200"/>
          </a:xfrm>
        </p:spPr>
        <p:txBody>
          <a:bodyPr/>
          <a:lstStyle/>
          <a:p>
            <a:r>
              <a:rPr lang="en-US" dirty="0"/>
              <a:t>Path objects have a glob() method for listing the contents of a folder according to a glob pattern. Glob patterns are like a simplified form of regular expressions often used in command line commands (e.g., *.*, *.txt, ?a*.exe)</a:t>
            </a:r>
            <a:r>
              <a:rPr lang="en-US" b="0" i="0" dirty="0">
                <a:solidFill>
                  <a:srgbClr val="000000"/>
                </a:solidFill>
                <a:effectLst/>
                <a:latin typeface="JansonTextLTStd"/>
              </a:rPr>
              <a:t>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22652-2305-4C70-9573-3D568CE8F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CF3A3F-3967-4C97-8E25-2BE7A49068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6E33DC-B6AB-4FEC-B069-5F6F91AAF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33800"/>
            <a:ext cx="69342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795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5D008-FBA2-4747-8BB9-EFB700083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578643"/>
          </a:xfrm>
        </p:spPr>
        <p:txBody>
          <a:bodyPr/>
          <a:lstStyle/>
          <a:p>
            <a:r>
              <a:rPr lang="en-US" dirty="0"/>
              <a:t>Types of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0B421-40AC-40BD-8769-6D980A870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6800"/>
            <a:ext cx="8229600" cy="5105399"/>
          </a:xfrm>
        </p:spPr>
        <p:txBody>
          <a:bodyPr/>
          <a:lstStyle/>
          <a:p>
            <a:r>
              <a:rPr lang="en-US" dirty="0"/>
              <a:t>Plaintext Files vs. Binary Files</a:t>
            </a:r>
          </a:p>
          <a:p>
            <a:pPr lvl="1"/>
            <a:r>
              <a:rPr lang="en-US" dirty="0"/>
              <a:t>Plaintext files: include only text characters  </a:t>
            </a:r>
          </a:p>
          <a:p>
            <a:pPr lvl="1"/>
            <a:r>
              <a:rPr lang="en-US" dirty="0"/>
              <a:t>Binary files: include text and various control characters (e.g., Word, Excel, PDF). Parsing control characters should be handled differently with different Python modules</a:t>
            </a:r>
          </a:p>
          <a:p>
            <a:pPr lvl="2"/>
            <a:r>
              <a:rPr lang="en-US" dirty="0"/>
              <a:t>For example: Python Third-Party Library pandas provides APIs to access csv/excel files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E35C3-C753-472E-A210-2467F244E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93792A-A32B-4C90-AA5A-557B7A216A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8981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F6C02-5CB2-4DAA-B6B5-8BAE28B08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Path(filename).</a:t>
            </a:r>
            <a:r>
              <a:rPr lang="en-US" dirty="0" err="1"/>
              <a:t>read_text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Path(filename).</a:t>
            </a:r>
            <a:r>
              <a:rPr lang="en-US" dirty="0" err="1"/>
              <a:t>write_text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(basic but not often used methods)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ACE32-6183-4844-A42A-D2429BB9B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990600"/>
          </a:xfrm>
        </p:spPr>
        <p:txBody>
          <a:bodyPr/>
          <a:lstStyle/>
          <a:p>
            <a:r>
              <a:rPr lang="en-US" dirty="0"/>
              <a:t>Path(filename).</a:t>
            </a:r>
            <a:r>
              <a:rPr lang="en-US" dirty="0" err="1"/>
              <a:t>read_text</a:t>
            </a:r>
            <a:r>
              <a:rPr lang="en-US" dirty="0"/>
              <a:t>(): if the file doesn’t exist, errors</a:t>
            </a:r>
          </a:p>
          <a:p>
            <a:r>
              <a:rPr lang="en-US" dirty="0"/>
              <a:t>Path(filename).</a:t>
            </a:r>
            <a:r>
              <a:rPr lang="en-US" dirty="0" err="1"/>
              <a:t>write_text</a:t>
            </a:r>
            <a:r>
              <a:rPr lang="en-US" dirty="0"/>
              <a:t>(): create a new file; or overwrite the content of an existed file.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86B93-CC0D-490C-9F52-6CC45DA94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82F0D2-A1A9-42AF-82F5-FC2EA81874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14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8B1B6E-79BF-44FA-8FC3-B26B0BAEB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3238500"/>
            <a:ext cx="60388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838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D2C69-D23D-40FE-94FE-34201FA93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304800"/>
          </a:xfrm>
        </p:spPr>
        <p:txBody>
          <a:bodyPr/>
          <a:lstStyle/>
          <a:p>
            <a:r>
              <a:rPr lang="en-US" dirty="0"/>
              <a:t>File I/O: open-read-close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329BE-DDA4-4760-818D-9AFBAA1AB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533400"/>
            <a:ext cx="8763000" cy="5715000"/>
          </a:xfrm>
        </p:spPr>
        <p:txBody>
          <a:bodyPr/>
          <a:lstStyle/>
          <a:p>
            <a:r>
              <a:rPr lang="en-US" dirty="0"/>
              <a:t> open(): </a:t>
            </a:r>
          </a:p>
          <a:p>
            <a:pPr lvl="1"/>
            <a:r>
              <a:rPr lang="en-US" dirty="0"/>
              <a:t>Two Parameters: 1) a Path object; or a string with (an absolute/relative path + filename); 2) mode (r, w, etc.)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Return a file object</a:t>
            </a:r>
          </a:p>
          <a:p>
            <a:r>
              <a:rPr lang="en-US" dirty="0"/>
              <a:t> read(): read the entire file as a string</a:t>
            </a:r>
          </a:p>
          <a:p>
            <a:r>
              <a:rPr lang="en-US" dirty="0"/>
              <a:t> </a:t>
            </a:r>
            <a:r>
              <a:rPr lang="en-US" dirty="0" err="1"/>
              <a:t>readlines</a:t>
            </a:r>
            <a:r>
              <a:rPr lang="en-US" dirty="0"/>
              <a:t>(): return a list: one item each line</a:t>
            </a:r>
          </a:p>
          <a:p>
            <a:r>
              <a:rPr lang="en-US" dirty="0"/>
              <a:t> close():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ACFF5-2234-4929-BBF1-646D152EC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C63CCC-B8F7-40D1-9711-EBF87C6680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15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3EABC0C-BEF0-4608-A4EA-8FAA6D71138E}"/>
              </a:ext>
            </a:extLst>
          </p:cNvPr>
          <p:cNvGrpSpPr/>
          <p:nvPr/>
        </p:nvGrpSpPr>
        <p:grpSpPr>
          <a:xfrm>
            <a:off x="923925" y="1676400"/>
            <a:ext cx="7839075" cy="2724150"/>
            <a:chOff x="923925" y="1676400"/>
            <a:chExt cx="7839075" cy="272415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9682291-8448-492F-95B1-A3F19E227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3925" y="1676400"/>
              <a:ext cx="7839075" cy="272415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4D05A44-6D5A-4344-B147-BBF7E520825E}"/>
                </a:ext>
              </a:extLst>
            </p:cNvPr>
            <p:cNvSpPr txBox="1"/>
            <p:nvPr/>
          </p:nvSpPr>
          <p:spPr>
            <a:xfrm>
              <a:off x="2667000" y="1953112"/>
              <a:ext cx="114300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(Default)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1299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6BD3E-3CE2-4909-B67E-45DCEB2B4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533400"/>
          </a:xfrm>
        </p:spPr>
        <p:txBody>
          <a:bodyPr/>
          <a:lstStyle/>
          <a:p>
            <a:r>
              <a:rPr lang="en-US" dirty="0"/>
              <a:t>Open-Read-Close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08143-D2D2-4D62-8908-EEFC9B404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533400"/>
            <a:ext cx="7772400" cy="1828800"/>
          </a:xfrm>
        </p:spPr>
        <p:txBody>
          <a:bodyPr/>
          <a:lstStyle/>
          <a:p>
            <a:r>
              <a:rPr lang="en-US" dirty="0"/>
              <a:t>Example: </a:t>
            </a:r>
          </a:p>
          <a:p>
            <a:pPr lvl="1"/>
            <a:r>
              <a:rPr lang="en-US" dirty="0"/>
              <a:t>Open(): open a file by default in “read” mode</a:t>
            </a:r>
          </a:p>
          <a:p>
            <a:pPr lvl="1"/>
            <a:r>
              <a:rPr lang="en-US" dirty="0"/>
              <a:t>Read(): read all as string</a:t>
            </a:r>
          </a:p>
          <a:p>
            <a:pPr lvl="1"/>
            <a:r>
              <a:rPr lang="en-US" dirty="0" err="1"/>
              <a:t>Readlines</a:t>
            </a:r>
            <a:r>
              <a:rPr lang="en-US" dirty="0"/>
              <a:t>(): read each line as an item into a list; and Use a for loop to go line by line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97AF6-DC47-4DC2-B28E-D286B888F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5C639-0639-489E-92A9-3DC44F154A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16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9A6213-6BF7-4148-B48A-DCD158988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8400"/>
            <a:ext cx="79248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364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67897-9556-4572-B095-5D4A9BC1D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File I/O: open-write-close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9A40C-E176-413E-BE3D-B298DA6C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1981200"/>
          </a:xfrm>
        </p:spPr>
        <p:txBody>
          <a:bodyPr/>
          <a:lstStyle/>
          <a:p>
            <a:r>
              <a:rPr lang="en-US" dirty="0"/>
              <a:t>To write to a file, you need to open the file in “r+” read and write; “w” (overwrite if existed); or “a” (append if existed)</a:t>
            </a:r>
          </a:p>
          <a:p>
            <a:r>
              <a:rPr lang="en-US" dirty="0"/>
              <a:t>You can write to a text file using the similar syntax as the function print()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A3483-1265-47AD-8854-A88FB6AAB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72954-876E-48E7-A8DC-B3ADFA6060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17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73A6E2-774A-45CC-ADCC-D76852E5F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72" y="3533775"/>
            <a:ext cx="88773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26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BCF3D-8BDE-4434-9377-2E25443EF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“with” statement to access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71064-ED25-43A1-9712-412CC19B3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8382000" cy="2438400"/>
          </a:xfrm>
        </p:spPr>
        <p:txBody>
          <a:bodyPr/>
          <a:lstStyle/>
          <a:p>
            <a:pPr algn="l"/>
            <a:r>
              <a:rPr lang="en-US" dirty="0"/>
              <a:t>Using “With” statement, you get better syntax and exceptions handling.</a:t>
            </a:r>
          </a:p>
          <a:p>
            <a:pPr lvl="1"/>
            <a:r>
              <a:rPr lang="en-US" dirty="0"/>
              <a:t>it will </a:t>
            </a:r>
            <a:r>
              <a:rPr lang="en-US" b="1" dirty="0">
                <a:solidFill>
                  <a:schemeClr val="accent2"/>
                </a:solidFill>
              </a:rPr>
              <a:t>automatically close the file</a:t>
            </a:r>
            <a:r>
              <a:rPr lang="en-US" dirty="0"/>
              <a:t>. The with statement provides a way for ensuring that a clean-up is always used.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ACB1D-264D-4E80-A0B6-A00D999E2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2FC8FE-726D-4FEF-A0C2-CF22C7B0DF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18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3B76DF-B607-4967-BD56-18DC651B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054549"/>
            <a:ext cx="3343275" cy="1657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47CFA1-8016-4ABC-B819-E4F0EF080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326" y="4054549"/>
            <a:ext cx="42005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26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26">
            <a:extLst>
              <a:ext uri="{FF2B5EF4-FFF2-40B4-BE49-F238E27FC236}">
                <a16:creationId xmlns:a16="http://schemas.microsoft.com/office/drawing/2014/main" id="{EBC6BFE2-C2A1-44A6-9DD1-1206645727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Outline</a:t>
            </a:r>
          </a:p>
        </p:txBody>
      </p:sp>
      <p:sp>
        <p:nvSpPr>
          <p:cNvPr id="4100" name="Rectangle 1027">
            <a:extLst>
              <a:ext uri="{FF2B5EF4-FFF2-40B4-BE49-F238E27FC236}">
                <a16:creationId xmlns:a16="http://schemas.microsoft.com/office/drawing/2014/main" id="{61DB1C70-E737-4B60-B557-FB7EEE836E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70000"/>
            <a:ext cx="8229600" cy="4826000"/>
          </a:xfrm>
        </p:spPr>
        <p:txBody>
          <a:bodyPr/>
          <a:lstStyle/>
          <a:p>
            <a:r>
              <a:rPr lang="en-US" altLang="en-US" dirty="0"/>
              <a:t>Unicode and Encoding (ASCII, UTF)</a:t>
            </a:r>
          </a:p>
          <a:p>
            <a:r>
              <a:rPr lang="en-US" altLang="en-US" dirty="0"/>
              <a:t>File/Path Manipulations</a:t>
            </a:r>
          </a:p>
          <a:p>
            <a:r>
              <a:rPr lang="en-US" altLang="en-US" dirty="0"/>
              <a:t>File Input/Output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lvl="1">
              <a:buFont typeface="Marlett" pitchFamily="2" charset="2"/>
              <a:buNone/>
            </a:pPr>
            <a:endParaRPr lang="en-US" altLang="en-US" dirty="0"/>
          </a:p>
        </p:txBody>
      </p:sp>
      <p:sp>
        <p:nvSpPr>
          <p:cNvPr id="4101" name="Rectangle 4">
            <a:extLst>
              <a:ext uri="{FF2B5EF4-FFF2-40B4-BE49-F238E27FC236}">
                <a16:creationId xmlns:a16="http://schemas.microsoft.com/office/drawing/2014/main" id="{5A00869C-2707-4766-BC90-D9B8EF1787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 Illinois State University                      	                                                           Y. Tang</a:t>
            </a:r>
          </a:p>
        </p:txBody>
      </p:sp>
      <p:sp>
        <p:nvSpPr>
          <p:cNvPr id="4098" name="Slide Number Placeholder 4">
            <a:extLst>
              <a:ext uri="{FF2B5EF4-FFF2-40B4-BE49-F238E27FC236}">
                <a16:creationId xmlns:a16="http://schemas.microsoft.com/office/drawing/2014/main" id="{C83F90ED-FDB1-4C85-AA1E-2B956EB245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B3D90E-801C-42D0-A584-4870E9AF9AD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5D008-FBA2-4747-8BB9-EFB700083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066800"/>
          </a:xfrm>
        </p:spPr>
        <p:txBody>
          <a:bodyPr/>
          <a:lstStyle/>
          <a:p>
            <a:r>
              <a:rPr lang="en-US" dirty="0"/>
              <a:t>Unicode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0B421-40AC-40BD-8769-6D980A870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8915400" cy="5257800"/>
          </a:xfrm>
        </p:spPr>
        <p:txBody>
          <a:bodyPr/>
          <a:lstStyle/>
          <a:p>
            <a:r>
              <a:rPr lang="en-US" dirty="0"/>
              <a:t>Data needs to be first represented in Code Points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Unicode</a:t>
            </a:r>
            <a:r>
              <a:rPr lang="en-US" dirty="0"/>
              <a:t> is a standard that defines the codepoints for 144,697 characters. Unicode works like a dictionary: </a:t>
            </a:r>
            <a:br>
              <a:rPr lang="en-US" dirty="0"/>
            </a:br>
            <a:r>
              <a:rPr lang="en-US" dirty="0"/>
              <a:t>a char </a:t>
            </a:r>
            <a:r>
              <a:rPr lang="en-US" dirty="0">
                <a:sym typeface="Wingdings" panose="05000000000000000000" pitchFamily="2" charset="2"/>
              </a:rPr>
              <a:t> a codepoint (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a different numerical value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/>
          </a:p>
          <a:p>
            <a:r>
              <a:rPr lang="en-US" dirty="0"/>
              <a:t>Data, after represented in codepoints, needs to be encoded into a binary format so the computer can parse it</a:t>
            </a:r>
          </a:p>
          <a:p>
            <a:pPr lvl="1"/>
            <a:r>
              <a:rPr lang="en-US" dirty="0"/>
              <a:t>In 8-bit OS, 7-bit (extended to 8-bit later to support other language) ASCII is used to encode all English letters, numbers, punctuation signs</a:t>
            </a:r>
          </a:p>
          <a:p>
            <a:pPr lvl="1"/>
            <a:r>
              <a:rPr lang="en-US" dirty="0"/>
              <a:t>Variable-width encoding like </a:t>
            </a:r>
            <a:r>
              <a:rPr lang="en-US" b="1" dirty="0">
                <a:solidFill>
                  <a:schemeClr val="accent2"/>
                </a:solidFill>
              </a:rPr>
              <a:t>UTF</a:t>
            </a:r>
            <a:r>
              <a:rPr lang="en-US" dirty="0"/>
              <a:t> is more efficient, e.g., UTF-8; UTF-16; UTF-32</a:t>
            </a:r>
          </a:p>
          <a:p>
            <a:r>
              <a:rPr lang="en-US" dirty="0"/>
              <a:t>Unicode can be encoded in different schemes. Currently, Unicode uses UTF encoding scheme.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E35C3-C753-472E-A210-2467F244E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93792A-A32B-4C90-AA5A-557B7A216A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410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CBF08-99BC-4335-A027-0F8906494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UTF works?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21A7B-444A-414E-B248-4B37437D1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8458200" cy="4800600"/>
          </a:xfrm>
        </p:spPr>
        <p:txBody>
          <a:bodyPr/>
          <a:lstStyle/>
          <a:p>
            <a:r>
              <a:rPr lang="en-US" dirty="0"/>
              <a:t>All UTF encodings (UTF-8/16/32) work in roughly the same manner (An example in next slide):</a:t>
            </a:r>
          </a:p>
          <a:p>
            <a:pPr lvl="1"/>
            <a:r>
              <a:rPr lang="en-US" dirty="0"/>
              <a:t>choose a unit size, e.g., 8 bits in UTF-8, 16 bits  in UTF-16, and 32 bits in UTF-32. </a:t>
            </a:r>
          </a:p>
          <a:p>
            <a:pPr lvl="1"/>
            <a:r>
              <a:rPr lang="en-US" dirty="0"/>
              <a:t>The standard then defines a few of these bits as flags: if they're set, then the next unit in a sequence of units is to be considered part of the same character. If they're not set, this unit represents one character fully. </a:t>
            </a:r>
          </a:p>
          <a:p>
            <a:pPr lvl="1"/>
            <a:r>
              <a:rPr lang="en-US" dirty="0"/>
              <a:t>Thus, the most common (English) characters only occupy one byte in UTF-8 (two in UTF-16, 4 in UTF-32), but other language characters (even using UTF-8) can still occupy six bytes or more (aka variable-width encoding).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2A933-4668-436E-9123-41F9A3BB1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5B4D0-4FA1-4237-92B4-8425E2B09C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2388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46FB0-1F9A-4B3D-8B66-4AF8EEEC2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682625"/>
          </a:xfrm>
        </p:spPr>
        <p:txBody>
          <a:bodyPr/>
          <a:lstStyle/>
          <a:p>
            <a:pPr algn="l"/>
            <a:r>
              <a:rPr lang="en-US" altLang="zh-CN" dirty="0"/>
              <a:t>How </a:t>
            </a:r>
            <a:r>
              <a:rPr lang="en-US" dirty="0"/>
              <a:t>UTF-8 encodes a Chinese char: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54DB9-EDBF-4B1C-B871-11149165B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762000"/>
            <a:ext cx="8291512" cy="1295400"/>
          </a:xfrm>
        </p:spPr>
        <p:txBody>
          <a:bodyPr/>
          <a:lstStyle/>
          <a:p>
            <a:r>
              <a:rPr lang="en-US" sz="2000" dirty="0"/>
              <a:t>Given this Chinese (i.e., Han), we </a:t>
            </a:r>
            <a:r>
              <a:rPr lang="en-US" sz="2000" b="1" dirty="0">
                <a:solidFill>
                  <a:schemeClr val="accent2"/>
                </a:solidFill>
              </a:rPr>
              <a:t>1)</a:t>
            </a:r>
            <a:r>
              <a:rPr lang="en-US" sz="2000" dirty="0"/>
              <a:t> find its Unicode value (0x6C49); and </a:t>
            </a:r>
            <a:r>
              <a:rPr lang="en-US" sz="2000" b="1" dirty="0">
                <a:solidFill>
                  <a:schemeClr val="accent2"/>
                </a:solidFill>
              </a:rPr>
              <a:t>2)</a:t>
            </a:r>
            <a:r>
              <a:rPr lang="en-US" sz="2000" dirty="0"/>
              <a:t> convert its Unicode to binary (</a:t>
            </a:r>
            <a:r>
              <a:rPr lang="en-US" sz="2000" b="1" dirty="0">
                <a:solidFill>
                  <a:schemeClr val="accent2"/>
                </a:solidFill>
              </a:rPr>
              <a:t>01101100 01001001</a:t>
            </a:r>
            <a:r>
              <a:rPr lang="en-US" sz="2000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24BA5-0A27-4814-943B-9878690B5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6679FA-187B-491F-A6A2-073675B372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1029" name="Picture 5" descr="汉怎么读_汉的拼音_汉字的意思_古诗句网">
            <a:extLst>
              <a:ext uri="{FF2B5EF4-FFF2-40B4-BE49-F238E27FC236}">
                <a16:creationId xmlns:a16="http://schemas.microsoft.com/office/drawing/2014/main" id="{904EA263-A757-4022-8BEB-B94474E3B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888" y="0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24A5EA-6C53-4A28-8A4D-5D0D17778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1449118"/>
            <a:ext cx="4800600" cy="915222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9D126DC-BDA2-4205-AA47-1143741B0994}"/>
              </a:ext>
            </a:extLst>
          </p:cNvPr>
          <p:cNvSpPr txBox="1">
            <a:spLocks/>
          </p:cNvSpPr>
          <p:nvPr/>
        </p:nvSpPr>
        <p:spPr bwMode="auto">
          <a:xfrm>
            <a:off x="304800" y="2391631"/>
            <a:ext cx="8534400" cy="732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9pPr>
          </a:lstStyle>
          <a:p>
            <a:r>
              <a:rPr lang="en-US" sz="2000" kern="0" dirty="0"/>
              <a:t>Assume we use UTF-8. Clearly, we need to tell a computer to treat 2-byte Unicode as this Chinese character. 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7B10F06-ACB4-47FC-BDC5-9625F925EA8E}"/>
              </a:ext>
            </a:extLst>
          </p:cNvPr>
          <p:cNvSpPr txBox="1">
            <a:spLocks/>
          </p:cNvSpPr>
          <p:nvPr/>
        </p:nvSpPr>
        <p:spPr bwMode="auto">
          <a:xfrm>
            <a:off x="308610" y="5089335"/>
            <a:ext cx="8534400" cy="732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9pPr>
          </a:lstStyle>
          <a:p>
            <a:r>
              <a:rPr lang="en-US" sz="2000" kern="0" dirty="0"/>
              <a:t>Based on UTF-8 encoding scheme table above, the UTF-8 code is: </a:t>
            </a:r>
            <a:r>
              <a:rPr lang="en-US" b="1" kern="0" dirty="0">
                <a:solidFill>
                  <a:srgbClr val="FF0000"/>
                </a:solidFill>
              </a:rPr>
              <a:t>1110</a:t>
            </a:r>
            <a:r>
              <a:rPr lang="en-US" b="1" kern="0" dirty="0">
                <a:solidFill>
                  <a:schemeClr val="accent2"/>
                </a:solidFill>
              </a:rPr>
              <a:t>0110</a:t>
            </a:r>
            <a:r>
              <a:rPr lang="en-US" kern="0" dirty="0"/>
              <a:t> </a:t>
            </a:r>
            <a:r>
              <a:rPr lang="en-US" b="1" kern="0" dirty="0">
                <a:solidFill>
                  <a:srgbClr val="FF0000"/>
                </a:solidFill>
              </a:rPr>
              <a:t>10</a:t>
            </a:r>
            <a:r>
              <a:rPr lang="en-US" b="1" kern="0" dirty="0">
                <a:solidFill>
                  <a:schemeClr val="accent2"/>
                </a:solidFill>
              </a:rPr>
              <a:t>110001</a:t>
            </a:r>
            <a:r>
              <a:rPr lang="en-US" kern="0" dirty="0"/>
              <a:t> </a:t>
            </a:r>
            <a:r>
              <a:rPr lang="en-US" b="1" kern="0" dirty="0">
                <a:solidFill>
                  <a:srgbClr val="FF0000"/>
                </a:solidFill>
              </a:rPr>
              <a:t>10</a:t>
            </a:r>
            <a:r>
              <a:rPr lang="en-US" b="1" kern="0" dirty="0">
                <a:solidFill>
                  <a:schemeClr val="accent2"/>
                </a:solidFill>
              </a:rPr>
              <a:t>001001</a:t>
            </a:r>
            <a:br>
              <a:rPr lang="en-US" b="1" kern="0" dirty="0">
                <a:solidFill>
                  <a:schemeClr val="accent2"/>
                </a:solidFill>
              </a:rPr>
            </a:br>
            <a:r>
              <a:rPr lang="en-US" sz="2000" b="1" kern="0" dirty="0"/>
              <a:t>(</a:t>
            </a:r>
            <a:r>
              <a:rPr lang="en-US" sz="2000" b="1" kern="0" dirty="0">
                <a:solidFill>
                  <a:srgbClr val="FF0000"/>
                </a:solidFill>
              </a:rPr>
              <a:t>Codes in Red</a:t>
            </a:r>
            <a:r>
              <a:rPr lang="en-US" sz="2000" b="1" kern="0" dirty="0">
                <a:solidFill>
                  <a:schemeClr val="accent2"/>
                </a:solidFill>
              </a:rPr>
              <a:t> above </a:t>
            </a:r>
            <a:r>
              <a:rPr lang="en-US" sz="2000" b="1" kern="0" dirty="0"/>
              <a:t>represent a UTF-8 encoding scheme as highlighted in the table;</a:t>
            </a:r>
            <a:r>
              <a:rPr lang="en-US" sz="2000" b="1" kern="0" dirty="0">
                <a:solidFill>
                  <a:schemeClr val="accent2"/>
                </a:solidFill>
              </a:rPr>
              <a:t> Codes in blue </a:t>
            </a:r>
            <a:r>
              <a:rPr lang="en-US" sz="2000" b="1" kern="0" dirty="0"/>
              <a:t>is the embedded Unicode of this Chinese character)</a:t>
            </a:r>
            <a:r>
              <a:rPr lang="en-US" sz="2000" kern="0" dirty="0"/>
              <a:t>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A46177A-2E93-4424-9F07-C1BD48C3A194}"/>
              </a:ext>
            </a:extLst>
          </p:cNvPr>
          <p:cNvGrpSpPr/>
          <p:nvPr/>
        </p:nvGrpSpPr>
        <p:grpSpPr>
          <a:xfrm>
            <a:off x="1276350" y="3132310"/>
            <a:ext cx="6205538" cy="1977521"/>
            <a:chOff x="1047750" y="3429000"/>
            <a:chExt cx="6205538" cy="197752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1DAB4DB-0173-449B-8A26-BB04B956D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6800" y="3429000"/>
              <a:ext cx="6186488" cy="1977521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A704709-40F6-455F-8D5C-6E031C556417}"/>
                </a:ext>
              </a:extLst>
            </p:cNvPr>
            <p:cNvSpPr/>
            <p:nvPr/>
          </p:nvSpPr>
          <p:spPr bwMode="auto">
            <a:xfrm>
              <a:off x="1047750" y="4701540"/>
              <a:ext cx="6172200" cy="304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3122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5D008-FBA2-4747-8BB9-EFB700083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578643"/>
          </a:xfrm>
        </p:spPr>
        <p:txBody>
          <a:bodyPr/>
          <a:lstStyle/>
          <a:p>
            <a:r>
              <a:rPr lang="en-US" dirty="0"/>
              <a:t>File System in 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0B421-40AC-40BD-8769-6D980A870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8534400" cy="5105399"/>
          </a:xfrm>
        </p:spPr>
        <p:txBody>
          <a:bodyPr/>
          <a:lstStyle/>
          <a:p>
            <a:r>
              <a:rPr lang="en-US" dirty="0"/>
              <a:t>A file system is a method and data structure that the operating system uses to control how data is stored and retrieved</a:t>
            </a:r>
          </a:p>
          <a:p>
            <a:pPr lvl="1"/>
            <a:r>
              <a:rPr lang="en-US" dirty="0"/>
              <a:t>Space management</a:t>
            </a:r>
          </a:p>
          <a:p>
            <a:pPr lvl="1"/>
            <a:r>
              <a:rPr lang="en-US" dirty="0"/>
              <a:t>Filenames</a:t>
            </a:r>
          </a:p>
          <a:p>
            <a:pPr lvl="1"/>
            <a:r>
              <a:rPr lang="en-US" dirty="0"/>
              <a:t>Directories</a:t>
            </a:r>
          </a:p>
          <a:p>
            <a:pPr lvl="1"/>
            <a:r>
              <a:rPr lang="en-US" dirty="0"/>
              <a:t>Metadata, that define the type, size, permissions, create/modify datetime, status of files/directories</a:t>
            </a:r>
          </a:p>
          <a:p>
            <a:r>
              <a:rPr lang="en-US" dirty="0"/>
              <a:t>File systems in different OS could be different</a:t>
            </a:r>
          </a:p>
          <a:p>
            <a:pPr lvl="1"/>
            <a:r>
              <a:rPr lang="en-US" dirty="0"/>
              <a:t>Unix-like OS:</a:t>
            </a:r>
          </a:p>
          <a:p>
            <a:pPr lvl="1"/>
            <a:r>
              <a:rPr lang="en-US" dirty="0"/>
              <a:t>Windows OS: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E35C3-C753-472E-A210-2467F244E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93792A-A32B-4C90-AA5A-557B7A216A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3787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4D375-8E9D-48D4-B095-4E10C9938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-1"/>
            <a:ext cx="7772400" cy="734219"/>
          </a:xfrm>
        </p:spPr>
        <p:txBody>
          <a:bodyPr/>
          <a:lstStyle/>
          <a:p>
            <a:r>
              <a:rPr lang="en-US" dirty="0"/>
              <a:t>File Manipulations -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E2A5-AB96-4565-B219-AA109C37B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85800"/>
            <a:ext cx="8229600" cy="4220368"/>
          </a:xfrm>
        </p:spPr>
        <p:txBody>
          <a:bodyPr/>
          <a:lstStyle/>
          <a:p>
            <a:r>
              <a:rPr lang="en-US" dirty="0"/>
              <a:t>A file has two properties: filename and path</a:t>
            </a:r>
          </a:p>
          <a:p>
            <a:r>
              <a:rPr lang="en-US" dirty="0"/>
              <a:t>Folder &amp; file names are case-sensitive on Linux; but not on Windows &amp; MacOS</a:t>
            </a:r>
          </a:p>
          <a:p>
            <a:r>
              <a:rPr lang="en-US" dirty="0"/>
              <a:t>Path:</a:t>
            </a:r>
          </a:p>
          <a:p>
            <a:pPr lvl="1"/>
            <a:r>
              <a:rPr lang="en-US" dirty="0"/>
              <a:t>Root folder: </a:t>
            </a:r>
          </a:p>
          <a:p>
            <a:pPr lvl="2"/>
            <a:r>
              <a:rPr lang="en-US" dirty="0"/>
              <a:t>On Windows: C:\; D:\</a:t>
            </a:r>
          </a:p>
          <a:p>
            <a:pPr lvl="2"/>
            <a:r>
              <a:rPr lang="en-US" dirty="0"/>
              <a:t>On Linux/MacOS: /</a:t>
            </a:r>
          </a:p>
          <a:p>
            <a:pPr lvl="1"/>
            <a:r>
              <a:rPr lang="en-US" dirty="0"/>
              <a:t>Backslash on Windows vs Forward Slash on macOS/Linux</a:t>
            </a:r>
            <a:br>
              <a:rPr lang="en-US" dirty="0"/>
            </a:br>
            <a:r>
              <a:rPr lang="en-US" dirty="0"/>
              <a:t>You could add an if statement that checks </a:t>
            </a:r>
            <a:r>
              <a:rPr lang="en-US" b="1" dirty="0" err="1"/>
              <a:t>sys.platform</a:t>
            </a:r>
            <a:r>
              <a:rPr lang="en-US" b="1" dirty="0"/>
              <a:t> </a:t>
            </a:r>
            <a:r>
              <a:rPr lang="en-US" dirty="0"/>
              <a:t>to decide what kind of slash to use. But this is bug-prone</a:t>
            </a:r>
          </a:p>
          <a:p>
            <a:pPr lvl="1"/>
            <a:r>
              <a:rPr lang="en-US" dirty="0"/>
              <a:t>If you pass it the string values of individual file and folder names in your path, </a:t>
            </a:r>
            <a:r>
              <a:rPr lang="en-US" b="1" dirty="0"/>
              <a:t>Path() </a:t>
            </a:r>
            <a:r>
              <a:rPr lang="en-US" dirty="0"/>
              <a:t>function in the </a:t>
            </a:r>
            <a:r>
              <a:rPr lang="en-US" b="1" dirty="0" err="1"/>
              <a:t>pathlib</a:t>
            </a:r>
            <a:r>
              <a:rPr lang="en-US" dirty="0"/>
              <a:t> module will return a string with a file path using the correct path separators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778D6-D0DA-4CC2-9A8F-E44C59B50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B363EA-70F2-415C-AB29-3C33F91CC5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DE3355-BA62-451A-A6B3-71E540434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6019800"/>
            <a:ext cx="5524500" cy="819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39D2B4-D30E-4657-AA98-A9490EC1C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2696249"/>
            <a:ext cx="20764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976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7E2C7-0230-46BF-8172-E08083BD0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533400"/>
          </a:xfrm>
        </p:spPr>
        <p:txBody>
          <a:bodyPr/>
          <a:lstStyle/>
          <a:p>
            <a:r>
              <a:rPr lang="en-US" dirty="0"/>
              <a:t>File Manipulations -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4800A-8602-401B-946E-86C61AD03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533400"/>
            <a:ext cx="7772400" cy="533400"/>
          </a:xfrm>
        </p:spPr>
        <p:txBody>
          <a:bodyPr/>
          <a:lstStyle/>
          <a:p>
            <a:r>
              <a:rPr lang="en-US" dirty="0"/>
              <a:t>Use “/” to join path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9BACC-B94E-4A02-9831-CADDC8FCA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EF7D74-D61C-4D13-BD59-6711102FC8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1DE9B1-4482-42B3-8D51-1868CBB23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066800"/>
            <a:ext cx="6772275" cy="82867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9748718-CB9C-43B7-8ED6-D5ABE576CC29}"/>
              </a:ext>
            </a:extLst>
          </p:cNvPr>
          <p:cNvSpPr txBox="1">
            <a:spLocks/>
          </p:cNvSpPr>
          <p:nvPr/>
        </p:nvSpPr>
        <p:spPr bwMode="auto">
          <a:xfrm>
            <a:off x="609600" y="2056606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9pPr>
          </a:lstStyle>
          <a:p>
            <a:r>
              <a:rPr lang="en-US" kern="0" dirty="0"/>
              <a:t>Current Working Directory (CWD)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6AF7CA-CF90-4861-86D8-639B18046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83" y="2590006"/>
            <a:ext cx="3676650" cy="80010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BFDE20A-1016-43EC-B00F-A4CFA6EF2CD3}"/>
              </a:ext>
            </a:extLst>
          </p:cNvPr>
          <p:cNvSpPr txBox="1">
            <a:spLocks/>
          </p:cNvSpPr>
          <p:nvPr/>
        </p:nvSpPr>
        <p:spPr bwMode="auto">
          <a:xfrm>
            <a:off x="603388" y="3370659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9pPr>
          </a:lstStyle>
          <a:p>
            <a:r>
              <a:rPr lang="en-US" kern="0" dirty="0"/>
              <a:t>Change Directory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7E850D8-0166-4970-B715-E9329573C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061" y="3924352"/>
            <a:ext cx="5457825" cy="13620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FB4ED8-D93D-49E6-B7BB-309FCA38FC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525" y="5753274"/>
            <a:ext cx="2533650" cy="552450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8083063-27E5-46E6-8AF1-AF1341DA2DD3}"/>
              </a:ext>
            </a:extLst>
          </p:cNvPr>
          <p:cNvSpPr txBox="1">
            <a:spLocks/>
          </p:cNvSpPr>
          <p:nvPr/>
        </p:nvSpPr>
        <p:spPr bwMode="auto">
          <a:xfrm>
            <a:off x="613326" y="5247965"/>
            <a:ext cx="814967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9pPr>
          </a:lstStyle>
          <a:p>
            <a:r>
              <a:rPr lang="en-US" kern="0" dirty="0"/>
              <a:t>Home Directory (defined in a user’s profile)</a:t>
            </a:r>
          </a:p>
        </p:txBody>
      </p:sp>
    </p:spTree>
    <p:extLst>
      <p:ext uri="{BB962C8B-B14F-4D97-AF65-F5344CB8AC3E}">
        <p14:creationId xmlns:p14="http://schemas.microsoft.com/office/powerpoint/2010/main" val="2740021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44A4-1AC2-4829-AF34-E3069A597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Manipulations -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5A330-43EA-4C7E-8188-2DC0529E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8458200" cy="4800600"/>
          </a:xfrm>
        </p:spPr>
        <p:txBody>
          <a:bodyPr/>
          <a:lstStyle/>
          <a:p>
            <a:r>
              <a:rPr lang="en-US" dirty="0"/>
              <a:t>Absolute vs. Relative Paths</a:t>
            </a:r>
          </a:p>
          <a:p>
            <a:pPr lvl="1"/>
            <a:r>
              <a:rPr lang="en-US" dirty="0"/>
              <a:t>An absolute path, which always begins with the root folder</a:t>
            </a:r>
          </a:p>
          <a:p>
            <a:pPr lvl="1"/>
            <a:r>
              <a:rPr lang="en-US" dirty="0"/>
              <a:t>A relative path, which is relative to the program’s current working directory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34F0A-7E79-4A18-A6E2-DBAC3E0F3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FF8B3B-9647-4B12-9E83-6B59F00006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DB3071-B479-4FF4-8605-153B2F370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8" y="3276600"/>
            <a:ext cx="9144000" cy="256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975010"/>
      </p:ext>
    </p:extLst>
  </p:cSld>
  <p:clrMapOvr>
    <a:masterClrMapping/>
  </p:clrMapOvr>
</p:sld>
</file>

<file path=ppt/theme/theme1.xml><?xml version="1.0" encoding="utf-8"?>
<a:theme xmlns:a="http://schemas.openxmlformats.org/drawingml/2006/main" name="Rice">
  <a:themeElements>
    <a:clrScheme name="Ric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R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" charset="0"/>
          </a:defRPr>
        </a:defPPr>
      </a:lstStyle>
    </a:lnDef>
  </a:objectDefaults>
  <a:extraClrSchemeLst>
    <a:extraClrScheme>
      <a:clrScheme name="Ric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c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c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c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c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c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T166-template.potx" id="{F3EA824C-6172-4DA2-BD3C-C7B1D8E4CD0F}" vid="{E740C158-2590-42DD-B7CC-8274F97277E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IT166-template</Template>
  <TotalTime>69433</TotalTime>
  <Words>1328</Words>
  <Application>Microsoft Office PowerPoint</Application>
  <PresentationFormat>On-screen Show (4:3)</PresentationFormat>
  <Paragraphs>132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JansonTextLTStd</vt:lpstr>
      <vt:lpstr>Arial</vt:lpstr>
      <vt:lpstr>Comic Sans MS</vt:lpstr>
      <vt:lpstr>Consolas</vt:lpstr>
      <vt:lpstr>Marlett</vt:lpstr>
      <vt:lpstr>Times New Roman</vt:lpstr>
      <vt:lpstr>Wingdings</vt:lpstr>
      <vt:lpstr>Rice</vt:lpstr>
      <vt:lpstr>IT 170  Scripting Languages and Automation</vt:lpstr>
      <vt:lpstr>Outline</vt:lpstr>
      <vt:lpstr>Unicode</vt:lpstr>
      <vt:lpstr>How UTF works? </vt:lpstr>
      <vt:lpstr>How UTF-8 encodes a Chinese char:</vt:lpstr>
      <vt:lpstr>File System in OS</vt:lpstr>
      <vt:lpstr>File Manipulations - Path</vt:lpstr>
      <vt:lpstr>File Manipulations - Path</vt:lpstr>
      <vt:lpstr>File Manipulations - Path</vt:lpstr>
      <vt:lpstr>File Manipulations - Path</vt:lpstr>
      <vt:lpstr>File/Folder Manipulations</vt:lpstr>
      <vt:lpstr>Search a Folder using Glob() Patterns</vt:lpstr>
      <vt:lpstr>Types of Files</vt:lpstr>
      <vt:lpstr>Path(filename).read_text() Path(filename).write_text() (basic but not often used methods)</vt:lpstr>
      <vt:lpstr>File I/O: open-read-close</vt:lpstr>
      <vt:lpstr>Open-Read-Close</vt:lpstr>
      <vt:lpstr>File I/O: open-write-close</vt:lpstr>
      <vt:lpstr>Using “with” statement to access 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Eugene Ng</dc:creator>
  <cp:lastModifiedBy>Tang, Yongning</cp:lastModifiedBy>
  <cp:revision>2500</cp:revision>
  <dcterms:created xsi:type="dcterms:W3CDTF">2012-01-24T17:18:48Z</dcterms:created>
  <dcterms:modified xsi:type="dcterms:W3CDTF">2022-02-10T02:25:59Z</dcterms:modified>
</cp:coreProperties>
</file>