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317" r:id="rId3"/>
    <p:sldId id="327" r:id="rId4"/>
    <p:sldId id="328" r:id="rId5"/>
    <p:sldId id="318" r:id="rId6"/>
    <p:sldId id="329" r:id="rId7"/>
    <p:sldId id="319" r:id="rId8"/>
    <p:sldId id="320" r:id="rId9"/>
    <p:sldId id="322" r:id="rId10"/>
    <p:sldId id="321" r:id="rId11"/>
    <p:sldId id="330" r:id="rId12"/>
    <p:sldId id="324" r:id="rId13"/>
    <p:sldId id="331" r:id="rId14"/>
    <p:sldId id="332" r:id="rId15"/>
    <p:sldId id="333" r:id="rId16"/>
    <p:sldId id="334" r:id="rId17"/>
    <p:sldId id="325" r:id="rId18"/>
    <p:sldId id="335" r:id="rId19"/>
    <p:sldId id="336" r:id="rId20"/>
    <p:sldId id="337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00"/>
    <a:srgbClr val="FF6600"/>
    <a:srgbClr val="00CC00"/>
    <a:srgbClr val="00CCFF"/>
    <a:srgbClr val="FFFF66"/>
    <a:srgbClr val="FFCC00"/>
    <a:srgbClr val="0099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366" autoAdjust="0"/>
  </p:normalViewPr>
  <p:slideViewPr>
    <p:cSldViewPr>
      <p:cViewPr varScale="1">
        <p:scale>
          <a:sx n="89" d="100"/>
          <a:sy n="89" d="100"/>
        </p:scale>
        <p:origin x="96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0CC588A-5152-4CF1-96CD-7C42710FB8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1101F42-CB6A-4B92-A6F8-C22BD895593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21B9623-3B21-4D31-BBDC-E76DD54297C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586594E4-CBA7-4D75-AF46-656D1E479F1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11B2640-4C3B-4DA0-882B-20FD218B0F8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85BFCA3C-9F8B-4C0B-A611-FFC586CBC9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anose="02020603050405020304" pitchFamily="18" charset="0"/>
              </a:defRPr>
            </a:lvl1pPr>
          </a:lstStyle>
          <a:p>
            <a:fld id="{8E2F286E-7CBF-4D69-9D58-E201E78AEC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MS PGothic" panose="020B0600070205080204" pitchFamily="34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68CD76C6-7A85-478C-8AF4-44DD33608D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6BFB486-BD0D-4B3C-B33D-1DEF0E059025}" type="slidenum">
              <a:rPr lang="en-US" altLang="en-US" sz="1000">
                <a:latin typeface="Times New Roman" panose="02020603050405020304" pitchFamily="18" charset="0"/>
              </a:rPr>
              <a:pPr/>
              <a:t>2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A479419B-8C79-44CF-A712-BB55D34BBA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6AA080B-237D-4E9E-80F4-5ABDD1E401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E8740ED-F2E6-41BF-B4DD-9EF2057E8F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BA32381-30F8-4034-BDBF-6077BB1C595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6942B-A62B-48D8-8232-24DCB54F02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92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BFCE30E-0C26-49DF-8997-760EAA8C97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690CEB-8B21-4DBA-B376-C7D428ABC8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5DACA3-60DD-40E4-BDE0-DC5E083823B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317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1929808-F071-4B79-BD4B-779647F5F3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121C8E7-50ED-4E6A-8058-B87F0CBD4EE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1BF6FF-C52F-4B23-9E80-628B8B4D73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49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8A883D-B1E6-4A7E-ADF0-9DAAA47C48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694B20-61F0-4705-B21C-6311ED424D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0B7CFB-2131-4349-9652-9B8CCFAA3CA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982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B42C224-63E7-4324-ACF4-79BECE4FE1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AF7CBDE-B825-4923-AE5F-823500F3089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1F40CA-41AD-4982-8578-28EA97FA1D2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964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EC1EDDA-710E-4D53-A836-9954C019CA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F6DFCE0-BC20-466D-9FE2-655EBB74E2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09BBE-262C-4DD3-A6D1-2BA58013DE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281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09CBEC-34F8-497E-87D0-24F0E8F80E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43FBF33-A978-4851-B760-A1BC48AF9C0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17DC87-9ECD-45B3-8FA4-829E3408C1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87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E5657E-87C5-40D9-AAB8-28A6B6D3DA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C5A7E73-80A8-4CA6-B62A-E893D26A45B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A9D679-3BD9-4FF6-9E29-0EC35DA2D4B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61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C738E7F-668B-453B-B79E-EA97C0913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EC3AD5F-5E5A-401F-BF2E-42E788F592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758E02E-E163-4245-A7B6-08772CF0E8E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99213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65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E9C8885-0CDA-422A-B2A5-CE5F2F4EE35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992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37AA71A2-E33B-480D-B97F-D007A286FBF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32" name="Line 9">
            <a:extLst>
              <a:ext uri="{FF2B5EF4-FFF2-40B4-BE49-F238E27FC236}">
                <a16:creationId xmlns:a16="http://schemas.microsoft.com/office/drawing/2014/main" id="{ADD30981-CB24-4A85-AEF2-8E68DD60AF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6400800"/>
            <a:ext cx="853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Arc 13">
            <a:extLst>
              <a:ext uri="{FF2B5EF4-FFF2-40B4-BE49-F238E27FC236}">
                <a16:creationId xmlns:a16="http://schemas.microsoft.com/office/drawing/2014/main" id="{DBE5445A-C3A3-4F2C-BD13-41B73EDE6DB1}"/>
              </a:ext>
            </a:extLst>
          </p:cNvPr>
          <p:cNvSpPr>
            <a:spLocks/>
          </p:cNvSpPr>
          <p:nvPr/>
        </p:nvSpPr>
        <p:spPr bwMode="auto">
          <a:xfrm>
            <a:off x="153988" y="6248400"/>
            <a:ext cx="152400" cy="152400"/>
          </a:xfrm>
          <a:custGeom>
            <a:avLst/>
            <a:gdLst>
              <a:gd name="T0" fmla="*/ 7586606 w 21600"/>
              <a:gd name="T1" fmla="*/ 7586606 h 21600"/>
              <a:gd name="T2" fmla="*/ 0 w 21600"/>
              <a:gd name="T3" fmla="*/ 0 h 21600"/>
              <a:gd name="T4" fmla="*/ 7586606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  <a:lnTo>
                  <a:pt x="21600" y="0"/>
                </a:lnTo>
                <a:lnTo>
                  <a:pt x="21600" y="21599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7" name="Arc 14">
            <a:extLst>
              <a:ext uri="{FF2B5EF4-FFF2-40B4-BE49-F238E27FC236}">
                <a16:creationId xmlns:a16="http://schemas.microsoft.com/office/drawing/2014/main" id="{CEB8F179-4B54-4B96-8554-780A52514086}"/>
              </a:ext>
            </a:extLst>
          </p:cNvPr>
          <p:cNvSpPr>
            <a:spLocks/>
          </p:cNvSpPr>
          <p:nvPr/>
        </p:nvSpPr>
        <p:spPr bwMode="auto">
          <a:xfrm>
            <a:off x="8839200" y="6248400"/>
            <a:ext cx="152400" cy="152400"/>
          </a:xfrm>
          <a:custGeom>
            <a:avLst/>
            <a:gdLst>
              <a:gd name="T0" fmla="*/ 7586606 w 21600"/>
              <a:gd name="T1" fmla="*/ 0 h 21600"/>
              <a:gd name="T2" fmla="*/ 0 w 21600"/>
              <a:gd name="T3" fmla="*/ 758660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0" name="AutoShape 16" descr="Image result for illinois state university redbird">
            <a:extLst>
              <a:ext uri="{FF2B5EF4-FFF2-40B4-BE49-F238E27FC236}">
                <a16:creationId xmlns:a16="http://schemas.microsoft.com/office/drawing/2014/main" id="{3DE7C8B9-3DA3-4679-B629-2761DD74B3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288" y="-144463"/>
            <a:ext cx="304800" cy="304801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42" name="AutoShape 18" descr="Image result for illinois state university redbird">
            <a:extLst>
              <a:ext uri="{FF2B5EF4-FFF2-40B4-BE49-F238E27FC236}">
                <a16:creationId xmlns:a16="http://schemas.microsoft.com/office/drawing/2014/main" id="{EB3D8872-35FF-4D13-B581-3637FE2D4C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288" y="-144463"/>
            <a:ext cx="304800" cy="304801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44" name="AutoShape 20" descr="Image result for illinois state university redbird">
            <a:extLst>
              <a:ext uri="{FF2B5EF4-FFF2-40B4-BE49-F238E27FC236}">
                <a16:creationId xmlns:a16="http://schemas.microsoft.com/office/drawing/2014/main" id="{51978AE4-58D5-4296-9800-8134D63A19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288" y="-144463"/>
            <a:ext cx="304800" cy="304801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1041" name="Picture 6" descr="http://upload.wikimedia.org/wikipedia/en/f/f9/Illinois_State_University_Seal.png">
            <a:extLst>
              <a:ext uri="{FF2B5EF4-FFF2-40B4-BE49-F238E27FC236}">
                <a16:creationId xmlns:a16="http://schemas.microsoft.com/office/drawing/2014/main" id="{2D51C2BF-CCD7-44FE-B8A5-CE85EAA60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51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16" descr="Image result for illinois state university redbird">
            <a:extLst>
              <a:ext uri="{FF2B5EF4-FFF2-40B4-BE49-F238E27FC236}">
                <a16:creationId xmlns:a16="http://schemas.microsoft.com/office/drawing/2014/main" id="{29E8C94D-692B-4945-BEDC-60505910F54E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141288" y="-144463"/>
            <a:ext cx="304800" cy="304801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AutoShape 18" descr="Image result for illinois state university redbird">
            <a:extLst>
              <a:ext uri="{FF2B5EF4-FFF2-40B4-BE49-F238E27FC236}">
                <a16:creationId xmlns:a16="http://schemas.microsoft.com/office/drawing/2014/main" id="{ED9E3A5F-7208-45CA-A0D4-606C1FADF8EA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141288" y="-144463"/>
            <a:ext cx="304800" cy="304801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AutoShape 20" descr="Image result for illinois state university redbird">
            <a:extLst>
              <a:ext uri="{FF2B5EF4-FFF2-40B4-BE49-F238E27FC236}">
                <a16:creationId xmlns:a16="http://schemas.microsoft.com/office/drawing/2014/main" id="{17CEDDAA-9E5C-4E2D-84E8-84809150C8C4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141288" y="-144463"/>
            <a:ext cx="304800" cy="304801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16" name="Picture 6" descr="http://upload.wikimedia.org/wikipedia/en/f/f9/Illinois_State_University_Seal.png">
            <a:extLst>
              <a:ext uri="{FF2B5EF4-FFF2-40B4-BE49-F238E27FC236}">
                <a16:creationId xmlns:a16="http://schemas.microsoft.com/office/drawing/2014/main" id="{3BD88B88-D739-44C5-BCF6-C7CA65F27E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51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820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0" u="none">
          <a:solidFill>
            <a:schemeClr val="tx2"/>
          </a:solidFill>
          <a:latin typeface="Comic Sans MS" panose="030F0702030302020204" pitchFamily="66" charset="0"/>
          <a:ea typeface="MS PGothic" panose="020B0600070205080204" pitchFamily="34" charset="-128"/>
          <a:cs typeface="Comic Sans MS" panose="030F0702030302020204" pitchFamily="66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pitchFamily="-1" charset="0"/>
          <a:ea typeface="MS PGothic" panose="020B0600070205080204" pitchFamily="34" charset="-128"/>
          <a:cs typeface="ＭＳ Ｐゴシック" pitchFamily="-65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pitchFamily="-1" charset="0"/>
          <a:ea typeface="MS PGothic" panose="020B0600070205080204" pitchFamily="34" charset="-128"/>
          <a:cs typeface="ＭＳ Ｐゴシック" pitchFamily="-65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pitchFamily="-1" charset="0"/>
          <a:ea typeface="MS PGothic" panose="020B0600070205080204" pitchFamily="34" charset="-128"/>
          <a:cs typeface="ＭＳ Ｐゴシック" pitchFamily="-65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pitchFamily="-1" charset="0"/>
          <a:ea typeface="MS PGothic" panose="020B0600070205080204" pitchFamily="34" charset="-128"/>
          <a:cs typeface="ＭＳ Ｐゴシック" pitchFamily="-6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pitchFamily="-1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pitchFamily="-1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pitchFamily="-1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u="sng">
          <a:solidFill>
            <a:schemeClr val="tx2"/>
          </a:solidFill>
          <a:latin typeface="Arial" pitchFamily="-1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400">
          <a:solidFill>
            <a:schemeClr val="tx1"/>
          </a:solidFill>
          <a:latin typeface="Consolas" panose="020B0609020204030204" pitchFamily="49" charset="0"/>
          <a:ea typeface="MS PGothic" panose="020B0600070205080204" pitchFamily="34" charset="-128"/>
          <a:cs typeface="Consolas" panose="020B0609020204030204" pitchFamily="49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Consolas" panose="020B0609020204030204" pitchFamily="49" charset="0"/>
          <a:ea typeface="MS PGothic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onsolas" panose="020B0609020204030204" pitchFamily="49" charset="0"/>
          <a:ea typeface="MS PGothic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Consolas" panose="020B0609020204030204" pitchFamily="49" charset="0"/>
          <a:ea typeface="MS PGothic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onsolas" panose="020B0609020204030204" pitchFamily="49" charset="0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F9DAE06C-0A19-4ACC-AF50-E7A3912C484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286000"/>
            <a:ext cx="9144000" cy="1143000"/>
          </a:xfrm>
          <a:noFill/>
        </p:spPr>
        <p:txBody>
          <a:bodyPr/>
          <a:lstStyle/>
          <a:p>
            <a:r>
              <a:rPr lang="en-US" altLang="en-US"/>
              <a:t>IT 170 </a:t>
            </a:r>
            <a:br>
              <a:rPr lang="en-US" altLang="en-US"/>
            </a:br>
            <a:r>
              <a:rPr lang="en-US"/>
              <a:t>Scripting Languages and Automation</a:t>
            </a:r>
            <a:endParaRPr lang="en-US" altLang="en-US" dirty="0"/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53C17EF5-654A-4BFF-96BA-50C4C97731A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marL="342900" indent="-342900"/>
            <a:r>
              <a:rPr lang="en-US" altLang="en-US" sz="2000" dirty="0"/>
              <a:t>Object-Oriented Programming</a:t>
            </a:r>
          </a:p>
          <a:p>
            <a:pPr marL="342900" indent="-342900"/>
            <a:endParaRPr lang="en-US" altLang="en-US" sz="2000" dirty="0"/>
          </a:p>
        </p:txBody>
      </p:sp>
      <p:sp>
        <p:nvSpPr>
          <p:cNvPr id="3077" name="Rectangle 4">
            <a:extLst>
              <a:ext uri="{FF2B5EF4-FFF2-40B4-BE49-F238E27FC236}">
                <a16:creationId xmlns:a16="http://schemas.microsoft.com/office/drawing/2014/main" id="{422DE3BA-83F8-41D5-AB07-4650AB77EA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 Illinois State University                      	                                                           Y. Tang</a:t>
            </a:r>
          </a:p>
        </p:txBody>
      </p:sp>
      <p:sp>
        <p:nvSpPr>
          <p:cNvPr id="3074" name="Slide Number Placeholder 5">
            <a:extLst>
              <a:ext uri="{FF2B5EF4-FFF2-40B4-BE49-F238E27FC236}">
                <a16:creationId xmlns:a16="http://schemas.microsoft.com/office/drawing/2014/main" id="{7C2524F9-F7C1-4566-A3C4-69CE04331F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D42642-A4AC-4ECE-B378-7DABB5114D2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F7A8-8011-47CC-86C2-C841D34B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self parameter for instance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97AF4-1488-47B4-AE04-ED022A49A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382000" cy="48006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2"/>
                </a:solidFill>
              </a:rPr>
              <a:t>self</a:t>
            </a:r>
            <a:r>
              <a:rPr lang="en-US" dirty="0"/>
              <a:t> variable represents the instance of the object itself.</a:t>
            </a:r>
          </a:p>
          <a:p>
            <a:pPr lvl="1"/>
            <a:r>
              <a:rPr lang="en-US" dirty="0"/>
              <a:t>Most OOP languages pass this as a hidden argument, however, Python does not, which means you need to declare it explicitly.</a:t>
            </a:r>
          </a:p>
          <a:p>
            <a:pPr lvl="1"/>
            <a:r>
              <a:rPr lang="en-US" dirty="0"/>
              <a:t>Every instance method needs to have the self parameter.</a:t>
            </a:r>
          </a:p>
          <a:p>
            <a:r>
              <a:rPr lang="en-US" dirty="0"/>
              <a:t>All instance methods should include </a:t>
            </a:r>
            <a:r>
              <a:rPr lang="en-US" b="1" dirty="0">
                <a:solidFill>
                  <a:schemeClr val="accent2"/>
                </a:solidFill>
              </a:rPr>
              <a:t>self</a:t>
            </a:r>
            <a:r>
              <a:rPr lang="en-US" dirty="0"/>
              <a:t> inside its parameter list as the </a:t>
            </a:r>
            <a:r>
              <a:rPr lang="en-US" b="1" dirty="0"/>
              <a:t>first</a:t>
            </a:r>
            <a:r>
              <a:rPr lang="en-US" dirty="0"/>
              <a:t> parameter.</a:t>
            </a:r>
          </a:p>
          <a:p>
            <a:r>
              <a:rPr lang="en-US" dirty="0"/>
              <a:t>You do not have to use the term, self, which means you can change its name, but it is a good behavior to follow the convention.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1938B-E25A-4AD7-BBF0-5B43285F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18E27-F8CB-4670-8386-7CE8E4066A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4005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7F91-D985-4C12-8176-8E705C6B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Instance/Object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D8964-694B-4A4F-AE7F-06831767B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838200"/>
          </a:xfrm>
        </p:spPr>
        <p:txBody>
          <a:bodyPr/>
          <a:lstStyle/>
          <a:p>
            <a:r>
              <a:rPr lang="en-US" dirty="0"/>
              <a:t>Methods defined in a class are similar to general Python function; but use “</a:t>
            </a:r>
            <a:r>
              <a:rPr lang="en-US" b="1" dirty="0">
                <a:solidFill>
                  <a:schemeClr val="accent2"/>
                </a:solidFill>
              </a:rPr>
              <a:t>self</a:t>
            </a:r>
            <a:r>
              <a:rPr lang="en-US" dirty="0"/>
              <a:t>” as the first input parameter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6C5AC-5194-4F63-B39B-7F67FD54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EB4D02-4368-4302-9329-191CF08256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3651CA-D1BA-4C64-8E0B-1EFCDD2CE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678" y="2743200"/>
            <a:ext cx="4953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67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80678-EAEE-4794-B63F-3C1BB5EF6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457200"/>
          </a:xfrm>
        </p:spPr>
        <p:txBody>
          <a:bodyPr/>
          <a:lstStyle/>
          <a:p>
            <a:r>
              <a:rPr lang="en-US" dirty="0"/>
              <a:t>Class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310E8-9555-495A-936E-686EA9F5C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47" y="914400"/>
            <a:ext cx="8153400" cy="48006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class variable</a:t>
            </a:r>
            <a:r>
              <a:rPr lang="en-US" dirty="0"/>
              <a:t>, of course, belongs to the class, which can be accessed by all instances of that class. There is </a:t>
            </a:r>
            <a:r>
              <a:rPr lang="en-US" b="1" dirty="0">
                <a:solidFill>
                  <a:srgbClr val="FF0000"/>
                </a:solidFill>
              </a:rPr>
              <a:t>only one copy</a:t>
            </a:r>
            <a:r>
              <a:rPr lang="en-US" dirty="0"/>
              <a:t> of the class variable and when any one object makes a change to a class variable, that change will be seen by all the other instances.</a:t>
            </a:r>
          </a:p>
          <a:p>
            <a:pPr lvl="1"/>
            <a:r>
              <a:rPr lang="en-US" dirty="0"/>
              <a:t>We typically use the class name to access these class variables.</a:t>
            </a:r>
          </a:p>
          <a:p>
            <a:pPr lvl="1"/>
            <a:r>
              <a:rPr lang="en-US" dirty="0"/>
              <a:t>In contrast, </a:t>
            </a:r>
            <a:r>
              <a:rPr lang="en-US" b="1" dirty="0">
                <a:solidFill>
                  <a:srgbClr val="FF0000"/>
                </a:solidFill>
              </a:rPr>
              <a:t>object variables </a:t>
            </a:r>
            <a:r>
              <a:rPr lang="en-US" dirty="0"/>
              <a:t>are owned by each individual object/instance of the class. In this case, each object has its </a:t>
            </a:r>
            <a:r>
              <a:rPr lang="en-US" b="1" dirty="0">
                <a:solidFill>
                  <a:srgbClr val="FF0000"/>
                </a:solidFill>
              </a:rPr>
              <a:t>own copy</a:t>
            </a:r>
            <a:r>
              <a:rPr lang="en-US" dirty="0"/>
              <a:t> (not shared) of the field 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7615-2AC7-4EBF-A1CB-FCEB20F5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FFCDD2-5945-4721-91C6-89A10EF526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3124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DA1C8-36E0-4210-A3F4-0056618A9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990600"/>
          </a:xfrm>
        </p:spPr>
        <p:txBody>
          <a:bodyPr/>
          <a:lstStyle/>
          <a:p>
            <a:r>
              <a:rPr lang="en-US" dirty="0"/>
              <a:t>Example: Class Variables vs Object Variables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AC3C8-A1A8-4D98-929C-D2D9A1061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2D77A-E424-495A-AEDF-39A4348F23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C9704A-4C12-40BF-99CA-F00BBAC47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809750"/>
            <a:ext cx="87630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47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4A05-9345-4D82-AF15-26BB1045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199"/>
            <a:ext cx="7772400" cy="990601"/>
          </a:xfrm>
        </p:spPr>
        <p:txBody>
          <a:bodyPr/>
          <a:lstStyle/>
          <a:p>
            <a:r>
              <a:rPr lang="en-US" dirty="0"/>
              <a:t>Class and Static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1A8EA-0FFB-4A6A-9A8C-50A94A35C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8534400" cy="4876800"/>
          </a:xfrm>
        </p:spPr>
        <p:txBody>
          <a:bodyPr wrap="none"/>
          <a:lstStyle/>
          <a:p>
            <a:r>
              <a:rPr lang="en-US" sz="2000" dirty="0"/>
              <a:t>We use decorator </a:t>
            </a:r>
            <a:r>
              <a:rPr lang="en-US" sz="2000" b="1" dirty="0">
                <a:solidFill>
                  <a:srgbClr val="FF0000"/>
                </a:solidFill>
              </a:rPr>
              <a:t>@classmethod </a:t>
            </a:r>
            <a:r>
              <a:rPr lang="en-US" sz="2000" dirty="0"/>
              <a:t>to declare a class method, </a:t>
            </a:r>
            <a:br>
              <a:rPr lang="en-US" sz="2000" dirty="0"/>
            </a:br>
            <a:r>
              <a:rPr lang="en-US" sz="2000" dirty="0"/>
              <a:t>which uses</a:t>
            </a:r>
            <a:r>
              <a:rPr lang="en-US" sz="2000" b="1" i="1" dirty="0">
                <a:solidFill>
                  <a:schemeClr val="accent2"/>
                </a:solidFill>
              </a:rPr>
              <a:t> cls</a:t>
            </a:r>
            <a:r>
              <a:rPr lang="en-US" sz="2000" dirty="0"/>
              <a:t> as the first argument</a:t>
            </a:r>
          </a:p>
          <a:p>
            <a:pPr lvl="1"/>
            <a:r>
              <a:rPr lang="en-US" sz="1600" dirty="0"/>
              <a:t>just like </a:t>
            </a:r>
            <a:r>
              <a:rPr lang="en-US" sz="1600" b="1" i="1" dirty="0">
                <a:solidFill>
                  <a:schemeClr val="accent2"/>
                </a:solidFill>
              </a:rPr>
              <a:t>self </a:t>
            </a:r>
            <a:r>
              <a:rPr lang="en-US" sz="1600" dirty="0"/>
              <a:t>for instance method</a:t>
            </a:r>
          </a:p>
          <a:p>
            <a:r>
              <a:rPr lang="en-US" sz="2000" dirty="0"/>
              <a:t>A class method is bound to the class (not objects), which </a:t>
            </a:r>
            <a:br>
              <a:rPr lang="en-US" sz="2000" dirty="0"/>
            </a:br>
            <a:r>
              <a:rPr lang="en-US" sz="2000" dirty="0"/>
              <a:t>can access class variables but not object variables</a:t>
            </a:r>
          </a:p>
          <a:p>
            <a:r>
              <a:rPr lang="en-US" sz="2000" dirty="0"/>
              <a:t>Similarly, we use </a:t>
            </a:r>
            <a:r>
              <a:rPr lang="en-US" sz="2000" b="1" dirty="0">
                <a:solidFill>
                  <a:srgbClr val="FF0000"/>
                </a:solidFill>
              </a:rPr>
              <a:t>@staticmethod</a:t>
            </a:r>
            <a:r>
              <a:rPr lang="en-US" sz="2000" dirty="0"/>
              <a:t> as a function decorator  </a:t>
            </a:r>
            <a:br>
              <a:rPr lang="en-US" sz="2000" dirty="0"/>
            </a:br>
            <a:r>
              <a:rPr lang="en-US" sz="2000" dirty="0"/>
              <a:t>to declare a static method, which does not use cls (nor </a:t>
            </a:r>
            <a:br>
              <a:rPr lang="en-US" sz="2000" dirty="0"/>
            </a:br>
            <a:r>
              <a:rPr lang="en-US" sz="2000" dirty="0"/>
              <a:t>self) as its first argument. </a:t>
            </a:r>
          </a:p>
          <a:p>
            <a:r>
              <a:rPr lang="en-US" sz="2000" dirty="0"/>
              <a:t>A static method is also bound to the class and not </a:t>
            </a:r>
            <a:br>
              <a:rPr lang="en-US" sz="2000" dirty="0"/>
            </a:br>
            <a:r>
              <a:rPr lang="en-US" sz="2000" dirty="0"/>
              <a:t>the object of the class.</a:t>
            </a:r>
          </a:p>
          <a:p>
            <a:r>
              <a:rPr lang="en-US" sz="2000" dirty="0"/>
              <a:t>A static method can’t access or modify class variables. </a:t>
            </a:r>
          </a:p>
          <a:p>
            <a:pPr lvl="1"/>
            <a:r>
              <a:rPr lang="en-US" sz="1600" dirty="0"/>
              <a:t>It is present in a class only if it makes sense </a:t>
            </a:r>
            <a:br>
              <a:rPr lang="en-US" sz="1600" dirty="0"/>
            </a:br>
            <a:r>
              <a:rPr lang="en-US" sz="1600" dirty="0"/>
              <a:t>for the method to be present in class.</a:t>
            </a:r>
            <a:br>
              <a:rPr lang="en-US" sz="1600" dirty="0"/>
            </a:br>
            <a:endParaRPr lang="en-US" sz="1600" dirty="0"/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0C859-151D-4F61-9412-AA64181C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5D321-8675-46E6-8DBD-708D87E4CD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522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6389-4043-468D-9BA7-151998AB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vs Static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7A6BF-4B69-438D-A441-169AED005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8229600" cy="4800600"/>
          </a:xfrm>
        </p:spPr>
        <p:txBody>
          <a:bodyPr/>
          <a:lstStyle/>
          <a:p>
            <a:r>
              <a:rPr lang="en-US" dirty="0"/>
              <a:t>Here is a quick summary of the differences between Class method and Static Method:</a:t>
            </a:r>
          </a:p>
          <a:p>
            <a:pPr lvl="1"/>
            <a:r>
              <a:rPr lang="en-US" dirty="0"/>
              <a:t>A class method takes cls as first parameter while a static method needs no specific parameters.</a:t>
            </a:r>
          </a:p>
          <a:p>
            <a:pPr lvl="1"/>
            <a:r>
              <a:rPr lang="en-US" dirty="0"/>
              <a:t>A class method can access or modify class variable </a:t>
            </a:r>
            <a:br>
              <a:rPr lang="en-US" dirty="0"/>
            </a:br>
            <a:r>
              <a:rPr lang="en-US" dirty="0"/>
              <a:t>while a static method can’t access or modify it.</a:t>
            </a:r>
          </a:p>
          <a:p>
            <a:pPr lvl="1"/>
            <a:r>
              <a:rPr lang="en-US" dirty="0"/>
              <a:t>In general, static methods know nothing about </a:t>
            </a:r>
            <a:br>
              <a:rPr lang="en-US" dirty="0"/>
            </a:br>
            <a:r>
              <a:rPr lang="en-US" dirty="0"/>
              <a:t>class state. They are utility type methods that </a:t>
            </a:r>
            <a:br>
              <a:rPr lang="en-US" dirty="0"/>
            </a:br>
            <a:r>
              <a:rPr lang="en-US" dirty="0"/>
              <a:t>take some parameters and work upon those </a:t>
            </a:r>
            <a:r>
              <a:rPr lang="en-US" dirty="0" err="1"/>
              <a:t>parameters.On</a:t>
            </a:r>
            <a:r>
              <a:rPr lang="en-US" dirty="0"/>
              <a:t> the other hand, class methods must have cls as its first parameter.</a:t>
            </a:r>
          </a:p>
          <a:p>
            <a:pPr lvl="1"/>
            <a:r>
              <a:rPr lang="en-US" dirty="0"/>
              <a:t>We use @classmethod decorator to create a class </a:t>
            </a:r>
            <a:br>
              <a:rPr lang="en-US" dirty="0"/>
            </a:br>
            <a:r>
              <a:rPr lang="en-US" dirty="0"/>
              <a:t>method and use @staticmethod decorator to create a </a:t>
            </a:r>
            <a:br>
              <a:rPr lang="en-US" dirty="0"/>
            </a:br>
            <a:r>
              <a:rPr lang="en-US" dirty="0"/>
              <a:t>static method.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E780E-DD7F-42A5-B8C9-0D452A8D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CEDE8-6870-4FE8-BA9A-D22B831FD7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3157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CA0DF-5AC5-48D8-A20F-ACA8B4909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762000"/>
          </a:xfrm>
        </p:spPr>
        <p:txBody>
          <a:bodyPr/>
          <a:lstStyle/>
          <a:p>
            <a:r>
              <a:rPr lang="en-US" dirty="0"/>
              <a:t>Example: Class Method vs Static Method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A0885-CC67-44E0-B9EC-72943B348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42CB2-E055-491F-80F8-EFA00C7192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ED9437-6280-4359-B871-F7933F6BD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52083"/>
            <a:ext cx="9144000" cy="560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92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F92F-D5E6-41C0-BBD1-856392E22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304800"/>
            <a:ext cx="9067800" cy="990600"/>
          </a:xfrm>
        </p:spPr>
        <p:txBody>
          <a:bodyPr/>
          <a:lstStyle/>
          <a:p>
            <a:r>
              <a:rPr lang="en-US" dirty="0"/>
              <a:t>Inheritance between Superclass &amp; Subclass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43F15-5906-431D-B8D7-3762097F3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allows you to make classes (subclasses) that can use the methods or the variables that have been defined in an existing class (</a:t>
            </a:r>
            <a:r>
              <a:rPr lang="en-US" dirty="0" err="1"/>
              <a:t>superclasses</a:t>
            </a:r>
            <a:r>
              <a:rPr lang="en-US" dirty="0"/>
              <a:t>).</a:t>
            </a:r>
          </a:p>
          <a:p>
            <a:r>
              <a:rPr lang="en-US" dirty="0"/>
              <a:t>Technically, any user defined class is inherited from the root class, which is the </a:t>
            </a:r>
            <a:r>
              <a:rPr lang="en-US" dirty="0">
                <a:solidFill>
                  <a:srgbClr val="CC0099"/>
                </a:solidFill>
              </a:rPr>
              <a:t>object</a:t>
            </a:r>
            <a:r>
              <a:rPr lang="en-US" dirty="0"/>
              <a:t> class.</a:t>
            </a:r>
          </a:p>
          <a:p>
            <a:r>
              <a:rPr lang="en-US" dirty="0"/>
              <a:t>To express this explicitly, we can write the Student class as: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7C629-0075-417D-BD6B-1A9221EF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9A23F-E17B-41C0-82D2-0383F6C731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B68CC5-419B-47F8-A14B-C66A4726A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0" y="5076432"/>
            <a:ext cx="1885950" cy="619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D4833C-4C74-4952-A692-58D863946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119687"/>
            <a:ext cx="2771775" cy="6000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8CA960-2CA7-4F41-AB2E-6A5FD2F9CADB}"/>
              </a:ext>
            </a:extLst>
          </p:cNvPr>
          <p:cNvSpPr txBox="1"/>
          <p:nvPr/>
        </p:nvSpPr>
        <p:spPr>
          <a:xfrm>
            <a:off x="3124200" y="5492427"/>
            <a:ext cx="35343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 the two class definitions 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are the same </a:t>
            </a:r>
          </a:p>
        </p:txBody>
      </p:sp>
    </p:spTree>
    <p:extLst>
      <p:ext uri="{BB962C8B-B14F-4D97-AF65-F5344CB8AC3E}">
        <p14:creationId xmlns:p14="http://schemas.microsoft.com/office/powerpoint/2010/main" val="213893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C885-DCCC-47E6-A229-ECE999D9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subclass (</a:t>
            </a:r>
            <a:r>
              <a:rPr lang="en-US" b="1" i="1" dirty="0">
                <a:solidFill>
                  <a:srgbClr val="FF0000"/>
                </a:solidFill>
              </a:rPr>
              <a:t>Student</a:t>
            </a:r>
            <a:r>
              <a:rPr lang="en-US" dirty="0"/>
              <a:t>) inherits from </a:t>
            </a:r>
            <a:br>
              <a:rPr lang="en-US" dirty="0"/>
            </a:br>
            <a:r>
              <a:rPr lang="en-US" dirty="0"/>
              <a:t>a superclass (</a:t>
            </a:r>
            <a:r>
              <a:rPr lang="en-US" b="1" i="1" dirty="0">
                <a:solidFill>
                  <a:srgbClr val="FF0000"/>
                </a:solidFill>
              </a:rPr>
              <a:t>Person</a:t>
            </a:r>
            <a:r>
              <a:rPr lang="en-US" dirty="0"/>
              <a:t>)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D0B31-DE15-4B12-B57C-3AFBC54CD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447800"/>
            <a:ext cx="9067800" cy="838200"/>
          </a:xfrm>
        </p:spPr>
        <p:txBody>
          <a:bodyPr/>
          <a:lstStyle/>
          <a:p>
            <a:r>
              <a:rPr lang="en-US" sz="2000" dirty="0"/>
              <a:t>Three actions when a subclass inherits from a superclass: </a:t>
            </a:r>
            <a:r>
              <a:rPr lang="en-US" b="1" u="sng" dirty="0">
                <a:solidFill>
                  <a:schemeClr val="accent2"/>
                </a:solidFill>
              </a:rPr>
              <a:t>Copy</a:t>
            </a:r>
            <a:r>
              <a:rPr lang="en-US" b="1" dirty="0">
                <a:solidFill>
                  <a:schemeClr val="accent2"/>
                </a:solidFill>
              </a:rPr>
              <a:t>-Override-Append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AB962-F907-4749-8A44-CF8218AEC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D7F54-8433-44D8-8AA9-99621CD19D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596DF2-874B-410D-9CF1-173F90317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24056"/>
            <a:ext cx="5948363" cy="381370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5DF107-0C11-4A0E-9454-CECBE8F84978}"/>
              </a:ext>
            </a:extLst>
          </p:cNvPr>
          <p:cNvSpPr txBox="1">
            <a:spLocks/>
          </p:cNvSpPr>
          <p:nvPr/>
        </p:nvSpPr>
        <p:spPr bwMode="auto">
          <a:xfrm>
            <a:off x="3124200" y="4572001"/>
            <a:ext cx="6019799" cy="570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9pPr>
          </a:lstStyle>
          <a:p>
            <a:pPr marL="0" indent="0">
              <a:buNone/>
            </a:pPr>
            <a:r>
              <a:rPr lang="en-US" b="1" u="sng" kern="0" dirty="0">
                <a:solidFill>
                  <a:schemeClr val="accent2"/>
                </a:solidFill>
              </a:rPr>
              <a:t>Copy</a:t>
            </a:r>
            <a:r>
              <a:rPr lang="en-US" b="1" kern="0" dirty="0">
                <a:solidFill>
                  <a:schemeClr val="accent2"/>
                </a:solidFill>
              </a:rPr>
              <a:t>:</a:t>
            </a:r>
            <a:r>
              <a:rPr lang="en-US" b="1" kern="0" dirty="0">
                <a:solidFill>
                  <a:srgbClr val="FF0000"/>
                </a:solidFill>
              </a:rPr>
              <a:t> Student </a:t>
            </a:r>
            <a:r>
              <a:rPr lang="en-US" b="1" kern="0" dirty="0">
                <a:solidFill>
                  <a:schemeClr val="accent2"/>
                </a:solidFill>
              </a:rPr>
              <a:t>copy all from </a:t>
            </a:r>
            <a:r>
              <a:rPr lang="en-US" b="1" kern="0" dirty="0">
                <a:solidFill>
                  <a:srgbClr val="FF0000"/>
                </a:solidFill>
              </a:rPr>
              <a:t>Person</a:t>
            </a:r>
          </a:p>
        </p:txBody>
      </p:sp>
    </p:spTree>
    <p:extLst>
      <p:ext uri="{BB962C8B-B14F-4D97-AF65-F5344CB8AC3E}">
        <p14:creationId xmlns:p14="http://schemas.microsoft.com/office/powerpoint/2010/main" val="2865106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C885-DCCC-47E6-A229-ECE999D9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subclass (</a:t>
            </a:r>
            <a:r>
              <a:rPr lang="en-US" b="1" i="1" dirty="0">
                <a:solidFill>
                  <a:srgbClr val="FF0000"/>
                </a:solidFill>
              </a:rPr>
              <a:t>Student</a:t>
            </a:r>
            <a:r>
              <a:rPr lang="en-US" dirty="0"/>
              <a:t>) inherits from </a:t>
            </a:r>
            <a:br>
              <a:rPr lang="en-US" dirty="0"/>
            </a:br>
            <a:r>
              <a:rPr lang="en-US" dirty="0"/>
              <a:t>a superclass (</a:t>
            </a:r>
            <a:r>
              <a:rPr lang="en-US" b="1" i="1" dirty="0">
                <a:solidFill>
                  <a:srgbClr val="FF0000"/>
                </a:solidFill>
              </a:rPr>
              <a:t>Person</a:t>
            </a:r>
            <a:r>
              <a:rPr lang="en-US" dirty="0"/>
              <a:t>)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AB962-F907-4749-8A44-CF8218AEC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D7F54-8433-44D8-8AA9-99621CD19D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20B058-F99A-4BF5-B1C3-9F79B3CE1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3" y="2520204"/>
            <a:ext cx="6019799" cy="433779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5DF107-0C11-4A0E-9454-CECBE8F84978}"/>
              </a:ext>
            </a:extLst>
          </p:cNvPr>
          <p:cNvSpPr txBox="1">
            <a:spLocks/>
          </p:cNvSpPr>
          <p:nvPr/>
        </p:nvSpPr>
        <p:spPr bwMode="auto">
          <a:xfrm>
            <a:off x="3505200" y="4001640"/>
            <a:ext cx="5522707" cy="570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9pPr>
          </a:lstStyle>
          <a:p>
            <a:pPr marL="0" indent="0">
              <a:buNone/>
            </a:pPr>
            <a:r>
              <a:rPr lang="en-US" b="1" u="sng" kern="0" dirty="0">
                <a:solidFill>
                  <a:schemeClr val="accent2"/>
                </a:solidFill>
              </a:rPr>
              <a:t>Override</a:t>
            </a:r>
            <a:r>
              <a:rPr lang="en-US" b="1" kern="0" dirty="0">
                <a:solidFill>
                  <a:schemeClr val="accent2"/>
                </a:solidFill>
              </a:rPr>
              <a:t>:</a:t>
            </a:r>
            <a:r>
              <a:rPr lang="en-US" b="1" kern="0" dirty="0">
                <a:solidFill>
                  <a:srgbClr val="FF0000"/>
                </a:solidFill>
              </a:rPr>
              <a:t> Student </a:t>
            </a:r>
            <a:r>
              <a:rPr lang="en-US" b="1" kern="0" dirty="0">
                <a:solidFill>
                  <a:schemeClr val="accent2"/>
                </a:solidFill>
              </a:rPr>
              <a:t>override the same methods from </a:t>
            </a:r>
            <a:r>
              <a:rPr lang="en-US" b="1" kern="0" dirty="0">
                <a:solidFill>
                  <a:srgbClr val="FF0000"/>
                </a:solidFill>
              </a:rPr>
              <a:t>Person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806A84-2993-483B-8DB4-884F3942E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447800"/>
            <a:ext cx="9067800" cy="838200"/>
          </a:xfrm>
        </p:spPr>
        <p:txBody>
          <a:bodyPr/>
          <a:lstStyle/>
          <a:p>
            <a:r>
              <a:rPr lang="en-US" sz="2000" dirty="0"/>
              <a:t>Three actions when a subclass inherits from a superclass: </a:t>
            </a:r>
            <a:r>
              <a:rPr lang="en-US" b="1" dirty="0">
                <a:solidFill>
                  <a:schemeClr val="accent2"/>
                </a:solidFill>
              </a:rPr>
              <a:t>Copy-</a:t>
            </a:r>
            <a:r>
              <a:rPr lang="en-US" b="1" u="sng" dirty="0">
                <a:solidFill>
                  <a:schemeClr val="accent2"/>
                </a:solidFill>
              </a:rPr>
              <a:t>Override</a:t>
            </a:r>
            <a:r>
              <a:rPr lang="en-US" b="1" dirty="0">
                <a:solidFill>
                  <a:schemeClr val="accent2"/>
                </a:solidFill>
              </a:rPr>
              <a:t>-Append</a:t>
            </a:r>
          </a:p>
        </p:txBody>
      </p:sp>
    </p:spTree>
    <p:extLst>
      <p:ext uri="{BB962C8B-B14F-4D97-AF65-F5344CB8AC3E}">
        <p14:creationId xmlns:p14="http://schemas.microsoft.com/office/powerpoint/2010/main" val="409954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26">
            <a:extLst>
              <a:ext uri="{FF2B5EF4-FFF2-40B4-BE49-F238E27FC236}">
                <a16:creationId xmlns:a16="http://schemas.microsoft.com/office/drawing/2014/main" id="{EBC6BFE2-C2A1-44A6-9DD1-1206645727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4100" name="Rectangle 1027">
            <a:extLst>
              <a:ext uri="{FF2B5EF4-FFF2-40B4-BE49-F238E27FC236}">
                <a16:creationId xmlns:a16="http://schemas.microsoft.com/office/drawing/2014/main" id="{61DB1C70-E737-4B60-B557-FB7EEE836E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70000"/>
            <a:ext cx="8229600" cy="4826000"/>
          </a:xfrm>
        </p:spPr>
        <p:txBody>
          <a:bodyPr/>
          <a:lstStyle/>
          <a:p>
            <a:r>
              <a:rPr lang="en-US" altLang="en-US" dirty="0"/>
              <a:t>Objects &amp; Classes</a:t>
            </a:r>
          </a:p>
          <a:p>
            <a:r>
              <a:rPr lang="en-US" altLang="en-US" dirty="0"/>
              <a:t>Define a class: methods &amp; variables</a:t>
            </a:r>
          </a:p>
          <a:p>
            <a:r>
              <a:rPr lang="en-US" altLang="en-US" dirty="0"/>
              <a:t>Inheritance 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lvl="1">
              <a:buFont typeface="Marlett" pitchFamily="2" charset="2"/>
              <a:buNone/>
            </a:pPr>
            <a:endParaRPr lang="en-US" altLang="en-US" dirty="0"/>
          </a:p>
        </p:txBody>
      </p:sp>
      <p:sp>
        <p:nvSpPr>
          <p:cNvPr id="4101" name="Rectangle 4">
            <a:extLst>
              <a:ext uri="{FF2B5EF4-FFF2-40B4-BE49-F238E27FC236}">
                <a16:creationId xmlns:a16="http://schemas.microsoft.com/office/drawing/2014/main" id="{5A00869C-2707-4766-BC90-D9B8EF1787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 Illinois State University                      	                                                           Y. Tang</a:t>
            </a:r>
          </a:p>
        </p:txBody>
      </p:sp>
      <p:sp>
        <p:nvSpPr>
          <p:cNvPr id="4098" name="Slide Number Placeholder 4">
            <a:extLst>
              <a:ext uri="{FF2B5EF4-FFF2-40B4-BE49-F238E27FC236}">
                <a16:creationId xmlns:a16="http://schemas.microsoft.com/office/drawing/2014/main" id="{C83F90ED-FDB1-4C85-AA1E-2B956EB245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3D90E-801C-42D0-A584-4870E9AF9AD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C885-DCCC-47E6-A229-ECE999D9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subclass (</a:t>
            </a:r>
            <a:r>
              <a:rPr lang="en-US" b="1" i="1" dirty="0">
                <a:solidFill>
                  <a:srgbClr val="FF0000"/>
                </a:solidFill>
              </a:rPr>
              <a:t>Student</a:t>
            </a:r>
            <a:r>
              <a:rPr lang="en-US" dirty="0"/>
              <a:t>) inherits from </a:t>
            </a:r>
            <a:br>
              <a:rPr lang="en-US" dirty="0"/>
            </a:br>
            <a:r>
              <a:rPr lang="en-US" dirty="0"/>
              <a:t>a superclass (</a:t>
            </a:r>
            <a:r>
              <a:rPr lang="en-US" b="1" i="1" dirty="0">
                <a:solidFill>
                  <a:srgbClr val="FF0000"/>
                </a:solidFill>
              </a:rPr>
              <a:t>Person</a:t>
            </a:r>
            <a:r>
              <a:rPr lang="en-US" dirty="0"/>
              <a:t>)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AB962-F907-4749-8A44-CF8218AEC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D7F54-8433-44D8-8AA9-99621CD19D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9FE560-4201-4589-A420-5D93C4644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7" y="2259311"/>
            <a:ext cx="6508529" cy="459710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5DF107-0C11-4A0E-9454-CECBE8F84978}"/>
              </a:ext>
            </a:extLst>
          </p:cNvPr>
          <p:cNvSpPr txBox="1">
            <a:spLocks/>
          </p:cNvSpPr>
          <p:nvPr/>
        </p:nvSpPr>
        <p:spPr bwMode="auto">
          <a:xfrm>
            <a:off x="6236746" y="3969572"/>
            <a:ext cx="2779507" cy="570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9pPr>
          </a:lstStyle>
          <a:p>
            <a:pPr marL="0" indent="0">
              <a:buNone/>
            </a:pPr>
            <a:r>
              <a:rPr lang="en-US" b="1" u="sng" kern="0" dirty="0">
                <a:solidFill>
                  <a:schemeClr val="accent2"/>
                </a:solidFill>
              </a:rPr>
              <a:t>Append</a:t>
            </a:r>
            <a:r>
              <a:rPr lang="en-US" b="1" kern="0" dirty="0">
                <a:solidFill>
                  <a:schemeClr val="accent2"/>
                </a:solidFill>
              </a:rPr>
              <a:t>:</a:t>
            </a:r>
            <a:r>
              <a:rPr lang="en-US" b="1" kern="0" dirty="0">
                <a:solidFill>
                  <a:srgbClr val="FF0000"/>
                </a:solidFill>
              </a:rPr>
              <a:t> Student </a:t>
            </a:r>
            <a:r>
              <a:rPr lang="en-US" b="1" kern="0" dirty="0">
                <a:solidFill>
                  <a:schemeClr val="accent2"/>
                </a:solidFill>
              </a:rPr>
              <a:t>append with new methods</a:t>
            </a:r>
            <a:endParaRPr lang="en-US" b="1" kern="0" dirty="0">
              <a:solidFill>
                <a:srgbClr val="FF0000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5999991-8476-4672-BB38-1774FF50D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447800"/>
            <a:ext cx="9067800" cy="838200"/>
          </a:xfrm>
        </p:spPr>
        <p:txBody>
          <a:bodyPr/>
          <a:lstStyle/>
          <a:p>
            <a:r>
              <a:rPr lang="en-US" sz="2000" dirty="0"/>
              <a:t>Three actions when a subclass inherits from a superclass: </a:t>
            </a:r>
            <a:r>
              <a:rPr lang="en-US" b="1" dirty="0">
                <a:solidFill>
                  <a:schemeClr val="accent2"/>
                </a:solidFill>
              </a:rPr>
              <a:t>Copy-Override-</a:t>
            </a:r>
            <a:r>
              <a:rPr lang="en-US" b="1" u="sng" dirty="0">
                <a:solidFill>
                  <a:schemeClr val="accent2"/>
                </a:solidFill>
              </a:rPr>
              <a:t>Append</a:t>
            </a:r>
          </a:p>
        </p:txBody>
      </p:sp>
    </p:spTree>
    <p:extLst>
      <p:ext uri="{BB962C8B-B14F-4D97-AF65-F5344CB8AC3E}">
        <p14:creationId xmlns:p14="http://schemas.microsoft.com/office/powerpoint/2010/main" val="2188710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8585-1BA3-404E-BBB3-4698019A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Programming (PP) vs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B8AE6-83DC-4CC1-A6EF-A3A1A6764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7089"/>
            <a:ext cx="8610600" cy="469271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The focus of </a:t>
            </a:r>
            <a:r>
              <a:rPr lang="en-US" b="1" dirty="0">
                <a:solidFill>
                  <a:schemeClr val="accent2"/>
                </a:solidFill>
              </a:rPr>
              <a:t>PP</a:t>
            </a:r>
            <a:r>
              <a:rPr lang="en-US" dirty="0"/>
              <a:t> is to break down a programming </a:t>
            </a:r>
            <a:br>
              <a:rPr lang="en-US" dirty="0"/>
            </a:br>
            <a:r>
              <a:rPr lang="en-US" dirty="0"/>
              <a:t>task into a collection of variables, data </a:t>
            </a:r>
            <a:br>
              <a:rPr lang="en-US" dirty="0"/>
            </a:br>
            <a:r>
              <a:rPr lang="en-US" dirty="0"/>
              <a:t>structures, and subroutines or functions</a:t>
            </a:r>
          </a:p>
          <a:p>
            <a:r>
              <a:rPr lang="en-US" b="1" dirty="0">
                <a:solidFill>
                  <a:schemeClr val="accent2"/>
                </a:solidFill>
              </a:rPr>
              <a:t>OOP</a:t>
            </a:r>
            <a:r>
              <a:rPr lang="en-US" dirty="0"/>
              <a:t> is to break down a programming task into </a:t>
            </a:r>
            <a:br>
              <a:rPr lang="en-US" dirty="0"/>
            </a:br>
            <a:r>
              <a:rPr lang="en-US" dirty="0"/>
              <a:t>objects that expose behavior (methods) and </a:t>
            </a:r>
            <a:br>
              <a:rPr lang="en-US" dirty="0"/>
            </a:br>
            <a:r>
              <a:rPr lang="en-US" dirty="0"/>
              <a:t>attributes (data, members or fields) using </a:t>
            </a:r>
            <a:br>
              <a:rPr lang="en-US" dirty="0"/>
            </a:br>
            <a:r>
              <a:rPr lang="en-US" dirty="0"/>
              <a:t>interfaces. </a:t>
            </a:r>
          </a:p>
          <a:p>
            <a:r>
              <a:rPr lang="en-US" dirty="0"/>
              <a:t>The most important distinction is: 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PP</a:t>
            </a:r>
            <a:r>
              <a:rPr lang="en-US" dirty="0"/>
              <a:t> uses procedures to operate on data structures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OOP</a:t>
            </a:r>
            <a:r>
              <a:rPr lang="en-US" dirty="0"/>
              <a:t> bundles the two together. So an object, which is an </a:t>
            </a:r>
            <a:br>
              <a:rPr lang="en-US" dirty="0"/>
            </a:br>
            <a:r>
              <a:rPr lang="en-US" dirty="0"/>
              <a:t>instance of a class, operates on its own data structure.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F77B-9FAA-4174-A0A3-E7A2E173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2C831-BEDE-4CA8-914B-E9109F8037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32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D67-45A5-4F59-AA52-9DCD1785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1DA2F-DD1D-4772-88A6-DFB6FF27D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8229600" cy="4800600"/>
          </a:xfrm>
        </p:spPr>
        <p:txBody>
          <a:bodyPr wrap="none"/>
          <a:lstStyle/>
          <a:p>
            <a:r>
              <a:rPr lang="en-US" dirty="0"/>
              <a:t>OOP is one of the most effective approaches to </a:t>
            </a:r>
            <a:br>
              <a:rPr lang="en-US" dirty="0"/>
            </a:br>
            <a:r>
              <a:rPr lang="en-US" dirty="0"/>
              <a:t>develop software </a:t>
            </a:r>
          </a:p>
          <a:p>
            <a:pPr lvl="1"/>
            <a:r>
              <a:rPr lang="en-US" dirty="0"/>
              <a:t>In OOP, you write classes that represent real-world </a:t>
            </a:r>
            <a:br>
              <a:rPr lang="en-US" dirty="0"/>
            </a:br>
            <a:r>
              <a:rPr lang="en-US" dirty="0"/>
              <a:t>things and situations, and you create objects based </a:t>
            </a:r>
            <a:br>
              <a:rPr lang="en-US" dirty="0"/>
            </a:br>
            <a:r>
              <a:rPr lang="en-US" dirty="0"/>
              <a:t>on these classes </a:t>
            </a:r>
          </a:p>
          <a:p>
            <a:pPr lvl="1"/>
            <a:r>
              <a:rPr lang="en-US" dirty="0"/>
              <a:t>When you write a class, you define the general </a:t>
            </a:r>
            <a:br>
              <a:rPr lang="en-US" dirty="0"/>
            </a:br>
            <a:r>
              <a:rPr lang="en-US" dirty="0"/>
              <a:t>behavior that a whole category of objects can have </a:t>
            </a:r>
          </a:p>
          <a:p>
            <a:pPr lvl="1"/>
            <a:r>
              <a:rPr lang="en-US" dirty="0"/>
              <a:t>When you create individual objects from the class, </a:t>
            </a:r>
            <a:br>
              <a:rPr lang="en-US" dirty="0"/>
            </a:br>
            <a:r>
              <a:rPr lang="en-US" dirty="0"/>
              <a:t>each object is automatically equipped with the general </a:t>
            </a:r>
            <a:br>
              <a:rPr lang="en-US" dirty="0"/>
            </a:br>
            <a:r>
              <a:rPr lang="en-US" dirty="0"/>
              <a:t>behavior. You can then give each object whatever </a:t>
            </a:r>
            <a:br>
              <a:rPr lang="en-US" dirty="0"/>
            </a:br>
            <a:r>
              <a:rPr lang="en-US" dirty="0"/>
              <a:t>unique traits you desire 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/>
              <a:t>You’ll be amazed how well real-world situations can </a:t>
            </a:r>
            <a:br>
              <a:rPr lang="en-US" dirty="0"/>
            </a:br>
            <a:r>
              <a:rPr lang="en-US" dirty="0"/>
              <a:t>be modeled with OOP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F5060-27C4-4FF5-977E-F6E73B13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DE0A4-D96B-4F7E-A1BE-2909961B2A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407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2003-CD91-4F42-A7F2-0803AFD65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D9DA4-7B65-4D84-A094-A51C4C6212E7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A class is a blueprint or a template for creating objects.</a:t>
            </a:r>
          </a:p>
          <a:p>
            <a:r>
              <a:rPr lang="en-US" dirty="0"/>
              <a:t>An object can carry data (instance variables) and perform actions (methods).</a:t>
            </a:r>
          </a:p>
          <a:p>
            <a:r>
              <a:rPr lang="en-US" dirty="0"/>
              <a:t>OOP uses objects and their interactions to achieve the programming purpose.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4D9A7-2FDD-4FF8-B9DD-B9270A08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D75D5-1C15-4C49-B0D7-0E00C32FD1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3908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EF89-6E5D-4326-9C5E-ABB70EBE3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113" y="120499"/>
            <a:ext cx="7772400" cy="1077345"/>
          </a:xfrm>
        </p:spPr>
        <p:txBody>
          <a:bodyPr/>
          <a:lstStyle/>
          <a:p>
            <a:r>
              <a:rPr lang="en-US" dirty="0"/>
              <a:t>Everything is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4274-53F6-44DC-86FD-E7BE15997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524" y="1371600"/>
            <a:ext cx="8388275" cy="4288556"/>
          </a:xfrm>
        </p:spPr>
        <p:txBody>
          <a:bodyPr/>
          <a:lstStyle/>
          <a:p>
            <a:r>
              <a:rPr lang="en-US" dirty="0"/>
              <a:t>Everything in Python, from numbers (e.g., int, float) to data structures (e.g., List, Tuple), is an object. </a:t>
            </a:r>
          </a:p>
          <a:p>
            <a:r>
              <a:rPr lang="en-US" dirty="0"/>
              <a:t>However, Python sometimes hides the appearance of objects by means of special syntax.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00160-E562-41EB-8EFC-C468EACA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B7050-7404-4299-AE70-8CF9F92608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535DDA-71D2-4A68-B65C-ECADB58DD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3515878"/>
            <a:ext cx="70770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1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14D2-6546-41A6-BE82-887B50E53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27251"/>
          </a:xfrm>
        </p:spPr>
        <p:txBody>
          <a:bodyPr/>
          <a:lstStyle/>
          <a:p>
            <a:r>
              <a:rPr lang="en-US" dirty="0"/>
              <a:t>Define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2BFBF-F151-40F5-9727-DBAADC2C0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7772400" cy="457200"/>
          </a:xfrm>
        </p:spPr>
        <p:txBody>
          <a:bodyPr/>
          <a:lstStyle/>
          <a:p>
            <a:r>
              <a:rPr lang="en-US" dirty="0"/>
              <a:t>Define a class by using the </a:t>
            </a:r>
            <a:r>
              <a:rPr lang="en-US" b="1" dirty="0">
                <a:solidFill>
                  <a:schemeClr val="accent2"/>
                </a:solidFill>
              </a:rPr>
              <a:t>class</a:t>
            </a:r>
            <a:r>
              <a:rPr lang="en-US" dirty="0"/>
              <a:t> keyword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076F5-5481-4EF8-97C2-4EA9124E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88288-5B0E-42D6-809E-2967942600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2D7296-2AA3-47B9-B039-22A6B0057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43" y="1636821"/>
            <a:ext cx="1609725" cy="561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8B0F71-5194-476F-8A09-E4133011C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43" y="2728176"/>
            <a:ext cx="2419350" cy="92392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4268508-F356-45E4-B709-D5307C4BC090}"/>
              </a:ext>
            </a:extLst>
          </p:cNvPr>
          <p:cNvSpPr txBox="1">
            <a:spLocks/>
          </p:cNvSpPr>
          <p:nvPr/>
        </p:nvSpPr>
        <p:spPr bwMode="auto">
          <a:xfrm>
            <a:off x="3657600" y="3400601"/>
            <a:ext cx="5257800" cy="10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The prefix</a:t>
            </a:r>
            <a:r>
              <a:rPr lang="en-US" sz="1800" b="1" kern="0" dirty="0">
                <a:solidFill>
                  <a:srgbClr val="FF0000"/>
                </a:solidFill>
              </a:rPr>
              <a:t> __main__ </a:t>
            </a:r>
            <a:r>
              <a:rPr lang="en-US" sz="1800" kern="0" dirty="0"/>
              <a:t>appears in front of '.Person' because we define and execute the code in the same Python module.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95915D8-94BD-411E-9A12-CC68B47C22A1}"/>
              </a:ext>
            </a:extLst>
          </p:cNvPr>
          <p:cNvSpPr txBox="1">
            <a:spLocks/>
          </p:cNvSpPr>
          <p:nvPr/>
        </p:nvSpPr>
        <p:spPr bwMode="auto">
          <a:xfrm>
            <a:off x="3657600" y="1600200"/>
            <a:ext cx="5334000" cy="78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We define a class called “</a:t>
            </a:r>
            <a:r>
              <a:rPr lang="en-US" sz="1800" b="1" kern="0" dirty="0">
                <a:solidFill>
                  <a:srgbClr val="FF0000"/>
                </a:solidFill>
              </a:rPr>
              <a:t>Person</a:t>
            </a:r>
            <a:r>
              <a:rPr lang="en-US" sz="1800" kern="0" dirty="0"/>
              <a:t>” without any detail (“pass” is like a placeholder)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237B266-D91B-4027-B897-1693951DB9F4}"/>
              </a:ext>
            </a:extLst>
          </p:cNvPr>
          <p:cNvSpPr txBox="1">
            <a:spLocks/>
          </p:cNvSpPr>
          <p:nvPr/>
        </p:nvSpPr>
        <p:spPr bwMode="auto">
          <a:xfrm>
            <a:off x="3619500" y="2621797"/>
            <a:ext cx="5334000" cy="78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We create an object called “</a:t>
            </a:r>
            <a:r>
              <a:rPr lang="en-US" sz="1800" b="1" kern="0" dirty="0">
                <a:solidFill>
                  <a:srgbClr val="FF0000"/>
                </a:solidFill>
              </a:rPr>
              <a:t>someone</a:t>
            </a:r>
            <a:r>
              <a:rPr lang="en-US" sz="1800" kern="0" dirty="0"/>
              <a:t>” based on the “Person” template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044D73A-51B9-4ED4-9C59-27F3A728497A}"/>
              </a:ext>
            </a:extLst>
          </p:cNvPr>
          <p:cNvSpPr txBox="1">
            <a:spLocks/>
          </p:cNvSpPr>
          <p:nvPr/>
        </p:nvSpPr>
        <p:spPr bwMode="auto">
          <a:xfrm>
            <a:off x="685800" y="4419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9pPr>
          </a:lstStyle>
          <a:p>
            <a:r>
              <a:rPr lang="en-US" kern="0" dirty="0"/>
              <a:t>All classes are automatically inherited from a top class called “Object”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F4088A-2D59-4D2F-A194-3EA9BED7C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843" y="5410200"/>
            <a:ext cx="2009775" cy="733425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2E9CCD3-6132-4F51-9D03-01A926D505FC}"/>
              </a:ext>
            </a:extLst>
          </p:cNvPr>
          <p:cNvSpPr txBox="1">
            <a:spLocks/>
          </p:cNvSpPr>
          <p:nvPr/>
        </p:nvSpPr>
        <p:spPr bwMode="auto">
          <a:xfrm>
            <a:off x="3657600" y="5391790"/>
            <a:ext cx="5334000" cy="78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We can find the root (base) class via the Class variable </a:t>
            </a:r>
            <a:r>
              <a:rPr lang="en-US" sz="1800" b="1" kern="0" dirty="0">
                <a:solidFill>
                  <a:srgbClr val="FF0000"/>
                </a:solidFill>
              </a:rPr>
              <a:t>__bases__</a:t>
            </a:r>
          </a:p>
        </p:txBody>
      </p:sp>
    </p:spTree>
    <p:extLst>
      <p:ext uri="{BB962C8B-B14F-4D97-AF65-F5344CB8AC3E}">
        <p14:creationId xmlns:p14="http://schemas.microsoft.com/office/powerpoint/2010/main" val="2952148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CF3E-2997-46B5-A590-F06E8B3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__() function (method)</a:t>
            </a:r>
            <a:br>
              <a:rPr lang="en-US" dirty="0"/>
            </a:br>
            <a:r>
              <a:rPr lang="en-US" sz="2400" dirty="0"/>
              <a:t>(to define instance/object variables)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C8AD5-CEA0-46FF-ADCF-6517A6A83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838200"/>
            <a:ext cx="8105775" cy="4800600"/>
          </a:xfrm>
        </p:spPr>
        <p:txBody>
          <a:bodyPr/>
          <a:lstStyle/>
          <a:p>
            <a:r>
              <a:rPr lang="en-US" dirty="0"/>
              <a:t>Instance variables that are the attributes for each created object are defined under the constructor method/function called __</a:t>
            </a:r>
            <a:r>
              <a:rPr lang="en-US" dirty="0" err="1"/>
              <a:t>init</a:t>
            </a:r>
            <a:r>
              <a:rPr lang="en-US" dirty="0"/>
              <a:t>__()</a:t>
            </a:r>
          </a:p>
          <a:p>
            <a:pPr lvl="1"/>
            <a:r>
              <a:rPr lang="en-US" dirty="0"/>
              <a:t>However, you don’t have to include __</a:t>
            </a:r>
            <a:r>
              <a:rPr lang="en-US" dirty="0" err="1"/>
              <a:t>init</a:t>
            </a:r>
            <a:r>
              <a:rPr lang="en-US" dirty="0"/>
              <a:t>__ if no instance variables defined. If so, the __</a:t>
            </a:r>
            <a:r>
              <a:rPr lang="en-US" dirty="0" err="1"/>
              <a:t>init</a:t>
            </a:r>
            <a:r>
              <a:rPr lang="en-US" dirty="0"/>
              <a:t>__ function will be implicitly inherited from its parent class “Object”</a:t>
            </a:r>
          </a:p>
          <a:p>
            <a:r>
              <a:rPr lang="en-US" dirty="0"/>
              <a:t>For example: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3AB57-369F-4CF1-A40D-03EF6B9D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C41F4-1970-49BF-B979-CAC43DC918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486C6A-20CD-42E4-AD50-80D75394B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25" y="3450515"/>
            <a:ext cx="3762375" cy="3457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2AB44D-DDD9-4B65-95D7-CF8D690BD174}"/>
              </a:ext>
            </a:extLst>
          </p:cNvPr>
          <p:cNvSpPr txBox="1"/>
          <p:nvPr/>
        </p:nvSpPr>
        <p:spPr>
          <a:xfrm>
            <a:off x="152400" y="5801380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__</a:t>
            </a:r>
            <a:r>
              <a:rPr lang="en-US" sz="1600" b="1" dirty="0" err="1">
                <a:solidFill>
                  <a:srgbClr val="FF0000"/>
                </a:solidFill>
              </a:rPr>
              <a:t>dict</a:t>
            </a:r>
            <a:r>
              <a:rPr lang="en-US" sz="1600" b="1" dirty="0">
                <a:solidFill>
                  <a:srgbClr val="FF0000"/>
                </a:solidFill>
              </a:rPr>
              <a:t>__</a:t>
            </a:r>
            <a:r>
              <a:rPr lang="en-US" sz="1600" dirty="0"/>
              <a:t> is a special attribute inherited from “Object”, showing all attributes of an object.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B7C8B8-728C-415B-9B51-BE19CEB4C785}"/>
              </a:ext>
            </a:extLst>
          </p:cNvPr>
          <p:cNvSpPr txBox="1"/>
          <p:nvPr/>
        </p:nvSpPr>
        <p:spPr>
          <a:xfrm>
            <a:off x="1600200" y="4825425"/>
            <a:ext cx="3124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__</a:t>
            </a:r>
            <a:r>
              <a:rPr lang="en-US" sz="1600" b="1" dirty="0" err="1">
                <a:solidFill>
                  <a:srgbClr val="FF0000"/>
                </a:solidFill>
              </a:rPr>
              <a:t>init</a:t>
            </a:r>
            <a:r>
              <a:rPr lang="en-US" sz="1600" b="1" dirty="0">
                <a:solidFill>
                  <a:srgbClr val="FF0000"/>
                </a:solidFill>
              </a:rPr>
              <a:t>__</a:t>
            </a:r>
            <a:r>
              <a:rPr lang="en-US" sz="1600" dirty="0"/>
              <a:t> is automatically called</a:t>
            </a:r>
          </a:p>
        </p:txBody>
      </p:sp>
    </p:spTree>
    <p:extLst>
      <p:ext uri="{BB962C8B-B14F-4D97-AF65-F5344CB8AC3E}">
        <p14:creationId xmlns:p14="http://schemas.microsoft.com/office/powerpoint/2010/main" val="257471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0FE4C-0187-4D72-B586-B2BF759A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dirty="0"/>
              <a:t>Creating object/instance variables </a:t>
            </a:r>
            <a:br>
              <a:rPr lang="en-US" dirty="0"/>
            </a:br>
            <a:r>
              <a:rPr lang="en-US" dirty="0"/>
              <a:t>outside of 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BF6A-E46A-4097-9229-5C2237309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9200"/>
            <a:ext cx="2438400" cy="4800600"/>
          </a:xfrm>
        </p:spPr>
        <p:txBody>
          <a:bodyPr/>
          <a:lstStyle/>
          <a:p>
            <a:r>
              <a:rPr lang="en-US" sz="2000" dirty="0"/>
              <a:t>We can also define instances variables in other methods besides __</a:t>
            </a:r>
            <a:r>
              <a:rPr lang="en-US" sz="2000" dirty="0" err="1"/>
              <a:t>init</a:t>
            </a:r>
            <a:r>
              <a:rPr lang="en-US" sz="2000" dirty="0"/>
              <a:t>__; but we have to invoke those methods before accessing those defined instance variables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7A8AF-47EF-4964-AD8E-C5AB41B3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Illinois State University                      	                                                           Y. Tang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D9074-09A6-412C-AAFD-2DE02E507B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DACA3-60DD-40E4-BDE0-DC5E083823BC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FF3CA0-ACD3-41EF-82A2-4E0ABE9F7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524" y="1136774"/>
            <a:ext cx="6566276" cy="526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60302"/>
      </p:ext>
    </p:extLst>
  </p:cSld>
  <p:clrMapOvr>
    <a:masterClrMapping/>
  </p:clrMapOvr>
</p:sld>
</file>

<file path=ppt/theme/theme1.xml><?xml version="1.0" encoding="utf-8"?>
<a:theme xmlns:a="http://schemas.openxmlformats.org/drawingml/2006/main" name="Rice">
  <a:themeElements>
    <a:clrScheme name="Ric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R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" charset="0"/>
          </a:defRPr>
        </a:defPPr>
      </a:lstStyle>
    </a:lnDef>
  </a:objectDefaults>
  <a:extraClrSchemeLst>
    <a:extraClrScheme>
      <a:clrScheme name="Ric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c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T166-template.potx" id="{F3EA824C-6172-4DA2-BD3C-C7B1D8E4CD0F}" vid="{E740C158-2590-42DD-B7CC-8274F97277E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IT166-template</Template>
  <TotalTime>70828</TotalTime>
  <Words>1426</Words>
  <Application>Microsoft Office PowerPoint</Application>
  <PresentationFormat>On-screen Show (4:3)</PresentationFormat>
  <Paragraphs>127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Comic Sans MS</vt:lpstr>
      <vt:lpstr>Consolas</vt:lpstr>
      <vt:lpstr>Marlett</vt:lpstr>
      <vt:lpstr>Times New Roman</vt:lpstr>
      <vt:lpstr>Wingdings</vt:lpstr>
      <vt:lpstr>Rice</vt:lpstr>
      <vt:lpstr>IT 170  Scripting Languages and Automation</vt:lpstr>
      <vt:lpstr>Outline</vt:lpstr>
      <vt:lpstr>Procedural Programming (PP) vs OOP</vt:lpstr>
      <vt:lpstr>Why OOP?</vt:lpstr>
      <vt:lpstr>Classes vs. Objects</vt:lpstr>
      <vt:lpstr>Everything is an object</vt:lpstr>
      <vt:lpstr>Define a class</vt:lpstr>
      <vt:lpstr>__init__() function (method) (to define instance/object variables)</vt:lpstr>
      <vt:lpstr>Creating object/instance variables  outside of __init__</vt:lpstr>
      <vt:lpstr>The self parameter for instance methods</vt:lpstr>
      <vt:lpstr>Instance/Object Methods</vt:lpstr>
      <vt:lpstr>Class Variables</vt:lpstr>
      <vt:lpstr>Example: Class Variables vs Object Variables</vt:lpstr>
      <vt:lpstr>Class and Static Methods</vt:lpstr>
      <vt:lpstr>Class Methods vs Static Methods</vt:lpstr>
      <vt:lpstr>Example: Class Method vs Static Method</vt:lpstr>
      <vt:lpstr>Inheritance between Superclass &amp; Subclass </vt:lpstr>
      <vt:lpstr>A subclass (Student) inherits from  a superclass (Person)</vt:lpstr>
      <vt:lpstr>A subclass (Student) inherits from  a superclass (Person)</vt:lpstr>
      <vt:lpstr>A subclass (Student) inherits from  a superclass (Person)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Eugene Ng</dc:creator>
  <cp:lastModifiedBy>Tang, Yongning</cp:lastModifiedBy>
  <cp:revision>2552</cp:revision>
  <dcterms:created xsi:type="dcterms:W3CDTF">2012-01-24T17:18:48Z</dcterms:created>
  <dcterms:modified xsi:type="dcterms:W3CDTF">2022-02-28T04:43:45Z</dcterms:modified>
</cp:coreProperties>
</file>