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56" r:id="rId2"/>
    <p:sldId id="317" r:id="rId3"/>
    <p:sldId id="318" r:id="rId4"/>
    <p:sldId id="319" r:id="rId5"/>
    <p:sldId id="320" r:id="rId6"/>
    <p:sldId id="321" r:id="rId7"/>
    <p:sldId id="322" r:id="rId8"/>
    <p:sldId id="323" r:id="rId9"/>
    <p:sldId id="324" r:id="rId10"/>
    <p:sldId id="325" r:id="rId11"/>
    <p:sldId id="326" r:id="rId12"/>
    <p:sldId id="327" r:id="rId13"/>
    <p:sldId id="328" r:id="rId14"/>
    <p:sldId id="331" r:id="rId15"/>
    <p:sldId id="329" r:id="rId16"/>
    <p:sldId id="330" r:id="rId17"/>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00"/>
    <a:srgbClr val="FF6600"/>
    <a:srgbClr val="00CC00"/>
    <a:srgbClr val="00CCFF"/>
    <a:srgbClr val="FFFF66"/>
    <a:srgbClr val="FFCC00"/>
    <a:srgbClr val="0099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366" autoAdjust="0"/>
  </p:normalViewPr>
  <p:slideViewPr>
    <p:cSldViewPr>
      <p:cViewPr varScale="1">
        <p:scale>
          <a:sx n="90" d="100"/>
          <a:sy n="90" d="100"/>
        </p:scale>
        <p:origin x="942"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0CC588A-5152-4CF1-96CD-7C42710FB8C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A1101F42-CB6A-4B92-A6F8-C22BD895593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B21B9623-3B21-4D31-BBDC-E76DD54297CA}"/>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86594E4-CBA7-4D75-AF46-656D1E479F1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E11B2640-4C3B-4DA0-882B-20FD218B0F8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anose="02020603050405020304" pitchFamily="18" charset="0"/>
              </a:defRPr>
            </a:lvl1pPr>
          </a:lstStyle>
          <a:p>
            <a:pPr>
              <a:defRPr/>
            </a:pPr>
            <a:endParaRPr lang="en-US" altLang="en-US"/>
          </a:p>
        </p:txBody>
      </p:sp>
      <p:sp>
        <p:nvSpPr>
          <p:cNvPr id="2055" name="Rectangle 7">
            <a:extLst>
              <a:ext uri="{FF2B5EF4-FFF2-40B4-BE49-F238E27FC236}">
                <a16:creationId xmlns:a16="http://schemas.microsoft.com/office/drawing/2014/main" id="{85BFCA3C-9F8B-4C0B-A611-FFC586CBC9B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anose="02020603050405020304" pitchFamily="18" charset="0"/>
              </a:defRPr>
            </a:lvl1pPr>
          </a:lstStyle>
          <a:p>
            <a:fld id="{8E2F286E-7CBF-4D69-9D58-E201E78AEC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8CD76C6-7A85-478C-8AF4-44DD33608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fld id="{36BFB486-BD0D-4B3C-B33D-1DEF0E059025}" type="slidenum">
              <a:rPr lang="en-US" altLang="en-US" sz="1000">
                <a:latin typeface="Times New Roman" panose="02020603050405020304" pitchFamily="18" charset="0"/>
              </a:rPr>
              <a:pPr/>
              <a:t>2</a:t>
            </a:fld>
            <a:endParaRPr lang="en-US" altLang="en-US" sz="1000">
              <a:latin typeface="Times New Roman" panose="02020603050405020304" pitchFamily="18" charset="0"/>
            </a:endParaRPr>
          </a:p>
        </p:txBody>
      </p:sp>
      <p:sp>
        <p:nvSpPr>
          <p:cNvPr id="5123" name="Rectangle 2">
            <a:extLst>
              <a:ext uri="{FF2B5EF4-FFF2-40B4-BE49-F238E27FC236}">
                <a16:creationId xmlns:a16="http://schemas.microsoft.com/office/drawing/2014/main" id="{A479419B-8C79-44CF-A712-BB55D34BBA5E}"/>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16AA080B-237D-4E9E-80F4-5ABDD1E40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E8740ED-F2E6-41BF-B4DD-9EF2057E8FB5}"/>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CBA32381-30F8-4034-BDBF-6077BB1C5951}"/>
              </a:ext>
            </a:extLst>
          </p:cNvPr>
          <p:cNvSpPr>
            <a:spLocks noGrp="1" noChangeArrowheads="1"/>
          </p:cNvSpPr>
          <p:nvPr>
            <p:ph type="sldNum" sz="quarter" idx="11"/>
          </p:nvPr>
        </p:nvSpPr>
        <p:spPr>
          <a:ln/>
        </p:spPr>
        <p:txBody>
          <a:bodyPr/>
          <a:lstStyle>
            <a:lvl1pPr>
              <a:defRPr/>
            </a:lvl1pPr>
          </a:lstStyle>
          <a:p>
            <a:fld id="{4976942B-A62B-48D8-8232-24DCB54F02B6}" type="slidenum">
              <a:rPr lang="en-US" altLang="en-US" smtClean="0"/>
              <a:pPr/>
              <a:t>‹#›</a:t>
            </a:fld>
            <a:endParaRPr lang="en-US" altLang="en-US"/>
          </a:p>
        </p:txBody>
      </p:sp>
    </p:spTree>
    <p:extLst>
      <p:ext uri="{BB962C8B-B14F-4D97-AF65-F5344CB8AC3E}">
        <p14:creationId xmlns:p14="http://schemas.microsoft.com/office/powerpoint/2010/main" val="10792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FCE30E-0C26-49DF-8997-760EAA8C973D}"/>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9B690CEB-8B21-4DBA-B376-C7D428ABC8D6}"/>
              </a:ext>
            </a:extLst>
          </p:cNvPr>
          <p:cNvSpPr>
            <a:spLocks noGrp="1" noChangeArrowheads="1"/>
          </p:cNvSpPr>
          <p:nvPr>
            <p:ph type="sldNum" sz="quarter" idx="11"/>
          </p:nvPr>
        </p:nvSpPr>
        <p:spPr>
          <a:ln/>
        </p:spPr>
        <p:txBody>
          <a:bodyPr/>
          <a:lstStyle>
            <a:lvl1pPr>
              <a:defRPr/>
            </a:lvl1pPr>
          </a:lstStyle>
          <a:p>
            <a:fld id="{A75DACA3-60DD-40E4-BDE0-DC5E083823BC}" type="slidenum">
              <a:rPr lang="en-US" altLang="en-US" smtClean="0"/>
              <a:pPr/>
              <a:t>‹#›</a:t>
            </a:fld>
            <a:endParaRPr lang="en-US" altLang="en-US"/>
          </a:p>
        </p:txBody>
      </p:sp>
    </p:spTree>
    <p:extLst>
      <p:ext uri="{BB962C8B-B14F-4D97-AF65-F5344CB8AC3E}">
        <p14:creationId xmlns:p14="http://schemas.microsoft.com/office/powerpoint/2010/main" val="334317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1929808-F071-4B79-BD4B-779647F5F37D}"/>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F121C8E7-50ED-4E6A-8058-B87F0CBD4EE9}"/>
              </a:ext>
            </a:extLst>
          </p:cNvPr>
          <p:cNvSpPr>
            <a:spLocks noGrp="1" noChangeArrowheads="1"/>
          </p:cNvSpPr>
          <p:nvPr>
            <p:ph type="sldNum" sz="quarter" idx="11"/>
          </p:nvPr>
        </p:nvSpPr>
        <p:spPr>
          <a:ln/>
        </p:spPr>
        <p:txBody>
          <a:bodyPr/>
          <a:lstStyle>
            <a:lvl1pPr>
              <a:defRPr/>
            </a:lvl1pPr>
          </a:lstStyle>
          <a:p>
            <a:fld id="{871BF6FF-C52F-4B23-9E80-628B8B4D7344}" type="slidenum">
              <a:rPr lang="en-US" altLang="en-US" smtClean="0"/>
              <a:pPr/>
              <a:t>‹#›</a:t>
            </a:fld>
            <a:endParaRPr lang="en-US" altLang="en-US"/>
          </a:p>
        </p:txBody>
      </p:sp>
    </p:spTree>
    <p:extLst>
      <p:ext uri="{BB962C8B-B14F-4D97-AF65-F5344CB8AC3E}">
        <p14:creationId xmlns:p14="http://schemas.microsoft.com/office/powerpoint/2010/main" val="16749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F8A883D-B1E6-4A7E-ADF0-9DAAA47C48BB}"/>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6" name="Rectangle 6">
            <a:extLst>
              <a:ext uri="{FF2B5EF4-FFF2-40B4-BE49-F238E27FC236}">
                <a16:creationId xmlns:a16="http://schemas.microsoft.com/office/drawing/2014/main" id="{CA694B20-61F0-4705-B21C-6311ED424D92}"/>
              </a:ext>
            </a:extLst>
          </p:cNvPr>
          <p:cNvSpPr>
            <a:spLocks noGrp="1" noChangeArrowheads="1"/>
          </p:cNvSpPr>
          <p:nvPr>
            <p:ph type="sldNum" sz="quarter" idx="11"/>
          </p:nvPr>
        </p:nvSpPr>
        <p:spPr>
          <a:ln/>
        </p:spPr>
        <p:txBody>
          <a:bodyPr/>
          <a:lstStyle>
            <a:lvl1pPr>
              <a:defRPr/>
            </a:lvl1pPr>
          </a:lstStyle>
          <a:p>
            <a:fld id="{FB0B7CFB-2131-4349-9652-9B8CCFAA3CAE}" type="slidenum">
              <a:rPr lang="en-US" altLang="en-US" smtClean="0"/>
              <a:pPr/>
              <a:t>‹#›</a:t>
            </a:fld>
            <a:endParaRPr lang="en-US" altLang="en-US"/>
          </a:p>
        </p:txBody>
      </p:sp>
    </p:spTree>
    <p:extLst>
      <p:ext uri="{BB962C8B-B14F-4D97-AF65-F5344CB8AC3E}">
        <p14:creationId xmlns:p14="http://schemas.microsoft.com/office/powerpoint/2010/main" val="306982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B42C224-63E7-4324-ACF4-79BECE4FE115}"/>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8" name="Rectangle 6">
            <a:extLst>
              <a:ext uri="{FF2B5EF4-FFF2-40B4-BE49-F238E27FC236}">
                <a16:creationId xmlns:a16="http://schemas.microsoft.com/office/drawing/2014/main" id="{2AF7CBDE-B825-4923-AE5F-823500F30896}"/>
              </a:ext>
            </a:extLst>
          </p:cNvPr>
          <p:cNvSpPr>
            <a:spLocks noGrp="1" noChangeArrowheads="1"/>
          </p:cNvSpPr>
          <p:nvPr>
            <p:ph type="sldNum" sz="quarter" idx="11"/>
          </p:nvPr>
        </p:nvSpPr>
        <p:spPr>
          <a:ln/>
        </p:spPr>
        <p:txBody>
          <a:bodyPr/>
          <a:lstStyle>
            <a:lvl1pPr>
              <a:defRPr/>
            </a:lvl1pPr>
          </a:lstStyle>
          <a:p>
            <a:fld id="{2A1F40CA-41AD-4982-8578-28EA97FA1D2A}" type="slidenum">
              <a:rPr lang="en-US" altLang="en-US" smtClean="0"/>
              <a:pPr/>
              <a:t>‹#›</a:t>
            </a:fld>
            <a:endParaRPr lang="en-US" altLang="en-US"/>
          </a:p>
        </p:txBody>
      </p:sp>
    </p:spTree>
    <p:extLst>
      <p:ext uri="{BB962C8B-B14F-4D97-AF65-F5344CB8AC3E}">
        <p14:creationId xmlns:p14="http://schemas.microsoft.com/office/powerpoint/2010/main" val="215964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EC1EDDA-710E-4D53-A836-9954C019CAA8}"/>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4" name="Rectangle 6">
            <a:extLst>
              <a:ext uri="{FF2B5EF4-FFF2-40B4-BE49-F238E27FC236}">
                <a16:creationId xmlns:a16="http://schemas.microsoft.com/office/drawing/2014/main" id="{BF6DFCE0-BC20-466D-9FE2-655EBB74E292}"/>
              </a:ext>
            </a:extLst>
          </p:cNvPr>
          <p:cNvSpPr>
            <a:spLocks noGrp="1" noChangeArrowheads="1"/>
          </p:cNvSpPr>
          <p:nvPr>
            <p:ph type="sldNum" sz="quarter" idx="11"/>
          </p:nvPr>
        </p:nvSpPr>
        <p:spPr>
          <a:ln/>
        </p:spPr>
        <p:txBody>
          <a:bodyPr/>
          <a:lstStyle>
            <a:lvl1pPr>
              <a:defRPr/>
            </a:lvl1pPr>
          </a:lstStyle>
          <a:p>
            <a:fld id="{0F309BBE-262C-4DD3-A6D1-2BA58013DE81}" type="slidenum">
              <a:rPr lang="en-US" altLang="en-US" smtClean="0"/>
              <a:pPr/>
              <a:t>‹#›</a:t>
            </a:fld>
            <a:endParaRPr lang="en-US" altLang="en-US"/>
          </a:p>
        </p:txBody>
      </p:sp>
    </p:spTree>
    <p:extLst>
      <p:ext uri="{BB962C8B-B14F-4D97-AF65-F5344CB8AC3E}">
        <p14:creationId xmlns:p14="http://schemas.microsoft.com/office/powerpoint/2010/main" val="144281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09CBEC-34F8-497E-87D0-24F0E8F80E3A}"/>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943FBF33-A978-4851-B760-A1BC48AF9C01}"/>
              </a:ext>
            </a:extLst>
          </p:cNvPr>
          <p:cNvSpPr>
            <a:spLocks noGrp="1" noChangeArrowheads="1"/>
          </p:cNvSpPr>
          <p:nvPr>
            <p:ph type="sldNum" sz="quarter" idx="11"/>
          </p:nvPr>
        </p:nvSpPr>
        <p:spPr>
          <a:ln/>
        </p:spPr>
        <p:txBody>
          <a:bodyPr/>
          <a:lstStyle>
            <a:lvl1pPr>
              <a:defRPr/>
            </a:lvl1pPr>
          </a:lstStyle>
          <a:p>
            <a:fld id="{3317DC87-9ECD-45B3-8FA4-829E3408C10E}" type="slidenum">
              <a:rPr lang="en-US" altLang="en-US" smtClean="0"/>
              <a:pPr/>
              <a:t>‹#›</a:t>
            </a:fld>
            <a:endParaRPr lang="en-US" altLang="en-US"/>
          </a:p>
        </p:txBody>
      </p:sp>
    </p:spTree>
    <p:extLst>
      <p:ext uri="{BB962C8B-B14F-4D97-AF65-F5344CB8AC3E}">
        <p14:creationId xmlns:p14="http://schemas.microsoft.com/office/powerpoint/2010/main" val="10787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E5657E-87C5-40D9-AAB8-28A6B6D3DAF1}"/>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4C5A7E73-80A8-4CA6-B62A-E893D26A45B5}"/>
              </a:ext>
            </a:extLst>
          </p:cNvPr>
          <p:cNvSpPr>
            <a:spLocks noGrp="1" noChangeArrowheads="1"/>
          </p:cNvSpPr>
          <p:nvPr>
            <p:ph type="sldNum" sz="quarter" idx="11"/>
          </p:nvPr>
        </p:nvSpPr>
        <p:spPr>
          <a:ln/>
        </p:spPr>
        <p:txBody>
          <a:bodyPr/>
          <a:lstStyle>
            <a:lvl1pPr>
              <a:defRPr/>
            </a:lvl1pPr>
          </a:lstStyle>
          <a:p>
            <a:fld id="{74A9D679-3BD9-4FF6-9E29-0EC35DA2D4B9}" type="slidenum">
              <a:rPr lang="en-US" altLang="en-US" smtClean="0"/>
              <a:pPr/>
              <a:t>‹#›</a:t>
            </a:fld>
            <a:endParaRPr lang="en-US" altLang="en-US"/>
          </a:p>
        </p:txBody>
      </p:sp>
    </p:spTree>
    <p:extLst>
      <p:ext uri="{BB962C8B-B14F-4D97-AF65-F5344CB8AC3E}">
        <p14:creationId xmlns:p14="http://schemas.microsoft.com/office/powerpoint/2010/main" val="21026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C738E7F-668B-453B-B79E-EA97C0913FB2}"/>
              </a:ext>
            </a:extLst>
          </p:cNvPr>
          <p:cNvSpPr>
            <a:spLocks noGrp="1" noChangeArrowheads="1"/>
          </p:cNvSpPr>
          <p:nvPr>
            <p:ph type="title"/>
          </p:nvPr>
        </p:nvSpPr>
        <p:spPr bwMode="auto">
          <a:xfrm>
            <a:off x="685800" y="304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DEC3AD5F-5E5A-401F-BF2E-42E788F59206}"/>
              </a:ext>
            </a:extLst>
          </p:cNvPr>
          <p:cNvSpPr>
            <a:spLocks noGrp="1" noChangeArrowheads="1"/>
          </p:cNvSpPr>
          <p:nvPr>
            <p:ph type="body" idx="1"/>
          </p:nvPr>
        </p:nvSpPr>
        <p:spPr bwMode="auto">
          <a:xfrm>
            <a:off x="685800" y="14478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1758E02E-E163-4245-A7B6-08772CF0E8E3}"/>
              </a:ext>
            </a:extLst>
          </p:cNvPr>
          <p:cNvSpPr>
            <a:spLocks noGrp="1" noChangeArrowheads="1"/>
          </p:cNvSpPr>
          <p:nvPr>
            <p:ph type="dt" sz="half" idx="2"/>
          </p:nvPr>
        </p:nvSpPr>
        <p:spPr bwMode="auto">
          <a:xfrm>
            <a:off x="685800" y="6399213"/>
            <a:ext cx="7315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a:latin typeface="Arial" pitchFamily="-65" charset="0"/>
                <a:ea typeface="+mn-ea"/>
              </a:defRPr>
            </a:lvl1pPr>
          </a:lstStyle>
          <a:p>
            <a:pPr>
              <a:defRPr/>
            </a:pPr>
            <a:r>
              <a:rPr lang="en-US"/>
              <a:t> Illinois State University                      	                                                           Y. Tang</a:t>
            </a:r>
          </a:p>
        </p:txBody>
      </p:sp>
      <p:sp>
        <p:nvSpPr>
          <p:cNvPr id="1030" name="Rectangle 6">
            <a:extLst>
              <a:ext uri="{FF2B5EF4-FFF2-40B4-BE49-F238E27FC236}">
                <a16:creationId xmlns:a16="http://schemas.microsoft.com/office/drawing/2014/main" id="{DE9C8885-0CDA-422A-B2A5-CE5F2F4EE35E}"/>
              </a:ext>
            </a:extLst>
          </p:cNvPr>
          <p:cNvSpPr>
            <a:spLocks noGrp="1" noChangeArrowheads="1"/>
          </p:cNvSpPr>
          <p:nvPr>
            <p:ph type="sldNum" sz="quarter" idx="4"/>
          </p:nvPr>
        </p:nvSpPr>
        <p:spPr bwMode="auto">
          <a:xfrm>
            <a:off x="70104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a:lvl1pPr>
          </a:lstStyle>
          <a:p>
            <a:fld id="{37AA71A2-E33B-480D-B97F-D007A286FBF4}" type="slidenum">
              <a:rPr lang="en-US" altLang="en-US" smtClean="0"/>
              <a:pPr/>
              <a:t>‹#›</a:t>
            </a:fld>
            <a:endParaRPr lang="en-US" altLang="en-US"/>
          </a:p>
        </p:txBody>
      </p:sp>
      <p:sp>
        <p:nvSpPr>
          <p:cNvPr id="1032" name="Line 9">
            <a:extLst>
              <a:ext uri="{FF2B5EF4-FFF2-40B4-BE49-F238E27FC236}">
                <a16:creationId xmlns:a16="http://schemas.microsoft.com/office/drawing/2014/main" id="{ADD30981-CB24-4A85-AEF2-8E68DD60AF8C}"/>
              </a:ext>
            </a:extLst>
          </p:cNvPr>
          <p:cNvSpPr>
            <a:spLocks noChangeShapeType="1"/>
          </p:cNvSpPr>
          <p:nvPr/>
        </p:nvSpPr>
        <p:spPr bwMode="auto">
          <a:xfrm>
            <a:off x="304800" y="6400800"/>
            <a:ext cx="8534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6" name="Arc 13">
            <a:extLst>
              <a:ext uri="{FF2B5EF4-FFF2-40B4-BE49-F238E27FC236}">
                <a16:creationId xmlns:a16="http://schemas.microsoft.com/office/drawing/2014/main" id="{DBE5445A-C3A3-4F2C-BD13-41B73EDE6DB1}"/>
              </a:ext>
            </a:extLst>
          </p:cNvPr>
          <p:cNvSpPr>
            <a:spLocks/>
          </p:cNvSpPr>
          <p:nvPr/>
        </p:nvSpPr>
        <p:spPr bwMode="auto">
          <a:xfrm>
            <a:off x="153988" y="6248400"/>
            <a:ext cx="152400" cy="152400"/>
          </a:xfrm>
          <a:custGeom>
            <a:avLst/>
            <a:gdLst>
              <a:gd name="T0" fmla="*/ 7586606 w 21600"/>
              <a:gd name="T1" fmla="*/ 7586606 h 21600"/>
              <a:gd name="T2" fmla="*/ 0 w 21600"/>
              <a:gd name="T3" fmla="*/ 0 h 21600"/>
              <a:gd name="T4" fmla="*/ 758660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7" name="Arc 14">
            <a:extLst>
              <a:ext uri="{FF2B5EF4-FFF2-40B4-BE49-F238E27FC236}">
                <a16:creationId xmlns:a16="http://schemas.microsoft.com/office/drawing/2014/main" id="{CEB8F179-4B54-4B96-8554-780A52514086}"/>
              </a:ext>
            </a:extLst>
          </p:cNvPr>
          <p:cNvSpPr>
            <a:spLocks/>
          </p:cNvSpPr>
          <p:nvPr/>
        </p:nvSpPr>
        <p:spPr bwMode="auto">
          <a:xfrm>
            <a:off x="8839200" y="6248400"/>
            <a:ext cx="152400" cy="152400"/>
          </a:xfrm>
          <a:custGeom>
            <a:avLst/>
            <a:gdLst>
              <a:gd name="T0" fmla="*/ 7586606 w 21600"/>
              <a:gd name="T1" fmla="*/ 0 h 21600"/>
              <a:gd name="T2" fmla="*/ 0 w 21600"/>
              <a:gd name="T3" fmla="*/ 758660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0" name="AutoShape 16" descr="Image result for illinois state university redbird">
            <a:extLst>
              <a:ext uri="{FF2B5EF4-FFF2-40B4-BE49-F238E27FC236}">
                <a16:creationId xmlns:a16="http://schemas.microsoft.com/office/drawing/2014/main" id="{3DE7C8B9-3DA3-4679-B629-2761DD74B3A8}"/>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2" name="AutoShape 18" descr="Image result for illinois state university redbird">
            <a:extLst>
              <a:ext uri="{FF2B5EF4-FFF2-40B4-BE49-F238E27FC236}">
                <a16:creationId xmlns:a16="http://schemas.microsoft.com/office/drawing/2014/main" id="{EB3D8872-35FF-4D13-B581-3637FE2D4CCC}"/>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4" name="AutoShape 20" descr="Image result for illinois state university redbird">
            <a:extLst>
              <a:ext uri="{FF2B5EF4-FFF2-40B4-BE49-F238E27FC236}">
                <a16:creationId xmlns:a16="http://schemas.microsoft.com/office/drawing/2014/main" id="{51978AE4-58D5-4296-9800-8134D63A19E9}"/>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pic>
        <p:nvPicPr>
          <p:cNvPr id="1041" name="Picture 6" descr="http://upload.wikimedia.org/wikipedia/en/f/f9/Illinois_State_University_Seal.png">
            <a:extLst>
              <a:ext uri="{FF2B5EF4-FFF2-40B4-BE49-F238E27FC236}">
                <a16:creationId xmlns:a16="http://schemas.microsoft.com/office/drawing/2014/main" id="{2D51C2BF-CCD7-44FE-B8A5-CE85EAA606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6451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6" descr="Image result for illinois state university redbird">
            <a:extLst>
              <a:ext uri="{FF2B5EF4-FFF2-40B4-BE49-F238E27FC236}">
                <a16:creationId xmlns:a16="http://schemas.microsoft.com/office/drawing/2014/main" id="{29E8C94D-692B-4945-BEDC-60505910F54E}"/>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4" name="AutoShape 18" descr="Image result for illinois state university redbird">
            <a:extLst>
              <a:ext uri="{FF2B5EF4-FFF2-40B4-BE49-F238E27FC236}">
                <a16:creationId xmlns:a16="http://schemas.microsoft.com/office/drawing/2014/main" id="{ED9E3A5F-7208-45CA-A0D4-606C1FADF8EA}"/>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5" name="AutoShape 20" descr="Image result for illinois state university redbird">
            <a:extLst>
              <a:ext uri="{FF2B5EF4-FFF2-40B4-BE49-F238E27FC236}">
                <a16:creationId xmlns:a16="http://schemas.microsoft.com/office/drawing/2014/main" id="{17CEDDAA-9E5C-4E2D-84E8-84809150C8C4}"/>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pic>
        <p:nvPicPr>
          <p:cNvPr id="16" name="Picture 6" descr="http://upload.wikimedia.org/wikipedia/en/f/f9/Illinois_State_University_Seal.png">
            <a:extLst>
              <a:ext uri="{FF2B5EF4-FFF2-40B4-BE49-F238E27FC236}">
                <a16:creationId xmlns:a16="http://schemas.microsoft.com/office/drawing/2014/main" id="{3BD88B88-D739-44C5-BCF6-C7CA65F27EBB}"/>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28600" y="6451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20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rtl="0" eaLnBrk="1" fontAlgn="base" hangingPunct="1">
        <a:spcBef>
          <a:spcPct val="0"/>
        </a:spcBef>
        <a:spcAft>
          <a:spcPct val="0"/>
        </a:spcAft>
        <a:defRPr sz="3200" b="0" u="none">
          <a:solidFill>
            <a:schemeClr val="tx2"/>
          </a:solidFill>
          <a:latin typeface="Comic Sans MS" panose="030F0702030302020204" pitchFamily="66" charset="0"/>
          <a:ea typeface="MS PGothic" panose="020B0600070205080204" pitchFamily="34" charset="-128"/>
          <a:cs typeface="Comic Sans MS" panose="030F0702030302020204" pitchFamily="66" charset="0"/>
        </a:defRPr>
      </a:lvl1pPr>
      <a:lvl2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2pPr>
      <a:lvl3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3pPr>
      <a:lvl4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4pPr>
      <a:lvl5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3200" u="sng">
          <a:solidFill>
            <a:schemeClr val="tx2"/>
          </a:solidFill>
          <a:latin typeface="Arial" pitchFamily="-1" charset="0"/>
        </a:defRPr>
      </a:lvl6pPr>
      <a:lvl7pPr marL="914400" algn="ctr" rtl="0" eaLnBrk="1" fontAlgn="base" hangingPunct="1">
        <a:spcBef>
          <a:spcPct val="0"/>
        </a:spcBef>
        <a:spcAft>
          <a:spcPct val="0"/>
        </a:spcAft>
        <a:defRPr sz="3200" u="sng">
          <a:solidFill>
            <a:schemeClr val="tx2"/>
          </a:solidFill>
          <a:latin typeface="Arial" pitchFamily="-1" charset="0"/>
        </a:defRPr>
      </a:lvl7pPr>
      <a:lvl8pPr marL="1371600" algn="ctr" rtl="0" eaLnBrk="1" fontAlgn="base" hangingPunct="1">
        <a:spcBef>
          <a:spcPct val="0"/>
        </a:spcBef>
        <a:spcAft>
          <a:spcPct val="0"/>
        </a:spcAft>
        <a:defRPr sz="3200" u="sng">
          <a:solidFill>
            <a:schemeClr val="tx2"/>
          </a:solidFill>
          <a:latin typeface="Arial" pitchFamily="-1" charset="0"/>
        </a:defRPr>
      </a:lvl8pPr>
      <a:lvl9pPr marL="1828800" algn="ctr" rtl="0" eaLnBrk="1" fontAlgn="base" hangingPunct="1">
        <a:spcBef>
          <a:spcPct val="0"/>
        </a:spcBef>
        <a:spcAft>
          <a:spcPct val="0"/>
        </a:spcAft>
        <a:defRPr sz="3200" u="sng">
          <a:solidFill>
            <a:schemeClr val="tx2"/>
          </a:solidFill>
          <a:latin typeface="Arial" pitchFamily="-1" charset="0"/>
        </a:defRPr>
      </a:lvl9pPr>
    </p:titleStyle>
    <p:bodyStyle>
      <a:lvl1pPr marL="342900" indent="-342900" algn="l" rtl="0" eaLnBrk="1" fontAlgn="base" hangingPunct="1">
        <a:spcBef>
          <a:spcPct val="20000"/>
        </a:spcBef>
        <a:spcAft>
          <a:spcPct val="0"/>
        </a:spcAft>
        <a:buFont typeface="Wingdings" panose="05000000000000000000" pitchFamily="2" charset="2"/>
        <a:buChar char="q"/>
        <a:defRPr sz="2400">
          <a:solidFill>
            <a:schemeClr val="tx1"/>
          </a:solidFill>
          <a:latin typeface="Consolas" panose="020B0609020204030204" pitchFamily="49" charset="0"/>
          <a:ea typeface="MS PGothic" panose="020B0600070205080204" pitchFamily="34" charset="-128"/>
          <a:cs typeface="Consolas" panose="020B0609020204030204" pitchFamily="49" charset="0"/>
        </a:defRPr>
      </a:lvl1pPr>
      <a:lvl2pPr marL="742950" indent="-285750" algn="l" rtl="0" eaLnBrk="1" fontAlgn="base" hangingPunct="1">
        <a:spcBef>
          <a:spcPct val="20000"/>
        </a:spcBef>
        <a:spcAft>
          <a:spcPct val="0"/>
        </a:spcAft>
        <a:buFont typeface="Wingdings" panose="05000000000000000000" pitchFamily="2" charset="2"/>
        <a:buChar char="§"/>
        <a:defRPr sz="2000">
          <a:solidFill>
            <a:schemeClr val="tx1"/>
          </a:solidFill>
          <a:latin typeface="Consolas" panose="020B0609020204030204" pitchFamily="49" charset="0"/>
          <a:ea typeface="MS PGothic" panose="020B0600070205080204" pitchFamily="34" charset="-128"/>
        </a:defRPr>
      </a:lvl2pPr>
      <a:lvl3pPr marL="1143000" indent="-228600" algn="l" rtl="0" eaLnBrk="1" fontAlgn="base" hangingPunct="1">
        <a:spcBef>
          <a:spcPct val="20000"/>
        </a:spcBef>
        <a:spcAft>
          <a:spcPct val="0"/>
        </a:spcAft>
        <a:buChar char="•"/>
        <a:defRPr>
          <a:solidFill>
            <a:schemeClr val="tx1"/>
          </a:solidFill>
          <a:latin typeface="Consolas" panose="020B0609020204030204" pitchFamily="49" charset="0"/>
          <a:ea typeface="MS PGothic" panose="020B0600070205080204" pitchFamily="34" charset="-128"/>
        </a:defRPr>
      </a:lvl3pPr>
      <a:lvl4pPr marL="1600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Consolas" panose="020B0609020204030204" pitchFamily="49" charset="0"/>
          <a:ea typeface="MS PGothic" panose="020B0600070205080204" pitchFamily="34" charset="-128"/>
        </a:defRPr>
      </a:lvl4pPr>
      <a:lvl5pPr marL="2057400" indent="-228600" algn="l" rtl="0" eaLnBrk="1" fontAlgn="base" hangingPunct="1">
        <a:spcBef>
          <a:spcPct val="20000"/>
        </a:spcBef>
        <a:spcAft>
          <a:spcPct val="0"/>
        </a:spcAft>
        <a:buChar char="•"/>
        <a:defRPr sz="1400">
          <a:solidFill>
            <a:schemeClr val="tx1"/>
          </a:solidFill>
          <a:latin typeface="Consolas" panose="020B0609020204030204" pitchFamily="49" charset="0"/>
          <a:ea typeface="MS PGothic" panose="020B0600070205080204" pitchFamily="34" charset="-128"/>
        </a:defRPr>
      </a:lvl5pPr>
      <a:lvl6pPr marL="25146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6pPr>
      <a:lvl7pPr marL="29718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7pPr>
      <a:lvl8pPr marL="34290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8pPr>
      <a:lvl9pPr marL="38862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F9DAE06C-0A19-4ACC-AF50-E7A3912C484E}"/>
              </a:ext>
            </a:extLst>
          </p:cNvPr>
          <p:cNvSpPr>
            <a:spLocks noGrp="1" noChangeArrowheads="1"/>
          </p:cNvSpPr>
          <p:nvPr>
            <p:ph type="ctrTitle"/>
          </p:nvPr>
        </p:nvSpPr>
        <p:spPr>
          <a:xfrm>
            <a:off x="0" y="2286000"/>
            <a:ext cx="9144000" cy="1143000"/>
          </a:xfrm>
          <a:noFill/>
        </p:spPr>
        <p:txBody>
          <a:bodyPr/>
          <a:lstStyle/>
          <a:p>
            <a:r>
              <a:rPr lang="en-US" altLang="en-US"/>
              <a:t>IT 170 </a:t>
            </a:r>
            <a:br>
              <a:rPr lang="en-US" altLang="en-US"/>
            </a:br>
            <a:r>
              <a:rPr lang="en-US"/>
              <a:t>Scripting Languages and Automation</a:t>
            </a:r>
            <a:endParaRPr lang="en-US" altLang="en-US" dirty="0"/>
          </a:p>
        </p:txBody>
      </p:sp>
      <p:sp>
        <p:nvSpPr>
          <p:cNvPr id="3076" name="Rectangle 3">
            <a:extLst>
              <a:ext uri="{FF2B5EF4-FFF2-40B4-BE49-F238E27FC236}">
                <a16:creationId xmlns:a16="http://schemas.microsoft.com/office/drawing/2014/main" id="{53C17EF5-654A-4BFF-96BA-50C4C97731A3}"/>
              </a:ext>
            </a:extLst>
          </p:cNvPr>
          <p:cNvSpPr>
            <a:spLocks noGrp="1" noChangeArrowheads="1"/>
          </p:cNvSpPr>
          <p:nvPr>
            <p:ph type="subTitle" idx="1"/>
          </p:nvPr>
        </p:nvSpPr>
        <p:spPr>
          <a:noFill/>
        </p:spPr>
        <p:txBody>
          <a:bodyPr/>
          <a:lstStyle/>
          <a:p>
            <a:pPr marL="342900" indent="-342900"/>
            <a:r>
              <a:rPr lang="en-US" altLang="en-US" sz="2000" dirty="0"/>
              <a:t>Regular Expression</a:t>
            </a:r>
          </a:p>
          <a:p>
            <a:pPr marL="342900" indent="-342900"/>
            <a:endParaRPr lang="en-US" altLang="en-US" sz="2000" dirty="0"/>
          </a:p>
        </p:txBody>
      </p:sp>
      <p:sp>
        <p:nvSpPr>
          <p:cNvPr id="3077" name="Rectangle 4">
            <a:extLst>
              <a:ext uri="{FF2B5EF4-FFF2-40B4-BE49-F238E27FC236}">
                <a16:creationId xmlns:a16="http://schemas.microsoft.com/office/drawing/2014/main" id="{422DE3BA-83F8-41D5-AB07-4650AB77EA32}"/>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3074" name="Slide Number Placeholder 5">
            <a:extLst>
              <a:ext uri="{FF2B5EF4-FFF2-40B4-BE49-F238E27FC236}">
                <a16:creationId xmlns:a16="http://schemas.microsoft.com/office/drawing/2014/main" id="{7C2524F9-F7C1-4566-A3C4-69CE04331F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0D42642-A4AC-4ECE-B378-7DABB5114D2C}"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762-33F7-4E34-AB28-1ADB9DB0399D}"/>
              </a:ext>
            </a:extLst>
          </p:cNvPr>
          <p:cNvSpPr>
            <a:spLocks noGrp="1"/>
          </p:cNvSpPr>
          <p:nvPr>
            <p:ph type="title"/>
          </p:nvPr>
        </p:nvSpPr>
        <p:spPr>
          <a:xfrm>
            <a:off x="381000" y="304800"/>
            <a:ext cx="8534400" cy="990600"/>
          </a:xfrm>
        </p:spPr>
        <p:txBody>
          <a:bodyPr/>
          <a:lstStyle/>
          <a:p>
            <a:r>
              <a:rPr lang="en-US" dirty="0" err="1"/>
              <a:t>findPhoneNumber</a:t>
            </a:r>
            <a:r>
              <a:rPr lang="en-US" dirty="0"/>
              <a:t> w/ Regular Expression</a:t>
            </a:r>
          </a:p>
        </p:txBody>
      </p:sp>
      <p:pic>
        <p:nvPicPr>
          <p:cNvPr id="7" name="Content Placeholder 6">
            <a:extLst>
              <a:ext uri="{FF2B5EF4-FFF2-40B4-BE49-F238E27FC236}">
                <a16:creationId xmlns:a16="http://schemas.microsoft.com/office/drawing/2014/main" id="{8E39ECBE-358E-4973-A6FD-F2F4176BC2DD}"/>
              </a:ext>
            </a:extLst>
          </p:cNvPr>
          <p:cNvPicPr>
            <a:picLocks noGrp="1" noChangeAspect="1"/>
          </p:cNvPicPr>
          <p:nvPr>
            <p:ph idx="1"/>
          </p:nvPr>
        </p:nvPicPr>
        <p:blipFill>
          <a:blip r:embed="rId2"/>
          <a:stretch>
            <a:fillRect/>
          </a:stretch>
        </p:blipFill>
        <p:spPr>
          <a:xfrm>
            <a:off x="838200" y="1447800"/>
            <a:ext cx="6057900" cy="3286125"/>
          </a:xfrm>
        </p:spPr>
      </p:pic>
      <p:sp>
        <p:nvSpPr>
          <p:cNvPr id="4" name="Date Placeholder 3">
            <a:extLst>
              <a:ext uri="{FF2B5EF4-FFF2-40B4-BE49-F238E27FC236}">
                <a16:creationId xmlns:a16="http://schemas.microsoft.com/office/drawing/2014/main" id="{9C74CE8F-D63B-4EF1-81E1-EDAF140D8B97}"/>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0E159E0D-6825-494C-9C81-234C7B1551DE}"/>
              </a:ext>
            </a:extLst>
          </p:cNvPr>
          <p:cNvSpPr>
            <a:spLocks noGrp="1"/>
          </p:cNvSpPr>
          <p:nvPr>
            <p:ph type="sldNum" sz="quarter" idx="11"/>
          </p:nvPr>
        </p:nvSpPr>
        <p:spPr/>
        <p:txBody>
          <a:bodyPr/>
          <a:lstStyle/>
          <a:p>
            <a:fld id="{A75DACA3-60DD-40E4-BDE0-DC5E083823BC}" type="slidenum">
              <a:rPr lang="en-US" altLang="en-US" smtClean="0"/>
              <a:pPr/>
              <a:t>10</a:t>
            </a:fld>
            <a:endParaRPr lang="en-US" altLang="en-US"/>
          </a:p>
        </p:txBody>
      </p:sp>
    </p:spTree>
    <p:extLst>
      <p:ext uri="{BB962C8B-B14F-4D97-AF65-F5344CB8AC3E}">
        <p14:creationId xmlns:p14="http://schemas.microsoft.com/office/powerpoint/2010/main" val="336296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0A9E-2BE4-45DA-9A62-2FC531A9ED25}"/>
              </a:ext>
            </a:extLst>
          </p:cNvPr>
          <p:cNvSpPr>
            <a:spLocks noGrp="1"/>
          </p:cNvSpPr>
          <p:nvPr>
            <p:ph type="title"/>
          </p:nvPr>
        </p:nvSpPr>
        <p:spPr/>
        <p:txBody>
          <a:bodyPr/>
          <a:lstStyle/>
          <a:p>
            <a:r>
              <a:rPr lang="en-US" dirty="0"/>
              <a:t>How to Use Regular Expression</a:t>
            </a:r>
          </a:p>
        </p:txBody>
      </p:sp>
      <p:sp>
        <p:nvSpPr>
          <p:cNvPr id="3" name="Content Placeholder 2">
            <a:extLst>
              <a:ext uri="{FF2B5EF4-FFF2-40B4-BE49-F238E27FC236}">
                <a16:creationId xmlns:a16="http://schemas.microsoft.com/office/drawing/2014/main" id="{8C4F0096-1F27-4886-8CFF-CC04F1401FD5}"/>
              </a:ext>
            </a:extLst>
          </p:cNvPr>
          <p:cNvSpPr>
            <a:spLocks noGrp="1"/>
          </p:cNvSpPr>
          <p:nvPr>
            <p:ph idx="1"/>
          </p:nvPr>
        </p:nvSpPr>
        <p:spPr>
          <a:xfrm>
            <a:off x="914400" y="1447800"/>
            <a:ext cx="7315200" cy="4800600"/>
          </a:xfrm>
        </p:spPr>
        <p:txBody>
          <a:bodyPr/>
          <a:lstStyle/>
          <a:p>
            <a:pPr algn="l">
              <a:buFont typeface="+mj-lt"/>
              <a:buAutoNum type="arabicPeriod"/>
            </a:pPr>
            <a:r>
              <a:rPr lang="en-US" sz="2000" b="0" i="0" dirty="0">
                <a:solidFill>
                  <a:srgbClr val="212121"/>
                </a:solidFill>
                <a:effectLst/>
                <a:latin typeface="Roboto" panose="02000000000000000000" pitchFamily="2" charset="0"/>
              </a:rPr>
              <a:t>Import the regex module with </a:t>
            </a:r>
            <a:r>
              <a:rPr lang="en-US" sz="2000" b="1" i="0" dirty="0">
                <a:solidFill>
                  <a:srgbClr val="212121"/>
                </a:solidFill>
                <a:effectLst/>
                <a:latin typeface="Roboto" panose="02000000000000000000" pitchFamily="2" charset="0"/>
              </a:rPr>
              <a:t>import re</a:t>
            </a:r>
            <a:r>
              <a:rPr lang="en-US" sz="2000" b="0" i="0" dirty="0">
                <a:solidFill>
                  <a:srgbClr val="212121"/>
                </a:solidFill>
                <a:effectLst/>
                <a:latin typeface="Roboto" panose="02000000000000000000" pitchFamily="2" charset="0"/>
              </a:rPr>
              <a:t>.</a:t>
            </a:r>
          </a:p>
          <a:p>
            <a:pPr algn="l">
              <a:buFont typeface="+mj-lt"/>
              <a:buAutoNum type="arabicPeriod"/>
            </a:pPr>
            <a:r>
              <a:rPr lang="en-US" sz="2000" b="0" i="0" dirty="0">
                <a:solidFill>
                  <a:srgbClr val="212121"/>
                </a:solidFill>
                <a:effectLst/>
                <a:latin typeface="Roboto" panose="02000000000000000000" pitchFamily="2" charset="0"/>
              </a:rPr>
              <a:t>Define the targeted pattern using a raw string: </a:t>
            </a:r>
            <a:br>
              <a:rPr lang="en-US" sz="2000" b="0" i="0" dirty="0">
                <a:solidFill>
                  <a:srgbClr val="212121"/>
                </a:solidFill>
                <a:effectLst/>
                <a:latin typeface="Roboto" panose="02000000000000000000" pitchFamily="2" charset="0"/>
              </a:rPr>
            </a:br>
            <a:r>
              <a:rPr lang="en-US" sz="2000" b="1" i="0" dirty="0" err="1">
                <a:solidFill>
                  <a:srgbClr val="212121"/>
                </a:solidFill>
                <a:effectLst/>
                <a:latin typeface="Roboto" panose="02000000000000000000" pitchFamily="2" charset="0"/>
              </a:rPr>
              <a:t>phoneNumberRE</a:t>
            </a:r>
            <a:r>
              <a:rPr lang="en-US" sz="2000" b="1" i="0" dirty="0">
                <a:solidFill>
                  <a:srgbClr val="212121"/>
                </a:solidFill>
                <a:effectLst/>
                <a:latin typeface="Roboto" panose="02000000000000000000" pitchFamily="2" charset="0"/>
              </a:rPr>
              <a:t> = r"\d\d\d-\d\d\d-\d\d\d\d"</a:t>
            </a:r>
            <a:endParaRPr lang="en-US" sz="2000" b="0" i="0" dirty="0">
              <a:solidFill>
                <a:srgbClr val="212121"/>
              </a:solidFill>
              <a:effectLst/>
              <a:latin typeface="Roboto" panose="02000000000000000000" pitchFamily="2" charset="0"/>
            </a:endParaRPr>
          </a:p>
          <a:p>
            <a:pPr algn="l">
              <a:buFont typeface="+mj-lt"/>
              <a:buAutoNum type="arabicPeriod"/>
            </a:pPr>
            <a:r>
              <a:rPr lang="en-US" sz="2000" b="0" i="0" dirty="0">
                <a:solidFill>
                  <a:srgbClr val="212121"/>
                </a:solidFill>
                <a:effectLst/>
                <a:latin typeface="Roboto" panose="02000000000000000000" pitchFamily="2" charset="0"/>
              </a:rPr>
              <a:t>Create a Regex object with the </a:t>
            </a:r>
            <a:r>
              <a:rPr lang="en-US" sz="2000" b="0" i="0" dirty="0" err="1">
                <a:solidFill>
                  <a:srgbClr val="212121"/>
                </a:solidFill>
                <a:effectLst/>
                <a:latin typeface="Roboto" panose="02000000000000000000" pitchFamily="2" charset="0"/>
              </a:rPr>
              <a:t>re.compile</a:t>
            </a:r>
            <a:r>
              <a:rPr lang="en-US" sz="2000" b="0" i="0" dirty="0">
                <a:solidFill>
                  <a:srgbClr val="212121"/>
                </a:solidFill>
                <a:effectLst/>
                <a:latin typeface="Roboto" panose="02000000000000000000" pitchFamily="2" charset="0"/>
              </a:rPr>
              <a:t>() function: </a:t>
            </a:r>
            <a:br>
              <a:rPr lang="en-US" sz="2000" b="0" i="0" dirty="0">
                <a:solidFill>
                  <a:srgbClr val="212121"/>
                </a:solidFill>
                <a:effectLst/>
                <a:latin typeface="Roboto" panose="02000000000000000000" pitchFamily="2" charset="0"/>
              </a:rPr>
            </a:br>
            <a:r>
              <a:rPr lang="en-US" sz="2000" b="1" i="0" dirty="0" err="1">
                <a:solidFill>
                  <a:srgbClr val="212121"/>
                </a:solidFill>
                <a:effectLst/>
                <a:latin typeface="Roboto" panose="02000000000000000000" pitchFamily="2" charset="0"/>
              </a:rPr>
              <a:t>phoneNumberREObj</a:t>
            </a:r>
            <a:r>
              <a:rPr lang="en-US" sz="2000" b="1" i="0" dirty="0">
                <a:solidFill>
                  <a:srgbClr val="212121"/>
                </a:solidFill>
                <a:effectLst/>
                <a:latin typeface="Roboto" panose="02000000000000000000" pitchFamily="2" charset="0"/>
              </a:rPr>
              <a:t> = </a:t>
            </a:r>
            <a:r>
              <a:rPr lang="en-US" sz="2000" b="1" i="0" dirty="0" err="1">
                <a:solidFill>
                  <a:srgbClr val="212121"/>
                </a:solidFill>
                <a:effectLst/>
                <a:latin typeface="Roboto" panose="02000000000000000000" pitchFamily="2" charset="0"/>
              </a:rPr>
              <a:t>re.compile</a:t>
            </a:r>
            <a:r>
              <a:rPr lang="en-US" sz="2000" b="1" i="0" dirty="0">
                <a:solidFill>
                  <a:srgbClr val="212121"/>
                </a:solidFill>
                <a:effectLst/>
                <a:latin typeface="Roboto" panose="02000000000000000000" pitchFamily="2" charset="0"/>
              </a:rPr>
              <a:t>(</a:t>
            </a:r>
            <a:r>
              <a:rPr lang="en-US" sz="2000" b="1" i="0" dirty="0" err="1">
                <a:solidFill>
                  <a:srgbClr val="212121"/>
                </a:solidFill>
                <a:effectLst/>
                <a:latin typeface="Roboto" panose="02000000000000000000" pitchFamily="2" charset="0"/>
              </a:rPr>
              <a:t>phoneNumberRE</a:t>
            </a:r>
            <a:r>
              <a:rPr lang="en-US" sz="2000" b="1" i="0" dirty="0">
                <a:solidFill>
                  <a:srgbClr val="212121"/>
                </a:solidFill>
                <a:effectLst/>
                <a:latin typeface="Roboto" panose="02000000000000000000" pitchFamily="2" charset="0"/>
              </a:rPr>
              <a:t>)</a:t>
            </a:r>
            <a:endParaRPr lang="en-US" sz="2000" b="0" i="0" dirty="0">
              <a:solidFill>
                <a:srgbClr val="212121"/>
              </a:solidFill>
              <a:effectLst/>
              <a:latin typeface="Roboto" panose="02000000000000000000" pitchFamily="2" charset="0"/>
            </a:endParaRPr>
          </a:p>
          <a:p>
            <a:pPr algn="l">
              <a:buFont typeface="+mj-lt"/>
              <a:buAutoNum type="arabicPeriod"/>
            </a:pPr>
            <a:r>
              <a:rPr lang="en-US" sz="2000" b="0" i="0" dirty="0">
                <a:solidFill>
                  <a:srgbClr val="212121"/>
                </a:solidFill>
                <a:effectLst/>
                <a:latin typeface="Roboto" panose="02000000000000000000" pitchFamily="2" charset="0"/>
              </a:rPr>
              <a:t>Pass the string you want to search into one of the Regex object’s methods (e.g., </a:t>
            </a:r>
            <a:r>
              <a:rPr lang="en-US" sz="2000" b="0" i="0" dirty="0" err="1">
                <a:solidFill>
                  <a:srgbClr val="212121"/>
                </a:solidFill>
                <a:effectLst/>
                <a:latin typeface="Roboto" panose="02000000000000000000" pitchFamily="2" charset="0"/>
              </a:rPr>
              <a:t>findall</a:t>
            </a:r>
            <a:r>
              <a:rPr lang="en-US" sz="2000" b="0" i="0" dirty="0">
                <a:solidFill>
                  <a:srgbClr val="212121"/>
                </a:solidFill>
                <a:effectLst/>
                <a:latin typeface="Roboto" panose="02000000000000000000" pitchFamily="2" charset="0"/>
              </a:rPr>
              <a:t>, search, match): </a:t>
            </a:r>
            <a:br>
              <a:rPr lang="en-US" sz="2000" b="0" i="0" dirty="0">
                <a:solidFill>
                  <a:srgbClr val="212121"/>
                </a:solidFill>
                <a:effectLst/>
                <a:latin typeface="Roboto" panose="02000000000000000000" pitchFamily="2" charset="0"/>
              </a:rPr>
            </a:br>
            <a:r>
              <a:rPr lang="en-US" sz="2000" b="1" i="0" dirty="0" err="1">
                <a:solidFill>
                  <a:srgbClr val="212121"/>
                </a:solidFill>
                <a:effectLst/>
                <a:latin typeface="Roboto" panose="02000000000000000000" pitchFamily="2" charset="0"/>
              </a:rPr>
              <a:t>matchList</a:t>
            </a:r>
            <a:r>
              <a:rPr lang="en-US" sz="2000" b="1" i="0" dirty="0">
                <a:solidFill>
                  <a:srgbClr val="212121"/>
                </a:solidFill>
                <a:effectLst/>
                <a:latin typeface="Roboto" panose="02000000000000000000" pitchFamily="2" charset="0"/>
              </a:rPr>
              <a:t> = </a:t>
            </a:r>
            <a:r>
              <a:rPr lang="en-US" sz="2000" b="1" i="0" dirty="0" err="1">
                <a:solidFill>
                  <a:srgbClr val="212121"/>
                </a:solidFill>
                <a:effectLst/>
                <a:latin typeface="Roboto" panose="02000000000000000000" pitchFamily="2" charset="0"/>
              </a:rPr>
              <a:t>phoneNumberREObj.findall</a:t>
            </a:r>
            <a:r>
              <a:rPr lang="en-US" sz="2000" b="1" i="0" dirty="0">
                <a:solidFill>
                  <a:srgbClr val="212121"/>
                </a:solidFill>
                <a:effectLst/>
                <a:latin typeface="Roboto" panose="02000000000000000000" pitchFamily="2" charset="0"/>
              </a:rPr>
              <a:t>(msg)</a:t>
            </a:r>
            <a:endParaRPr lang="en-US" sz="2000" b="0" i="0" dirty="0">
              <a:solidFill>
                <a:srgbClr val="212121"/>
              </a:solidFill>
              <a:effectLst/>
              <a:latin typeface="Roboto" panose="02000000000000000000" pitchFamily="2" charset="0"/>
            </a:endParaRPr>
          </a:p>
          <a:p>
            <a:pPr algn="l">
              <a:buFont typeface="+mj-lt"/>
              <a:buAutoNum type="arabicPeriod"/>
            </a:pPr>
            <a:r>
              <a:rPr lang="en-US" sz="2000" b="0" i="0" dirty="0">
                <a:solidFill>
                  <a:srgbClr val="212121"/>
                </a:solidFill>
                <a:effectLst/>
                <a:latin typeface="Roboto" panose="02000000000000000000" pitchFamily="2" charset="0"/>
              </a:rPr>
              <a:t>Print the result. The returned data types are different from different methods of a Regex object. Thus, the corresponding result should be processed accordingly.</a:t>
            </a:r>
          </a:p>
          <a:p>
            <a:endParaRPr lang="en-US" sz="2000" dirty="0"/>
          </a:p>
        </p:txBody>
      </p:sp>
      <p:sp>
        <p:nvSpPr>
          <p:cNvPr id="4" name="Date Placeholder 3">
            <a:extLst>
              <a:ext uri="{FF2B5EF4-FFF2-40B4-BE49-F238E27FC236}">
                <a16:creationId xmlns:a16="http://schemas.microsoft.com/office/drawing/2014/main" id="{9E1E6FE3-CBF1-4DDE-847D-D9C46EFCC092}"/>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95FC05E8-B983-409C-A982-E99E4D7AB4A2}"/>
              </a:ext>
            </a:extLst>
          </p:cNvPr>
          <p:cNvSpPr>
            <a:spLocks noGrp="1"/>
          </p:cNvSpPr>
          <p:nvPr>
            <p:ph type="sldNum" sz="quarter" idx="11"/>
          </p:nvPr>
        </p:nvSpPr>
        <p:spPr/>
        <p:txBody>
          <a:bodyPr/>
          <a:lstStyle/>
          <a:p>
            <a:fld id="{A75DACA3-60DD-40E4-BDE0-DC5E083823BC}" type="slidenum">
              <a:rPr lang="en-US" altLang="en-US" smtClean="0"/>
              <a:pPr/>
              <a:t>11</a:t>
            </a:fld>
            <a:endParaRPr lang="en-US" altLang="en-US"/>
          </a:p>
        </p:txBody>
      </p:sp>
    </p:spTree>
    <p:extLst>
      <p:ext uri="{BB962C8B-B14F-4D97-AF65-F5344CB8AC3E}">
        <p14:creationId xmlns:p14="http://schemas.microsoft.com/office/powerpoint/2010/main" val="154849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792D-3033-41AC-8CD7-BEC6D81F8F67}"/>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Common Methods in a RE Object</a:t>
            </a:r>
            <a:endParaRPr lang="en-US" dirty="0"/>
          </a:p>
        </p:txBody>
      </p:sp>
      <p:sp>
        <p:nvSpPr>
          <p:cNvPr id="3" name="Content Placeholder 2">
            <a:extLst>
              <a:ext uri="{FF2B5EF4-FFF2-40B4-BE49-F238E27FC236}">
                <a16:creationId xmlns:a16="http://schemas.microsoft.com/office/drawing/2014/main" id="{78730F55-F51D-4987-9C3A-B67647F37CA1}"/>
              </a:ext>
            </a:extLst>
          </p:cNvPr>
          <p:cNvSpPr>
            <a:spLocks noGrp="1"/>
          </p:cNvSpPr>
          <p:nvPr>
            <p:ph idx="1"/>
          </p:nvPr>
        </p:nvSpPr>
        <p:spPr>
          <a:xfrm>
            <a:off x="685800" y="1447800"/>
            <a:ext cx="7772400" cy="3886200"/>
          </a:xfrm>
        </p:spPr>
        <p:txBody>
          <a:bodyPr/>
          <a:lstStyle/>
          <a:p>
            <a:pPr algn="l">
              <a:buFont typeface="Arial" panose="020B0604020202020204" pitchFamily="34" charset="0"/>
              <a:buChar char="•"/>
            </a:pPr>
            <a:r>
              <a:rPr lang="en-US" b="1" i="0" dirty="0" err="1">
                <a:solidFill>
                  <a:srgbClr val="212121"/>
                </a:solidFill>
                <a:effectLst/>
                <a:latin typeface="Roboto" panose="02000000000000000000" pitchFamily="2" charset="0"/>
              </a:rPr>
              <a:t>findall</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Perform a global search over a whole string. </a:t>
            </a:r>
            <a:r>
              <a:rPr lang="en-US" b="0" i="0" dirty="0">
                <a:solidFill>
                  <a:schemeClr val="accent2"/>
                </a:solidFill>
                <a:effectLst/>
                <a:latin typeface="Roboto" panose="02000000000000000000" pitchFamily="2" charset="0"/>
              </a:rPr>
              <a:t>Returns</a:t>
            </a:r>
            <a:r>
              <a:rPr lang="en-US" b="0" i="0" dirty="0">
                <a:solidFill>
                  <a:srgbClr val="212121"/>
                </a:solidFill>
                <a:effectLst/>
                <a:latin typeface="Roboto" panose="02000000000000000000" pitchFamily="2" charset="0"/>
              </a:rPr>
              <a:t> </a:t>
            </a:r>
            <a:r>
              <a:rPr lang="en-US" b="1" i="0" u="sng" dirty="0">
                <a:solidFill>
                  <a:srgbClr val="212121"/>
                </a:solidFill>
                <a:effectLst/>
                <a:latin typeface="Roboto" panose="02000000000000000000" pitchFamily="2" charset="0"/>
              </a:rPr>
              <a:t>a list </a:t>
            </a:r>
            <a:r>
              <a:rPr lang="en-US" b="0" i="0" dirty="0">
                <a:solidFill>
                  <a:srgbClr val="212121"/>
                </a:solidFill>
                <a:effectLst/>
                <a:latin typeface="Roboto" panose="02000000000000000000" pitchFamily="2" charset="0"/>
              </a:rPr>
              <a:t>containing all matches, or an empty list if no matches are found.</a:t>
            </a:r>
          </a:p>
          <a:p>
            <a:pPr algn="l">
              <a:buFont typeface="Arial" panose="020B0604020202020204" pitchFamily="34" charset="0"/>
              <a:buChar char="•"/>
            </a:pPr>
            <a:r>
              <a:rPr lang="en-US" b="1" i="0" dirty="0">
                <a:solidFill>
                  <a:srgbClr val="212121"/>
                </a:solidFill>
                <a:effectLst/>
                <a:latin typeface="Roboto" panose="02000000000000000000" pitchFamily="2" charset="0"/>
              </a:rPr>
              <a:t>search()</a:t>
            </a:r>
            <a:r>
              <a:rPr lang="en-US" b="0" i="0" dirty="0">
                <a:solidFill>
                  <a:srgbClr val="212121"/>
                </a:solidFill>
                <a:effectLst/>
                <a:latin typeface="Roboto" panose="02000000000000000000" pitchFamily="2" charset="0"/>
              </a:rPr>
              <a:t>: </a:t>
            </a:r>
            <a:r>
              <a:rPr lang="en-US" b="0" i="0" dirty="0">
                <a:solidFill>
                  <a:schemeClr val="accent2"/>
                </a:solidFill>
                <a:effectLst/>
                <a:latin typeface="Roboto" panose="02000000000000000000" pitchFamily="2" charset="0"/>
              </a:rPr>
              <a:t>Returns</a:t>
            </a:r>
            <a:r>
              <a:rPr lang="en-US" b="0" i="0" dirty="0">
                <a:solidFill>
                  <a:srgbClr val="212121"/>
                </a:solidFill>
                <a:effectLst/>
                <a:latin typeface="Roboto" panose="02000000000000000000" pitchFamily="2" charset="0"/>
              </a:rPr>
              <a:t> a </a:t>
            </a:r>
            <a:r>
              <a:rPr lang="en-US" b="1" i="0" u="sng" dirty="0">
                <a:solidFill>
                  <a:srgbClr val="212121"/>
                </a:solidFill>
                <a:effectLst/>
                <a:latin typeface="Roboto" panose="02000000000000000000" pitchFamily="2" charset="0"/>
              </a:rPr>
              <a:t>Match object </a:t>
            </a:r>
            <a:r>
              <a:rPr lang="en-US" b="0" i="0" dirty="0">
                <a:solidFill>
                  <a:srgbClr val="212121"/>
                </a:solidFill>
                <a:effectLst/>
                <a:latin typeface="Roboto" panose="02000000000000000000" pitchFamily="2" charset="0"/>
              </a:rPr>
              <a:t>if there is a match anywhere in the string.</a:t>
            </a:r>
          </a:p>
          <a:p>
            <a:pPr algn="l">
              <a:buFont typeface="Arial" panose="020B0604020202020204" pitchFamily="34" charset="0"/>
              <a:buChar char="•"/>
            </a:pPr>
            <a:r>
              <a:rPr lang="en-US" b="1" i="0" dirty="0">
                <a:solidFill>
                  <a:srgbClr val="212121"/>
                </a:solidFill>
                <a:effectLst/>
                <a:latin typeface="Roboto" panose="02000000000000000000" pitchFamily="2" charset="0"/>
              </a:rPr>
              <a:t>match()</a:t>
            </a:r>
            <a:r>
              <a:rPr lang="en-US" b="0" i="0" dirty="0">
                <a:solidFill>
                  <a:srgbClr val="212121"/>
                </a:solidFill>
                <a:effectLst/>
                <a:latin typeface="Roboto" panose="02000000000000000000" pitchFamily="2" charset="0"/>
              </a:rPr>
              <a:t>: </a:t>
            </a:r>
            <a:r>
              <a:rPr lang="en-US" b="0" i="0" dirty="0">
                <a:solidFill>
                  <a:schemeClr val="accent2"/>
                </a:solidFill>
                <a:effectLst/>
                <a:latin typeface="Roboto" panose="02000000000000000000" pitchFamily="2" charset="0"/>
              </a:rPr>
              <a:t>Returns</a:t>
            </a:r>
            <a:r>
              <a:rPr lang="en-US" b="0" i="0" dirty="0">
                <a:solidFill>
                  <a:srgbClr val="212121"/>
                </a:solidFill>
                <a:effectLst/>
                <a:latin typeface="Roboto" panose="02000000000000000000" pitchFamily="2" charset="0"/>
              </a:rPr>
              <a:t> a </a:t>
            </a:r>
            <a:r>
              <a:rPr lang="en-US" b="1" i="0" u="sng" dirty="0">
                <a:solidFill>
                  <a:srgbClr val="212121"/>
                </a:solidFill>
                <a:effectLst/>
                <a:latin typeface="Roboto" panose="02000000000000000000" pitchFamily="2" charset="0"/>
              </a:rPr>
              <a:t>Match object </a:t>
            </a:r>
            <a:r>
              <a:rPr lang="en-US" b="0" i="0" dirty="0">
                <a:solidFill>
                  <a:srgbClr val="212121"/>
                </a:solidFill>
                <a:effectLst/>
                <a:latin typeface="Roboto" panose="02000000000000000000" pitchFamily="2" charset="0"/>
              </a:rPr>
              <a:t>if there is a match found at the beginning of a string.</a:t>
            </a:r>
          </a:p>
          <a:p>
            <a:pPr marL="0" indent="0">
              <a:buNone/>
            </a:pPr>
            <a:endParaRPr lang="en-US" dirty="0"/>
          </a:p>
        </p:txBody>
      </p:sp>
      <p:sp>
        <p:nvSpPr>
          <p:cNvPr id="4" name="Date Placeholder 3">
            <a:extLst>
              <a:ext uri="{FF2B5EF4-FFF2-40B4-BE49-F238E27FC236}">
                <a16:creationId xmlns:a16="http://schemas.microsoft.com/office/drawing/2014/main" id="{C3912908-3D27-4715-B8DA-4CBE70355B20}"/>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DC9EC59E-A1E2-4725-BEB9-41DB65558767}"/>
              </a:ext>
            </a:extLst>
          </p:cNvPr>
          <p:cNvSpPr>
            <a:spLocks noGrp="1"/>
          </p:cNvSpPr>
          <p:nvPr>
            <p:ph type="sldNum" sz="quarter" idx="11"/>
          </p:nvPr>
        </p:nvSpPr>
        <p:spPr/>
        <p:txBody>
          <a:bodyPr/>
          <a:lstStyle/>
          <a:p>
            <a:fld id="{A75DACA3-60DD-40E4-BDE0-DC5E083823BC}" type="slidenum">
              <a:rPr lang="en-US" altLang="en-US" smtClean="0"/>
              <a:pPr/>
              <a:t>12</a:t>
            </a:fld>
            <a:endParaRPr lang="en-US" altLang="en-US"/>
          </a:p>
        </p:txBody>
      </p:sp>
    </p:spTree>
    <p:extLst>
      <p:ext uri="{BB962C8B-B14F-4D97-AF65-F5344CB8AC3E}">
        <p14:creationId xmlns:p14="http://schemas.microsoft.com/office/powerpoint/2010/main" val="227813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8843-114D-4174-9B5F-163D2D272FD8}"/>
              </a:ext>
            </a:extLst>
          </p:cNvPr>
          <p:cNvSpPr>
            <a:spLocks noGrp="1"/>
          </p:cNvSpPr>
          <p:nvPr>
            <p:ph type="title"/>
          </p:nvPr>
        </p:nvSpPr>
        <p:spPr>
          <a:xfrm>
            <a:off x="685800" y="304800"/>
            <a:ext cx="7772400" cy="685800"/>
          </a:xfrm>
        </p:spPr>
        <p:txBody>
          <a:bodyPr/>
          <a:lstStyle/>
          <a:p>
            <a:r>
              <a:rPr lang="en-US" b="0" i="0" dirty="0">
                <a:solidFill>
                  <a:srgbClr val="212121"/>
                </a:solidFill>
                <a:effectLst/>
                <a:latin typeface="Roboto" panose="02000000000000000000" pitchFamily="2" charset="0"/>
              </a:rPr>
              <a:t>Match Object</a:t>
            </a:r>
            <a:endParaRPr lang="en-US" dirty="0"/>
          </a:p>
        </p:txBody>
      </p:sp>
      <p:sp>
        <p:nvSpPr>
          <p:cNvPr id="3" name="Content Placeholder 2">
            <a:extLst>
              <a:ext uri="{FF2B5EF4-FFF2-40B4-BE49-F238E27FC236}">
                <a16:creationId xmlns:a16="http://schemas.microsoft.com/office/drawing/2014/main" id="{AAA01F93-494D-49CC-9FED-060D43C56355}"/>
              </a:ext>
            </a:extLst>
          </p:cNvPr>
          <p:cNvSpPr>
            <a:spLocks noGrp="1"/>
          </p:cNvSpPr>
          <p:nvPr>
            <p:ph idx="1"/>
          </p:nvPr>
        </p:nvSpPr>
        <p:spPr>
          <a:xfrm>
            <a:off x="533400" y="1143000"/>
            <a:ext cx="8382000" cy="2984020"/>
          </a:xfrm>
        </p:spPr>
        <p:txBody>
          <a:bodyPr/>
          <a:lstStyle/>
          <a:p>
            <a:r>
              <a:rPr lang="en-US" sz="2000" b="0" i="0" dirty="0">
                <a:solidFill>
                  <a:srgbClr val="212121"/>
                </a:solidFill>
                <a:effectLst/>
                <a:latin typeface="Roboto" panose="02000000000000000000" pitchFamily="2" charset="0"/>
              </a:rPr>
              <a:t>A Regex object’s search() or match() method searches the string it is passed for any matches to the regex. The search() method will return None if the regex pattern is not found in the string. If the pattern is found, the search() method returns a Match object, </a:t>
            </a:r>
          </a:p>
          <a:p>
            <a:r>
              <a:rPr lang="en-US" sz="2000" b="0" i="0" dirty="0">
                <a:solidFill>
                  <a:srgbClr val="212121"/>
                </a:solidFill>
                <a:effectLst/>
                <a:latin typeface="Roboto" panose="02000000000000000000" pitchFamily="2" charset="0"/>
              </a:rPr>
              <a:t>A Match Object has a </a:t>
            </a:r>
            <a:r>
              <a:rPr lang="en-US" sz="2000" b="1" i="0" dirty="0">
                <a:solidFill>
                  <a:srgbClr val="212121"/>
                </a:solidFill>
                <a:effectLst/>
                <a:latin typeface="Roboto" panose="02000000000000000000" pitchFamily="2" charset="0"/>
              </a:rPr>
              <a:t>group()</a:t>
            </a:r>
            <a:r>
              <a:rPr lang="en-US" sz="2000" b="0" i="0" dirty="0">
                <a:solidFill>
                  <a:srgbClr val="212121"/>
                </a:solidFill>
                <a:effectLst/>
                <a:latin typeface="Roboto" panose="02000000000000000000" pitchFamily="2" charset="0"/>
              </a:rPr>
              <a:t> (same as </a:t>
            </a:r>
            <a:r>
              <a:rPr lang="en-US" sz="2000" b="1" i="0" dirty="0">
                <a:solidFill>
                  <a:srgbClr val="212121"/>
                </a:solidFill>
                <a:effectLst/>
                <a:latin typeface="Roboto" panose="02000000000000000000" pitchFamily="2" charset="0"/>
              </a:rPr>
              <a:t>group(0)</a:t>
            </a:r>
            <a:r>
              <a:rPr lang="en-US" sz="2000" b="0" i="0" dirty="0">
                <a:solidFill>
                  <a:srgbClr val="212121"/>
                </a:solidFill>
                <a:effectLst/>
                <a:latin typeface="Roboto" panose="02000000000000000000" pitchFamily="2" charset="0"/>
              </a:rPr>
              <a:t>) return the actual matched text from the searched string. As the example shown below, we can further define multiple subgroups using "()" in a regular expression, and each subgroup can also have different names using "?P&lt;</a:t>
            </a:r>
            <a:r>
              <a:rPr lang="en-US" sz="2000" b="0" i="0" dirty="0" err="1">
                <a:solidFill>
                  <a:srgbClr val="212121"/>
                </a:solidFill>
                <a:effectLst/>
                <a:latin typeface="Roboto" panose="02000000000000000000" pitchFamily="2" charset="0"/>
              </a:rPr>
              <a:t>subgroupName</a:t>
            </a:r>
            <a:r>
              <a:rPr lang="en-US" sz="2000" b="0" i="0" dirty="0">
                <a:solidFill>
                  <a:srgbClr val="212121"/>
                </a:solidFill>
                <a:effectLst/>
                <a:latin typeface="Roboto" panose="02000000000000000000" pitchFamily="2" charset="0"/>
              </a:rPr>
              <a:t>&gt;". group(k) returns the value of the kth subgroup.</a:t>
            </a:r>
            <a:endParaRPr lang="en-US" sz="2000" dirty="0"/>
          </a:p>
        </p:txBody>
      </p:sp>
      <p:sp>
        <p:nvSpPr>
          <p:cNvPr id="4" name="Date Placeholder 3">
            <a:extLst>
              <a:ext uri="{FF2B5EF4-FFF2-40B4-BE49-F238E27FC236}">
                <a16:creationId xmlns:a16="http://schemas.microsoft.com/office/drawing/2014/main" id="{31E92BB7-0C8D-4005-9856-FBB4F80FCA64}"/>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95B028A4-F307-4F9D-9E39-CEA9B6EBFA24}"/>
              </a:ext>
            </a:extLst>
          </p:cNvPr>
          <p:cNvSpPr>
            <a:spLocks noGrp="1"/>
          </p:cNvSpPr>
          <p:nvPr>
            <p:ph type="sldNum" sz="quarter" idx="11"/>
          </p:nvPr>
        </p:nvSpPr>
        <p:spPr/>
        <p:txBody>
          <a:bodyPr/>
          <a:lstStyle/>
          <a:p>
            <a:fld id="{A75DACA3-60DD-40E4-BDE0-DC5E083823BC}" type="slidenum">
              <a:rPr lang="en-US" altLang="en-US" smtClean="0"/>
              <a:pPr/>
              <a:t>13</a:t>
            </a:fld>
            <a:endParaRPr lang="en-US" altLang="en-US"/>
          </a:p>
        </p:txBody>
      </p:sp>
      <p:pic>
        <p:nvPicPr>
          <p:cNvPr id="7" name="Picture 6">
            <a:extLst>
              <a:ext uri="{FF2B5EF4-FFF2-40B4-BE49-F238E27FC236}">
                <a16:creationId xmlns:a16="http://schemas.microsoft.com/office/drawing/2014/main" id="{0CF6B586-178D-46F4-B4EB-4FCD25C4B6E7}"/>
              </a:ext>
            </a:extLst>
          </p:cNvPr>
          <p:cNvPicPr>
            <a:picLocks noChangeAspect="1"/>
          </p:cNvPicPr>
          <p:nvPr/>
        </p:nvPicPr>
        <p:blipFill>
          <a:blip r:embed="rId2"/>
          <a:stretch>
            <a:fillRect/>
          </a:stretch>
        </p:blipFill>
        <p:spPr>
          <a:xfrm>
            <a:off x="14177" y="4572000"/>
            <a:ext cx="9144000" cy="1382233"/>
          </a:xfrm>
          <a:prstGeom prst="rect">
            <a:avLst/>
          </a:prstGeom>
        </p:spPr>
      </p:pic>
    </p:spTree>
    <p:extLst>
      <p:ext uri="{BB962C8B-B14F-4D97-AF65-F5344CB8AC3E}">
        <p14:creationId xmlns:p14="http://schemas.microsoft.com/office/powerpoint/2010/main" val="148833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FDCC-A599-4F03-9996-AF29439E67BD}"/>
              </a:ext>
            </a:extLst>
          </p:cNvPr>
          <p:cNvSpPr>
            <a:spLocks noGrp="1"/>
          </p:cNvSpPr>
          <p:nvPr>
            <p:ph type="title"/>
          </p:nvPr>
        </p:nvSpPr>
        <p:spPr/>
        <p:txBody>
          <a:bodyPr/>
          <a:lstStyle/>
          <a:p>
            <a:r>
              <a:rPr lang="en-US" dirty="0"/>
              <a:t>Recap: </a:t>
            </a:r>
            <a:r>
              <a:rPr lang="en-US" dirty="0" err="1"/>
              <a:t>findall</a:t>
            </a:r>
            <a:r>
              <a:rPr lang="en-US" dirty="0"/>
              <a:t>()</a:t>
            </a:r>
          </a:p>
        </p:txBody>
      </p:sp>
      <p:sp>
        <p:nvSpPr>
          <p:cNvPr id="4" name="Date Placeholder 3">
            <a:extLst>
              <a:ext uri="{FF2B5EF4-FFF2-40B4-BE49-F238E27FC236}">
                <a16:creationId xmlns:a16="http://schemas.microsoft.com/office/drawing/2014/main" id="{1FA656A3-8081-49BC-A8B0-E46871DA3B2B}"/>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3C687706-D9B5-4362-8EB2-B6AFC1A2EDB9}"/>
              </a:ext>
            </a:extLst>
          </p:cNvPr>
          <p:cNvSpPr>
            <a:spLocks noGrp="1"/>
          </p:cNvSpPr>
          <p:nvPr>
            <p:ph type="sldNum" sz="quarter" idx="11"/>
          </p:nvPr>
        </p:nvSpPr>
        <p:spPr/>
        <p:txBody>
          <a:bodyPr/>
          <a:lstStyle/>
          <a:p>
            <a:fld id="{A75DACA3-60DD-40E4-BDE0-DC5E083823BC}" type="slidenum">
              <a:rPr lang="en-US" altLang="en-US" smtClean="0"/>
              <a:pPr/>
              <a:t>14</a:t>
            </a:fld>
            <a:endParaRPr lang="en-US" altLang="en-US"/>
          </a:p>
        </p:txBody>
      </p:sp>
      <p:pic>
        <p:nvPicPr>
          <p:cNvPr id="6" name="Content Placeholder 6">
            <a:extLst>
              <a:ext uri="{FF2B5EF4-FFF2-40B4-BE49-F238E27FC236}">
                <a16:creationId xmlns:a16="http://schemas.microsoft.com/office/drawing/2014/main" id="{5A18DD70-0742-41EC-B67E-2FA40C2303BC}"/>
              </a:ext>
            </a:extLst>
          </p:cNvPr>
          <p:cNvPicPr>
            <a:picLocks noGrp="1" noChangeAspect="1"/>
          </p:cNvPicPr>
          <p:nvPr>
            <p:ph idx="1"/>
          </p:nvPr>
        </p:nvPicPr>
        <p:blipFill>
          <a:blip r:embed="rId2"/>
          <a:stretch>
            <a:fillRect/>
          </a:stretch>
        </p:blipFill>
        <p:spPr>
          <a:xfrm>
            <a:off x="952500" y="2175651"/>
            <a:ext cx="6057900" cy="3286125"/>
          </a:xfrm>
        </p:spPr>
      </p:pic>
      <p:sp>
        <p:nvSpPr>
          <p:cNvPr id="8" name="TextBox 7">
            <a:extLst>
              <a:ext uri="{FF2B5EF4-FFF2-40B4-BE49-F238E27FC236}">
                <a16:creationId xmlns:a16="http://schemas.microsoft.com/office/drawing/2014/main" id="{24FA579D-5F63-456F-A032-59FE8E8C8FBE}"/>
              </a:ext>
            </a:extLst>
          </p:cNvPr>
          <p:cNvSpPr txBox="1"/>
          <p:nvPr/>
        </p:nvSpPr>
        <p:spPr>
          <a:xfrm>
            <a:off x="708837" y="1238214"/>
            <a:ext cx="7315200" cy="830997"/>
          </a:xfrm>
          <a:prstGeom prst="rect">
            <a:avLst/>
          </a:prstGeom>
          <a:noFill/>
        </p:spPr>
        <p:txBody>
          <a:bodyPr wrap="square">
            <a:spAutoFit/>
          </a:bodyPr>
          <a:lstStyle/>
          <a:p>
            <a:r>
              <a:rPr lang="en-US" sz="2400" b="0" i="0" dirty="0" err="1">
                <a:solidFill>
                  <a:srgbClr val="000000"/>
                </a:solidFill>
                <a:effectLst/>
                <a:latin typeface="Courier New" panose="02070309020205020404" pitchFamily="49" charset="0"/>
              </a:rPr>
              <a:t>findall</a:t>
            </a:r>
            <a:r>
              <a:rPr lang="en-US" sz="2400" b="0" i="0" dirty="0">
                <a:solidFill>
                  <a:srgbClr val="000000"/>
                </a:solidFill>
                <a:effectLst/>
                <a:latin typeface="Courier New" panose="02070309020205020404" pitchFamily="49" charset="0"/>
              </a:rPr>
              <a:t>()</a:t>
            </a:r>
            <a:r>
              <a:rPr lang="en-US" sz="2400" b="0" i="0" dirty="0">
                <a:solidFill>
                  <a:srgbClr val="000000"/>
                </a:solidFill>
                <a:effectLst/>
                <a:latin typeface="JansonTextLTStd"/>
              </a:rPr>
              <a:t> method will return as a list of the strings of </a:t>
            </a:r>
            <a:r>
              <a:rPr lang="en-US" sz="2400" b="0" i="1" dirty="0">
                <a:solidFill>
                  <a:srgbClr val="000000"/>
                </a:solidFill>
                <a:effectLst/>
                <a:latin typeface="JansonTextLTStd"/>
              </a:rPr>
              <a:t>every</a:t>
            </a:r>
            <a:r>
              <a:rPr lang="en-US" sz="2400" b="0" i="0" dirty="0">
                <a:solidFill>
                  <a:srgbClr val="000000"/>
                </a:solidFill>
                <a:effectLst/>
                <a:latin typeface="JansonTextLTStd"/>
              </a:rPr>
              <a:t> match in the searched string.</a:t>
            </a:r>
            <a:endParaRPr lang="en-US" sz="2400" dirty="0"/>
          </a:p>
        </p:txBody>
      </p:sp>
    </p:spTree>
    <p:extLst>
      <p:ext uri="{BB962C8B-B14F-4D97-AF65-F5344CB8AC3E}">
        <p14:creationId xmlns:p14="http://schemas.microsoft.com/office/powerpoint/2010/main" val="300017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5FB5-E56F-4898-9226-AFBA8F274286}"/>
              </a:ext>
            </a:extLst>
          </p:cNvPr>
          <p:cNvSpPr>
            <a:spLocks noGrp="1"/>
          </p:cNvSpPr>
          <p:nvPr>
            <p:ph type="title"/>
          </p:nvPr>
        </p:nvSpPr>
        <p:spPr>
          <a:xfrm>
            <a:off x="685800" y="23037"/>
            <a:ext cx="7772400" cy="685800"/>
          </a:xfrm>
        </p:spPr>
        <p:txBody>
          <a:bodyPr/>
          <a:lstStyle/>
          <a:p>
            <a:r>
              <a:rPr lang="en-US" dirty="0"/>
              <a:t> search() &amp; match()</a:t>
            </a:r>
          </a:p>
        </p:txBody>
      </p:sp>
      <p:pic>
        <p:nvPicPr>
          <p:cNvPr id="7" name="Content Placeholder 6">
            <a:extLst>
              <a:ext uri="{FF2B5EF4-FFF2-40B4-BE49-F238E27FC236}">
                <a16:creationId xmlns:a16="http://schemas.microsoft.com/office/drawing/2014/main" id="{9D8B37AA-A135-4817-97BC-F4C4B7C016D7}"/>
              </a:ext>
            </a:extLst>
          </p:cNvPr>
          <p:cNvPicPr>
            <a:picLocks noGrp="1" noChangeAspect="1"/>
          </p:cNvPicPr>
          <p:nvPr>
            <p:ph idx="1"/>
          </p:nvPr>
        </p:nvPicPr>
        <p:blipFill>
          <a:blip r:embed="rId2"/>
          <a:stretch>
            <a:fillRect/>
          </a:stretch>
        </p:blipFill>
        <p:spPr>
          <a:xfrm>
            <a:off x="684028" y="786625"/>
            <a:ext cx="6000750" cy="1066800"/>
          </a:xfrm>
        </p:spPr>
      </p:pic>
      <p:sp>
        <p:nvSpPr>
          <p:cNvPr id="4" name="Date Placeholder 3">
            <a:extLst>
              <a:ext uri="{FF2B5EF4-FFF2-40B4-BE49-F238E27FC236}">
                <a16:creationId xmlns:a16="http://schemas.microsoft.com/office/drawing/2014/main" id="{A21A5748-33E1-42C0-ADC8-01BFB6059273}"/>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EBE6B37A-3E99-49A7-BE46-3080C8F2758E}"/>
              </a:ext>
            </a:extLst>
          </p:cNvPr>
          <p:cNvSpPr>
            <a:spLocks noGrp="1"/>
          </p:cNvSpPr>
          <p:nvPr>
            <p:ph type="sldNum" sz="quarter" idx="11"/>
          </p:nvPr>
        </p:nvSpPr>
        <p:spPr/>
        <p:txBody>
          <a:bodyPr/>
          <a:lstStyle/>
          <a:p>
            <a:fld id="{A75DACA3-60DD-40E4-BDE0-DC5E083823BC}" type="slidenum">
              <a:rPr lang="en-US" altLang="en-US" smtClean="0"/>
              <a:pPr/>
              <a:t>15</a:t>
            </a:fld>
            <a:endParaRPr lang="en-US" altLang="en-US"/>
          </a:p>
        </p:txBody>
      </p:sp>
      <p:pic>
        <p:nvPicPr>
          <p:cNvPr id="9" name="Picture 8">
            <a:extLst>
              <a:ext uri="{FF2B5EF4-FFF2-40B4-BE49-F238E27FC236}">
                <a16:creationId xmlns:a16="http://schemas.microsoft.com/office/drawing/2014/main" id="{BC10D37B-C9CC-4050-ACDC-F1463E444178}"/>
              </a:ext>
            </a:extLst>
          </p:cNvPr>
          <p:cNvPicPr>
            <a:picLocks noChangeAspect="1"/>
          </p:cNvPicPr>
          <p:nvPr/>
        </p:nvPicPr>
        <p:blipFill>
          <a:blip r:embed="rId3"/>
          <a:stretch>
            <a:fillRect/>
          </a:stretch>
        </p:blipFill>
        <p:spPr>
          <a:xfrm>
            <a:off x="514350" y="1931213"/>
            <a:ext cx="7658100" cy="1362075"/>
          </a:xfrm>
          <a:prstGeom prst="rect">
            <a:avLst/>
          </a:prstGeom>
        </p:spPr>
      </p:pic>
      <p:pic>
        <p:nvPicPr>
          <p:cNvPr id="11" name="Picture 10">
            <a:extLst>
              <a:ext uri="{FF2B5EF4-FFF2-40B4-BE49-F238E27FC236}">
                <a16:creationId xmlns:a16="http://schemas.microsoft.com/office/drawing/2014/main" id="{594437D0-7FA9-4F02-BC55-191143D16AA8}"/>
              </a:ext>
            </a:extLst>
          </p:cNvPr>
          <p:cNvPicPr>
            <a:picLocks noChangeAspect="1"/>
          </p:cNvPicPr>
          <p:nvPr/>
        </p:nvPicPr>
        <p:blipFill>
          <a:blip r:embed="rId4"/>
          <a:stretch>
            <a:fillRect/>
          </a:stretch>
        </p:blipFill>
        <p:spPr>
          <a:xfrm>
            <a:off x="507262" y="3429000"/>
            <a:ext cx="7153275" cy="1371600"/>
          </a:xfrm>
          <a:prstGeom prst="rect">
            <a:avLst/>
          </a:prstGeom>
        </p:spPr>
      </p:pic>
      <p:pic>
        <p:nvPicPr>
          <p:cNvPr id="13" name="Picture 12">
            <a:extLst>
              <a:ext uri="{FF2B5EF4-FFF2-40B4-BE49-F238E27FC236}">
                <a16:creationId xmlns:a16="http://schemas.microsoft.com/office/drawing/2014/main" id="{DE124A74-0461-42B0-8A46-DBCDF50308C2}"/>
              </a:ext>
            </a:extLst>
          </p:cNvPr>
          <p:cNvPicPr>
            <a:picLocks noChangeAspect="1"/>
          </p:cNvPicPr>
          <p:nvPr/>
        </p:nvPicPr>
        <p:blipFill>
          <a:blip r:embed="rId5"/>
          <a:stretch>
            <a:fillRect/>
          </a:stretch>
        </p:blipFill>
        <p:spPr>
          <a:xfrm>
            <a:off x="493085" y="4959350"/>
            <a:ext cx="7124700" cy="1333500"/>
          </a:xfrm>
          <a:prstGeom prst="rect">
            <a:avLst/>
          </a:prstGeom>
        </p:spPr>
      </p:pic>
    </p:spTree>
    <p:extLst>
      <p:ext uri="{BB962C8B-B14F-4D97-AF65-F5344CB8AC3E}">
        <p14:creationId xmlns:p14="http://schemas.microsoft.com/office/powerpoint/2010/main" val="715766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3BC2-19CB-4823-9B33-F9887E6725ED}"/>
              </a:ext>
            </a:extLst>
          </p:cNvPr>
          <p:cNvSpPr>
            <a:spLocks noGrp="1"/>
          </p:cNvSpPr>
          <p:nvPr>
            <p:ph type="title"/>
          </p:nvPr>
        </p:nvSpPr>
        <p:spPr/>
        <p:txBody>
          <a:bodyPr/>
          <a:lstStyle/>
          <a:p>
            <a:r>
              <a:rPr lang="en-US" dirty="0"/>
              <a:t> group() in Match Object</a:t>
            </a:r>
          </a:p>
        </p:txBody>
      </p:sp>
      <p:pic>
        <p:nvPicPr>
          <p:cNvPr id="7" name="Content Placeholder 6">
            <a:extLst>
              <a:ext uri="{FF2B5EF4-FFF2-40B4-BE49-F238E27FC236}">
                <a16:creationId xmlns:a16="http://schemas.microsoft.com/office/drawing/2014/main" id="{96637D9A-4391-4E49-A4B6-29C952981674}"/>
              </a:ext>
            </a:extLst>
          </p:cNvPr>
          <p:cNvPicPr>
            <a:picLocks noGrp="1" noChangeAspect="1"/>
          </p:cNvPicPr>
          <p:nvPr>
            <p:ph idx="1"/>
          </p:nvPr>
        </p:nvPicPr>
        <p:blipFill>
          <a:blip r:embed="rId2"/>
          <a:stretch>
            <a:fillRect/>
          </a:stretch>
        </p:blipFill>
        <p:spPr>
          <a:xfrm>
            <a:off x="685800" y="1524000"/>
            <a:ext cx="7772400" cy="3251467"/>
          </a:xfrm>
        </p:spPr>
      </p:pic>
      <p:sp>
        <p:nvSpPr>
          <p:cNvPr id="4" name="Date Placeholder 3">
            <a:extLst>
              <a:ext uri="{FF2B5EF4-FFF2-40B4-BE49-F238E27FC236}">
                <a16:creationId xmlns:a16="http://schemas.microsoft.com/office/drawing/2014/main" id="{3F4CB0AE-7C76-4FE1-B2C8-EF275281AA35}"/>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6C5ADDCA-67CE-4404-8512-90349FFEA916}"/>
              </a:ext>
            </a:extLst>
          </p:cNvPr>
          <p:cNvSpPr>
            <a:spLocks noGrp="1"/>
          </p:cNvSpPr>
          <p:nvPr>
            <p:ph type="sldNum" sz="quarter" idx="11"/>
          </p:nvPr>
        </p:nvSpPr>
        <p:spPr/>
        <p:txBody>
          <a:bodyPr/>
          <a:lstStyle/>
          <a:p>
            <a:fld id="{A75DACA3-60DD-40E4-BDE0-DC5E083823BC}" type="slidenum">
              <a:rPr lang="en-US" altLang="en-US" smtClean="0"/>
              <a:pPr/>
              <a:t>16</a:t>
            </a:fld>
            <a:endParaRPr lang="en-US" altLang="en-US"/>
          </a:p>
        </p:txBody>
      </p:sp>
    </p:spTree>
    <p:extLst>
      <p:ext uri="{BB962C8B-B14F-4D97-AF65-F5344CB8AC3E}">
        <p14:creationId xmlns:p14="http://schemas.microsoft.com/office/powerpoint/2010/main" val="344479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a:extLst>
              <a:ext uri="{FF2B5EF4-FFF2-40B4-BE49-F238E27FC236}">
                <a16:creationId xmlns:a16="http://schemas.microsoft.com/office/drawing/2014/main" id="{EBC6BFE2-C2A1-44A6-9DD1-120664572722}"/>
              </a:ext>
            </a:extLst>
          </p:cNvPr>
          <p:cNvSpPr>
            <a:spLocks noGrp="1" noChangeArrowheads="1"/>
          </p:cNvSpPr>
          <p:nvPr>
            <p:ph type="title"/>
          </p:nvPr>
        </p:nvSpPr>
        <p:spPr/>
        <p:txBody>
          <a:bodyPr/>
          <a:lstStyle/>
          <a:p>
            <a:r>
              <a:rPr lang="en-US" altLang="en-US"/>
              <a:t>Outline</a:t>
            </a:r>
          </a:p>
        </p:txBody>
      </p:sp>
      <p:sp>
        <p:nvSpPr>
          <p:cNvPr id="4100" name="Rectangle 1027">
            <a:extLst>
              <a:ext uri="{FF2B5EF4-FFF2-40B4-BE49-F238E27FC236}">
                <a16:creationId xmlns:a16="http://schemas.microsoft.com/office/drawing/2014/main" id="{61DB1C70-E737-4B60-B557-FB7EEE836E6C}"/>
              </a:ext>
            </a:extLst>
          </p:cNvPr>
          <p:cNvSpPr>
            <a:spLocks noGrp="1" noChangeArrowheads="1"/>
          </p:cNvSpPr>
          <p:nvPr>
            <p:ph idx="1"/>
          </p:nvPr>
        </p:nvSpPr>
        <p:spPr>
          <a:xfrm>
            <a:off x="457200" y="1270000"/>
            <a:ext cx="8229600" cy="4826000"/>
          </a:xfrm>
        </p:spPr>
        <p:txBody>
          <a:bodyPr/>
          <a:lstStyle/>
          <a:p>
            <a:r>
              <a:rPr lang="en-US" altLang="en-US" dirty="0"/>
              <a:t>Pattern Matching</a:t>
            </a:r>
          </a:p>
          <a:p>
            <a:r>
              <a:rPr lang="en-US" altLang="en-US" dirty="0"/>
              <a:t>Regular Expression</a:t>
            </a:r>
          </a:p>
          <a:p>
            <a:pPr lvl="1"/>
            <a:endParaRPr lang="en-US" altLang="en-US" dirty="0"/>
          </a:p>
          <a:p>
            <a:endParaRPr lang="en-US" altLang="en-US" dirty="0"/>
          </a:p>
          <a:p>
            <a:endParaRPr lang="en-US" altLang="en-US" dirty="0"/>
          </a:p>
          <a:p>
            <a:endParaRPr lang="en-US" altLang="en-US" dirty="0"/>
          </a:p>
          <a:p>
            <a:pPr lvl="1">
              <a:buFont typeface="Marlett" pitchFamily="2" charset="2"/>
              <a:buNone/>
            </a:pPr>
            <a:endParaRPr lang="en-US" altLang="en-US" dirty="0"/>
          </a:p>
        </p:txBody>
      </p:sp>
      <p:sp>
        <p:nvSpPr>
          <p:cNvPr id="4101" name="Rectangle 4">
            <a:extLst>
              <a:ext uri="{FF2B5EF4-FFF2-40B4-BE49-F238E27FC236}">
                <a16:creationId xmlns:a16="http://schemas.microsoft.com/office/drawing/2014/main" id="{5A00869C-2707-4766-BC90-D9B8EF17879C}"/>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4098" name="Slide Number Placeholder 4">
            <a:extLst>
              <a:ext uri="{FF2B5EF4-FFF2-40B4-BE49-F238E27FC236}">
                <a16:creationId xmlns:a16="http://schemas.microsoft.com/office/drawing/2014/main" id="{C83F90ED-FDB1-4C85-AA1E-2B956EB245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BDB3D90E-801C-42D0-A584-4870E9AF9ADB}" type="slidenum">
              <a:rPr lang="en-US" altLang="en-US" sz="1400"/>
              <a:pPr>
                <a:spcBef>
                  <a:spcPct val="0"/>
                </a:spcBef>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C0B5-4268-4955-BC04-1E5B5B3A37CC}"/>
              </a:ext>
            </a:extLst>
          </p:cNvPr>
          <p:cNvSpPr>
            <a:spLocks noGrp="1"/>
          </p:cNvSpPr>
          <p:nvPr>
            <p:ph type="title"/>
          </p:nvPr>
        </p:nvSpPr>
        <p:spPr>
          <a:xfrm>
            <a:off x="685800" y="304800"/>
            <a:ext cx="7772400" cy="838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dirty="0"/>
              <a:t>Information retrieval </a:t>
            </a:r>
          </a:p>
        </p:txBody>
      </p:sp>
      <p:sp>
        <p:nvSpPr>
          <p:cNvPr id="3" name="Content Placeholder 2">
            <a:extLst>
              <a:ext uri="{FF2B5EF4-FFF2-40B4-BE49-F238E27FC236}">
                <a16:creationId xmlns:a16="http://schemas.microsoft.com/office/drawing/2014/main" id="{F3533B42-924F-4046-B992-0E0FEEF4A84F}"/>
              </a:ext>
            </a:extLst>
          </p:cNvPr>
          <p:cNvSpPr>
            <a:spLocks noGrp="1"/>
          </p:cNvSpPr>
          <p:nvPr>
            <p:ph idx="1"/>
          </p:nvPr>
        </p:nvSpPr>
        <p:spPr>
          <a:xfrm>
            <a:off x="685800" y="1524000"/>
            <a:ext cx="7696200" cy="4724400"/>
          </a:xfrm>
        </p:spPr>
        <p:txBody>
          <a:bodyPr/>
          <a:lstStyle/>
          <a:p>
            <a:r>
              <a:rPr lang="en-US" b="0" i="0" dirty="0">
                <a:solidFill>
                  <a:srgbClr val="212121"/>
                </a:solidFill>
                <a:effectLst/>
                <a:latin typeface="Roboto" panose="02000000000000000000" pitchFamily="2" charset="0"/>
              </a:rPr>
              <a:t>In the big data era, we often need to search for or retrieve useful information everyday. </a:t>
            </a:r>
          </a:p>
          <a:p>
            <a:r>
              <a:rPr lang="en-US" b="0" i="0" dirty="0">
                <a:solidFill>
                  <a:srgbClr val="212121"/>
                </a:solidFill>
                <a:effectLst/>
                <a:latin typeface="Roboto" panose="02000000000000000000" pitchFamily="2" charset="0"/>
              </a:rPr>
              <a:t>In general, </a:t>
            </a:r>
            <a:r>
              <a:rPr lang="en-US" b="1" i="0" dirty="0">
                <a:solidFill>
                  <a:srgbClr val="212121"/>
                </a:solidFill>
                <a:effectLst/>
                <a:latin typeface="Roboto" panose="02000000000000000000" pitchFamily="2" charset="0"/>
              </a:rPr>
              <a:t>Information retrieval</a:t>
            </a:r>
            <a:r>
              <a:rPr lang="en-US" b="0" i="0" dirty="0">
                <a:solidFill>
                  <a:srgbClr val="212121"/>
                </a:solidFill>
                <a:effectLst/>
                <a:latin typeface="Roboto" panose="02000000000000000000" pitchFamily="2" charset="0"/>
              </a:rPr>
              <a:t> (IR) is the activity of obtaining relevant information from a collection of (commonly massive) information resources. </a:t>
            </a:r>
          </a:p>
          <a:p>
            <a:r>
              <a:rPr lang="en-US" b="0" i="0" dirty="0">
                <a:solidFill>
                  <a:srgbClr val="212121"/>
                </a:solidFill>
                <a:effectLst/>
                <a:latin typeface="Roboto" panose="02000000000000000000" pitchFamily="2" charset="0"/>
              </a:rPr>
              <a:t>Information retrieval is the science of searching for information in a document, searching for documents themselves, and also searching for the metadata that describes data, and for databases of texts (</a:t>
            </a:r>
            <a:r>
              <a:rPr lang="en-US" b="0" i="0" dirty="0" err="1">
                <a:solidFill>
                  <a:srgbClr val="212121"/>
                </a:solidFill>
                <a:effectLst/>
                <a:latin typeface="Roboto" panose="02000000000000000000" pitchFamily="2" charset="0"/>
              </a:rPr>
              <a:t>TextRetrieval</a:t>
            </a:r>
            <a:r>
              <a:rPr lang="en-US" b="0" i="0" dirty="0">
                <a:solidFill>
                  <a:srgbClr val="212121"/>
                </a:solidFill>
                <a:effectLst/>
                <a:latin typeface="Roboto" panose="02000000000000000000" pitchFamily="2" charset="0"/>
              </a:rPr>
              <a:t>), videos (</a:t>
            </a:r>
            <a:r>
              <a:rPr lang="en-US" b="0" i="0" dirty="0" err="1">
                <a:solidFill>
                  <a:srgbClr val="212121"/>
                </a:solidFill>
                <a:effectLst/>
                <a:latin typeface="Roboto" panose="02000000000000000000" pitchFamily="2" charset="0"/>
              </a:rPr>
              <a:t>VideoRetrieval</a:t>
            </a:r>
            <a:r>
              <a:rPr lang="en-US" b="0" i="0" dirty="0">
                <a:solidFill>
                  <a:srgbClr val="212121"/>
                </a:solidFill>
                <a:effectLst/>
                <a:latin typeface="Roboto" panose="02000000000000000000" pitchFamily="2" charset="0"/>
              </a:rPr>
              <a:t>), images (</a:t>
            </a:r>
            <a:r>
              <a:rPr lang="en-US" b="0" i="0" dirty="0" err="1">
                <a:solidFill>
                  <a:srgbClr val="212121"/>
                </a:solidFill>
                <a:effectLst/>
                <a:latin typeface="Roboto" panose="02000000000000000000" pitchFamily="2" charset="0"/>
              </a:rPr>
              <a:t>ImageRetrieval</a:t>
            </a:r>
            <a:r>
              <a:rPr lang="en-US" b="0" i="0" dirty="0">
                <a:solidFill>
                  <a:srgbClr val="212121"/>
                </a:solidFill>
                <a:effectLst/>
                <a:latin typeface="Roboto" panose="02000000000000000000" pitchFamily="2" charset="0"/>
              </a:rPr>
              <a:t>) or sounds (</a:t>
            </a:r>
            <a:r>
              <a:rPr lang="en-US" b="0" i="0" dirty="0" err="1">
                <a:solidFill>
                  <a:srgbClr val="212121"/>
                </a:solidFill>
                <a:effectLst/>
                <a:latin typeface="Roboto" panose="02000000000000000000" pitchFamily="2" charset="0"/>
              </a:rPr>
              <a:t>MusicRetrieval</a:t>
            </a:r>
            <a:r>
              <a:rPr lang="en-US" b="0" i="0" dirty="0">
                <a:solidFill>
                  <a:srgbClr val="212121"/>
                </a:solidFill>
                <a:effectLst/>
                <a:latin typeface="Roboto" panose="02000000000000000000" pitchFamily="2" charset="0"/>
              </a:rPr>
              <a:t>).</a:t>
            </a:r>
          </a:p>
          <a:p>
            <a:pPr marL="0" indent="0">
              <a:buNone/>
            </a:pPr>
            <a:endParaRPr lang="en-US" b="0" i="0" dirty="0">
              <a:solidFill>
                <a:srgbClr val="212121"/>
              </a:solidFill>
              <a:effectLst/>
              <a:latin typeface="Roboto" panose="02000000000000000000" pitchFamily="2" charset="0"/>
            </a:endParaRPr>
          </a:p>
          <a:p>
            <a:pPr lvl="1"/>
            <a:endParaRPr lang="en-US" dirty="0"/>
          </a:p>
        </p:txBody>
      </p:sp>
      <p:sp>
        <p:nvSpPr>
          <p:cNvPr id="4" name="Date Placeholder 3">
            <a:extLst>
              <a:ext uri="{FF2B5EF4-FFF2-40B4-BE49-F238E27FC236}">
                <a16:creationId xmlns:a16="http://schemas.microsoft.com/office/drawing/2014/main" id="{0BC4018F-38B5-4306-AF69-DC4037DD1FD2}"/>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F3F040C9-3DC4-4EF5-A433-673A7DEFCD1B}"/>
              </a:ext>
            </a:extLst>
          </p:cNvPr>
          <p:cNvSpPr>
            <a:spLocks noGrp="1"/>
          </p:cNvSpPr>
          <p:nvPr>
            <p:ph type="sldNum" sz="quarter" idx="11"/>
          </p:nvPr>
        </p:nvSpPr>
        <p:spPr/>
        <p:txBody>
          <a:bodyPr/>
          <a:lstStyle/>
          <a:p>
            <a:fld id="{A75DACA3-60DD-40E4-BDE0-DC5E083823BC}" type="slidenum">
              <a:rPr lang="en-US" altLang="en-US" smtClean="0"/>
              <a:pPr/>
              <a:t>3</a:t>
            </a:fld>
            <a:endParaRPr lang="en-US" altLang="en-US"/>
          </a:p>
        </p:txBody>
      </p:sp>
    </p:spTree>
    <p:extLst>
      <p:ext uri="{BB962C8B-B14F-4D97-AF65-F5344CB8AC3E}">
        <p14:creationId xmlns:p14="http://schemas.microsoft.com/office/powerpoint/2010/main" val="3390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2CF5-E1B3-4A96-8A87-F03DB45EE3D1}"/>
              </a:ext>
            </a:extLst>
          </p:cNvPr>
          <p:cNvSpPr>
            <a:spLocks noGrp="1"/>
          </p:cNvSpPr>
          <p:nvPr>
            <p:ph type="title"/>
          </p:nvPr>
        </p:nvSpPr>
        <p:spPr/>
        <p:txBody>
          <a:bodyPr/>
          <a:lstStyle/>
          <a:p>
            <a:r>
              <a:rPr lang="en-US" dirty="0"/>
              <a:t>Find a Pattern</a:t>
            </a:r>
          </a:p>
        </p:txBody>
      </p:sp>
      <p:sp>
        <p:nvSpPr>
          <p:cNvPr id="3" name="Content Placeholder 2">
            <a:extLst>
              <a:ext uri="{FF2B5EF4-FFF2-40B4-BE49-F238E27FC236}">
                <a16:creationId xmlns:a16="http://schemas.microsoft.com/office/drawing/2014/main" id="{1D3D3BB6-0DF2-4591-8659-A0566C627351}"/>
              </a:ext>
            </a:extLst>
          </p:cNvPr>
          <p:cNvSpPr>
            <a:spLocks noGrp="1"/>
          </p:cNvSpPr>
          <p:nvPr>
            <p:ph idx="1"/>
          </p:nvPr>
        </p:nvSpPr>
        <p:spPr/>
        <p:txBody>
          <a:bodyPr/>
          <a:lstStyle/>
          <a:p>
            <a:r>
              <a:rPr lang="en-US" b="0" i="0" dirty="0">
                <a:solidFill>
                  <a:srgbClr val="212121"/>
                </a:solidFill>
                <a:effectLst/>
                <a:latin typeface="Roboto" panose="02000000000000000000" pitchFamily="2" charset="0"/>
              </a:rPr>
              <a:t>Searches can be based on full-text or other content-based indexing (e.g., search engine). </a:t>
            </a:r>
          </a:p>
          <a:p>
            <a:r>
              <a:rPr lang="en-US" b="0" i="0" dirty="0">
                <a:solidFill>
                  <a:srgbClr val="212121"/>
                </a:solidFill>
                <a:effectLst/>
                <a:latin typeface="Roboto" panose="02000000000000000000" pitchFamily="2" charset="0"/>
              </a:rPr>
              <a:t>There are many ways to find useful information. The manual approach (e.g., searching a webpage by pressing CTRL-F and entering the targeted word) is often used but only applicable when the scope of searched information is small.</a:t>
            </a:r>
          </a:p>
          <a:p>
            <a:r>
              <a:rPr lang="en-US" b="0" i="0" dirty="0">
                <a:solidFill>
                  <a:srgbClr val="212121"/>
                </a:solidFill>
                <a:effectLst/>
                <a:latin typeface="Roboto" panose="02000000000000000000" pitchFamily="2" charset="0"/>
              </a:rPr>
              <a:t>Sometimes, we need find exact information (e.g., name). More often, we need find information that follows certain rules or </a:t>
            </a:r>
            <a:r>
              <a:rPr lang="en-US" b="1" i="0" dirty="0">
                <a:solidFill>
                  <a:srgbClr val="FF0000"/>
                </a:solidFill>
                <a:effectLst/>
                <a:latin typeface="Roboto" panose="02000000000000000000" pitchFamily="2" charset="0"/>
              </a:rPr>
              <a:t>pattern</a:t>
            </a:r>
            <a:r>
              <a:rPr lang="en-US" b="0" i="0" dirty="0">
                <a:solidFill>
                  <a:srgbClr val="212121"/>
                </a:solidFill>
                <a:effectLst/>
                <a:latin typeface="Roboto" panose="02000000000000000000" pitchFamily="2" charset="0"/>
              </a:rPr>
              <a:t> (e.g., email address). Let's start with a simple example.</a:t>
            </a:r>
          </a:p>
          <a:p>
            <a:endParaRPr lang="en-US" dirty="0"/>
          </a:p>
        </p:txBody>
      </p:sp>
      <p:sp>
        <p:nvSpPr>
          <p:cNvPr id="4" name="Date Placeholder 3">
            <a:extLst>
              <a:ext uri="{FF2B5EF4-FFF2-40B4-BE49-F238E27FC236}">
                <a16:creationId xmlns:a16="http://schemas.microsoft.com/office/drawing/2014/main" id="{395E973F-0587-463B-B23D-728A59A034E3}"/>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C6081249-97C3-498C-9A58-5C276E3D693A}"/>
              </a:ext>
            </a:extLst>
          </p:cNvPr>
          <p:cNvSpPr>
            <a:spLocks noGrp="1"/>
          </p:cNvSpPr>
          <p:nvPr>
            <p:ph type="sldNum" sz="quarter" idx="11"/>
          </p:nvPr>
        </p:nvSpPr>
        <p:spPr/>
        <p:txBody>
          <a:bodyPr/>
          <a:lstStyle/>
          <a:p>
            <a:fld id="{A75DACA3-60DD-40E4-BDE0-DC5E083823BC}" type="slidenum">
              <a:rPr lang="en-US" altLang="en-US" smtClean="0"/>
              <a:pPr/>
              <a:t>4</a:t>
            </a:fld>
            <a:endParaRPr lang="en-US" altLang="en-US"/>
          </a:p>
        </p:txBody>
      </p:sp>
    </p:spTree>
    <p:extLst>
      <p:ext uri="{BB962C8B-B14F-4D97-AF65-F5344CB8AC3E}">
        <p14:creationId xmlns:p14="http://schemas.microsoft.com/office/powerpoint/2010/main" val="410090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E120-566C-4911-9AEB-2BE361D8B567}"/>
              </a:ext>
            </a:extLst>
          </p:cNvPr>
          <p:cNvSpPr>
            <a:spLocks noGrp="1"/>
          </p:cNvSpPr>
          <p:nvPr>
            <p:ph type="title"/>
          </p:nvPr>
        </p:nvSpPr>
        <p:spPr>
          <a:xfrm>
            <a:off x="609600" y="76199"/>
            <a:ext cx="7772400" cy="932785"/>
          </a:xfrm>
        </p:spPr>
        <p:txBody>
          <a:bodyPr/>
          <a:lstStyle/>
          <a:p>
            <a:r>
              <a:rPr lang="en-US" b="0" i="0" dirty="0">
                <a:solidFill>
                  <a:srgbClr val="212121"/>
                </a:solidFill>
                <a:effectLst/>
                <a:latin typeface="Roboto" panose="02000000000000000000" pitchFamily="2" charset="0"/>
              </a:rPr>
              <a:t>Search a string</a:t>
            </a:r>
            <a:endParaRPr lang="en-US" dirty="0"/>
          </a:p>
        </p:txBody>
      </p:sp>
      <p:sp>
        <p:nvSpPr>
          <p:cNvPr id="3" name="Content Placeholder 2">
            <a:extLst>
              <a:ext uri="{FF2B5EF4-FFF2-40B4-BE49-F238E27FC236}">
                <a16:creationId xmlns:a16="http://schemas.microsoft.com/office/drawing/2014/main" id="{14326441-9236-4EA6-B750-F9B1DDD80533}"/>
              </a:ext>
            </a:extLst>
          </p:cNvPr>
          <p:cNvSpPr>
            <a:spLocks noGrp="1"/>
          </p:cNvSpPr>
          <p:nvPr>
            <p:ph idx="1"/>
          </p:nvPr>
        </p:nvSpPr>
        <p:spPr>
          <a:xfrm>
            <a:off x="248093" y="1008985"/>
            <a:ext cx="7772400" cy="1524000"/>
          </a:xfrm>
        </p:spPr>
        <p:txBody>
          <a:bodyPr/>
          <a:lstStyle/>
          <a:p>
            <a:r>
              <a:rPr lang="en-US" b="0" i="0" dirty="0">
                <a:solidFill>
                  <a:srgbClr val="212121"/>
                </a:solidFill>
                <a:effectLst/>
                <a:latin typeface="Roboto" panose="02000000000000000000" pitchFamily="2" charset="0"/>
              </a:rPr>
              <a:t>Python string method find() determines if string str occurs in string, or in a substring of string if starting index beg and ending index end are given. Please note the function find() is case sensitive.</a:t>
            </a:r>
            <a:endParaRPr lang="en-US" dirty="0"/>
          </a:p>
        </p:txBody>
      </p:sp>
      <p:sp>
        <p:nvSpPr>
          <p:cNvPr id="4" name="Date Placeholder 3">
            <a:extLst>
              <a:ext uri="{FF2B5EF4-FFF2-40B4-BE49-F238E27FC236}">
                <a16:creationId xmlns:a16="http://schemas.microsoft.com/office/drawing/2014/main" id="{D75DDE07-8AFE-4CDD-85A3-41C0DAF4F08C}"/>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8DBE4900-9D6B-4645-AA12-EAB438B1000C}"/>
              </a:ext>
            </a:extLst>
          </p:cNvPr>
          <p:cNvSpPr>
            <a:spLocks noGrp="1"/>
          </p:cNvSpPr>
          <p:nvPr>
            <p:ph type="sldNum" sz="quarter" idx="11"/>
          </p:nvPr>
        </p:nvSpPr>
        <p:spPr/>
        <p:txBody>
          <a:bodyPr/>
          <a:lstStyle/>
          <a:p>
            <a:fld id="{A75DACA3-60DD-40E4-BDE0-DC5E083823BC}" type="slidenum">
              <a:rPr lang="en-US" altLang="en-US" smtClean="0"/>
              <a:pPr/>
              <a:t>5</a:t>
            </a:fld>
            <a:endParaRPr lang="en-US" altLang="en-US"/>
          </a:p>
        </p:txBody>
      </p:sp>
      <p:sp>
        <p:nvSpPr>
          <p:cNvPr id="6" name="Rectangle 1">
            <a:extLst>
              <a:ext uri="{FF2B5EF4-FFF2-40B4-BE49-F238E27FC236}">
                <a16:creationId xmlns:a16="http://schemas.microsoft.com/office/drawing/2014/main" id="{BCB3A7A0-3C1D-4567-A7EA-B1D3E39EA99C}"/>
              </a:ext>
            </a:extLst>
          </p:cNvPr>
          <p:cNvSpPr>
            <a:spLocks noChangeArrowheads="1"/>
          </p:cNvSpPr>
          <p:nvPr/>
        </p:nvSpPr>
        <p:spPr bwMode="auto">
          <a:xfrm>
            <a:off x="671623" y="2591464"/>
            <a:ext cx="7696200" cy="198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Unicode MS" panose="020B0604020202020204" pitchFamily="34" charset="-128"/>
                <a:ea typeface="var(--colab-code-font-family)"/>
              </a:rPr>
              <a:t>str.find</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rPr>
              <a:t>(str, beg=0, end=</a:t>
            </a:r>
            <a:r>
              <a:rPr kumimoji="0" lang="en-US" altLang="en-US" sz="1800" b="0" i="0" u="none" strike="noStrike" cap="none" normalizeH="0" baseline="0" dirty="0" err="1">
                <a:ln>
                  <a:noFill/>
                </a:ln>
                <a:solidFill>
                  <a:srgbClr val="000000"/>
                </a:solidFill>
                <a:effectLst/>
                <a:latin typeface="Arial Unicode MS" panose="020B0604020202020204" pitchFamily="34" charset="-128"/>
                <a:ea typeface="var(--colab-code-font-family)"/>
              </a:rPr>
              <a:t>len</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rPr>
              <a:t>(string))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Roboto" panose="02000000000000000000" pitchFamily="2" charset="0"/>
              </a:rPr>
              <a:t>Parameters:</a:t>
            </a:r>
            <a:endPar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rPr>
              <a:t>str − This specifies the string to be searched.</a:t>
            </a:r>
            <a:br>
              <a:rPr kumimoji="0" lang="en-US" altLang="en-US" sz="1800" b="0" i="0" u="none" strike="noStrike" cap="none" normalizeH="0" baseline="0" dirty="0">
                <a:ln>
                  <a:noFill/>
                </a:ln>
                <a:solidFill>
                  <a:srgbClr val="212121"/>
                </a:solidFill>
                <a:effectLst/>
                <a:latin typeface="Arial Unicode MS" panose="020B0604020202020204" pitchFamily="34" charset="-128"/>
                <a:ea typeface="var(--colab-code-font-family)"/>
              </a:rPr>
            </a:br>
            <a:r>
              <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rPr>
              <a:t>beg − This is the starting index, by default its 0.</a:t>
            </a:r>
            <a:br>
              <a:rPr kumimoji="0" lang="en-US" altLang="en-US" sz="1800" b="0" i="0" u="none" strike="noStrike" cap="none" normalizeH="0" baseline="0" dirty="0">
                <a:ln>
                  <a:noFill/>
                </a:ln>
                <a:solidFill>
                  <a:srgbClr val="212121"/>
                </a:solidFill>
                <a:effectLst/>
                <a:latin typeface="Arial Unicode MS" panose="020B0604020202020204" pitchFamily="34" charset="-128"/>
                <a:ea typeface="var(--colab-code-font-family)"/>
              </a:rPr>
            </a:br>
            <a:r>
              <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rPr>
              <a:t>end − This is the ending index, by default its equal to the length of the string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Roboto" panose="02000000000000000000" pitchFamily="2" charset="0"/>
              </a:rPr>
              <a:t>Return Value:</a:t>
            </a:r>
            <a:r>
              <a:rPr lang="en-US" altLang="en-US" sz="1800" dirty="0">
                <a:solidFill>
                  <a:srgbClr val="000000"/>
                </a:solidFill>
                <a:latin typeface="Arial Unicode MS" panose="020B0604020202020204" pitchFamily="34" charset="-128"/>
              </a:rPr>
              <a:t> </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var(--colab-code-font-family)"/>
              </a:rPr>
              <a:t>Index if found and -1 otherwise.</a:t>
            </a:r>
            <a:r>
              <a:rPr kumimoji="0" lang="en-US" altLang="en-US" sz="18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A9A2D131-B9B5-45DB-93D8-5BDD311FE6DB}"/>
              </a:ext>
            </a:extLst>
          </p:cNvPr>
          <p:cNvPicPr>
            <a:picLocks noChangeAspect="1"/>
          </p:cNvPicPr>
          <p:nvPr/>
        </p:nvPicPr>
        <p:blipFill>
          <a:blip r:embed="rId2"/>
          <a:stretch>
            <a:fillRect/>
          </a:stretch>
        </p:blipFill>
        <p:spPr>
          <a:xfrm>
            <a:off x="762000" y="4657725"/>
            <a:ext cx="5191125" cy="1590675"/>
          </a:xfrm>
          <a:prstGeom prst="rect">
            <a:avLst/>
          </a:prstGeom>
        </p:spPr>
      </p:pic>
    </p:spTree>
    <p:extLst>
      <p:ext uri="{BB962C8B-B14F-4D97-AF65-F5344CB8AC3E}">
        <p14:creationId xmlns:p14="http://schemas.microsoft.com/office/powerpoint/2010/main" val="354863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9780-1591-4BF7-BF09-2FCAA74100E4}"/>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Pattern Matching</a:t>
            </a:r>
            <a:endParaRPr lang="en-US" dirty="0"/>
          </a:p>
        </p:txBody>
      </p:sp>
      <p:sp>
        <p:nvSpPr>
          <p:cNvPr id="3" name="Content Placeholder 2">
            <a:extLst>
              <a:ext uri="{FF2B5EF4-FFF2-40B4-BE49-F238E27FC236}">
                <a16:creationId xmlns:a16="http://schemas.microsoft.com/office/drawing/2014/main" id="{B0409765-3C79-494E-B03A-925FFFE892A2}"/>
              </a:ext>
            </a:extLst>
          </p:cNvPr>
          <p:cNvSpPr>
            <a:spLocks noGrp="1"/>
          </p:cNvSpPr>
          <p:nvPr>
            <p:ph idx="1"/>
          </p:nvPr>
        </p:nvSpPr>
        <p:spPr/>
        <p:txBody>
          <a:bodyPr/>
          <a:lstStyle/>
          <a:p>
            <a:r>
              <a:rPr lang="en-US" dirty="0"/>
              <a:t>Y</a:t>
            </a:r>
            <a:r>
              <a:rPr lang="en-US" b="0" i="0" dirty="0">
                <a:solidFill>
                  <a:srgbClr val="212121"/>
                </a:solidFill>
                <a:effectLst/>
                <a:latin typeface="Roboto" panose="02000000000000000000" pitchFamily="2" charset="0"/>
              </a:rPr>
              <a:t>ou often need search for a type of information, other than exact and specific information. </a:t>
            </a:r>
          </a:p>
          <a:p>
            <a:pPr lvl="1"/>
            <a:r>
              <a:rPr lang="en-US" b="0" i="0" dirty="0">
                <a:solidFill>
                  <a:srgbClr val="212121"/>
                </a:solidFill>
                <a:effectLst/>
                <a:latin typeface="Roboto" panose="02000000000000000000" pitchFamily="2" charset="0"/>
              </a:rPr>
              <a:t>For example, we need find any or all phone numbers, or IP addresses, or emails from a given text. </a:t>
            </a:r>
          </a:p>
          <a:p>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he challenge here is how we should describe what we want to search, which is so called "</a:t>
            </a:r>
            <a:r>
              <a:rPr lang="en-US" b="1" i="0" dirty="0">
                <a:solidFill>
                  <a:srgbClr val="212121"/>
                </a:solidFill>
                <a:effectLst/>
                <a:latin typeface="Roboto" panose="02000000000000000000" pitchFamily="2" charset="0"/>
              </a:rPr>
              <a:t>pattern</a:t>
            </a:r>
            <a:r>
              <a:rPr lang="en-US" b="0" i="0" dirty="0">
                <a:solidFill>
                  <a:srgbClr val="212121"/>
                </a:solidFill>
                <a:effectLst/>
                <a:latin typeface="Roboto" panose="02000000000000000000" pitchFamily="2" charset="0"/>
              </a:rPr>
              <a:t>".</a:t>
            </a:r>
          </a:p>
          <a:p>
            <a:pPr lvl="1"/>
            <a:r>
              <a:rPr lang="en-US" b="0" i="0" dirty="0">
                <a:solidFill>
                  <a:srgbClr val="212121"/>
                </a:solidFill>
                <a:effectLst/>
                <a:latin typeface="Roboto" panose="02000000000000000000" pitchFamily="2" charset="0"/>
              </a:rPr>
              <a:t>Apparently, finding information matching a pattern from a given string is much more challenging than finding an exactly matched substring. </a:t>
            </a:r>
            <a:endParaRPr lang="en-US" dirty="0"/>
          </a:p>
        </p:txBody>
      </p:sp>
      <p:sp>
        <p:nvSpPr>
          <p:cNvPr id="4" name="Date Placeholder 3">
            <a:extLst>
              <a:ext uri="{FF2B5EF4-FFF2-40B4-BE49-F238E27FC236}">
                <a16:creationId xmlns:a16="http://schemas.microsoft.com/office/drawing/2014/main" id="{D5D6A14E-D63F-4B65-8F2E-321BBD392901}"/>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D2E39562-BCBB-4A3B-A6CE-4F2A6CCDA221}"/>
              </a:ext>
            </a:extLst>
          </p:cNvPr>
          <p:cNvSpPr>
            <a:spLocks noGrp="1"/>
          </p:cNvSpPr>
          <p:nvPr>
            <p:ph type="sldNum" sz="quarter" idx="11"/>
          </p:nvPr>
        </p:nvSpPr>
        <p:spPr/>
        <p:txBody>
          <a:bodyPr/>
          <a:lstStyle/>
          <a:p>
            <a:fld id="{A75DACA3-60DD-40E4-BDE0-DC5E083823BC}" type="slidenum">
              <a:rPr lang="en-US" altLang="en-US" smtClean="0"/>
              <a:pPr/>
              <a:t>6</a:t>
            </a:fld>
            <a:endParaRPr lang="en-US" altLang="en-US"/>
          </a:p>
        </p:txBody>
      </p:sp>
    </p:spTree>
    <p:extLst>
      <p:ext uri="{BB962C8B-B14F-4D97-AF65-F5344CB8AC3E}">
        <p14:creationId xmlns:p14="http://schemas.microsoft.com/office/powerpoint/2010/main" val="311336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5177-8BCB-405B-B933-0794CE634DE9}"/>
              </a:ext>
            </a:extLst>
          </p:cNvPr>
          <p:cNvSpPr>
            <a:spLocks noGrp="1"/>
          </p:cNvSpPr>
          <p:nvPr>
            <p:ph type="title"/>
          </p:nvPr>
        </p:nvSpPr>
        <p:spPr/>
        <p:txBody>
          <a:bodyPr/>
          <a:lstStyle/>
          <a:p>
            <a:r>
              <a:rPr lang="en-US" dirty="0"/>
              <a:t>Direct Approach: </a:t>
            </a:r>
            <a:r>
              <a:rPr lang="en-US" dirty="0" err="1"/>
              <a:t>findPhoneNumber</a:t>
            </a:r>
            <a:endParaRPr lang="en-US" dirty="0"/>
          </a:p>
        </p:txBody>
      </p:sp>
      <p:sp>
        <p:nvSpPr>
          <p:cNvPr id="3" name="Content Placeholder 2">
            <a:extLst>
              <a:ext uri="{FF2B5EF4-FFF2-40B4-BE49-F238E27FC236}">
                <a16:creationId xmlns:a16="http://schemas.microsoft.com/office/drawing/2014/main" id="{1D9AE844-9A1B-41D7-BDD2-07A9BF625CF9}"/>
              </a:ext>
            </a:extLst>
          </p:cNvPr>
          <p:cNvSpPr>
            <a:spLocks noGrp="1"/>
          </p:cNvSpPr>
          <p:nvPr>
            <p:ph idx="1"/>
          </p:nvPr>
        </p:nvSpPr>
        <p:spPr>
          <a:xfrm>
            <a:off x="685800" y="1447800"/>
            <a:ext cx="8001000" cy="4800600"/>
          </a:xfrm>
        </p:spPr>
        <p:txBody>
          <a:bodyPr/>
          <a:lstStyle/>
          <a:p>
            <a:r>
              <a:rPr lang="en-US" b="0" i="0" dirty="0">
                <a:solidFill>
                  <a:srgbClr val="212121"/>
                </a:solidFill>
                <a:effectLst/>
                <a:latin typeface="Roboto" panose="02000000000000000000" pitchFamily="2" charset="0"/>
              </a:rPr>
              <a:t>Problem: find a phone number from a string below</a:t>
            </a:r>
          </a:p>
          <a:p>
            <a:pPr lvl="1"/>
            <a:r>
              <a:rPr lang="en-US" b="0" i="0" dirty="0">
                <a:solidFill>
                  <a:srgbClr val="212121"/>
                </a:solidFill>
                <a:effectLst/>
                <a:latin typeface="Roboto" panose="02000000000000000000" pitchFamily="2" charset="0"/>
              </a:rPr>
              <a:t>"My office number is 309-438-8000; my cell is 224-111-2222."</a:t>
            </a:r>
          </a:p>
          <a:p>
            <a:r>
              <a:rPr lang="en-US" b="0" i="0" dirty="0">
                <a:solidFill>
                  <a:srgbClr val="212121"/>
                </a:solidFill>
                <a:effectLst/>
                <a:latin typeface="Roboto" panose="02000000000000000000" pitchFamily="2" charset="0"/>
              </a:rPr>
              <a:t>The basic idea is to divide the original problem of </a:t>
            </a:r>
            <a:r>
              <a:rPr lang="en-US" b="0" i="0" dirty="0" err="1">
                <a:solidFill>
                  <a:srgbClr val="212121"/>
                </a:solidFill>
                <a:effectLst/>
                <a:latin typeface="Roboto" panose="02000000000000000000" pitchFamily="2" charset="0"/>
              </a:rPr>
              <a:t>findPhoneNumber</a:t>
            </a:r>
            <a:r>
              <a:rPr lang="en-US" b="0" i="0" dirty="0">
                <a:solidFill>
                  <a:srgbClr val="212121"/>
                </a:solidFill>
                <a:effectLst/>
                <a:latin typeface="Roboto" panose="02000000000000000000" pitchFamily="2" charset="0"/>
              </a:rPr>
              <a:t> into multiple subproblems of verifying multiple conditions. As long as all conditions are satisfiable or true, then we can claim we have found a phone number.</a:t>
            </a:r>
            <a:endParaRPr lang="en-US" dirty="0"/>
          </a:p>
        </p:txBody>
      </p:sp>
      <p:sp>
        <p:nvSpPr>
          <p:cNvPr id="4" name="Date Placeholder 3">
            <a:extLst>
              <a:ext uri="{FF2B5EF4-FFF2-40B4-BE49-F238E27FC236}">
                <a16:creationId xmlns:a16="http://schemas.microsoft.com/office/drawing/2014/main" id="{CB564ACC-3798-457D-BA54-220AACB3D628}"/>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7D111259-D21D-4542-ADF1-0A82589CFA65}"/>
              </a:ext>
            </a:extLst>
          </p:cNvPr>
          <p:cNvSpPr>
            <a:spLocks noGrp="1"/>
          </p:cNvSpPr>
          <p:nvPr>
            <p:ph type="sldNum" sz="quarter" idx="11"/>
          </p:nvPr>
        </p:nvSpPr>
        <p:spPr/>
        <p:txBody>
          <a:bodyPr/>
          <a:lstStyle/>
          <a:p>
            <a:fld id="{A75DACA3-60DD-40E4-BDE0-DC5E083823BC}" type="slidenum">
              <a:rPr lang="en-US" altLang="en-US" smtClean="0"/>
              <a:pPr/>
              <a:t>7</a:t>
            </a:fld>
            <a:endParaRPr lang="en-US" altLang="en-US"/>
          </a:p>
        </p:txBody>
      </p:sp>
    </p:spTree>
    <p:extLst>
      <p:ext uri="{BB962C8B-B14F-4D97-AF65-F5344CB8AC3E}">
        <p14:creationId xmlns:p14="http://schemas.microsoft.com/office/powerpoint/2010/main" val="74654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DB83-9B00-4DDF-B182-D1B8D7BB40F0}"/>
              </a:ext>
            </a:extLst>
          </p:cNvPr>
          <p:cNvSpPr>
            <a:spLocks noGrp="1"/>
          </p:cNvSpPr>
          <p:nvPr>
            <p:ph type="title"/>
          </p:nvPr>
        </p:nvSpPr>
        <p:spPr>
          <a:xfrm>
            <a:off x="685800" y="76200"/>
            <a:ext cx="7772400" cy="609600"/>
          </a:xfrm>
        </p:spPr>
        <p:txBody>
          <a:bodyPr/>
          <a:lstStyle/>
          <a:p>
            <a:r>
              <a:rPr lang="en-US" dirty="0" err="1"/>
              <a:t>findPhoneNumber</a:t>
            </a:r>
            <a:endParaRPr lang="en-US" dirty="0"/>
          </a:p>
        </p:txBody>
      </p:sp>
      <p:sp>
        <p:nvSpPr>
          <p:cNvPr id="3" name="Content Placeholder 2">
            <a:extLst>
              <a:ext uri="{FF2B5EF4-FFF2-40B4-BE49-F238E27FC236}">
                <a16:creationId xmlns:a16="http://schemas.microsoft.com/office/drawing/2014/main" id="{AD636B5D-1E79-4FAD-97E6-AAF22581FCDF}"/>
              </a:ext>
            </a:extLst>
          </p:cNvPr>
          <p:cNvSpPr>
            <a:spLocks noGrp="1"/>
          </p:cNvSpPr>
          <p:nvPr>
            <p:ph idx="1"/>
          </p:nvPr>
        </p:nvSpPr>
        <p:spPr>
          <a:xfrm>
            <a:off x="685800" y="838200"/>
            <a:ext cx="7772400" cy="3048000"/>
          </a:xfrm>
        </p:spPr>
        <p:txBody>
          <a:bodyPr/>
          <a:lstStyle/>
          <a:p>
            <a:pPr marL="0" indent="0" algn="l">
              <a:buNone/>
            </a:pPr>
            <a:r>
              <a:rPr lang="en-US" b="0" i="0" dirty="0">
                <a:solidFill>
                  <a:srgbClr val="212121"/>
                </a:solidFill>
                <a:effectLst/>
                <a:latin typeface="Roboto" panose="02000000000000000000" pitchFamily="2" charset="0"/>
              </a:rPr>
              <a:t>For a phone number: “224-111-2222”</a:t>
            </a:r>
          </a:p>
          <a:p>
            <a:pPr algn="l">
              <a:buFont typeface="+mj-lt"/>
              <a:buAutoNum type="arabicPeriod"/>
            </a:pPr>
            <a:r>
              <a:rPr lang="en-US" dirty="0">
                <a:solidFill>
                  <a:srgbClr val="212121"/>
                </a:solidFill>
                <a:latin typeface="Roboto" panose="02000000000000000000" pitchFamily="2" charset="0"/>
              </a:rPr>
              <a:t>It</a:t>
            </a:r>
            <a:r>
              <a:rPr lang="en-US" b="0" i="0" dirty="0">
                <a:solidFill>
                  <a:srgbClr val="212121"/>
                </a:solidFill>
                <a:effectLst/>
                <a:latin typeface="Roboto" panose="02000000000000000000" pitchFamily="2" charset="0"/>
              </a:rPr>
              <a:t> is a 12-character long string;</a:t>
            </a:r>
          </a:p>
          <a:p>
            <a:pPr algn="l">
              <a:buFont typeface="+mj-lt"/>
              <a:buAutoNum type="arabicPeriod"/>
            </a:pPr>
            <a:r>
              <a:rPr lang="en-US" b="0" i="0" dirty="0">
                <a:solidFill>
                  <a:srgbClr val="212121"/>
                </a:solidFill>
                <a:effectLst/>
                <a:latin typeface="Roboto" panose="02000000000000000000" pitchFamily="2" charset="0"/>
              </a:rPr>
              <a:t>The first three characters are digits;</a:t>
            </a:r>
          </a:p>
          <a:p>
            <a:pPr algn="l">
              <a:buFont typeface="+mj-lt"/>
              <a:buAutoNum type="arabicPeriod"/>
            </a:pPr>
            <a:r>
              <a:rPr lang="en-US" b="0" i="0" dirty="0">
                <a:solidFill>
                  <a:srgbClr val="212121"/>
                </a:solidFill>
                <a:effectLst/>
                <a:latin typeface="Roboto" panose="02000000000000000000" pitchFamily="2" charset="0"/>
              </a:rPr>
              <a:t>The fourth character is hyphen;</a:t>
            </a:r>
          </a:p>
          <a:p>
            <a:pPr algn="l">
              <a:buFont typeface="+mj-lt"/>
              <a:buAutoNum type="arabicPeriod"/>
            </a:pPr>
            <a:r>
              <a:rPr lang="en-US" b="0" i="0" dirty="0">
                <a:solidFill>
                  <a:srgbClr val="212121"/>
                </a:solidFill>
                <a:effectLst/>
                <a:latin typeface="Roboto" panose="02000000000000000000" pitchFamily="2" charset="0"/>
              </a:rPr>
              <a:t>The next three characters are digits;</a:t>
            </a:r>
          </a:p>
          <a:p>
            <a:pPr algn="l">
              <a:buFont typeface="+mj-lt"/>
              <a:buAutoNum type="arabicPeriod"/>
            </a:pPr>
            <a:r>
              <a:rPr lang="en-US" b="0" i="0" dirty="0">
                <a:solidFill>
                  <a:srgbClr val="212121"/>
                </a:solidFill>
                <a:effectLst/>
                <a:latin typeface="Roboto" panose="02000000000000000000" pitchFamily="2" charset="0"/>
              </a:rPr>
              <a:t>The eighth character is hyphen;</a:t>
            </a:r>
          </a:p>
          <a:p>
            <a:pPr algn="l">
              <a:buFont typeface="+mj-lt"/>
              <a:buAutoNum type="arabicPeriod"/>
            </a:pPr>
            <a:r>
              <a:rPr lang="en-US" b="0" i="0" dirty="0">
                <a:solidFill>
                  <a:srgbClr val="212121"/>
                </a:solidFill>
                <a:effectLst/>
                <a:latin typeface="Roboto" panose="02000000000000000000" pitchFamily="2" charset="0"/>
              </a:rPr>
              <a:t>The last four characters are digits.</a:t>
            </a:r>
          </a:p>
          <a:p>
            <a:pPr marL="0" indent="0">
              <a:buNone/>
            </a:pPr>
            <a:endParaRPr lang="en-US" dirty="0"/>
          </a:p>
        </p:txBody>
      </p:sp>
      <p:sp>
        <p:nvSpPr>
          <p:cNvPr id="4" name="Date Placeholder 3">
            <a:extLst>
              <a:ext uri="{FF2B5EF4-FFF2-40B4-BE49-F238E27FC236}">
                <a16:creationId xmlns:a16="http://schemas.microsoft.com/office/drawing/2014/main" id="{514854BA-3537-4B40-939A-68D24B5998B7}"/>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DF35DA3B-3CF6-4E4B-AAFF-09001A012704}"/>
              </a:ext>
            </a:extLst>
          </p:cNvPr>
          <p:cNvSpPr>
            <a:spLocks noGrp="1"/>
          </p:cNvSpPr>
          <p:nvPr>
            <p:ph type="sldNum" sz="quarter" idx="11"/>
          </p:nvPr>
        </p:nvSpPr>
        <p:spPr/>
        <p:txBody>
          <a:bodyPr/>
          <a:lstStyle/>
          <a:p>
            <a:fld id="{A75DACA3-60DD-40E4-BDE0-DC5E083823BC}" type="slidenum">
              <a:rPr lang="en-US" altLang="en-US" smtClean="0"/>
              <a:pPr/>
              <a:t>8</a:t>
            </a:fld>
            <a:endParaRPr lang="en-US" altLang="en-US"/>
          </a:p>
        </p:txBody>
      </p:sp>
      <p:sp>
        <p:nvSpPr>
          <p:cNvPr id="7" name="TextBox 6">
            <a:extLst>
              <a:ext uri="{FF2B5EF4-FFF2-40B4-BE49-F238E27FC236}">
                <a16:creationId xmlns:a16="http://schemas.microsoft.com/office/drawing/2014/main" id="{C2D5DBB1-71A5-44A3-A3AC-365A5709F585}"/>
              </a:ext>
            </a:extLst>
          </p:cNvPr>
          <p:cNvSpPr txBox="1"/>
          <p:nvPr/>
        </p:nvSpPr>
        <p:spPr>
          <a:xfrm>
            <a:off x="685800" y="4004930"/>
            <a:ext cx="8458200" cy="2246769"/>
          </a:xfrm>
          <a:prstGeom prst="rect">
            <a:avLst/>
          </a:prstGeom>
          <a:noFill/>
        </p:spPr>
        <p:txBody>
          <a:bodyPr wrap="square">
            <a:spAutoFit/>
          </a:bodyPr>
          <a:lstStyle/>
          <a:p>
            <a:r>
              <a:rPr lang="en-US" sz="2000" b="0" i="0" dirty="0">
                <a:solidFill>
                  <a:srgbClr val="212121"/>
                </a:solidFill>
                <a:effectLst/>
                <a:latin typeface="Roboto" panose="02000000000000000000" pitchFamily="2" charset="0"/>
              </a:rPr>
              <a:t>One drawback is we have to </a:t>
            </a:r>
            <a:r>
              <a:rPr lang="en-US" sz="2000" b="1" i="0" dirty="0">
                <a:solidFill>
                  <a:srgbClr val="FF0000"/>
                </a:solidFill>
                <a:effectLst/>
                <a:latin typeface="Roboto" panose="02000000000000000000" pitchFamily="2" charset="0"/>
              </a:rPr>
              <a:t>hard code</a:t>
            </a:r>
            <a:r>
              <a:rPr lang="en-US" sz="2000" b="0" i="0" dirty="0">
                <a:solidFill>
                  <a:srgbClr val="212121"/>
                </a:solidFill>
                <a:effectLst/>
                <a:latin typeface="Roboto" panose="02000000000000000000" pitchFamily="2" charset="0"/>
              </a:rPr>
              <a:t> all searching rules. Accordingly, if any change on the searching rules, we have to modify the rules/code. </a:t>
            </a:r>
          </a:p>
          <a:p>
            <a:pPr marL="342900" indent="-342900">
              <a:buFont typeface="Arial" panose="020B0604020202020204" pitchFamily="34" charset="0"/>
              <a:buChar char="•"/>
            </a:pPr>
            <a:r>
              <a:rPr lang="en-US" sz="2000" b="0" i="0" dirty="0">
                <a:solidFill>
                  <a:srgbClr val="212121"/>
                </a:solidFill>
                <a:effectLst/>
                <a:latin typeface="Roboto" panose="02000000000000000000" pitchFamily="2" charset="0"/>
              </a:rPr>
              <a:t>For example, if a phone number can also be written as "309.438.8000" or "(309)-438-8000" or "(309)438-8000", we have to make a big change on the original code. </a:t>
            </a:r>
          </a:p>
          <a:p>
            <a:pPr marL="342900" indent="-342900">
              <a:buFont typeface="Arial" panose="020B0604020202020204" pitchFamily="34" charset="0"/>
              <a:buChar char="•"/>
            </a:pPr>
            <a:r>
              <a:rPr lang="en-US" sz="2000" b="0" i="0" dirty="0">
                <a:solidFill>
                  <a:srgbClr val="212121"/>
                </a:solidFill>
                <a:effectLst/>
                <a:latin typeface="Roboto" panose="02000000000000000000" pitchFamily="2" charset="0"/>
              </a:rPr>
              <a:t>Do we have a better way to do this job? Fortunately, yes, we do have a better way to do this, which is to use </a:t>
            </a:r>
            <a:r>
              <a:rPr lang="en-US" sz="2000" b="1" i="0" dirty="0">
                <a:solidFill>
                  <a:srgbClr val="212121"/>
                </a:solidFill>
                <a:effectLst/>
                <a:latin typeface="Roboto" panose="02000000000000000000" pitchFamily="2" charset="0"/>
              </a:rPr>
              <a:t>Regular Expression</a:t>
            </a:r>
            <a:r>
              <a:rPr lang="en-US" sz="2000" b="0" i="0" dirty="0">
                <a:solidFill>
                  <a:srgbClr val="212121"/>
                </a:solidFill>
                <a:effectLst/>
                <a:latin typeface="Roboto" panose="02000000000000000000" pitchFamily="2" charset="0"/>
              </a:rPr>
              <a:t>.</a:t>
            </a:r>
            <a:endParaRPr lang="en-US" sz="2000" dirty="0"/>
          </a:p>
        </p:txBody>
      </p:sp>
    </p:spTree>
    <p:extLst>
      <p:ext uri="{BB962C8B-B14F-4D97-AF65-F5344CB8AC3E}">
        <p14:creationId xmlns:p14="http://schemas.microsoft.com/office/powerpoint/2010/main" val="74321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8E59-5D6D-4110-B4E6-21AEB6400BD8}"/>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Regular Expression</a:t>
            </a:r>
            <a:endParaRPr lang="en-US" dirty="0"/>
          </a:p>
        </p:txBody>
      </p:sp>
      <p:sp>
        <p:nvSpPr>
          <p:cNvPr id="3" name="Content Placeholder 2">
            <a:extLst>
              <a:ext uri="{FF2B5EF4-FFF2-40B4-BE49-F238E27FC236}">
                <a16:creationId xmlns:a16="http://schemas.microsoft.com/office/drawing/2014/main" id="{31EC5B81-E966-43C8-B67F-1228B51F1BC5}"/>
              </a:ext>
            </a:extLst>
          </p:cNvPr>
          <p:cNvSpPr>
            <a:spLocks noGrp="1"/>
          </p:cNvSpPr>
          <p:nvPr>
            <p:ph idx="1"/>
          </p:nvPr>
        </p:nvSpPr>
        <p:spPr>
          <a:xfrm>
            <a:off x="304800" y="1447800"/>
            <a:ext cx="8763000" cy="4800600"/>
          </a:xfrm>
        </p:spPr>
        <p:txBody>
          <a:bodyPr/>
          <a:lstStyle/>
          <a:p>
            <a:r>
              <a:rPr lang="en-US" dirty="0"/>
              <a:t>Regular expressions (called REs, or regexes, or regex patterns) are essentially a tiny, highly specialized programming language. </a:t>
            </a:r>
          </a:p>
          <a:p>
            <a:r>
              <a:rPr lang="en-US" dirty="0"/>
              <a:t>You may regard a regular expression as a special sequence of characters using a specialized syntax that define a search pattern to help you match or find such a pattern in other strings.</a:t>
            </a:r>
          </a:p>
          <a:p>
            <a:r>
              <a:rPr lang="en-US" dirty="0"/>
              <a:t>Regular expression is an independent language, which doesn't rely on any specific programming language.</a:t>
            </a:r>
          </a:p>
          <a:p>
            <a:r>
              <a:rPr lang="en-US" b="0" i="0" dirty="0">
                <a:solidFill>
                  <a:srgbClr val="212121"/>
                </a:solidFill>
                <a:effectLst/>
                <a:latin typeface="Roboto" panose="02000000000000000000" pitchFamily="2" charset="0"/>
              </a:rPr>
              <a:t> </a:t>
            </a:r>
            <a:r>
              <a:rPr lang="en-US" dirty="0"/>
              <a:t>Python makes it available through the </a:t>
            </a:r>
            <a:r>
              <a:rPr lang="en-US" b="1" dirty="0">
                <a:solidFill>
                  <a:schemeClr val="accent2"/>
                </a:solidFill>
              </a:rPr>
              <a:t>re</a:t>
            </a:r>
            <a:r>
              <a:rPr lang="en-US" dirty="0"/>
              <a:t> module.</a:t>
            </a:r>
          </a:p>
        </p:txBody>
      </p:sp>
      <p:sp>
        <p:nvSpPr>
          <p:cNvPr id="4" name="Date Placeholder 3">
            <a:extLst>
              <a:ext uri="{FF2B5EF4-FFF2-40B4-BE49-F238E27FC236}">
                <a16:creationId xmlns:a16="http://schemas.microsoft.com/office/drawing/2014/main" id="{DC4C5B8D-826A-4DAC-B767-D818675FCCDB}"/>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25C3BCA1-CA09-4AA0-9A7B-EA0DD5E0AFE0}"/>
              </a:ext>
            </a:extLst>
          </p:cNvPr>
          <p:cNvSpPr>
            <a:spLocks noGrp="1"/>
          </p:cNvSpPr>
          <p:nvPr>
            <p:ph type="sldNum" sz="quarter" idx="11"/>
          </p:nvPr>
        </p:nvSpPr>
        <p:spPr/>
        <p:txBody>
          <a:bodyPr/>
          <a:lstStyle/>
          <a:p>
            <a:fld id="{A75DACA3-60DD-40E4-BDE0-DC5E083823BC}" type="slidenum">
              <a:rPr lang="en-US" altLang="en-US" smtClean="0"/>
              <a:pPr/>
              <a:t>9</a:t>
            </a:fld>
            <a:endParaRPr lang="en-US" altLang="en-US"/>
          </a:p>
        </p:txBody>
      </p:sp>
    </p:spTree>
    <p:extLst>
      <p:ext uri="{BB962C8B-B14F-4D97-AF65-F5344CB8AC3E}">
        <p14:creationId xmlns:p14="http://schemas.microsoft.com/office/powerpoint/2010/main" val="2086115114"/>
      </p:ext>
    </p:extLst>
  </p:cSld>
  <p:clrMapOvr>
    <a:masterClrMapping/>
  </p:clrMapOvr>
</p:sld>
</file>

<file path=ppt/theme/theme1.xml><?xml version="1.0" encoding="utf-8"?>
<a:theme xmlns:a="http://schemas.openxmlformats.org/drawingml/2006/main" name="Rice">
  <a:themeElements>
    <a:clrScheme name="Ric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R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rial" pitchFamily="-1"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rial" pitchFamily="-1" charset="0"/>
          </a:defRPr>
        </a:defPPr>
      </a:lstStyle>
    </a:lnDef>
  </a:objectDefaults>
  <a:extraClrSchemeLst>
    <a:extraClrScheme>
      <a:clrScheme name="Ric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ic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ic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ic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ic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ic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166-template.potx" id="{F3EA824C-6172-4DA2-BD3C-C7B1D8E4CD0F}" vid="{E740C158-2590-42DD-B7CC-8274F97277E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IT166-template</Template>
  <TotalTime>72015</TotalTime>
  <Words>1242</Words>
  <Application>Microsoft Office PowerPoint</Application>
  <PresentationFormat>On-screen Show (4:3)</PresentationFormat>
  <Paragraphs>98</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 Unicode MS</vt:lpstr>
      <vt:lpstr>JansonTextLTStd</vt:lpstr>
      <vt:lpstr>Arial</vt:lpstr>
      <vt:lpstr>Comic Sans MS</vt:lpstr>
      <vt:lpstr>Consolas</vt:lpstr>
      <vt:lpstr>Courier New</vt:lpstr>
      <vt:lpstr>Marlett</vt:lpstr>
      <vt:lpstr>Roboto</vt:lpstr>
      <vt:lpstr>Times New Roman</vt:lpstr>
      <vt:lpstr>Wingdings</vt:lpstr>
      <vt:lpstr>Rice</vt:lpstr>
      <vt:lpstr>IT 170  Scripting Languages and Automation</vt:lpstr>
      <vt:lpstr>Outline</vt:lpstr>
      <vt:lpstr>Information retrieval </vt:lpstr>
      <vt:lpstr>Find a Pattern</vt:lpstr>
      <vt:lpstr>Search a string</vt:lpstr>
      <vt:lpstr>Pattern Matching</vt:lpstr>
      <vt:lpstr>Direct Approach: findPhoneNumber</vt:lpstr>
      <vt:lpstr>findPhoneNumber</vt:lpstr>
      <vt:lpstr>Regular Expression</vt:lpstr>
      <vt:lpstr>findPhoneNumber w/ Regular Expression</vt:lpstr>
      <vt:lpstr>How to Use Regular Expression</vt:lpstr>
      <vt:lpstr>Common Methods in a RE Object</vt:lpstr>
      <vt:lpstr>Match Object</vt:lpstr>
      <vt:lpstr>Recap: findall()</vt:lpstr>
      <vt:lpstr> search() &amp; match()</vt:lpstr>
      <vt:lpstr> group() in Match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Eugene Ng</dc:creator>
  <cp:lastModifiedBy>Tang, Yongning</cp:lastModifiedBy>
  <cp:revision>2570</cp:revision>
  <dcterms:created xsi:type="dcterms:W3CDTF">2012-01-24T17:18:48Z</dcterms:created>
  <dcterms:modified xsi:type="dcterms:W3CDTF">2022-04-06T15:02:07Z</dcterms:modified>
</cp:coreProperties>
</file>