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9" r:id="rId4"/>
    <p:sldId id="290" r:id="rId5"/>
    <p:sldId id="291" r:id="rId6"/>
    <p:sldId id="281" r:id="rId7"/>
    <p:sldId id="292" r:id="rId8"/>
    <p:sldId id="260" r:id="rId9"/>
    <p:sldId id="294" r:id="rId10"/>
    <p:sldId id="295" r:id="rId11"/>
    <p:sldId id="293" r:id="rId12"/>
    <p:sldId id="282" r:id="rId13"/>
    <p:sldId id="283" r:id="rId14"/>
    <p:sldId id="284" r:id="rId15"/>
    <p:sldId id="288" r:id="rId16"/>
    <p:sldId id="285" r:id="rId17"/>
    <p:sldId id="286" r:id="rId18"/>
    <p:sldId id="29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24"/>
  </p:normalViewPr>
  <p:slideViewPr>
    <p:cSldViewPr snapToGrid="0">
      <p:cViewPr varScale="1">
        <p:scale>
          <a:sx n="86" d="100"/>
          <a:sy n="86" d="100"/>
        </p:scale>
        <p:origin x="7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C350-E0BA-4C8D-8425-9B413CE9C00C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56D0-DA95-4B13-9263-9BD6992A8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71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C350-E0BA-4C8D-8425-9B413CE9C00C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56D0-DA95-4B13-9263-9BD6992A8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19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C350-E0BA-4C8D-8425-9B413CE9C00C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56D0-DA95-4B13-9263-9BD6992A8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18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C350-E0BA-4C8D-8425-9B413CE9C00C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56D0-DA95-4B13-9263-9BD6992A8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27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C350-E0BA-4C8D-8425-9B413CE9C00C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56D0-DA95-4B13-9263-9BD6992A8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9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C350-E0BA-4C8D-8425-9B413CE9C00C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56D0-DA95-4B13-9263-9BD6992A8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5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C350-E0BA-4C8D-8425-9B413CE9C00C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56D0-DA95-4B13-9263-9BD6992A8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34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C350-E0BA-4C8D-8425-9B413CE9C00C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56D0-DA95-4B13-9263-9BD6992A8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94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C350-E0BA-4C8D-8425-9B413CE9C00C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56D0-DA95-4B13-9263-9BD6992A8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22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C350-E0BA-4C8D-8425-9B413CE9C00C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56D0-DA95-4B13-9263-9BD6992A8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4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C350-E0BA-4C8D-8425-9B413CE9C00C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56D0-DA95-4B13-9263-9BD6992A8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21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EC350-E0BA-4C8D-8425-9B413CE9C00C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556D0-DA95-4B13-9263-9BD6992A8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69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ex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30370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Mini Project: </a:t>
            </a:r>
            <a:br>
              <a:rPr lang="en-US" dirty="0" smtClean="0"/>
            </a:br>
            <a:r>
              <a:rPr lang="en-US" dirty="0" smtClean="0"/>
              <a:t>Automating Information Security</a:t>
            </a:r>
            <a:br>
              <a:rPr lang="en-US" dirty="0" smtClean="0"/>
            </a:br>
            <a:r>
              <a:rPr lang="en-US" dirty="0" smtClean="0"/>
              <a:t>- Log Analyzer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159404"/>
            <a:ext cx="12192000" cy="1098395"/>
          </a:xfrm>
        </p:spPr>
        <p:txBody>
          <a:bodyPr/>
          <a:lstStyle/>
          <a:p>
            <a:r>
              <a:rPr lang="en-US" dirty="0" smtClean="0"/>
              <a:t>Yongning Tang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856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Tackling the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Handling large volume of data</a:t>
            </a:r>
          </a:p>
          <a:p>
            <a:pPr lvl="1"/>
            <a:r>
              <a:rPr lang="en-US" dirty="0"/>
              <a:t>Good data </a:t>
            </a:r>
            <a:r>
              <a:rPr lang="en-US" dirty="0" smtClean="0"/>
              <a:t>structures - </a:t>
            </a:r>
            <a:r>
              <a:rPr lang="en-US" b="1" dirty="0" smtClean="0">
                <a:solidFill>
                  <a:srgbClr val="002060"/>
                </a:solidFill>
              </a:rPr>
              <a:t>Counters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dirty="0" smtClean="0"/>
              <a:t>Selecting/searching </a:t>
            </a:r>
            <a:r>
              <a:rPr lang="en-US" dirty="0"/>
              <a:t>info/symptoms from the raw data</a:t>
            </a:r>
          </a:p>
          <a:p>
            <a:pPr lvl="1"/>
            <a:r>
              <a:rPr lang="en-US" dirty="0"/>
              <a:t>Understanding systems and networking technologies/protocols behind the </a:t>
            </a:r>
            <a:r>
              <a:rPr lang="en-US" dirty="0" smtClean="0"/>
              <a:t>data 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b="1" dirty="0" smtClean="0">
                <a:solidFill>
                  <a:srgbClr val="002060"/>
                </a:solidFill>
              </a:rPr>
              <a:t>Regular Expression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dirty="0"/>
              <a:t>Correlating symptoms to their root causes</a:t>
            </a:r>
          </a:p>
          <a:p>
            <a:pPr lvl="1"/>
            <a:r>
              <a:rPr lang="en-US" dirty="0"/>
              <a:t>Graphic Models; </a:t>
            </a:r>
            <a:r>
              <a:rPr lang="en-US" dirty="0" smtClean="0"/>
              <a:t>AI/ML – </a:t>
            </a:r>
            <a:r>
              <a:rPr lang="en-US" b="1" dirty="0" smtClean="0">
                <a:solidFill>
                  <a:srgbClr val="002060"/>
                </a:solidFill>
              </a:rPr>
              <a:t>Future learning</a:t>
            </a:r>
            <a:endParaRPr lang="en-US" b="1" dirty="0">
              <a:solidFill>
                <a:srgbClr val="00206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868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web log (non standard format)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 sample line:</a:t>
            </a:r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109.169.248.247</a:t>
            </a:r>
            <a:r>
              <a:rPr lang="en-US" dirty="0" smtClean="0"/>
              <a:t> </a:t>
            </a:r>
            <a:r>
              <a:rPr lang="en-US" dirty="0"/>
              <a:t>- - [</a:t>
            </a:r>
            <a:r>
              <a:rPr lang="en-US" b="1" dirty="0">
                <a:solidFill>
                  <a:srgbClr val="FF0000"/>
                </a:solidFill>
              </a:rPr>
              <a:t>12/Dec/2015</a:t>
            </a:r>
            <a:r>
              <a:rPr lang="en-US" dirty="0"/>
              <a:t>:18:25:11 +0100] "</a:t>
            </a:r>
            <a:r>
              <a:rPr lang="en-US" b="1" dirty="0">
                <a:solidFill>
                  <a:srgbClr val="FF0000"/>
                </a:solidFill>
              </a:rPr>
              <a:t>GET</a:t>
            </a:r>
            <a:r>
              <a:rPr lang="en-US" dirty="0"/>
              <a:t> /administrator/ HTTP/1.1" 200 4263 "-" "Mozilla/5.0 (Windows NT 6.0; rv:34.0) Gecko/20100101 Firefox/34.0" </a:t>
            </a:r>
            <a:r>
              <a:rPr lang="en-US" dirty="0" smtClean="0"/>
              <a:t>"-“</a:t>
            </a:r>
          </a:p>
          <a:p>
            <a:r>
              <a:rPr lang="en-US" dirty="0" smtClean="0"/>
              <a:t>A log file can be easily hundreds of millions of lines </a:t>
            </a:r>
          </a:p>
          <a:p>
            <a:r>
              <a:rPr lang="en-US" dirty="0" smtClean="0"/>
              <a:t>One of our log files is ~600MB. We take the first 10,000 lines for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890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regular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regular expression is a string that defines a pattern to match other strings</a:t>
            </a:r>
          </a:p>
          <a:p>
            <a:r>
              <a:rPr lang="en-US" dirty="0" smtClean="0"/>
              <a:t>They are highly efficient but difficult to read</a:t>
            </a:r>
          </a:p>
          <a:p>
            <a:r>
              <a:rPr lang="en-US" dirty="0" smtClean="0"/>
              <a:t>Implemented in the Python “re” module &gt;&gt;&gt; import re</a:t>
            </a:r>
          </a:p>
          <a:p>
            <a:r>
              <a:rPr lang="en-US" dirty="0" smtClean="0"/>
              <a:t>Example: </a:t>
            </a:r>
            <a:r>
              <a:rPr lang="en-US" dirty="0" err="1" smtClean="0"/>
              <a:t>re.findall</a:t>
            </a:r>
            <a:r>
              <a:rPr lang="en-US" dirty="0" smtClean="0"/>
              <a:t>(‘regular expression’, ‘data to search’)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584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re functions()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.match(re, </a:t>
            </a:r>
            <a:r>
              <a:rPr lang="en-US" dirty="0" err="1" smtClean="0"/>
              <a:t>str</a:t>
            </a:r>
            <a:r>
              <a:rPr lang="en-US" dirty="0" smtClean="0"/>
              <a:t>): Start at the beginning of </a:t>
            </a:r>
            <a:r>
              <a:rPr lang="en-US" dirty="0" err="1" smtClean="0"/>
              <a:t>str</a:t>
            </a:r>
            <a:r>
              <a:rPr lang="en-US" dirty="0" smtClean="0"/>
              <a:t> and extract as much as you can</a:t>
            </a:r>
          </a:p>
          <a:p>
            <a:r>
              <a:rPr lang="en-US" dirty="0" smtClean="0"/>
              <a:t>.search(re, </a:t>
            </a:r>
            <a:r>
              <a:rPr lang="en-US" dirty="0" err="1" smtClean="0"/>
              <a:t>str</a:t>
            </a:r>
            <a:r>
              <a:rPr lang="en-US" dirty="0" smtClean="0"/>
              <a:t>): Match anywhere in </a:t>
            </a:r>
            <a:r>
              <a:rPr lang="en-US" dirty="0" err="1" smtClean="0"/>
              <a:t>str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.match() and .search() return an object with the results in its .group() attribute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.</a:t>
            </a:r>
            <a:r>
              <a:rPr lang="en-US" dirty="0" err="1" smtClean="0"/>
              <a:t>findall</a:t>
            </a:r>
            <a:r>
              <a:rPr lang="en-US" dirty="0" smtClean="0"/>
              <a:t>(re, </a:t>
            </a:r>
            <a:r>
              <a:rPr lang="en-US" dirty="0" err="1" smtClean="0"/>
              <a:t>str</a:t>
            </a:r>
            <a:r>
              <a:rPr lang="en-US" dirty="0" smtClean="0"/>
              <a:t>): Find all occurrences in the string; return them in a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473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common Regular </a:t>
            </a:r>
            <a:r>
              <a:rPr lang="en-US" dirty="0"/>
              <a:t>E</a:t>
            </a:r>
            <a:r>
              <a:rPr lang="en-US" dirty="0" smtClean="0"/>
              <a:t>xpression rules</a:t>
            </a:r>
            <a:br>
              <a:rPr lang="en-US" dirty="0" smtClean="0"/>
            </a:br>
            <a:r>
              <a:rPr lang="en-US" sz="2800" dirty="0" smtClean="0"/>
              <a:t>- using </a:t>
            </a:r>
            <a:r>
              <a:rPr lang="en-US" sz="2800" dirty="0">
                <a:hlinkClick r:id="rId2"/>
              </a:rPr>
              <a:t>https://pythex.org</a:t>
            </a:r>
            <a:r>
              <a:rPr lang="en-US" sz="2800" dirty="0" smtClean="0">
                <a:hlinkClick r:id="rId2"/>
              </a:rPr>
              <a:t>/</a:t>
            </a:r>
            <a:r>
              <a:rPr lang="en-US" sz="2800" dirty="0" smtClean="0"/>
              <a:t> to test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clientIP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timestamp</a:t>
            </a:r>
          </a:p>
          <a:p>
            <a:r>
              <a:rPr lang="en-US" dirty="0"/>
              <a:t> </a:t>
            </a:r>
            <a:r>
              <a:rPr lang="en-US" dirty="0" smtClean="0"/>
              <a:t>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194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60512" cy="4351338"/>
          </a:xfrm>
        </p:spPr>
        <p:txBody>
          <a:bodyPr/>
          <a:lstStyle/>
          <a:p>
            <a:r>
              <a:rPr lang="en-US" dirty="0" smtClean="0"/>
              <a:t>Lists are automatically indexed with an integer</a:t>
            </a:r>
          </a:p>
          <a:p>
            <a:r>
              <a:rPr lang="en-US" dirty="0" smtClean="0"/>
              <a:t>With dictionaries, you specify a “key” as the index to a “value”</a:t>
            </a:r>
          </a:p>
          <a:p>
            <a:r>
              <a:rPr lang="en-US" dirty="0" smtClean="0"/>
              <a:t>Unordered data structure where a given key produces its matching value</a:t>
            </a:r>
          </a:p>
          <a:p>
            <a:r>
              <a:rPr lang="en-US" dirty="0" smtClean="0"/>
              <a:t>Key can be any immutable data type, e.g., integer, string, tuple</a:t>
            </a:r>
          </a:p>
          <a:p>
            <a:r>
              <a:rPr lang="en-US" dirty="0" smtClean="0"/>
              <a:t>Value can be integer, string, list, another dictionary, etc.</a:t>
            </a:r>
          </a:p>
          <a:p>
            <a:r>
              <a:rPr lang="en-US" dirty="0" smtClean="0"/>
              <a:t>Dictionaries are VERY FAST at storing and retrieving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167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‘collections’ module has several special-purpose dictionaries with modified behavior</a:t>
            </a:r>
          </a:p>
          <a:p>
            <a:pPr lvl="1"/>
            <a:r>
              <a:rPr lang="en-US" dirty="0" err="1" smtClean="0"/>
              <a:t>OrderedDict</a:t>
            </a:r>
            <a:r>
              <a:rPr lang="en-US" dirty="0" smtClean="0"/>
              <a:t>: </a:t>
            </a:r>
            <a:r>
              <a:rPr lang="en-US" dirty="0"/>
              <a:t>a dictionary that </a:t>
            </a:r>
            <a:r>
              <a:rPr lang="en-US" dirty="0" smtClean="0"/>
              <a:t>remembers the order keys were inserted</a:t>
            </a:r>
          </a:p>
          <a:p>
            <a:pPr lvl="1"/>
            <a:r>
              <a:rPr lang="en-US" dirty="0" err="1" smtClean="0"/>
              <a:t>Defaultdict</a:t>
            </a:r>
            <a:r>
              <a:rPr lang="en-US" dirty="0" smtClean="0"/>
              <a:t>: </a:t>
            </a:r>
            <a:r>
              <a:rPr lang="en-US" dirty="0"/>
              <a:t>a dictionary that </a:t>
            </a:r>
            <a:r>
              <a:rPr lang="en-US" dirty="0" smtClean="0"/>
              <a:t>enables you to specify a default value for undefined keys</a:t>
            </a:r>
          </a:p>
          <a:p>
            <a:pPr lvl="1"/>
            <a:r>
              <a:rPr lang="en-US" dirty="0" smtClean="0"/>
              <a:t>Counter: a dictionary that automatically counts the number of times a key is 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218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044"/>
            <a:ext cx="10515600" cy="1474824"/>
          </a:xfrm>
        </p:spPr>
        <p:txBody>
          <a:bodyPr>
            <a:normAutofit/>
          </a:bodyPr>
          <a:lstStyle/>
          <a:p>
            <a:r>
              <a:rPr lang="en-US" dirty="0" smtClean="0"/>
              <a:t>Counter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750741"/>
            <a:ext cx="11171663" cy="4951142"/>
          </a:xfrm>
        </p:spPr>
        <p:txBody>
          <a:bodyPr/>
          <a:lstStyle/>
          <a:p>
            <a:r>
              <a:rPr lang="en-US" dirty="0" smtClean="0"/>
              <a:t>Counter is a customized </a:t>
            </a:r>
            <a:r>
              <a:rPr lang="en-US" dirty="0" err="1" smtClean="0"/>
              <a:t>defaultdict</a:t>
            </a:r>
            <a:r>
              <a:rPr lang="en-US" dirty="0" smtClean="0"/>
              <a:t> that counts the instances of keys with a few useful methods: </a:t>
            </a:r>
            <a:r>
              <a:rPr lang="en-US" dirty="0" err="1" smtClean="0"/>
              <a:t>most_common</a:t>
            </a:r>
            <a:r>
              <a:rPr lang="en-US" dirty="0" smtClean="0"/>
              <a:t>(x), </a:t>
            </a:r>
            <a:r>
              <a:rPr lang="en-US" dirty="0" err="1" smtClean="0"/>
              <a:t>updata</a:t>
            </a:r>
            <a:r>
              <a:rPr lang="en-US" dirty="0" smtClean="0"/>
              <a:t>(), elements(), subtract()</a:t>
            </a:r>
          </a:p>
          <a:p>
            <a:pPr marL="0" indent="0">
              <a:buNone/>
            </a:pPr>
            <a:r>
              <a:rPr lang="en-US" sz="2000" dirty="0" smtClean="0"/>
              <a:t>&gt;&gt;&gt;from collections import Counter</a:t>
            </a:r>
            <a:br>
              <a:rPr lang="en-US" sz="2000" dirty="0" smtClean="0"/>
            </a:br>
            <a:r>
              <a:rPr lang="en-US" sz="2000" dirty="0" smtClean="0"/>
              <a:t>&gt;&gt;&gt;</a:t>
            </a:r>
            <a:r>
              <a:rPr lang="en-US" sz="2000" dirty="0" err="1" smtClean="0"/>
              <a:t>wordcount</a:t>
            </a:r>
            <a:r>
              <a:rPr lang="en-US" sz="2000" dirty="0" smtClean="0"/>
              <a:t> = Count()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&gt;&gt;&gt;</a:t>
            </a:r>
            <a:r>
              <a:rPr lang="en-US" sz="2000" dirty="0"/>
              <a:t> </a:t>
            </a:r>
            <a:r>
              <a:rPr lang="en-US" sz="2000" dirty="0" err="1" smtClean="0"/>
              <a:t>wordcount.update</a:t>
            </a:r>
            <a:r>
              <a:rPr lang="en-US" sz="2000" dirty="0" smtClean="0"/>
              <a:t>( open(“anycontent.txt”).read().lower().split() )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&gt;&gt;&gt;</a:t>
            </a:r>
            <a:r>
              <a:rPr lang="en-US" sz="2000" dirty="0" err="1" smtClean="0"/>
              <a:t>wordcount.most_common</a:t>
            </a:r>
            <a:r>
              <a:rPr lang="en-US" sz="2000" dirty="0"/>
              <a:t>(10)</a:t>
            </a:r>
            <a:br>
              <a:rPr lang="en-US" sz="2000" dirty="0"/>
            </a:br>
            <a:r>
              <a:rPr lang="en-US" sz="2000" dirty="0"/>
              <a:t>[('cyber', 14), ('and', 12), ('to', 12), ('security', 10), ('the', 7), ('a', 6), ('what', 5), ('is', 5), ('that', 4), ('of', 4</a:t>
            </a:r>
            <a:r>
              <a:rPr lang="en-US" sz="2000" dirty="0" smtClean="0"/>
              <a:t>)]</a:t>
            </a:r>
            <a:br>
              <a:rPr lang="en-US" sz="2000" dirty="0" smtClean="0"/>
            </a:br>
            <a:r>
              <a:rPr lang="en-US" sz="2000" dirty="0" smtClean="0"/>
              <a:t>&gt;&gt;&gt;</a:t>
            </a:r>
            <a:r>
              <a:rPr lang="en-US" sz="2000" dirty="0" err="1" smtClean="0"/>
              <a:t>wordcount</a:t>
            </a:r>
            <a:r>
              <a:rPr lang="en-US" sz="2000" dirty="0" smtClean="0"/>
              <a:t>[‘cyber’]</a:t>
            </a:r>
            <a:br>
              <a:rPr lang="en-US" sz="2000" dirty="0" smtClean="0"/>
            </a:br>
            <a:r>
              <a:rPr lang="en-US" sz="2000" dirty="0" smtClean="0"/>
              <a:t>14</a:t>
            </a:r>
            <a:br>
              <a:rPr lang="en-US" sz="2000" dirty="0" smtClean="0"/>
            </a:br>
            <a:r>
              <a:rPr lang="en-US" sz="2000" dirty="0" smtClean="0"/>
              <a:t>&gt;&gt;&gt;</a:t>
            </a:r>
            <a:r>
              <a:rPr lang="en-US" sz="2000" dirty="0" err="1" smtClean="0"/>
              <a:t>wordcount.update</a:t>
            </a:r>
            <a:r>
              <a:rPr lang="en-US" sz="2000" dirty="0" smtClean="0"/>
              <a:t>([‘cyber’, ‘cyber’])</a:t>
            </a:r>
            <a:br>
              <a:rPr lang="en-US" sz="2000" dirty="0" smtClean="0"/>
            </a:br>
            <a:r>
              <a:rPr lang="en-US" sz="2000" dirty="0" smtClean="0"/>
              <a:t>&gt;&gt;&gt;</a:t>
            </a:r>
            <a:r>
              <a:rPr lang="en-US" sz="2000" dirty="0" err="1" smtClean="0"/>
              <a:t>wordcount</a:t>
            </a:r>
            <a:r>
              <a:rPr lang="en-US" sz="2000" dirty="0"/>
              <a:t>[‘cyber</a:t>
            </a:r>
            <a:r>
              <a:rPr lang="en-US" sz="2000" dirty="0" smtClean="0"/>
              <a:t>’]</a:t>
            </a:r>
            <a:br>
              <a:rPr lang="en-US" sz="2000" dirty="0" smtClean="0"/>
            </a:br>
            <a:r>
              <a:rPr lang="en-US" sz="2000" dirty="0" smtClean="0"/>
              <a:t>16</a:t>
            </a:r>
            <a:br>
              <a:rPr lang="en-US" sz="2000" dirty="0" smtClean="0"/>
            </a:br>
            <a:r>
              <a:rPr lang="en-US" sz="2000" dirty="0"/>
              <a:t>&gt;&gt;&gt;</a:t>
            </a:r>
            <a:r>
              <a:rPr lang="en-US" sz="2000" dirty="0" err="1" smtClean="0"/>
              <a:t>wordcount.subtract</a:t>
            </a:r>
            <a:r>
              <a:rPr lang="en-US" sz="2000" dirty="0" smtClean="0"/>
              <a:t>([‘</a:t>
            </a:r>
            <a:r>
              <a:rPr lang="en-US" sz="2000" dirty="0"/>
              <a:t>cyber</a:t>
            </a:r>
            <a:r>
              <a:rPr lang="en-US" sz="2000" dirty="0" smtClean="0"/>
              <a:t>’])</a:t>
            </a:r>
            <a:br>
              <a:rPr lang="en-US" sz="2000" dirty="0" smtClean="0"/>
            </a:br>
            <a:r>
              <a:rPr lang="en-US" sz="2000" dirty="0"/>
              <a:t>&gt;&gt;&gt;</a:t>
            </a:r>
            <a:r>
              <a:rPr lang="en-US" sz="2000" dirty="0" err="1"/>
              <a:t>wordcount</a:t>
            </a:r>
            <a:r>
              <a:rPr lang="en-US" sz="2000" dirty="0"/>
              <a:t>[‘cyber’]</a:t>
            </a:r>
            <a:br>
              <a:rPr lang="en-US" sz="2000" dirty="0"/>
            </a:br>
            <a:r>
              <a:rPr lang="en-US" sz="2000" dirty="0" smtClean="0"/>
              <a:t>15</a:t>
            </a:r>
            <a:br>
              <a:rPr lang="en-US" sz="2000" dirty="0" smtClean="0"/>
            </a:b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83472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– </a:t>
            </a:r>
            <a:r>
              <a:rPr lang="en-US" dirty="0" err="1" smtClean="0"/>
              <a:t>LogAnalyzer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Fields</a:t>
            </a:r>
          </a:p>
          <a:p>
            <a:r>
              <a:rPr lang="en-US" dirty="0" smtClean="0"/>
              <a:t>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302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Threats to network services</a:t>
            </a:r>
          </a:p>
          <a:p>
            <a:r>
              <a:rPr lang="en-US" dirty="0" smtClean="0"/>
              <a:t>What </a:t>
            </a:r>
            <a:r>
              <a:rPr lang="en-US" dirty="0" smtClean="0"/>
              <a:t>is </a:t>
            </a:r>
            <a:r>
              <a:rPr lang="en-US" dirty="0" smtClean="0"/>
              <a:t>a security log? </a:t>
            </a:r>
          </a:p>
          <a:p>
            <a:r>
              <a:rPr lang="en-US" dirty="0" smtClean="0"/>
              <a:t>What </a:t>
            </a:r>
            <a:r>
              <a:rPr lang="en-US" dirty="0" smtClean="0"/>
              <a:t>is </a:t>
            </a:r>
            <a:r>
              <a:rPr lang="en-US" dirty="0" smtClean="0"/>
              <a:t>Apache Web Access Log?</a:t>
            </a:r>
            <a:endParaRPr lang="en-US" dirty="0" smtClean="0"/>
          </a:p>
          <a:p>
            <a:r>
              <a:rPr lang="en-US" dirty="0" smtClean="0"/>
              <a:t>What is a log analyzer? – the challenge</a:t>
            </a:r>
          </a:p>
          <a:p>
            <a:r>
              <a:rPr lang="en-US" dirty="0" smtClean="0"/>
              <a:t>How to implement it!</a:t>
            </a:r>
          </a:p>
          <a:p>
            <a:pPr lvl="1"/>
            <a:r>
              <a:rPr lang="en-US" dirty="0" smtClean="0"/>
              <a:t>Design</a:t>
            </a:r>
            <a:endParaRPr lang="en-US" dirty="0" smtClean="0"/>
          </a:p>
          <a:p>
            <a:pPr lvl="1"/>
            <a:r>
              <a:rPr lang="en-US" dirty="0" smtClean="0"/>
              <a:t>Regular expression</a:t>
            </a:r>
          </a:p>
          <a:p>
            <a:pPr lvl="1"/>
            <a:r>
              <a:rPr lang="en-US" dirty="0" smtClean="0"/>
              <a:t>Dictionary and Counter Dictionary</a:t>
            </a:r>
          </a:p>
          <a:p>
            <a:pPr lvl="1"/>
            <a:r>
              <a:rPr lang="en-US" dirty="0" smtClean="0"/>
              <a:t>File access</a:t>
            </a:r>
          </a:p>
          <a:p>
            <a:pPr lvl="1"/>
            <a:r>
              <a:rPr lang="en-US" dirty="0"/>
              <a:t>OOP </a:t>
            </a:r>
            <a:r>
              <a:rPr lang="en-US" dirty="0" smtClean="0"/>
              <a:t>design</a:t>
            </a:r>
            <a:endParaRPr lang="en-US" dirty="0" smtClean="0"/>
          </a:p>
          <a:p>
            <a:pPr lvl="1"/>
            <a:r>
              <a:rPr lang="en-US" dirty="0" smtClean="0"/>
              <a:t>GUI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7182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Threats vs.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Threat</a:t>
            </a:r>
          </a:p>
          <a:p>
            <a:pPr lvl="1"/>
            <a:r>
              <a:rPr lang="en-US" dirty="0"/>
              <a:t>A potential for violation of security, which exists when there is a circumstance, capability, action, or  event that could breach security and cause harm. That is, a threat is a possible danger that might exploit a vulnerability.</a:t>
            </a:r>
          </a:p>
          <a:p>
            <a:endParaRPr lang="en-US" dirty="0"/>
          </a:p>
          <a:p>
            <a:r>
              <a:rPr lang="en-US" dirty="0"/>
              <a:t>Attack</a:t>
            </a:r>
          </a:p>
          <a:p>
            <a:pPr lvl="1"/>
            <a:r>
              <a:rPr lang="en-US" dirty="0"/>
              <a:t>An assault on system security that derives from an intelligent threat. That is, an intelligent act that is a deliberate attempt (especially in the sense of a method or technique) to evade security services and violate the security policy of a system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315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Probe and Exploit Attack Packets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0140" y="1825624"/>
            <a:ext cx="7230187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817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Managed Security Service Provider (MSSP</a:t>
            </a:r>
            <a:r>
              <a:rPr lang="en-US" dirty="0" smtClean="0"/>
              <a:t>)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5789" y="1825624"/>
            <a:ext cx="7614126" cy="496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440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a security log?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A security log </a:t>
            </a:r>
            <a:r>
              <a:rPr lang="en-US" dirty="0"/>
              <a:t>is </a:t>
            </a:r>
            <a:r>
              <a:rPr lang="en-US" dirty="0" smtClean="0"/>
              <a:t>a </a:t>
            </a:r>
            <a:r>
              <a:rPr lang="en-US" dirty="0"/>
              <a:t>log that contains records of login/logout activity or other security-related events specified by the system's audit policy. 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Security Log is one of the primary tools used by Administrators to detect and investigate attempted and successful unauthorized activity and to troubleshoot problems; Microsoft describes it as "</a:t>
            </a:r>
            <a:r>
              <a:rPr lang="en-US" b="1" dirty="0">
                <a:solidFill>
                  <a:srgbClr val="FF0000"/>
                </a:solidFill>
              </a:rPr>
              <a:t>Your Best and Last Defense</a:t>
            </a:r>
            <a:r>
              <a:rPr lang="en-US" dirty="0" smtClean="0"/>
              <a:t>".</a:t>
            </a:r>
          </a:p>
          <a:p>
            <a:r>
              <a:rPr lang="en-US" dirty="0"/>
              <a:t>Types of data logged</a:t>
            </a:r>
          </a:p>
          <a:p>
            <a:pPr lvl="1"/>
            <a:r>
              <a:rPr lang="en-US" dirty="0" smtClean="0"/>
              <a:t>Web, Linux, OpenStack, VMWare access ; DNS query;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07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439"/>
            <a:ext cx="10515600" cy="894960"/>
          </a:xfrm>
        </p:spPr>
        <p:txBody>
          <a:bodyPr>
            <a:normAutofit/>
          </a:bodyPr>
          <a:lstStyle/>
          <a:p>
            <a:r>
              <a:rPr lang="en-US" dirty="0" smtClean="0"/>
              <a:t>Apache web access log: Common </a:t>
            </a:r>
            <a:r>
              <a:rPr lang="en-US" dirty="0"/>
              <a:t>Log </a:t>
            </a:r>
            <a:r>
              <a:rPr lang="en-US" dirty="0" smtClean="0"/>
              <a:t>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399"/>
            <a:ext cx="11653024" cy="5843239"/>
          </a:xfrm>
        </p:spPr>
        <p:txBody>
          <a:bodyPr>
            <a:normAutofit/>
          </a:bodyPr>
          <a:lstStyle/>
          <a:p>
            <a:r>
              <a:rPr lang="en-US" dirty="0"/>
              <a:t>The </a:t>
            </a:r>
            <a:r>
              <a:rPr lang="en-US" b="1" dirty="0"/>
              <a:t>Common Log </a:t>
            </a:r>
            <a:r>
              <a:rPr lang="en-US" b="1" dirty="0"/>
              <a:t>Format </a:t>
            </a:r>
            <a:r>
              <a:rPr lang="en-US" dirty="0"/>
              <a:t>is a standardized text file format used by web servers when generating server log files</a:t>
            </a:r>
            <a:r>
              <a:rPr lang="en-US" dirty="0" smtClean="0"/>
              <a:t>.</a:t>
            </a:r>
          </a:p>
          <a:p>
            <a:r>
              <a:rPr lang="en-US" dirty="0"/>
              <a:t>Each line in a file stored in the Common Log Format has the following syntax: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host </a:t>
            </a:r>
            <a:r>
              <a:rPr lang="en-US" sz="2000" dirty="0"/>
              <a:t>ident </a:t>
            </a:r>
            <a:r>
              <a:rPr lang="en-US" sz="2000" dirty="0" err="1"/>
              <a:t>authuser</a:t>
            </a:r>
            <a:r>
              <a:rPr lang="en-US" sz="2000" dirty="0"/>
              <a:t> date request status </a:t>
            </a:r>
            <a:r>
              <a:rPr lang="en-US" sz="2000" dirty="0" smtClean="0"/>
              <a:t>bytes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127.0.0.1 user-identifier frank [10/Oct/2000:13:55:36 -0700] "GET /apache_pb.gif HTTP/1.0" 200 </a:t>
            </a:r>
            <a:r>
              <a:rPr lang="en-US" sz="2000" dirty="0" smtClean="0"/>
              <a:t>2326</a:t>
            </a:r>
          </a:p>
          <a:p>
            <a:endParaRPr lang="en-US" sz="2000" dirty="0"/>
          </a:p>
          <a:p>
            <a:pPr lvl="1"/>
            <a:r>
              <a:rPr lang="en-US" sz="2200" i="1" dirty="0"/>
              <a:t>127.0.0.1</a:t>
            </a:r>
            <a:r>
              <a:rPr lang="en-US" sz="2200" dirty="0"/>
              <a:t> is the IP address of the client (remote host) which made the request to the server.</a:t>
            </a:r>
          </a:p>
          <a:p>
            <a:pPr lvl="1"/>
            <a:r>
              <a:rPr lang="en-US" sz="2200" i="1" dirty="0"/>
              <a:t>user-identifier</a:t>
            </a:r>
            <a:r>
              <a:rPr lang="en-US" sz="2200" dirty="0"/>
              <a:t> is the RFC 1413 identity of the client.</a:t>
            </a:r>
          </a:p>
          <a:p>
            <a:pPr lvl="1"/>
            <a:r>
              <a:rPr lang="en-US" sz="2200" i="1" dirty="0"/>
              <a:t>frank</a:t>
            </a:r>
            <a:r>
              <a:rPr lang="en-US" sz="2200" dirty="0"/>
              <a:t> is the </a:t>
            </a:r>
            <a:r>
              <a:rPr lang="en-US" sz="2200" dirty="0" err="1"/>
              <a:t>userid</a:t>
            </a:r>
            <a:r>
              <a:rPr lang="en-US" sz="2200" dirty="0"/>
              <a:t> of the person requesting the document.</a:t>
            </a:r>
          </a:p>
          <a:p>
            <a:pPr lvl="1"/>
            <a:r>
              <a:rPr lang="en-US" sz="2200" i="1" dirty="0"/>
              <a:t>[10/Oct/2000:13:55:36 -0700]</a:t>
            </a:r>
            <a:r>
              <a:rPr lang="en-US" sz="2200" dirty="0"/>
              <a:t> is the date, time, and time zone that the request was received, by default in strftime format </a:t>
            </a:r>
            <a:r>
              <a:rPr lang="en-US" sz="2200" i="1" dirty="0"/>
              <a:t>%d/%b/%Y:%H:%M:%S %z</a:t>
            </a:r>
            <a:r>
              <a:rPr lang="en-US" sz="2200" dirty="0"/>
              <a:t>.</a:t>
            </a:r>
          </a:p>
          <a:p>
            <a:pPr lvl="1"/>
            <a:r>
              <a:rPr lang="en-US" sz="2200" i="1" dirty="0"/>
              <a:t>"GET /apache_pb.gif HTTP/1.0"</a:t>
            </a:r>
            <a:r>
              <a:rPr lang="en-US" sz="2200" dirty="0"/>
              <a:t> is the request line from the client. The method </a:t>
            </a:r>
            <a:r>
              <a:rPr lang="en-US" sz="2200" i="1" dirty="0"/>
              <a:t>GET</a:t>
            </a:r>
            <a:r>
              <a:rPr lang="en-US" sz="2200" dirty="0"/>
              <a:t>, </a:t>
            </a:r>
            <a:r>
              <a:rPr lang="en-US" sz="2200" i="1" dirty="0"/>
              <a:t>/apache_pb.gif</a:t>
            </a:r>
            <a:r>
              <a:rPr lang="en-US" sz="2200" dirty="0"/>
              <a:t> the resource requested, and </a:t>
            </a:r>
            <a:r>
              <a:rPr lang="en-US" sz="2200" i="1" dirty="0"/>
              <a:t>HTTP/1.0</a:t>
            </a:r>
            <a:r>
              <a:rPr lang="en-US" sz="2200" dirty="0"/>
              <a:t> the HTTP protocol.</a:t>
            </a:r>
          </a:p>
          <a:p>
            <a:pPr lvl="1"/>
            <a:r>
              <a:rPr lang="en-US" sz="2200" i="1" dirty="0"/>
              <a:t>200</a:t>
            </a:r>
            <a:r>
              <a:rPr lang="en-US" sz="2200" dirty="0"/>
              <a:t> is the HTTP status code returned to the client. 2xx is a successful response, 3xx a redirection, 4xx a client error, and 5xx a server error.</a:t>
            </a:r>
          </a:p>
          <a:p>
            <a:pPr lvl="1"/>
            <a:r>
              <a:rPr lang="en-US" sz="2200" i="1" dirty="0"/>
              <a:t>2326</a:t>
            </a:r>
            <a:r>
              <a:rPr lang="en-US" sz="2200" dirty="0"/>
              <a:t> is the size of the object returned to the client, measured in bytes.</a:t>
            </a:r>
          </a:p>
          <a:p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633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type of log: DNS Query 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we might be interested in:</a:t>
            </a:r>
            <a:endParaRPr lang="en-US" dirty="0" smtClean="0"/>
          </a:p>
          <a:p>
            <a:pPr lvl="1"/>
            <a:r>
              <a:rPr lang="en-US" dirty="0" smtClean="0"/>
              <a:t>Querying client address</a:t>
            </a:r>
          </a:p>
          <a:p>
            <a:pPr lvl="1"/>
            <a:r>
              <a:rPr lang="en-US" dirty="0" smtClean="0"/>
              <a:t>Resource record type queried</a:t>
            </a:r>
          </a:p>
          <a:p>
            <a:pPr lvl="1"/>
            <a:r>
              <a:rPr lang="en-US" dirty="0" smtClean="0"/>
              <a:t>Resource record name queried</a:t>
            </a:r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04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 smtClean="0"/>
              <a:t>The development of log analyzer – the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14824" cy="4351338"/>
          </a:xfrm>
        </p:spPr>
        <p:txBody>
          <a:bodyPr/>
          <a:lstStyle/>
          <a:p>
            <a:r>
              <a:rPr lang="en-US" dirty="0" smtClean="0"/>
              <a:t>Handling large volume of data</a:t>
            </a:r>
          </a:p>
          <a:p>
            <a:pPr lvl="1"/>
            <a:r>
              <a:rPr lang="en-US" dirty="0" smtClean="0"/>
              <a:t>Good data structures; big data processing engine and platform</a:t>
            </a:r>
          </a:p>
          <a:p>
            <a:r>
              <a:rPr lang="en-US" dirty="0" smtClean="0"/>
              <a:t>Selecting/searching info/symptoms from the raw data</a:t>
            </a:r>
          </a:p>
          <a:p>
            <a:pPr lvl="1"/>
            <a:r>
              <a:rPr lang="en-US" dirty="0" smtClean="0"/>
              <a:t>Understanding systems and networking technologies/protocols behind the data</a:t>
            </a:r>
          </a:p>
          <a:p>
            <a:r>
              <a:rPr lang="en-US" dirty="0" smtClean="0"/>
              <a:t>Correlating symptoms to their root causes</a:t>
            </a:r>
          </a:p>
          <a:p>
            <a:pPr lvl="1"/>
            <a:r>
              <a:rPr lang="en-US" dirty="0" smtClean="0"/>
              <a:t>Graphic Models; AI/ML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88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9922</TotalTime>
  <Words>619</Words>
  <Application>Microsoft Office PowerPoint</Application>
  <PresentationFormat>Widescreen</PresentationFormat>
  <Paragraphs>95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Mini Project:  Automating Information Security - Log Analyzer </vt:lpstr>
      <vt:lpstr>Outline</vt:lpstr>
      <vt:lpstr>Threats vs. Attacks</vt:lpstr>
      <vt:lpstr>Probe and Exploit Attack Packets</vt:lpstr>
      <vt:lpstr>Managed Security Service Provider (MSSP) </vt:lpstr>
      <vt:lpstr>What is a security log?</vt:lpstr>
      <vt:lpstr>Apache web access log: Common Log Format</vt:lpstr>
      <vt:lpstr>Another type of log: DNS Query Log</vt:lpstr>
      <vt:lpstr>The development of log analyzer – the challenge</vt:lpstr>
      <vt:lpstr>Tackling the challenges</vt:lpstr>
      <vt:lpstr>Our web log (non standard format)</vt:lpstr>
      <vt:lpstr>Recap: regular expression</vt:lpstr>
      <vt:lpstr>Python re functions()</vt:lpstr>
      <vt:lpstr>Some common Regular Expression rules - using https://pythex.org/ to test</vt:lpstr>
      <vt:lpstr>Recap: Dictionary</vt:lpstr>
      <vt:lpstr>Specialized Dictionaries</vt:lpstr>
      <vt:lpstr>Counter</vt:lpstr>
      <vt:lpstr>OOP – LogAnalyzer class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 your programs</dc:title>
  <dc:subject/>
  <dc:creator>Tang, Yongning</dc:creator>
  <cp:keywords/>
  <dc:description/>
  <cp:lastModifiedBy>Tang, Yongning</cp:lastModifiedBy>
  <cp:revision>109</cp:revision>
  <dcterms:created xsi:type="dcterms:W3CDTF">2016-12-27T23:28:39Z</dcterms:created>
  <dcterms:modified xsi:type="dcterms:W3CDTF">2019-04-08T05:58:56Z</dcterms:modified>
  <cp:category/>
</cp:coreProperties>
</file>