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sldIdLst>
    <p:sldId id="313" r:id="rId5"/>
    <p:sldId id="343" r:id="rId6"/>
    <p:sldId id="328" r:id="rId7"/>
    <p:sldId id="355" r:id="rId8"/>
    <p:sldId id="354" r:id="rId9"/>
    <p:sldId id="356" r:id="rId10"/>
    <p:sldId id="357" r:id="rId11"/>
    <p:sldId id="349" r:id="rId12"/>
    <p:sldId id="346" r:id="rId13"/>
  </p:sldIdLst>
  <p:sldSz cx="12192000" cy="6858000"/>
  <p:notesSz cx="6858000" cy="9144000"/>
  <p:custDataLst>
    <p:tags r:id="rId15"/>
  </p:custDataLst>
  <p:defaultTextStyle>
    <a:defPPr>
      <a:defRPr lang="en-GB"/>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D65"/>
    <a:srgbClr val="0070C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4" autoAdjust="0"/>
    <p:restoredTop sz="86881" autoAdjust="0"/>
  </p:normalViewPr>
  <p:slideViewPr>
    <p:cSldViewPr>
      <p:cViewPr varScale="1">
        <p:scale>
          <a:sx n="75" d="100"/>
          <a:sy n="75" d="100"/>
        </p:scale>
        <p:origin x="1003" y="67"/>
      </p:cViewPr>
      <p:guideLst>
        <p:guide orient="horz" pos="2160"/>
        <p:guide pos="3840"/>
      </p:guideLst>
    </p:cSldViewPr>
  </p:slideViewPr>
  <p:outlineViewPr>
    <p:cViewPr>
      <p:scale>
        <a:sx n="33" d="100"/>
        <a:sy n="33" d="100"/>
      </p:scale>
      <p:origin x="0" y="4092"/>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GB"/>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GB"/>
          </a:p>
        </p:txBody>
      </p:sp>
      <p:sp>
        <p:nvSpPr>
          <p:cNvPr id="614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GB"/>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2816D5F-95B2-4356-9479-0294489D3A33}" type="slidenum">
              <a:rPr lang="en-GB"/>
              <a:pPr>
                <a:defRPr/>
              </a:pPr>
              <a:t>‹#›</a:t>
            </a:fld>
            <a:endParaRPr lang="en-GB"/>
          </a:p>
        </p:txBody>
      </p:sp>
    </p:spTree>
    <p:extLst>
      <p:ext uri="{BB962C8B-B14F-4D97-AF65-F5344CB8AC3E}">
        <p14:creationId xmlns:p14="http://schemas.microsoft.com/office/powerpoint/2010/main" val="34212470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816D5F-95B2-4356-9479-0294489D3A33}" type="slidenum">
              <a:rPr lang="en-GB" smtClean="0"/>
              <a:pPr>
                <a:defRPr/>
              </a:pPr>
              <a:t>3</a:t>
            </a:fld>
            <a:endParaRPr lang="en-GB"/>
          </a:p>
        </p:txBody>
      </p:sp>
    </p:spTree>
    <p:extLst>
      <p:ext uri="{BB962C8B-B14F-4D97-AF65-F5344CB8AC3E}">
        <p14:creationId xmlns:p14="http://schemas.microsoft.com/office/powerpoint/2010/main" val="199623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input means and</a:t>
            </a:r>
            <a:r>
              <a:rPr lang="en-US" sz="1200" b="0" i="0" kern="1200" baseline="0" dirty="0">
                <a:solidFill>
                  <a:schemeClr val="tx1"/>
                </a:solidFill>
                <a:effectLst/>
                <a:latin typeface="+mn-lt"/>
                <a:ea typeface="+mn-ea"/>
                <a:cs typeface="+mn-cs"/>
              </a:rPr>
              <a:t> the output means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good user interface provides a "user-friendly" experience, allowing the user to interact with the software or hardware in a natural and intuitive way.</a:t>
            </a:r>
            <a:endParaRPr lang="en-US" dirty="0"/>
          </a:p>
        </p:txBody>
      </p:sp>
      <p:sp>
        <p:nvSpPr>
          <p:cNvPr id="4" name="Slide Number Placeholder 3"/>
          <p:cNvSpPr>
            <a:spLocks noGrp="1"/>
          </p:cNvSpPr>
          <p:nvPr>
            <p:ph type="sldNum" sz="quarter" idx="10"/>
          </p:nvPr>
        </p:nvSpPr>
        <p:spPr/>
        <p:txBody>
          <a:bodyPr/>
          <a:lstStyle/>
          <a:p>
            <a:fld id="{61C18F6B-FB48-4305-95EA-CFDD8725D045}" type="slidenum">
              <a:rPr lang="en-US" smtClean="0"/>
              <a:t>4</a:t>
            </a:fld>
            <a:endParaRPr lang="en-US"/>
          </a:p>
        </p:txBody>
      </p:sp>
    </p:spTree>
    <p:extLst>
      <p:ext uri="{BB962C8B-B14F-4D97-AF65-F5344CB8AC3E}">
        <p14:creationId xmlns:p14="http://schemas.microsoft.com/office/powerpoint/2010/main" val="321162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problems started when the jet began vibrating, indicating that one of its two engines was malfunctioning. Unfortunately, the pilots got the impression that the good engine was at fault and turned it off. </a:t>
            </a:r>
          </a:p>
          <a:p>
            <a:r>
              <a:rPr lang="en-US" sz="1200" b="0" i="0" kern="1200" dirty="0">
                <a:solidFill>
                  <a:schemeClr val="tx1"/>
                </a:solidFill>
                <a:effectLst/>
                <a:latin typeface="+mn-lt"/>
                <a:ea typeface="+mn-ea"/>
                <a:cs typeface="+mn-cs"/>
              </a:rPr>
              <a:t>"They're just circles, they don't have needles pointing at anything,"</a:t>
            </a:r>
            <a:endParaRPr lang="en-US" dirty="0"/>
          </a:p>
        </p:txBody>
      </p:sp>
      <p:sp>
        <p:nvSpPr>
          <p:cNvPr id="4" name="Slide Number Placeholder 3"/>
          <p:cNvSpPr>
            <a:spLocks noGrp="1"/>
          </p:cNvSpPr>
          <p:nvPr>
            <p:ph type="sldNum" sz="quarter" idx="10"/>
          </p:nvPr>
        </p:nvSpPr>
        <p:spPr/>
        <p:txBody>
          <a:bodyPr/>
          <a:lstStyle/>
          <a:p>
            <a:fld id="{61C18F6B-FB48-4305-95EA-CFDD8725D045}" type="slidenum">
              <a:rPr lang="en-US" smtClean="0"/>
              <a:t>7</a:t>
            </a:fld>
            <a:endParaRPr lang="en-US"/>
          </a:p>
        </p:txBody>
      </p:sp>
    </p:spTree>
    <p:extLst>
      <p:ext uri="{BB962C8B-B14F-4D97-AF65-F5344CB8AC3E}">
        <p14:creationId xmlns:p14="http://schemas.microsoft.com/office/powerpoint/2010/main" val="1133693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76200"/>
            <a:ext cx="12397317"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Pictur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134" y="3357564"/>
            <a:ext cx="1900767"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3"/>
          <p:cNvSpPr txBox="1">
            <a:spLocks noChangeArrowheads="1"/>
          </p:cNvSpPr>
          <p:nvPr/>
        </p:nvSpPr>
        <p:spPr bwMode="auto">
          <a:xfrm>
            <a:off x="8976784" y="6383338"/>
            <a:ext cx="2844800" cy="474662"/>
          </a:xfrm>
          <a:prstGeom prst="rect">
            <a:avLst/>
          </a:prstGeom>
          <a:noFill/>
          <a:ln>
            <a:noFill/>
          </a:ln>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r" eaLnBrk="1" hangingPunct="1">
              <a:spcBef>
                <a:spcPct val="50000"/>
              </a:spcBef>
              <a:defRPr/>
            </a:pPr>
            <a:r>
              <a:rPr lang="en-GB" sz="1200">
                <a:solidFill>
                  <a:srgbClr val="FF9900"/>
                </a:solidFill>
                <a:latin typeface="Verdana" charset="0"/>
              </a:rPr>
              <a:t>©2011</a:t>
            </a:r>
          </a:p>
        </p:txBody>
      </p:sp>
      <p:sp>
        <p:nvSpPr>
          <p:cNvPr id="3075" name="Rectangle 3"/>
          <p:cNvSpPr>
            <a:spLocks noGrp="1" noChangeArrowheads="1"/>
          </p:cNvSpPr>
          <p:nvPr>
            <p:ph type="ctrTitle"/>
          </p:nvPr>
        </p:nvSpPr>
        <p:spPr>
          <a:xfrm>
            <a:off x="914400" y="608014"/>
            <a:ext cx="10363200" cy="1470025"/>
          </a:xfrm>
        </p:spPr>
        <p:txBody>
          <a:bodyPr/>
          <a:lstStyle>
            <a:lvl1pPr>
              <a:defRPr/>
            </a:lvl1pPr>
          </a:lstStyle>
          <a:p>
            <a:r>
              <a:rPr lang="en-GB"/>
              <a:t>Click to edit Master title style</a:t>
            </a:r>
          </a:p>
        </p:txBody>
      </p:sp>
      <p:sp>
        <p:nvSpPr>
          <p:cNvPr id="3076" name="Rectangle 4"/>
          <p:cNvSpPr>
            <a:spLocks noGrp="1" noChangeArrowheads="1"/>
          </p:cNvSpPr>
          <p:nvPr>
            <p:ph type="subTitle" idx="1"/>
          </p:nvPr>
        </p:nvSpPr>
        <p:spPr>
          <a:xfrm>
            <a:off x="1807633" y="2713038"/>
            <a:ext cx="8534400" cy="1752600"/>
          </a:xfrm>
        </p:spPr>
        <p:txBody>
          <a:bodyPr/>
          <a:lstStyle>
            <a:lvl1pPr marL="0" indent="0" algn="ctr">
              <a:buFontTx/>
              <a:buNone/>
              <a:defRPr>
                <a:solidFill>
                  <a:schemeClr val="tx1">
                    <a:lumMod val="65000"/>
                    <a:lumOff val="35000"/>
                  </a:schemeClr>
                </a:solidFill>
              </a:defRPr>
            </a:lvl1pPr>
          </a:lstStyle>
          <a:p>
            <a:r>
              <a:rPr lang="en-GB" dirty="0"/>
              <a:t>Click to edit Master subtitle style</a:t>
            </a:r>
          </a:p>
        </p:txBody>
      </p:sp>
      <p:sp>
        <p:nvSpPr>
          <p:cNvPr id="7" name="Footer Placeholder 6"/>
          <p:cNvSpPr>
            <a:spLocks noGrp="1" noChangeArrowheads="1"/>
          </p:cNvSpPr>
          <p:nvPr>
            <p:ph type="ftr" sz="quarter" idx="10"/>
          </p:nvPr>
        </p:nvSpPr>
        <p:spPr>
          <a:xfrm>
            <a:off x="3983567" y="6381750"/>
            <a:ext cx="3860800" cy="476250"/>
          </a:xfrm>
          <a:prstGeom prst="rect">
            <a:avLst/>
          </a:prstGeom>
        </p:spPr>
        <p:txBody>
          <a:bodyPr/>
          <a:lstStyle>
            <a:lvl1pPr>
              <a:defRPr/>
            </a:lvl1pPr>
          </a:lstStyle>
          <a:p>
            <a:pPr>
              <a:defRPr/>
            </a:pPr>
            <a:endParaRPr lang="en-GB"/>
          </a:p>
        </p:txBody>
      </p:sp>
      <p:sp>
        <p:nvSpPr>
          <p:cNvPr id="8" name="Rectangle 9"/>
          <p:cNvSpPr>
            <a:spLocks noGrp="1" noChangeArrowheads="1"/>
          </p:cNvSpPr>
          <p:nvPr>
            <p:ph type="dt" sz="half" idx="11"/>
          </p:nvPr>
        </p:nvSpPr>
        <p:spPr>
          <a:xfrm>
            <a:off x="239184" y="6381750"/>
            <a:ext cx="2844800" cy="476250"/>
          </a:xfrm>
          <a:prstGeom prst="rect">
            <a:avLst/>
          </a:prstGeom>
        </p:spPr>
        <p:txBody>
          <a:bodyPr/>
          <a:lstStyle>
            <a:lvl1pPr>
              <a:defRPr/>
            </a:lvl1pPr>
          </a:lstStyle>
          <a:p>
            <a:pPr>
              <a:defRPr/>
            </a:pPr>
            <a:endParaRPr lang="en-GB" dirty="0"/>
          </a:p>
        </p:txBody>
      </p:sp>
    </p:spTree>
    <p:extLst>
      <p:ext uri="{BB962C8B-B14F-4D97-AF65-F5344CB8AC3E}">
        <p14:creationId xmlns:p14="http://schemas.microsoft.com/office/powerpoint/2010/main" val="220517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5"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72880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5"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44355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20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GB"/>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Box 3"/>
          <p:cNvSpPr txBox="1"/>
          <p:nvPr userDrawn="1"/>
        </p:nvSpPr>
        <p:spPr>
          <a:xfrm>
            <a:off x="11184566" y="6354011"/>
            <a:ext cx="989125" cy="369332"/>
          </a:xfrm>
          <a:prstGeom prst="rect">
            <a:avLst/>
          </a:prstGeom>
          <a:noFill/>
        </p:spPr>
        <p:txBody>
          <a:bodyPr wrap="square" rtlCol="0">
            <a:spAutoFit/>
          </a:bodyPr>
          <a:lstStyle/>
          <a:p>
            <a:fld id="{F7C9B88C-2BB8-4FDC-8EC2-090458A31922}" type="slidenum">
              <a:rPr lang="en-US" smtClean="0"/>
              <a:t>‹#›</a:t>
            </a:fld>
            <a:endParaRPr lang="en-US" dirty="0"/>
          </a:p>
        </p:txBody>
      </p:sp>
    </p:spTree>
    <p:extLst>
      <p:ext uri="{BB962C8B-B14F-4D97-AF65-F5344CB8AC3E}">
        <p14:creationId xmlns:p14="http://schemas.microsoft.com/office/powerpoint/2010/main" val="13147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5"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354257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tx1">
                    <a:lumMod val="65000"/>
                    <a:lumOff val="35000"/>
                  </a:schemeClr>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tx1">
                    <a:lumMod val="65000"/>
                    <a:lumOff val="35000"/>
                  </a:schemeClr>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6"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13412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tx1">
                    <a:lumMod val="65000"/>
                    <a:lumOff val="35000"/>
                  </a:schemeClr>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tx1">
                    <a:lumMod val="65000"/>
                    <a:lumOff val="35000"/>
                  </a:schemeClr>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8"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400464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4"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19177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3"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214058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lumMod val="65000"/>
                    <a:lumOff val="35000"/>
                  </a:schemeClr>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5"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6"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257868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11"/>
          <p:cNvSpPr>
            <a:spLocks noGrp="1" noChangeArrowheads="1"/>
          </p:cNvSpPr>
          <p:nvPr>
            <p:ph type="ftr" sz="quarter" idx="10"/>
          </p:nvPr>
        </p:nvSpPr>
        <p:spPr>
          <a:xfrm>
            <a:off x="3983567" y="6381750"/>
            <a:ext cx="3860800" cy="476250"/>
          </a:xfrm>
          <a:prstGeom prst="rect">
            <a:avLst/>
          </a:prstGeom>
          <a:ln/>
        </p:spPr>
        <p:txBody>
          <a:bodyPr/>
          <a:lstStyle>
            <a:lvl1pPr>
              <a:defRPr/>
            </a:lvl1pPr>
          </a:lstStyle>
          <a:p>
            <a:pPr>
              <a:defRPr/>
            </a:pPr>
            <a:endParaRPr lang="en-GB"/>
          </a:p>
        </p:txBody>
      </p:sp>
      <p:sp>
        <p:nvSpPr>
          <p:cNvPr id="6" name="Rectangle 12"/>
          <p:cNvSpPr>
            <a:spLocks noGrp="1" noChangeArrowheads="1"/>
          </p:cNvSpPr>
          <p:nvPr>
            <p:ph type="dt" sz="half" idx="11"/>
          </p:nvPr>
        </p:nvSpPr>
        <p:spPr>
          <a:xfrm>
            <a:off x="239184" y="6381750"/>
            <a:ext cx="2844800" cy="476250"/>
          </a:xfrm>
          <a:prstGeom prst="rect">
            <a:avLst/>
          </a:prstGeom>
          <a:ln/>
        </p:spPr>
        <p:txBody>
          <a:bodyPr/>
          <a:lstStyle>
            <a:lvl1pPr>
              <a:defRPr/>
            </a:lvl1pPr>
          </a:lstStyle>
          <a:p>
            <a:pPr>
              <a:defRPr/>
            </a:pPr>
            <a:endParaRPr lang="en-GB" dirty="0"/>
          </a:p>
        </p:txBody>
      </p:sp>
    </p:spTree>
    <p:extLst>
      <p:ext uri="{BB962C8B-B14F-4D97-AF65-F5344CB8AC3E}">
        <p14:creationId xmlns:p14="http://schemas.microsoft.com/office/powerpoint/2010/main" val="380295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pictur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 y="-76200"/>
            <a:ext cx="12397317"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4100"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Lst>
  <p:hf hdr="0" ftr="0" dt="0"/>
  <p:txStyles>
    <p:titleStyle>
      <a:lvl1pPr algn="ctr" rtl="0" eaLnBrk="0" fontAlgn="base" hangingPunct="0">
        <a:spcBef>
          <a:spcPct val="0"/>
        </a:spcBef>
        <a:spcAft>
          <a:spcPct val="0"/>
        </a:spcAft>
        <a:defRPr sz="4000">
          <a:solidFill>
            <a:srgbClr val="492D65"/>
          </a:solidFill>
          <a:latin typeface="+mj-lt"/>
          <a:ea typeface="ＭＳ Ｐゴシック" charset="-128"/>
          <a:cs typeface="+mj-cs"/>
        </a:defRPr>
      </a:lvl1pPr>
      <a:lvl2pPr algn="ctr" rtl="0" eaLnBrk="0" fontAlgn="base" hangingPunct="0">
        <a:spcBef>
          <a:spcPct val="0"/>
        </a:spcBef>
        <a:spcAft>
          <a:spcPct val="0"/>
        </a:spcAft>
        <a:defRPr sz="4000">
          <a:solidFill>
            <a:srgbClr val="492D65"/>
          </a:solidFill>
          <a:latin typeface="Verdana" charset="0"/>
          <a:ea typeface="ＭＳ Ｐゴシック" charset="-128"/>
        </a:defRPr>
      </a:lvl2pPr>
      <a:lvl3pPr algn="ctr" rtl="0" eaLnBrk="0" fontAlgn="base" hangingPunct="0">
        <a:spcBef>
          <a:spcPct val="0"/>
        </a:spcBef>
        <a:spcAft>
          <a:spcPct val="0"/>
        </a:spcAft>
        <a:defRPr sz="4000">
          <a:solidFill>
            <a:srgbClr val="492D65"/>
          </a:solidFill>
          <a:latin typeface="Verdana" charset="0"/>
          <a:ea typeface="ＭＳ Ｐゴシック" charset="-128"/>
        </a:defRPr>
      </a:lvl3pPr>
      <a:lvl4pPr algn="ctr" rtl="0" eaLnBrk="0" fontAlgn="base" hangingPunct="0">
        <a:spcBef>
          <a:spcPct val="0"/>
        </a:spcBef>
        <a:spcAft>
          <a:spcPct val="0"/>
        </a:spcAft>
        <a:defRPr sz="4000">
          <a:solidFill>
            <a:srgbClr val="492D65"/>
          </a:solidFill>
          <a:latin typeface="Verdana" charset="0"/>
          <a:ea typeface="ＭＳ Ｐゴシック" charset="-128"/>
        </a:defRPr>
      </a:lvl4pPr>
      <a:lvl5pPr algn="ctr" rtl="0" eaLnBrk="0" fontAlgn="base" hangingPunct="0">
        <a:spcBef>
          <a:spcPct val="0"/>
        </a:spcBef>
        <a:spcAft>
          <a:spcPct val="0"/>
        </a:spcAft>
        <a:defRPr sz="4000">
          <a:solidFill>
            <a:srgbClr val="492D65"/>
          </a:solidFill>
          <a:latin typeface="Verdana" charset="0"/>
          <a:ea typeface="ＭＳ Ｐゴシック" charset="-128"/>
        </a:defRPr>
      </a:lvl5pPr>
      <a:lvl6pPr marL="457200" algn="ctr" rtl="0" fontAlgn="base">
        <a:spcBef>
          <a:spcPct val="0"/>
        </a:spcBef>
        <a:spcAft>
          <a:spcPct val="0"/>
        </a:spcAft>
        <a:defRPr sz="4000">
          <a:solidFill>
            <a:srgbClr val="492D65"/>
          </a:solidFill>
          <a:latin typeface="Verdana" charset="0"/>
        </a:defRPr>
      </a:lvl6pPr>
      <a:lvl7pPr marL="914400" algn="ctr" rtl="0" fontAlgn="base">
        <a:spcBef>
          <a:spcPct val="0"/>
        </a:spcBef>
        <a:spcAft>
          <a:spcPct val="0"/>
        </a:spcAft>
        <a:defRPr sz="4000">
          <a:solidFill>
            <a:srgbClr val="492D65"/>
          </a:solidFill>
          <a:latin typeface="Verdana" charset="0"/>
        </a:defRPr>
      </a:lvl7pPr>
      <a:lvl8pPr marL="1371600" algn="ctr" rtl="0" fontAlgn="base">
        <a:spcBef>
          <a:spcPct val="0"/>
        </a:spcBef>
        <a:spcAft>
          <a:spcPct val="0"/>
        </a:spcAft>
        <a:defRPr sz="4000">
          <a:solidFill>
            <a:srgbClr val="492D65"/>
          </a:solidFill>
          <a:latin typeface="Verdana" charset="0"/>
        </a:defRPr>
      </a:lvl8pPr>
      <a:lvl9pPr marL="1828800" algn="ctr" rtl="0" fontAlgn="base">
        <a:spcBef>
          <a:spcPct val="0"/>
        </a:spcBef>
        <a:spcAft>
          <a:spcPct val="0"/>
        </a:spcAft>
        <a:defRPr sz="4000">
          <a:solidFill>
            <a:srgbClr val="492D65"/>
          </a:solidFill>
          <a:latin typeface="Verdana" charset="0"/>
        </a:defRPr>
      </a:lvl9pPr>
    </p:titleStyle>
    <p:bodyStyle>
      <a:lvl1pPr marL="342900" indent="-342900" algn="l" rtl="0" eaLnBrk="0" fontAlgn="base" hangingPunct="0">
        <a:spcBef>
          <a:spcPct val="20000"/>
        </a:spcBef>
        <a:spcAft>
          <a:spcPct val="0"/>
        </a:spcAft>
        <a:buChar char="•"/>
        <a:defRPr sz="3200">
          <a:solidFill>
            <a:srgbClr val="0070C0"/>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jlai12@ilstu.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457201"/>
            <a:ext cx="10972800" cy="1143000"/>
          </a:xfrm>
        </p:spPr>
        <p:txBody>
          <a:bodyPr/>
          <a:lstStyle/>
          <a:p>
            <a:r>
              <a:rPr lang="en-US" b="1" dirty="0">
                <a:solidFill>
                  <a:schemeClr val="tx1"/>
                </a:solidFill>
              </a:rPr>
              <a:t>T </a:t>
            </a:r>
            <a:r>
              <a:rPr lang="en-US" altLang="zh-CN" b="1" dirty="0">
                <a:solidFill>
                  <a:schemeClr val="tx1"/>
                </a:solidFill>
              </a:rPr>
              <a:t>4</a:t>
            </a:r>
            <a:r>
              <a:rPr lang="en-US" b="1" dirty="0">
                <a:solidFill>
                  <a:schemeClr val="tx1"/>
                </a:solidFill>
              </a:rPr>
              <a:t>67</a:t>
            </a:r>
            <a:r>
              <a:rPr lang="en-US" b="1" dirty="0"/>
              <a:t>: </a:t>
            </a:r>
            <a:r>
              <a:rPr lang="en-US" altLang="zh-CN" b="1" dirty="0"/>
              <a:t>Human Factors In Information Systems</a:t>
            </a:r>
            <a:endParaRPr lang="en-US" b="1" dirty="0"/>
          </a:p>
        </p:txBody>
      </p:sp>
      <p:sp>
        <p:nvSpPr>
          <p:cNvPr id="6147" name="Content Placeholder 2"/>
          <p:cNvSpPr>
            <a:spLocks noGrp="1"/>
          </p:cNvSpPr>
          <p:nvPr>
            <p:ph idx="1"/>
          </p:nvPr>
        </p:nvSpPr>
        <p:spPr>
          <a:xfrm>
            <a:off x="5303912" y="4365104"/>
            <a:ext cx="6192688" cy="4525963"/>
          </a:xfrm>
        </p:spPr>
        <p:txBody>
          <a:bodyPr/>
          <a:lstStyle/>
          <a:p>
            <a:pPr marL="0" indent="0">
              <a:buNone/>
            </a:pPr>
            <a:r>
              <a:rPr lang="en-US" dirty="0"/>
              <a:t>Jianwei Lai</a:t>
            </a:r>
          </a:p>
          <a:p>
            <a:pPr lvl="1"/>
            <a:r>
              <a:rPr lang="en-US" sz="1800" dirty="0">
                <a:hlinkClick r:id="rId2"/>
              </a:rPr>
              <a:t>jlai12@ilstu.edu</a:t>
            </a:r>
            <a:r>
              <a:rPr lang="en-US" sz="1800" dirty="0"/>
              <a:t> (Best way to contact me)</a:t>
            </a:r>
          </a:p>
        </p:txBody>
      </p:sp>
      <p:pic>
        <p:nvPicPr>
          <p:cNvPr id="3" name="Picture 2"/>
          <p:cNvPicPr>
            <a:picLocks noChangeAspect="1"/>
          </p:cNvPicPr>
          <p:nvPr/>
        </p:nvPicPr>
        <p:blipFill>
          <a:blip r:embed="rId3"/>
          <a:stretch>
            <a:fillRect/>
          </a:stretch>
        </p:blipFill>
        <p:spPr>
          <a:xfrm>
            <a:off x="615744" y="3284984"/>
            <a:ext cx="3501420" cy="26377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t>
            </a:r>
            <a:r>
              <a:rPr lang="en-US" dirty="0"/>
              <a:t>lass </a:t>
            </a:r>
            <a:r>
              <a:rPr lang="en-US" altLang="zh-CN" dirty="0"/>
              <a:t>I</a:t>
            </a:r>
            <a:r>
              <a:rPr lang="en-US" dirty="0"/>
              <a:t>nfo</a:t>
            </a:r>
          </a:p>
        </p:txBody>
      </p:sp>
      <p:sp>
        <p:nvSpPr>
          <p:cNvPr id="3" name="Content Placeholder 2"/>
          <p:cNvSpPr>
            <a:spLocks noGrp="1"/>
          </p:cNvSpPr>
          <p:nvPr>
            <p:ph idx="1"/>
          </p:nvPr>
        </p:nvSpPr>
        <p:spPr>
          <a:xfrm>
            <a:off x="1965659" y="1340769"/>
            <a:ext cx="8229600" cy="4209331"/>
          </a:xfrm>
        </p:spPr>
        <p:txBody>
          <a:bodyPr/>
          <a:lstStyle/>
          <a:p>
            <a:r>
              <a:rPr lang="en-US" sz="3600" dirty="0" err="1"/>
              <a:t>Reggienet</a:t>
            </a:r>
            <a:endParaRPr lang="en-US" sz="3600" dirty="0"/>
          </a:p>
          <a:p>
            <a:pPr lvl="1"/>
            <a:r>
              <a:rPr lang="en-US" dirty="0"/>
              <a:t>Syllabus</a:t>
            </a:r>
          </a:p>
          <a:p>
            <a:pPr lvl="1"/>
            <a:r>
              <a:rPr lang="en-US" dirty="0"/>
              <a:t>Schedule will be posted with updates throughout the semester</a:t>
            </a:r>
          </a:p>
          <a:p>
            <a:pPr lvl="1"/>
            <a:r>
              <a:rPr lang="en-US" dirty="0"/>
              <a:t>Weekly lectures</a:t>
            </a:r>
          </a:p>
          <a:p>
            <a:pPr lvl="1"/>
            <a:r>
              <a:rPr lang="en-US" dirty="0"/>
              <a:t>Some announcements will be posted on </a:t>
            </a:r>
            <a:r>
              <a:rPr lang="en-US" dirty="0" err="1"/>
              <a:t>Reggienet</a:t>
            </a:r>
            <a:endParaRPr lang="en-US" dirty="0"/>
          </a:p>
          <a:p>
            <a:pPr lvl="1"/>
            <a:r>
              <a:rPr lang="en-US" dirty="0"/>
              <a:t>Some assignments on </a:t>
            </a:r>
            <a:r>
              <a:rPr lang="en-US" dirty="0" err="1"/>
              <a:t>Reggienet</a:t>
            </a:r>
            <a:endParaRPr lang="en-US" dirty="0"/>
          </a:p>
        </p:txBody>
      </p:sp>
      <p:pic>
        <p:nvPicPr>
          <p:cNvPr id="4" name="Picture 3"/>
          <p:cNvPicPr>
            <a:picLocks noChangeAspect="1"/>
          </p:cNvPicPr>
          <p:nvPr/>
        </p:nvPicPr>
        <p:blipFill>
          <a:blip r:embed="rId2">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a:off x="6744073" y="1124745"/>
            <a:ext cx="3593651" cy="838095"/>
          </a:xfrm>
          <a:prstGeom prst="rect">
            <a:avLst/>
          </a:prstGeom>
        </p:spPr>
      </p:pic>
    </p:spTree>
    <p:extLst>
      <p:ext uri="{BB962C8B-B14F-4D97-AF65-F5344CB8AC3E}">
        <p14:creationId xmlns:p14="http://schemas.microsoft.com/office/powerpoint/2010/main" val="55531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Class organization</a:t>
            </a:r>
          </a:p>
        </p:txBody>
      </p:sp>
      <p:sp>
        <p:nvSpPr>
          <p:cNvPr id="3" name="Content Placeholder 2"/>
          <p:cNvSpPr>
            <a:spLocks noGrp="1"/>
          </p:cNvSpPr>
          <p:nvPr>
            <p:ph sz="half" idx="1"/>
          </p:nvPr>
        </p:nvSpPr>
        <p:spPr>
          <a:xfrm>
            <a:off x="1991544" y="1417638"/>
            <a:ext cx="8496944" cy="5251722"/>
          </a:xfrm>
        </p:spPr>
        <p:txBody>
          <a:bodyPr/>
          <a:lstStyle/>
          <a:p>
            <a:r>
              <a:rPr lang="en-US" dirty="0"/>
              <a:t>You will have both independent work and the opportunity to work in teams</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5375BED0-D5F4-4329-B7CC-CF2575F62B64}"/>
              </a:ext>
            </a:extLst>
          </p:cNvPr>
          <p:cNvPicPr>
            <a:picLocks noChangeAspect="1"/>
          </p:cNvPicPr>
          <p:nvPr/>
        </p:nvPicPr>
        <p:blipFill>
          <a:blip r:embed="rId3"/>
          <a:stretch>
            <a:fillRect/>
          </a:stretch>
        </p:blipFill>
        <p:spPr>
          <a:xfrm>
            <a:off x="2761199" y="2560638"/>
            <a:ext cx="6669602" cy="3901778"/>
          </a:xfrm>
          <a:prstGeom prst="rect">
            <a:avLst/>
          </a:prstGeom>
        </p:spPr>
      </p:pic>
    </p:spTree>
    <p:extLst>
      <p:ext uri="{BB962C8B-B14F-4D97-AF65-F5344CB8AC3E}">
        <p14:creationId xmlns:p14="http://schemas.microsoft.com/office/powerpoint/2010/main" val="4670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user interface?</a:t>
            </a:r>
          </a:p>
        </p:txBody>
      </p:sp>
      <p:sp>
        <p:nvSpPr>
          <p:cNvPr id="7" name="TextBox 6"/>
          <p:cNvSpPr txBox="1"/>
          <p:nvPr/>
        </p:nvSpPr>
        <p:spPr>
          <a:xfrm>
            <a:off x="5516880" y="1844824"/>
            <a:ext cx="5718391" cy="4616936"/>
          </a:xfrm>
          <a:prstGeom prst="rect">
            <a:avLst/>
          </a:prstGeom>
          <a:noFill/>
        </p:spPr>
        <p:txBody>
          <a:bodyPr wrap="square" rtlCol="0">
            <a:spAutoFit/>
          </a:bodyPr>
          <a:lstStyle/>
          <a:p>
            <a:pPr>
              <a:spcBef>
                <a:spcPts val="1350"/>
              </a:spcBef>
            </a:pPr>
            <a:r>
              <a:rPr lang="en-US" sz="2700" dirty="0"/>
              <a:t>A </a:t>
            </a:r>
            <a:r>
              <a:rPr lang="en-US" sz="2700" b="1" dirty="0"/>
              <a:t>user interface (UI)</a:t>
            </a:r>
            <a:r>
              <a:rPr lang="en-US" sz="2700" dirty="0"/>
              <a:t> is the means in which a person controls a software application or hardware device (Solis, 2015)</a:t>
            </a:r>
          </a:p>
          <a:p>
            <a:pPr marL="771525" lvl="1" indent="-428625">
              <a:spcBef>
                <a:spcPts val="1350"/>
              </a:spcBef>
              <a:buFont typeface="Wingdings" panose="05000000000000000000" pitchFamily="2" charset="2"/>
              <a:buChar char="§"/>
            </a:pPr>
            <a:r>
              <a:rPr lang="en-US" altLang="en-US" sz="2400" dirty="0"/>
              <a:t>Input: allowing the users to manipulate a system</a:t>
            </a:r>
          </a:p>
          <a:p>
            <a:pPr marL="771525" lvl="1" indent="-428625">
              <a:spcBef>
                <a:spcPts val="1350"/>
              </a:spcBef>
              <a:buFont typeface="Wingdings" panose="05000000000000000000" pitchFamily="2" charset="2"/>
              <a:buChar char="§"/>
            </a:pPr>
            <a:r>
              <a:rPr lang="en-US" altLang="en-US" sz="2400" dirty="0"/>
              <a:t>Output: allowing the system to indicate the effects of the users</a:t>
            </a:r>
          </a:p>
          <a:p>
            <a:pPr marL="428625" indent="-428625">
              <a:spcBef>
                <a:spcPts val="1350"/>
              </a:spcBef>
              <a:buFont typeface="Arial" panose="020B0604020202020204" pitchFamily="34" charset="0"/>
              <a:buChar char="•"/>
            </a:pPr>
            <a:endParaRPr lang="en-US" sz="2700" dirty="0"/>
          </a:p>
          <a:p>
            <a:endParaRPr lang="en-US" sz="2700" dirty="0"/>
          </a:p>
        </p:txBody>
      </p:sp>
      <p:pic>
        <p:nvPicPr>
          <p:cNvPr id="9" name="Picture 8"/>
          <p:cNvPicPr>
            <a:picLocks noChangeAspect="1"/>
          </p:cNvPicPr>
          <p:nvPr/>
        </p:nvPicPr>
        <p:blipFill>
          <a:blip r:embed="rId3"/>
          <a:stretch>
            <a:fillRect/>
          </a:stretch>
        </p:blipFill>
        <p:spPr>
          <a:xfrm>
            <a:off x="1305823" y="2507784"/>
            <a:ext cx="2807911" cy="2750015"/>
          </a:xfrm>
          <a:prstGeom prst="rect">
            <a:avLst/>
          </a:prstGeom>
        </p:spPr>
      </p:pic>
    </p:spTree>
    <p:extLst>
      <p:ext uri="{BB962C8B-B14F-4D97-AF65-F5344CB8AC3E}">
        <p14:creationId xmlns:p14="http://schemas.microsoft.com/office/powerpoint/2010/main" val="27993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 vs. GUI</a:t>
            </a:r>
          </a:p>
        </p:txBody>
      </p:sp>
      <p:sp>
        <p:nvSpPr>
          <p:cNvPr id="3" name="Content Placeholder 2"/>
          <p:cNvSpPr>
            <a:spLocks noGrp="1"/>
          </p:cNvSpPr>
          <p:nvPr>
            <p:ph idx="1"/>
          </p:nvPr>
        </p:nvSpPr>
        <p:spPr>
          <a:xfrm>
            <a:off x="767408" y="1772816"/>
            <a:ext cx="6311572" cy="3382796"/>
          </a:xfrm>
        </p:spPr>
        <p:txBody>
          <a:bodyPr>
            <a:noAutofit/>
          </a:bodyPr>
          <a:lstStyle/>
          <a:p>
            <a:r>
              <a:rPr lang="en-US" sz="2100" b="1" dirty="0"/>
              <a:t>Command-Line Interface (CLI)</a:t>
            </a:r>
            <a:r>
              <a:rPr lang="en-US" sz="2100" dirty="0"/>
              <a:t>: The user provides the input by typing a command string with the computer keyboard and the system provides output by printing text on the computer monitor.</a:t>
            </a:r>
          </a:p>
          <a:p>
            <a:endParaRPr lang="en-US" sz="2100" b="1" dirty="0"/>
          </a:p>
          <a:p>
            <a:r>
              <a:rPr lang="en-US" sz="2100" b="1" dirty="0"/>
              <a:t>Graphical User Interface (GUI)</a:t>
            </a:r>
            <a:r>
              <a:rPr lang="en-US" sz="2100" dirty="0"/>
              <a:t>: The use of pictures rather than just words to represent the input and output of a program. Input is accepted via devices such as keyboard and mouse.</a:t>
            </a:r>
          </a:p>
          <a:p>
            <a:endParaRPr lang="en-US" sz="2100" dirty="0"/>
          </a:p>
        </p:txBody>
      </p:sp>
      <p:pic>
        <p:nvPicPr>
          <p:cNvPr id="1026" name="Picture 2" descr="http://www.e-cartouche.ch/content_reg/cartouche/ui_access/en/image/gui_hist/command_ik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431" y="1616024"/>
            <a:ext cx="3039825" cy="14299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cartouche.ch/content_reg/cartouche/ui_access/en/image/gui_hist/gui_ma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5918" y="3648028"/>
            <a:ext cx="2228850" cy="178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9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UI is important?</a:t>
            </a:r>
          </a:p>
        </p:txBody>
      </p:sp>
      <p:sp>
        <p:nvSpPr>
          <p:cNvPr id="3" name="Content Placeholder 2"/>
          <p:cNvSpPr>
            <a:spLocks noGrp="1"/>
          </p:cNvSpPr>
          <p:nvPr>
            <p:ph idx="1"/>
          </p:nvPr>
        </p:nvSpPr>
        <p:spPr>
          <a:xfrm>
            <a:off x="839416" y="1813777"/>
            <a:ext cx="7438939" cy="3382796"/>
          </a:xfrm>
        </p:spPr>
        <p:txBody>
          <a:bodyPr>
            <a:noAutofit/>
          </a:bodyPr>
          <a:lstStyle/>
          <a:p>
            <a:pPr marL="428625" indent="-428625">
              <a:spcBef>
                <a:spcPts val="900"/>
              </a:spcBef>
            </a:pPr>
            <a:r>
              <a:rPr lang="en-US" sz="2200" dirty="0"/>
              <a:t>To users, the interface is the system. </a:t>
            </a:r>
          </a:p>
          <a:p>
            <a:pPr marL="428625" indent="-428625">
              <a:spcBef>
                <a:spcPts val="900"/>
              </a:spcBef>
            </a:pPr>
            <a:r>
              <a:rPr lang="en-US" sz="2200" dirty="0"/>
              <a:t>Users often judge a system by its interface rather than its functionality.</a:t>
            </a:r>
          </a:p>
          <a:p>
            <a:pPr marL="428625" indent="-428625">
              <a:spcBef>
                <a:spcPts val="900"/>
              </a:spcBef>
            </a:pPr>
            <a:r>
              <a:rPr lang="en-US" sz="2200" dirty="0"/>
              <a:t>A good user interface provides a "user-friendly" experience.</a:t>
            </a:r>
          </a:p>
          <a:p>
            <a:pPr marL="428625" indent="-428625">
              <a:spcBef>
                <a:spcPts val="900"/>
              </a:spcBef>
            </a:pPr>
            <a:r>
              <a:rPr lang="en-US" sz="2200" dirty="0"/>
              <a:t>Poor user interface design is the reason why many software systems are never used. </a:t>
            </a:r>
          </a:p>
          <a:p>
            <a:pPr marL="428625" indent="-428625">
              <a:spcBef>
                <a:spcPts val="900"/>
              </a:spcBef>
            </a:pPr>
            <a:r>
              <a:rPr lang="en-US" sz="2200" dirty="0"/>
              <a:t>A poorly designed interface can cause a user to make catastrophic errors.</a:t>
            </a:r>
          </a:p>
        </p:txBody>
      </p:sp>
      <p:grpSp>
        <p:nvGrpSpPr>
          <p:cNvPr id="5" name="Group 4"/>
          <p:cNvGrpSpPr/>
          <p:nvPr/>
        </p:nvGrpSpPr>
        <p:grpSpPr>
          <a:xfrm>
            <a:off x="8604272" y="2185755"/>
            <a:ext cx="1784309" cy="728473"/>
            <a:chOff x="0" y="0"/>
            <a:chExt cx="2379079" cy="971297"/>
          </a:xfrm>
        </p:grpSpPr>
        <p:sp>
          <p:nvSpPr>
            <p:cNvPr id="18" name="Rounded Rectangle 17"/>
            <p:cNvSpPr/>
            <p:nvPr/>
          </p:nvSpPr>
          <p:spPr>
            <a:xfrm>
              <a:off x="0" y="0"/>
              <a:ext cx="2379079" cy="97129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p:cNvSpPr/>
            <p:nvPr/>
          </p:nvSpPr>
          <p:spPr>
            <a:xfrm>
              <a:off x="28448" y="28448"/>
              <a:ext cx="2322183" cy="9144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1438" tIns="71438" rIns="71438" bIns="71438" numCol="1" spcCol="1270" anchor="ctr" anchorCtr="0">
              <a:noAutofit/>
            </a:bodyPr>
            <a:lstStyle/>
            <a:p>
              <a:pPr algn="ctr" defTabSz="833438">
                <a:lnSpc>
                  <a:spcPct val="90000"/>
                </a:lnSpc>
                <a:spcAft>
                  <a:spcPct val="35000"/>
                </a:spcAft>
              </a:pPr>
              <a:r>
                <a:rPr lang="en-US" sz="1875" b="1" dirty="0">
                  <a:solidFill>
                    <a:schemeClr val="tx1"/>
                  </a:solidFill>
                </a:rPr>
                <a:t>Good Design</a:t>
              </a:r>
            </a:p>
          </p:txBody>
        </p:sp>
      </p:grpSp>
      <p:grpSp>
        <p:nvGrpSpPr>
          <p:cNvPr id="6" name="Group 5"/>
          <p:cNvGrpSpPr/>
          <p:nvPr/>
        </p:nvGrpSpPr>
        <p:grpSpPr>
          <a:xfrm>
            <a:off x="9259176" y="2934180"/>
            <a:ext cx="459993" cy="568768"/>
            <a:chOff x="873206" y="997902"/>
            <a:chExt cx="613324" cy="758357"/>
          </a:xfrm>
        </p:grpSpPr>
        <p:sp>
          <p:nvSpPr>
            <p:cNvPr id="16" name="Right Arrow 15"/>
            <p:cNvSpPr/>
            <p:nvPr/>
          </p:nvSpPr>
          <p:spPr>
            <a:xfrm rot="5437295">
              <a:off x="800689" y="1070419"/>
              <a:ext cx="758357" cy="61332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6"/>
            <p:cNvSpPr/>
            <p:nvPr/>
          </p:nvSpPr>
          <p:spPr>
            <a:xfrm rot="16237295">
              <a:off x="893686" y="1101091"/>
              <a:ext cx="574360" cy="3679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66750">
                <a:lnSpc>
                  <a:spcPct val="90000"/>
                </a:lnSpc>
                <a:spcAft>
                  <a:spcPct val="35000"/>
                </a:spcAft>
              </a:pPr>
              <a:endParaRPr lang="en-US" sz="1500"/>
            </a:p>
          </p:txBody>
        </p:sp>
      </p:grpSp>
      <p:grpSp>
        <p:nvGrpSpPr>
          <p:cNvPr id="7" name="Group 6"/>
          <p:cNvGrpSpPr/>
          <p:nvPr/>
        </p:nvGrpSpPr>
        <p:grpSpPr>
          <a:xfrm>
            <a:off x="8604271" y="3505175"/>
            <a:ext cx="1755653" cy="731044"/>
            <a:chOff x="0" y="1759228"/>
            <a:chExt cx="2340870" cy="974725"/>
          </a:xfrm>
        </p:grpSpPr>
        <p:sp>
          <p:nvSpPr>
            <p:cNvPr id="14" name="Rounded Rectangle 13"/>
            <p:cNvSpPr/>
            <p:nvPr/>
          </p:nvSpPr>
          <p:spPr>
            <a:xfrm>
              <a:off x="0" y="1759228"/>
              <a:ext cx="2340870" cy="974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8"/>
            <p:cNvSpPr/>
            <p:nvPr/>
          </p:nvSpPr>
          <p:spPr>
            <a:xfrm>
              <a:off x="28549" y="1787777"/>
              <a:ext cx="2283772" cy="917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1438" tIns="71438" rIns="71438" bIns="71438" numCol="1" spcCol="1270" anchor="ctr" anchorCtr="0">
              <a:noAutofit/>
            </a:bodyPr>
            <a:lstStyle/>
            <a:p>
              <a:pPr algn="ctr" defTabSz="833438">
                <a:lnSpc>
                  <a:spcPct val="90000"/>
                </a:lnSpc>
                <a:spcAft>
                  <a:spcPct val="35000"/>
                </a:spcAft>
              </a:pPr>
              <a:r>
                <a:rPr lang="en-US" sz="1875" b="1" dirty="0">
                  <a:solidFill>
                    <a:schemeClr val="tx1"/>
                  </a:solidFill>
                </a:rPr>
                <a:t>Good User Experience</a:t>
              </a:r>
            </a:p>
          </p:txBody>
        </p:sp>
      </p:grpSp>
      <p:grpSp>
        <p:nvGrpSpPr>
          <p:cNvPr id="8" name="Group 7"/>
          <p:cNvGrpSpPr/>
          <p:nvPr/>
        </p:nvGrpSpPr>
        <p:grpSpPr>
          <a:xfrm>
            <a:off x="9243411" y="4268468"/>
            <a:ext cx="459993" cy="549920"/>
            <a:chOff x="852187" y="2776953"/>
            <a:chExt cx="613324" cy="733226"/>
          </a:xfrm>
        </p:grpSpPr>
        <p:sp>
          <p:nvSpPr>
            <p:cNvPr id="12" name="Right Arrow 11"/>
            <p:cNvSpPr/>
            <p:nvPr/>
          </p:nvSpPr>
          <p:spPr>
            <a:xfrm rot="5444402">
              <a:off x="792236" y="2836904"/>
              <a:ext cx="733226" cy="61332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10"/>
            <p:cNvSpPr/>
            <p:nvPr/>
          </p:nvSpPr>
          <p:spPr>
            <a:xfrm rot="16244402">
              <a:off x="885423" y="2867578"/>
              <a:ext cx="549229" cy="36799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66750">
                <a:lnSpc>
                  <a:spcPct val="90000"/>
                </a:lnSpc>
                <a:spcAft>
                  <a:spcPct val="35000"/>
                </a:spcAft>
              </a:pPr>
              <a:endParaRPr lang="en-US" sz="1500"/>
            </a:p>
          </p:txBody>
        </p:sp>
      </p:grpSp>
      <p:grpSp>
        <p:nvGrpSpPr>
          <p:cNvPr id="9" name="Group 8"/>
          <p:cNvGrpSpPr/>
          <p:nvPr/>
        </p:nvGrpSpPr>
        <p:grpSpPr>
          <a:xfrm>
            <a:off x="8604272" y="4832742"/>
            <a:ext cx="1721357" cy="731044"/>
            <a:chOff x="0" y="3529318"/>
            <a:chExt cx="2295143" cy="974725"/>
          </a:xfrm>
        </p:grpSpPr>
        <p:sp>
          <p:nvSpPr>
            <p:cNvPr id="10" name="Rounded Rectangle 9"/>
            <p:cNvSpPr/>
            <p:nvPr/>
          </p:nvSpPr>
          <p:spPr>
            <a:xfrm>
              <a:off x="0" y="3529318"/>
              <a:ext cx="2295143" cy="97472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ounded Rectangle 12"/>
            <p:cNvSpPr/>
            <p:nvPr/>
          </p:nvSpPr>
          <p:spPr>
            <a:xfrm>
              <a:off x="28549" y="3557867"/>
              <a:ext cx="2238045" cy="9176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1438" tIns="71438" rIns="71438" bIns="71438" numCol="1" spcCol="1270" anchor="ctr" anchorCtr="0">
              <a:noAutofit/>
            </a:bodyPr>
            <a:lstStyle/>
            <a:p>
              <a:pPr algn="ctr" defTabSz="833438">
                <a:lnSpc>
                  <a:spcPct val="90000"/>
                </a:lnSpc>
                <a:spcAft>
                  <a:spcPct val="35000"/>
                </a:spcAft>
              </a:pPr>
              <a:r>
                <a:rPr lang="en-US" sz="1875" b="1" dirty="0">
                  <a:solidFill>
                    <a:schemeClr val="tx1"/>
                  </a:solidFill>
                </a:rPr>
                <a:t>More Users</a:t>
              </a:r>
            </a:p>
          </p:txBody>
        </p:sp>
      </p:grpSp>
    </p:spTree>
    <p:extLst>
      <p:ext uri="{BB962C8B-B14F-4D97-AF65-F5344CB8AC3E}">
        <p14:creationId xmlns:p14="http://schemas.microsoft.com/office/powerpoint/2010/main" val="307005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0560496" y="6381328"/>
            <a:ext cx="2057400" cy="273844"/>
          </a:xfrm>
          <a:prstGeom prst="rect">
            <a:avLst/>
          </a:prstGeom>
        </p:spPr>
        <p:txBody>
          <a:bodyPr/>
          <a:lstStyle/>
          <a:p>
            <a:fld id="{9EEB6CB7-2439-455D-8965-3048D29AD326}" type="slidenum">
              <a:rPr lang="en-US" smtClean="0"/>
              <a:t>7</a:t>
            </a:fld>
            <a:endParaRPr lang="en-US"/>
          </a:p>
        </p:txBody>
      </p:sp>
      <p:sp>
        <p:nvSpPr>
          <p:cNvPr id="2" name="Title 1"/>
          <p:cNvSpPr>
            <a:spLocks noGrp="1"/>
          </p:cNvSpPr>
          <p:nvPr>
            <p:ph type="title" idx="4294967295"/>
          </p:nvPr>
        </p:nvSpPr>
        <p:spPr>
          <a:xfrm>
            <a:off x="1055440" y="618519"/>
            <a:ext cx="10081120" cy="994172"/>
          </a:xfrm>
        </p:spPr>
        <p:txBody>
          <a:bodyPr>
            <a:normAutofit fontScale="90000"/>
          </a:bodyPr>
          <a:lstStyle/>
          <a:p>
            <a:r>
              <a:rPr lang="en-US" dirty="0"/>
              <a:t>A Boeing 737 crashed because of a new digital dial (England, 1989)</a:t>
            </a:r>
          </a:p>
        </p:txBody>
      </p:sp>
      <p:pic>
        <p:nvPicPr>
          <p:cNvPr id="12290" name="Picture 2" descr="http://i.crackedcdn.com/phpimages/article/6/6/1/124661.jpg?v=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398" y="2328855"/>
            <a:ext cx="2853704" cy="285370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ttp://i.crackedcdn.com/phpimages/article/6/6/2/124662.jpg?v=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6279" y="2328855"/>
            <a:ext cx="2857500" cy="2857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408186" y="5153988"/>
            <a:ext cx="2675732" cy="461665"/>
          </a:xfrm>
          <a:prstGeom prst="rect">
            <a:avLst/>
          </a:prstGeom>
          <a:noFill/>
        </p:spPr>
        <p:txBody>
          <a:bodyPr wrap="none" rtlCol="0">
            <a:spAutoFit/>
          </a:bodyPr>
          <a:lstStyle/>
          <a:p>
            <a:r>
              <a:rPr lang="en-US" sz="2400" b="1" dirty="0"/>
              <a:t>Old model of dial</a:t>
            </a:r>
          </a:p>
        </p:txBody>
      </p:sp>
      <p:sp>
        <p:nvSpPr>
          <p:cNvPr id="8" name="TextBox 7"/>
          <p:cNvSpPr txBox="1"/>
          <p:nvPr/>
        </p:nvSpPr>
        <p:spPr>
          <a:xfrm>
            <a:off x="6586390" y="5153989"/>
            <a:ext cx="2420856" cy="461665"/>
          </a:xfrm>
          <a:prstGeom prst="rect">
            <a:avLst/>
          </a:prstGeom>
          <a:noFill/>
        </p:spPr>
        <p:txBody>
          <a:bodyPr wrap="none" rtlCol="0">
            <a:spAutoFit/>
          </a:bodyPr>
          <a:lstStyle/>
          <a:p>
            <a:r>
              <a:rPr lang="en-US" sz="2400" b="1" dirty="0"/>
              <a:t>New digital dial</a:t>
            </a:r>
          </a:p>
        </p:txBody>
      </p:sp>
      <p:sp>
        <p:nvSpPr>
          <p:cNvPr id="6" name="Oval 5"/>
          <p:cNvSpPr/>
          <p:nvPr/>
        </p:nvSpPr>
        <p:spPr>
          <a:xfrm>
            <a:off x="4184334" y="3819437"/>
            <a:ext cx="1057275" cy="5162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93317" y="4077563"/>
            <a:ext cx="814388" cy="4132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53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go thru the syllabus &amp; Schedule!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0609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C000"/>
                </a:solidFill>
              </a:rPr>
              <a:t>I’m stopping here to be nice on the first day </a:t>
            </a:r>
          </a:p>
        </p:txBody>
      </p:sp>
      <p:sp>
        <p:nvSpPr>
          <p:cNvPr id="3" name="Text Placeholder 2"/>
          <p:cNvSpPr>
            <a:spLocks noGrp="1"/>
          </p:cNvSpPr>
          <p:nvPr>
            <p:ph type="body" idx="1"/>
          </p:nvPr>
        </p:nvSpPr>
        <p:spPr/>
        <p:txBody>
          <a:bodyPr/>
          <a:lstStyle/>
          <a:p>
            <a:endParaRPr lang="en-US"/>
          </a:p>
        </p:txBody>
      </p:sp>
      <p:pic>
        <p:nvPicPr>
          <p:cNvPr id="4100" name="Picture 4" descr="http://rlv.zcache.co.uk/yellow_smiley_face_sticker-r89efb7a7060b49ae8400303d1d708867_v9wth_8byvr_5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60" y="692697"/>
            <a:ext cx="3076600" cy="30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79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ASPOLLED" val="52FC48AAA2744230A5257C5A9282E543"/>
  <p:tag name="TPVERSION" val="5"/>
  <p:tag name="TPFULLVERSION" val="5.2.0.3121"/>
  <p:tag name="PPTVERSION" val="15"/>
  <p:tag name="TPOS" val="2"/>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E8C2125DCC6046A6505BD172B18F58" ma:contentTypeVersion="3" ma:contentTypeDescription="Create a new document." ma:contentTypeScope="" ma:versionID="301d94916e261b1113cc0d8bfbae76e8">
  <xsd:schema xmlns:xsd="http://www.w3.org/2001/XMLSchema" xmlns:xs="http://www.w3.org/2001/XMLSchema" xmlns:p="http://schemas.microsoft.com/office/2006/metadata/properties" xmlns:ns3="f01370fc-e1ad-4e39-a80d-64ea373b84ad" targetNamespace="http://schemas.microsoft.com/office/2006/metadata/properties" ma:root="true" ma:fieldsID="71d7b233d19962d751684f99b2844610" ns3:_="">
    <xsd:import namespace="f01370fc-e1ad-4e39-a80d-64ea373b84ad"/>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370fc-e1ad-4e39-a80d-64ea373b84a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866ACD-6F4C-4A11-A5B1-9287929A168C}">
  <ds:schemaRefs>
    <ds:schemaRef ds:uri="http://schemas.openxmlformats.org/package/2006/metadata/core-properties"/>
    <ds:schemaRef ds:uri="http://purl.org/dc/elements/1.1/"/>
    <ds:schemaRef ds:uri="http://www.w3.org/XML/1998/namespace"/>
    <ds:schemaRef ds:uri="f01370fc-e1ad-4e39-a80d-64ea373b84ad"/>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519BCD28-E058-4BAF-BBB0-EC8F36ECE6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1370fc-e1ad-4e39-a80d-64ea373b84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B50C72-10D9-438B-AF75-EAC732663A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4002</TotalTime>
  <Words>389</Words>
  <Application>Microsoft Office PowerPoint</Application>
  <PresentationFormat>Widescreen</PresentationFormat>
  <Paragraphs>48</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Verdana</vt:lpstr>
      <vt:lpstr>Wingdings</vt:lpstr>
      <vt:lpstr>Default Design</vt:lpstr>
      <vt:lpstr>T 467: Human Factors In Information Systems</vt:lpstr>
      <vt:lpstr>Class Info</vt:lpstr>
      <vt:lpstr>Class organization</vt:lpstr>
      <vt:lpstr>What is a user interface?</vt:lpstr>
      <vt:lpstr>CLI vs. GUI</vt:lpstr>
      <vt:lpstr>Why UI is important?</vt:lpstr>
      <vt:lpstr>A Boeing 737 crashed because of a new digital dial (England, 1989)</vt:lpstr>
      <vt:lpstr>Let’s go thru the syllabus &amp; Schedule!</vt:lpstr>
      <vt:lpstr>I’m stopping here to be nice on the first day </vt:lpstr>
    </vt:vector>
  </TitlesOfParts>
  <Company>Open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Rien Sach</dc:creator>
  <cp:lastModifiedBy>Agyemang, Eric</cp:lastModifiedBy>
  <cp:revision>219</cp:revision>
  <dcterms:created xsi:type="dcterms:W3CDTF">2011-05-23T13:50:06Z</dcterms:created>
  <dcterms:modified xsi:type="dcterms:W3CDTF">2022-10-13T09:41:50Z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0x01010062E8C2125DCC6046A6505BD172B18F58</vt:lpwstr>
  </property>
</Properties>
</file>