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2" r:id="rId4"/>
    <p:sldId id="279" r:id="rId5"/>
    <p:sldId id="278" r:id="rId6"/>
    <p:sldId id="284" r:id="rId7"/>
    <p:sldId id="282" r:id="rId8"/>
    <p:sldId id="283" r:id="rId9"/>
    <p:sldId id="269" r:id="rId10"/>
    <p:sldId id="275" r:id="rId11"/>
    <p:sldId id="272" r:id="rId12"/>
    <p:sldId id="273" r:id="rId13"/>
    <p:sldId id="266" r:id="rId14"/>
    <p:sldId id="270" r:id="rId15"/>
    <p:sldId id="276" r:id="rId16"/>
    <p:sldId id="277" r:id="rId17"/>
    <p:sldId id="263" r:id="rId18"/>
    <p:sldId id="28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07" autoAdjust="0"/>
  </p:normalViewPr>
  <p:slideViewPr>
    <p:cSldViewPr snapToGrid="0">
      <p:cViewPr varScale="1">
        <p:scale>
          <a:sx n="93" d="100"/>
          <a:sy n="93" d="100"/>
        </p:scale>
        <p:origin x="28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, Jianwei" userId="a9adc4b8-c48f-4695-ba31-44e2f6e8bd84" providerId="ADAL" clId="{D74865B2-C1A0-4C6C-B77A-D398DC13823D}"/>
    <pc:docChg chg="modSld">
      <pc:chgData name="Lai, Jianwei" userId="a9adc4b8-c48f-4695-ba31-44e2f6e8bd84" providerId="ADAL" clId="{D74865B2-C1A0-4C6C-B77A-D398DC13823D}" dt="2022-11-14T14:20:18.495" v="0" actId="20577"/>
      <pc:docMkLst>
        <pc:docMk/>
      </pc:docMkLst>
      <pc:sldChg chg="modSp mod">
        <pc:chgData name="Lai, Jianwei" userId="a9adc4b8-c48f-4695-ba31-44e2f6e8bd84" providerId="ADAL" clId="{D74865B2-C1A0-4C6C-B77A-D398DC13823D}" dt="2022-11-14T14:20:18.495" v="0" actId="20577"/>
        <pc:sldMkLst>
          <pc:docMk/>
          <pc:sldMk cId="98775664" sldId="256"/>
        </pc:sldMkLst>
        <pc:spChg chg="mod">
          <ac:chgData name="Lai, Jianwei" userId="a9adc4b8-c48f-4695-ba31-44e2f6e8bd84" providerId="ADAL" clId="{D74865B2-C1A0-4C6C-B77A-D398DC13823D}" dt="2022-11-14T14:20:18.495" v="0" actId="20577"/>
          <ac:spMkLst>
            <pc:docMk/>
            <pc:sldMk cId="98775664" sldId="256"/>
            <ac:spMk id="4" creationId="{00000000-0000-0000-0000-000000000000}"/>
          </ac:spMkLst>
        </pc:spChg>
      </pc:sldChg>
    </pc:docChg>
  </pc:docChgLst>
  <pc:docChgLst>
    <pc:chgData name="Lai, Jianwei" userId="a9adc4b8-c48f-4695-ba31-44e2f6e8bd84" providerId="ADAL" clId="{3B2EBCDC-9E4E-4708-92EA-1A9EE52718A3}"/>
    <pc:docChg chg="modSld">
      <pc:chgData name="Lai, Jianwei" userId="a9adc4b8-c48f-4695-ba31-44e2f6e8bd84" providerId="ADAL" clId="{3B2EBCDC-9E4E-4708-92EA-1A9EE52718A3}" dt="2021-11-03T15:25:52.457" v="1" actId="478"/>
      <pc:docMkLst>
        <pc:docMk/>
      </pc:docMkLst>
      <pc:sldChg chg="delSp modSp">
        <pc:chgData name="Lai, Jianwei" userId="a9adc4b8-c48f-4695-ba31-44e2f6e8bd84" providerId="ADAL" clId="{3B2EBCDC-9E4E-4708-92EA-1A9EE52718A3}" dt="2021-11-03T15:25:52.457" v="1" actId="478"/>
        <pc:sldMkLst>
          <pc:docMk/>
          <pc:sldMk cId="4034333224" sldId="284"/>
        </pc:sldMkLst>
        <pc:spChg chg="mod">
          <ac:chgData name="Lai, Jianwei" userId="a9adc4b8-c48f-4695-ba31-44e2f6e8bd84" providerId="ADAL" clId="{3B2EBCDC-9E4E-4708-92EA-1A9EE52718A3}" dt="2021-11-03T15:25:52.457" v="1" actId="478"/>
          <ac:spMkLst>
            <pc:docMk/>
            <pc:sldMk cId="4034333224" sldId="284"/>
            <ac:spMk id="430085" creationId="{00000000-0000-0000-0000-000000000000}"/>
          </ac:spMkLst>
        </pc:spChg>
        <pc:spChg chg="mod">
          <ac:chgData name="Lai, Jianwei" userId="a9adc4b8-c48f-4695-ba31-44e2f6e8bd84" providerId="ADAL" clId="{3B2EBCDC-9E4E-4708-92EA-1A9EE52718A3}" dt="2021-11-03T15:25:52.457" v="1" actId="478"/>
          <ac:spMkLst>
            <pc:docMk/>
            <pc:sldMk cId="4034333224" sldId="284"/>
            <ac:spMk id="430086" creationId="{00000000-0000-0000-0000-000000000000}"/>
          </ac:spMkLst>
        </pc:spChg>
        <pc:spChg chg="mod">
          <ac:chgData name="Lai, Jianwei" userId="a9adc4b8-c48f-4695-ba31-44e2f6e8bd84" providerId="ADAL" clId="{3B2EBCDC-9E4E-4708-92EA-1A9EE52718A3}" dt="2021-11-03T15:25:52.457" v="1" actId="478"/>
          <ac:spMkLst>
            <pc:docMk/>
            <pc:sldMk cId="4034333224" sldId="284"/>
            <ac:spMk id="430088" creationId="{00000000-0000-0000-0000-000000000000}"/>
          </ac:spMkLst>
        </pc:spChg>
        <pc:spChg chg="mod">
          <ac:chgData name="Lai, Jianwei" userId="a9adc4b8-c48f-4695-ba31-44e2f6e8bd84" providerId="ADAL" clId="{3B2EBCDC-9E4E-4708-92EA-1A9EE52718A3}" dt="2021-11-03T15:25:52.457" v="1" actId="478"/>
          <ac:spMkLst>
            <pc:docMk/>
            <pc:sldMk cId="4034333224" sldId="284"/>
            <ac:spMk id="430089" creationId="{00000000-0000-0000-0000-000000000000}"/>
          </ac:spMkLst>
        </pc:spChg>
        <pc:spChg chg="mod">
          <ac:chgData name="Lai, Jianwei" userId="a9adc4b8-c48f-4695-ba31-44e2f6e8bd84" providerId="ADAL" clId="{3B2EBCDC-9E4E-4708-92EA-1A9EE52718A3}" dt="2021-11-03T15:25:52.457" v="1" actId="478"/>
          <ac:spMkLst>
            <pc:docMk/>
            <pc:sldMk cId="4034333224" sldId="284"/>
            <ac:spMk id="430091" creationId="{00000000-0000-0000-0000-000000000000}"/>
          </ac:spMkLst>
        </pc:spChg>
        <pc:spChg chg="mod">
          <ac:chgData name="Lai, Jianwei" userId="a9adc4b8-c48f-4695-ba31-44e2f6e8bd84" providerId="ADAL" clId="{3B2EBCDC-9E4E-4708-92EA-1A9EE52718A3}" dt="2021-11-03T15:25:52.457" v="1" actId="478"/>
          <ac:spMkLst>
            <pc:docMk/>
            <pc:sldMk cId="4034333224" sldId="284"/>
            <ac:spMk id="430092" creationId="{00000000-0000-0000-0000-000000000000}"/>
          </ac:spMkLst>
        </pc:spChg>
        <pc:spChg chg="mod">
          <ac:chgData name="Lai, Jianwei" userId="a9adc4b8-c48f-4695-ba31-44e2f6e8bd84" providerId="ADAL" clId="{3B2EBCDC-9E4E-4708-92EA-1A9EE52718A3}" dt="2021-11-03T15:25:52.457" v="1" actId="478"/>
          <ac:spMkLst>
            <pc:docMk/>
            <pc:sldMk cId="4034333224" sldId="284"/>
            <ac:spMk id="430093" creationId="{00000000-0000-0000-0000-000000000000}"/>
          </ac:spMkLst>
        </pc:spChg>
        <pc:spChg chg="del mod">
          <ac:chgData name="Lai, Jianwei" userId="a9adc4b8-c48f-4695-ba31-44e2f6e8bd84" providerId="ADAL" clId="{3B2EBCDC-9E4E-4708-92EA-1A9EE52718A3}" dt="2021-11-03T15:25:52.457" v="1" actId="478"/>
          <ac:spMkLst>
            <pc:docMk/>
            <pc:sldMk cId="4034333224" sldId="284"/>
            <ac:spMk id="430094" creationId="{00000000-0000-0000-0000-000000000000}"/>
          </ac:spMkLst>
        </pc:spChg>
        <pc:spChg chg="del">
          <ac:chgData name="Lai, Jianwei" userId="a9adc4b8-c48f-4695-ba31-44e2f6e8bd84" providerId="ADAL" clId="{3B2EBCDC-9E4E-4708-92EA-1A9EE52718A3}" dt="2021-11-03T15:25:50.833" v="0" actId="478"/>
          <ac:spMkLst>
            <pc:docMk/>
            <pc:sldMk cId="4034333224" sldId="284"/>
            <ac:spMk id="430095" creationId="{00000000-0000-0000-0000-000000000000}"/>
          </ac:spMkLst>
        </pc:spChg>
        <pc:grpChg chg="mod">
          <ac:chgData name="Lai, Jianwei" userId="a9adc4b8-c48f-4695-ba31-44e2f6e8bd84" providerId="ADAL" clId="{3B2EBCDC-9E4E-4708-92EA-1A9EE52718A3}" dt="2021-11-03T15:25:52.457" v="1" actId="478"/>
          <ac:grpSpMkLst>
            <pc:docMk/>
            <pc:sldMk cId="4034333224" sldId="284"/>
            <ac:grpSpMk id="430087" creationId="{00000000-0000-0000-0000-000000000000}"/>
          </ac:grpSpMkLst>
        </pc:grpChg>
        <pc:grpChg chg="mod">
          <ac:chgData name="Lai, Jianwei" userId="a9adc4b8-c48f-4695-ba31-44e2f6e8bd84" providerId="ADAL" clId="{3B2EBCDC-9E4E-4708-92EA-1A9EE52718A3}" dt="2021-11-03T15:25:52.457" v="1" actId="478"/>
          <ac:grpSpMkLst>
            <pc:docMk/>
            <pc:sldMk cId="4034333224" sldId="284"/>
            <ac:grpSpMk id="430090" creationId="{00000000-0000-0000-0000-000000000000}"/>
          </ac:grpSpMkLst>
        </pc:grpChg>
        <pc:grpChg chg="mod">
          <ac:chgData name="Lai, Jianwei" userId="a9adc4b8-c48f-4695-ba31-44e2f6e8bd84" providerId="ADAL" clId="{3B2EBCDC-9E4E-4708-92EA-1A9EE52718A3}" dt="2021-11-03T15:25:52.457" v="1" actId="478"/>
          <ac:grpSpMkLst>
            <pc:docMk/>
            <pc:sldMk cId="4034333224" sldId="284"/>
            <ac:grpSpMk id="430102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C0005-5FBF-4A5E-AE0E-A4452F641EF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4EC26-4D54-448E-A94F-92D074015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Before we get to know </a:t>
            </a:r>
            <a:r>
              <a:rPr lang="en-US" dirty="0" err="1"/>
              <a:t>Fitts’s</a:t>
            </a:r>
            <a:r>
              <a:rPr lang="en-US" dirty="0"/>
              <a:t> Law, let’s solve the mystery of its name.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26-4D54-448E-A94F-92D0740159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46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https://www.interaction-design.org/literature/topics/fitts-law</a:t>
            </a:r>
          </a:p>
          <a:p>
            <a:r>
              <a:rPr lang="en-US" dirty="0"/>
              <a:t>https://medium.com/@deepakdhawan/improving-usability-with-fitts-law-86abfa387c63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26-4D54-448E-A94F-92D0740159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4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Bi, X., Li, Y., &amp; </a:t>
            </a:r>
            <a:r>
              <a:rPr lang="en-US" dirty="0" err="1"/>
              <a:t>Zhai</a:t>
            </a:r>
            <a:r>
              <a:rPr lang="en-US" dirty="0"/>
              <a:t>, S. (2013, April). </a:t>
            </a:r>
            <a:r>
              <a:rPr lang="en-US" dirty="0" err="1"/>
              <a:t>FFitts</a:t>
            </a:r>
            <a:r>
              <a:rPr lang="en-US" dirty="0"/>
              <a:t> law: modeling finger touch with </a:t>
            </a:r>
            <a:r>
              <a:rPr lang="en-US" dirty="0" err="1"/>
              <a:t>fitts</a:t>
            </a:r>
            <a:r>
              <a:rPr lang="en-US" dirty="0"/>
              <a:t>' law. In Proceedings of the SIGCHI Conference on Human Factors in Computing Systems (pp. 1363-1372). ACM.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26-4D54-448E-A94F-92D0740159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8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26-4D54-448E-A94F-92D0740159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18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4EC26-4D54-448E-A94F-92D0740159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2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0A4-8AB6-431C-9398-E7ED6EA89F1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2123-A417-44A8-8837-F51A52E9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5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0A4-8AB6-431C-9398-E7ED6EA89F1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2123-A417-44A8-8837-F51A52E9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6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0A4-8AB6-431C-9398-E7ED6EA89F1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2123-A417-44A8-8837-F51A52E9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3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0A4-8AB6-431C-9398-E7ED6EA89F1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2123-A417-44A8-8837-F51A52E9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0A4-8AB6-431C-9398-E7ED6EA89F1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2123-A417-44A8-8837-F51A52E9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9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0A4-8AB6-431C-9398-E7ED6EA89F1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2123-A417-44A8-8837-F51A52E9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0A4-8AB6-431C-9398-E7ED6EA89F1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2123-A417-44A8-8837-F51A52E9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0A4-8AB6-431C-9398-E7ED6EA89F1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2123-A417-44A8-8837-F51A52E9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0A4-8AB6-431C-9398-E7ED6EA89F1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2123-A417-44A8-8837-F51A52E9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0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0A4-8AB6-431C-9398-E7ED6EA89F1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2123-A417-44A8-8837-F51A52E9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1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0A4-8AB6-431C-9398-E7ED6EA89F1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2123-A417-44A8-8837-F51A52E9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7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C0A4-8AB6-431C-9398-E7ED6EA89F1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A2123-A417-44A8-8837-F51A52E9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9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altLang="zh-CN" b="1" dirty="0"/>
              <a:t>Fitts’s Law</a:t>
            </a:r>
            <a:endParaRPr lang="en-US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/>
              <a:t>IT 467</a:t>
            </a:r>
            <a:endParaRPr lang="en-US" altLang="zh-CN" dirty="0"/>
          </a:p>
          <a:p>
            <a:pPr algn="r"/>
            <a:r>
              <a:rPr lang="en-US" altLang="zh-CN" dirty="0"/>
              <a:t>Jianwei Lai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77696"/>
            <a:ext cx="5076497" cy="43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5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of Fitts’s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osx vs windows scrollb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112" y="1500324"/>
            <a:ext cx="7463384" cy="373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21263" y="4757824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Roboto"/>
              </a:rPr>
              <a:t>Windows </a:t>
            </a:r>
            <a:r>
              <a:rPr lang="en-US" altLang="zh-CN" b="0" i="0" dirty="0">
                <a:solidFill>
                  <a:srgbClr val="3A3A3A"/>
                </a:solidFill>
                <a:effectLst/>
                <a:latin typeface="Roboto"/>
              </a:rPr>
              <a:t>vs.</a:t>
            </a:r>
            <a:r>
              <a:rPr lang="en-US" b="0" i="0" dirty="0">
                <a:solidFill>
                  <a:srgbClr val="3A3A3A"/>
                </a:solidFill>
                <a:effectLst/>
                <a:latin typeface="Roboto"/>
              </a:rPr>
              <a:t> the Mac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460828" y="2815377"/>
            <a:ext cx="483476" cy="3573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76647" y="3571753"/>
            <a:ext cx="530773" cy="3289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65775" y="3571753"/>
            <a:ext cx="483476" cy="3573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3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larger the better?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cdn-images-1.medium.com/max/800/0*tV1hPiaFPrPGC85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1825625"/>
            <a:ext cx="523875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76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5935"/>
            <a:ext cx="10515600" cy="80475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Fitts</a:t>
            </a:r>
            <a:r>
              <a:rPr lang="en-US" dirty="0"/>
              <a:t>’ law is a binary logarithm. This means that the predicted results of the usability of an object runs along a curve, not a straight line.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7439"/>
            <a:ext cx="10515600" cy="40095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857" y="2532993"/>
            <a:ext cx="4814004" cy="35010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510838"/>
            <a:ext cx="9291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https://medium.com/@deepakdhawan/improving-usability-with-fitts-law-86abfa387c63</a:t>
            </a:r>
          </a:p>
        </p:txBody>
      </p:sp>
    </p:spTree>
    <p:extLst>
      <p:ext uri="{BB962C8B-B14F-4D97-AF65-F5344CB8AC3E}">
        <p14:creationId xmlns:p14="http://schemas.microsoft.com/office/powerpoint/2010/main" val="7448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Prime Pixel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prime pixel is the reference used for the single point of space that your input device’s cursor is currently on.</a:t>
            </a:r>
          </a:p>
          <a:p>
            <a:r>
              <a:rPr lang="en-US" dirty="0"/>
              <a:t>For example, contextual menu</a:t>
            </a:r>
          </a:p>
          <a:p>
            <a:endParaRPr lang="en-US" dirty="0"/>
          </a:p>
        </p:txBody>
      </p:sp>
      <p:pic>
        <p:nvPicPr>
          <p:cNvPr id="6146" name="Picture 2" descr="Image result for contextual menu curs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39"/>
          <a:stretch/>
        </p:blipFill>
        <p:spPr bwMode="auto">
          <a:xfrm>
            <a:off x="3308680" y="3257549"/>
            <a:ext cx="2997528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17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Edge of the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136850" cy="4247423"/>
          </a:xfrm>
          <a:prstGeom prst="rect">
            <a:avLst/>
          </a:prstGeom>
        </p:spPr>
      </p:pic>
      <p:pic>
        <p:nvPicPr>
          <p:cNvPr id="5" name="Picture 4" descr="Image result for Fitts' l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688" y="3686839"/>
            <a:ext cx="3615474" cy="131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47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962"/>
            <a:ext cx="4762500" cy="2981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3770"/>
          <a:stretch/>
        </p:blipFill>
        <p:spPr>
          <a:xfrm>
            <a:off x="3010285" y="4924689"/>
            <a:ext cx="6171429" cy="427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850" y="2598926"/>
            <a:ext cx="571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15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Corners of the Screen-Magic Pixels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213849" cy="4520615"/>
          </a:xfrm>
          <a:prstGeom prst="rect">
            <a:avLst/>
          </a:prstGeom>
        </p:spPr>
      </p:pic>
      <p:pic>
        <p:nvPicPr>
          <p:cNvPr id="5" name="Picture 2" descr="Windows 7 SP1 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622" y="3176831"/>
            <a:ext cx="3576775" cy="268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772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Applying Fitts’s Law To Mobile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>
              <a:solidFill>
                <a:srgbClr val="3A3A3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6436460"/>
            <a:ext cx="10920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https://webdesign.tutsplus.com/articles/applying-fitts-law-to-mobile-interface-design--webdesign-6919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179" t="6822" r="33347" b="9823"/>
          <a:stretch/>
        </p:blipFill>
        <p:spPr>
          <a:xfrm>
            <a:off x="1147259" y="1825625"/>
            <a:ext cx="1970202" cy="3572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8777" t="28446" r="19037" b="27788"/>
          <a:stretch/>
        </p:blipFill>
        <p:spPr>
          <a:xfrm>
            <a:off x="3426520" y="2674038"/>
            <a:ext cx="3553906" cy="1875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8385" t="28157" r="19100" b="28077"/>
          <a:stretch/>
        </p:blipFill>
        <p:spPr>
          <a:xfrm>
            <a:off x="7325510" y="2674038"/>
            <a:ext cx="3572760" cy="18759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7801" y="5521882"/>
            <a:ext cx="2349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3A3A3A"/>
                </a:solidFill>
              </a:rPr>
              <a:t>Common thumb reach when held with right hand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426520" y="4752054"/>
            <a:ext cx="3553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3A3A3A"/>
                </a:solidFill>
              </a:rPr>
              <a:t>Common thumb reach when holding smartphone in horizontal orientation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46941" y="4752054"/>
            <a:ext cx="1729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3A3A3A"/>
                </a:solidFill>
              </a:rPr>
              <a:t>Hold and point mode</a:t>
            </a:r>
          </a:p>
        </p:txBody>
      </p:sp>
    </p:spTree>
    <p:extLst>
      <p:ext uri="{BB962C8B-B14F-4D97-AF65-F5344CB8AC3E}">
        <p14:creationId xmlns:p14="http://schemas.microsoft.com/office/powerpoint/2010/main" val="120723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Touch input on smartphones = </a:t>
            </a:r>
            <a:r>
              <a:rPr lang="en-US" b="1" dirty="0" err="1"/>
              <a:t>Fitts</a:t>
            </a:r>
            <a:r>
              <a:rPr lang="en-US" b="1" dirty="0"/>
              <a:t>’ Law + Fat Finger Problem = </a:t>
            </a:r>
            <a:r>
              <a:rPr lang="en-US" b="1" dirty="0" err="1"/>
              <a:t>FFitts</a:t>
            </a:r>
            <a:r>
              <a:rPr lang="en-US" b="1" dirty="0"/>
              <a:t>’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9472"/>
            <a:ext cx="6812268" cy="3755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942" y="3277000"/>
            <a:ext cx="4028139" cy="8102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6284260"/>
            <a:ext cx="10473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https://storage.googleapis.com/pub-tools-public-publication-data/pdf/41645.pdf</a:t>
            </a:r>
          </a:p>
        </p:txBody>
      </p:sp>
      <p:sp>
        <p:nvSpPr>
          <p:cNvPr id="7" name="Rectangle 6"/>
          <p:cNvSpPr/>
          <p:nvPr/>
        </p:nvSpPr>
        <p:spPr>
          <a:xfrm>
            <a:off x="7799941" y="5576799"/>
            <a:ext cx="402813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Bi, X., Li, Y., &amp; </a:t>
            </a:r>
            <a:r>
              <a:rPr lang="en-US" sz="1100" dirty="0" err="1"/>
              <a:t>Zhai</a:t>
            </a:r>
            <a:r>
              <a:rPr lang="en-US" sz="1100" dirty="0"/>
              <a:t>, S. (2013, April). </a:t>
            </a:r>
            <a:r>
              <a:rPr lang="en-US" sz="1100" dirty="0" err="1"/>
              <a:t>FFitts</a:t>
            </a:r>
            <a:r>
              <a:rPr lang="en-US" sz="1100" dirty="0"/>
              <a:t> law: modeling finger touch with </a:t>
            </a:r>
            <a:r>
              <a:rPr lang="en-US" sz="1100" dirty="0" err="1"/>
              <a:t>fitts</a:t>
            </a:r>
            <a:r>
              <a:rPr lang="en-US" sz="1100" dirty="0"/>
              <a:t>' law. In Proceedings of the SIGCHI Conference on Human Factors in Computing Systems (pp. 1363-1372). ACM.</a:t>
            </a:r>
          </a:p>
        </p:txBody>
      </p:sp>
    </p:spTree>
    <p:extLst>
      <p:ext uri="{BB962C8B-B14F-4D97-AF65-F5344CB8AC3E}">
        <p14:creationId xmlns:p14="http://schemas.microsoft.com/office/powerpoint/2010/main" val="238243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 of Fitts’s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1689" y="3631962"/>
            <a:ext cx="8291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http://fww.few.vu.nl/hci/interactive/fitts/</a:t>
            </a:r>
          </a:p>
        </p:txBody>
      </p:sp>
    </p:spTree>
    <p:extLst>
      <p:ext uri="{BB962C8B-B14F-4D97-AF65-F5344CB8AC3E}">
        <p14:creationId xmlns:p14="http://schemas.microsoft.com/office/powerpoint/2010/main" val="270460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Fitts’s law?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6249"/>
            <a:ext cx="6455979" cy="45688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Paul M. </a:t>
            </a:r>
            <a:r>
              <a:rPr lang="en-US" dirty="0" err="1"/>
              <a:t>Fitts</a:t>
            </a:r>
            <a:r>
              <a:rPr lang="en-US" dirty="0"/>
              <a:t>  was an American psychologist and one of the pioneers in improving aviation safety. He went on to lead the Psychology Branch of Air Force Research Laboratory – later renamed, in his honor, to </a:t>
            </a:r>
            <a:r>
              <a:rPr lang="en-US" dirty="0" err="1"/>
              <a:t>Fitts</a:t>
            </a:r>
            <a:r>
              <a:rPr lang="en-US" dirty="0"/>
              <a:t> Human Engineering Division.</a:t>
            </a:r>
          </a:p>
          <a:p>
            <a:r>
              <a:rPr lang="en-US" dirty="0"/>
              <a:t>Fitts’s Law was his most famous work. It was first mentioned in a publication in 1954, and first applied to Human-Computer Interaction in 1978.</a:t>
            </a:r>
          </a:p>
          <a:p>
            <a:r>
              <a:rPr lang="en-US" dirty="0"/>
              <a:t>Unfortunately, Paul </a:t>
            </a:r>
            <a:r>
              <a:rPr lang="en-US" dirty="0" err="1"/>
              <a:t>Fitts</a:t>
            </a:r>
            <a:r>
              <a:rPr lang="en-US" dirty="0"/>
              <a:t> never witnessed that, having died unexpectedly in 1965, at the age of 53.</a:t>
            </a:r>
          </a:p>
        </p:txBody>
      </p:sp>
      <p:pic>
        <p:nvPicPr>
          <p:cNvPr id="2052" name="Picture 4" descr="Paul M. Fit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83" y="881021"/>
            <a:ext cx="3596617" cy="442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821957" y="545691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7F7F7F"/>
                </a:solidFill>
                <a:effectLst/>
                <a:latin typeface="Lucida Grande"/>
              </a:rPr>
              <a:t>Paul M. </a:t>
            </a:r>
            <a:r>
              <a:rPr lang="en-US" b="0" i="0" dirty="0" err="1">
                <a:solidFill>
                  <a:srgbClr val="7F7F7F"/>
                </a:solidFill>
                <a:effectLst/>
                <a:latin typeface="Lucida Grande"/>
              </a:rPr>
              <a:t>Fitts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3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Fitts’s law?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552"/>
            <a:ext cx="10515600" cy="506598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Psychologist Paul </a:t>
            </a:r>
            <a:r>
              <a:rPr lang="en-US" dirty="0" err="1"/>
              <a:t>Fitts</a:t>
            </a:r>
            <a:r>
              <a:rPr lang="en-US" dirty="0"/>
              <a:t> (1912-1965) published his theory on “human mechanics and aimed movement” in </a:t>
            </a:r>
            <a:r>
              <a:rPr lang="en-US" b="1" dirty="0"/>
              <a:t>1954</a:t>
            </a:r>
            <a:r>
              <a:rPr lang="en-US" dirty="0"/>
              <a:t>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He had seen that the action of pointing at or tapping on a target object could be predicted using mathematics and that it could be measured.</a:t>
            </a:r>
          </a:p>
        </p:txBody>
      </p:sp>
      <p:pic>
        <p:nvPicPr>
          <p:cNvPr id="1028" name="Picture 4" descr="Image result for Fitts' l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3709298"/>
            <a:ext cx="523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95855" y="6029392"/>
            <a:ext cx="10628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FF0000"/>
                </a:solidFill>
                <a:effectLst/>
                <a:latin typeface="medium-content-serif-font"/>
              </a:rPr>
              <a:t>The bigger an object and the closer it is to us, the easier it is to move to.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49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Fitts’s law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36405" y="3431202"/>
            <a:ext cx="6384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“[</a:t>
            </a:r>
            <a:r>
              <a:rPr lang="en-US" sz="2400" dirty="0" err="1"/>
              <a:t>Fitts</a:t>
            </a:r>
            <a:r>
              <a:rPr lang="en-US" sz="2400" dirty="0"/>
              <a:t>’ Law] has been used as a theoretical framework for computer input device evaluation, a tool for optimizing new interfaces, a predictive element in complex gesture recognition algorithms, as well as a logical basis for modeling more complex HCI tasks." (Bi et al. 2013)</a:t>
            </a:r>
          </a:p>
        </p:txBody>
      </p:sp>
      <p:sp>
        <p:nvSpPr>
          <p:cNvPr id="5" name="Rectangle 4"/>
          <p:cNvSpPr/>
          <p:nvPr/>
        </p:nvSpPr>
        <p:spPr>
          <a:xfrm>
            <a:off x="925038" y="1776115"/>
            <a:ext cx="55638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“</a:t>
            </a:r>
            <a:r>
              <a:rPr lang="en-US" sz="2400" dirty="0" err="1"/>
              <a:t>Fitts</a:t>
            </a:r>
            <a:r>
              <a:rPr lang="en-US" sz="2400" dirty="0"/>
              <a:t>' Law has served as one of the quantitative foundations for human-computer interaction research and design” (Bi et al. 2013)</a:t>
            </a:r>
          </a:p>
        </p:txBody>
      </p:sp>
      <p:sp>
        <p:nvSpPr>
          <p:cNvPr id="6" name="Rectangle 5"/>
          <p:cNvSpPr/>
          <p:nvPr/>
        </p:nvSpPr>
        <p:spPr>
          <a:xfrm>
            <a:off x="925038" y="5496320"/>
            <a:ext cx="3341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demo </a:t>
            </a:r>
          </a:p>
          <a:p>
            <a:r>
              <a:rPr lang="en-US" b="1" dirty="0"/>
              <a:t>http://simonwallner.at/ext/fitts/</a:t>
            </a:r>
          </a:p>
        </p:txBody>
      </p:sp>
    </p:spTree>
    <p:extLst>
      <p:ext uri="{BB962C8B-B14F-4D97-AF65-F5344CB8AC3E}">
        <p14:creationId xmlns:p14="http://schemas.microsoft.com/office/powerpoint/2010/main" val="61660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Fitts’s Law helped XEROX </a:t>
            </a:r>
            <a:r>
              <a:rPr lang="en-US" b="1" dirty="0" err="1"/>
              <a:t>Parc</a:t>
            </a:r>
            <a:r>
              <a:rPr lang="en-US" b="1" dirty="0"/>
              <a:t> see the value of the mouse over other potential input technologies like joysticks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515" y="1825625"/>
            <a:ext cx="6832970" cy="44259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386464"/>
            <a:ext cx="10321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http://instructor.sdu.edu.kz/~ainur/CSI/lectures_2016/week5/Fitts-Law.pdf</a:t>
            </a:r>
          </a:p>
        </p:txBody>
      </p:sp>
    </p:spTree>
    <p:extLst>
      <p:ext uri="{BB962C8B-B14F-4D97-AF65-F5344CB8AC3E}">
        <p14:creationId xmlns:p14="http://schemas.microsoft.com/office/powerpoint/2010/main" val="142073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E8AD-4371-45B0-81D7-08B0732ADC8C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430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Fitts’ Law </a:t>
            </a:r>
            <a:r>
              <a:rPr lang="en-US" altLang="en-US" sz="3200" i="1"/>
              <a:t>(Paul Fitts, 1954)</a:t>
            </a:r>
            <a:endParaRPr lang="en-CA" altLang="en-US" sz="3200" i="1"/>
          </a:p>
        </p:txBody>
      </p:sp>
      <p:grpSp>
        <p:nvGrpSpPr>
          <p:cNvPr id="430102" name="Group 22"/>
          <p:cNvGrpSpPr>
            <a:grpSpLocks/>
          </p:cNvGrpSpPr>
          <p:nvPr/>
        </p:nvGrpSpPr>
        <p:grpSpPr bwMode="auto">
          <a:xfrm>
            <a:off x="2362200" y="4235450"/>
            <a:ext cx="6477000" cy="2165350"/>
            <a:chOff x="1056" y="2092"/>
            <a:chExt cx="4080" cy="1364"/>
          </a:xfrm>
        </p:grpSpPr>
        <p:sp>
          <p:nvSpPr>
            <p:cNvPr id="430085" name="Rectangle 5"/>
            <p:cNvSpPr>
              <a:spLocks noChangeArrowheads="1"/>
            </p:cNvSpPr>
            <p:nvPr/>
          </p:nvSpPr>
          <p:spPr bwMode="auto">
            <a:xfrm>
              <a:off x="3936" y="2880"/>
              <a:ext cx="384" cy="5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6" name="Line 6"/>
            <p:cNvSpPr>
              <a:spLocks noChangeShapeType="1"/>
            </p:cNvSpPr>
            <p:nvPr/>
          </p:nvSpPr>
          <p:spPr bwMode="auto">
            <a:xfrm flipV="1">
              <a:off x="1056" y="3168"/>
              <a:ext cx="192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087" name="Group 7"/>
            <p:cNvGrpSpPr>
              <a:grpSpLocks/>
            </p:cNvGrpSpPr>
            <p:nvPr/>
          </p:nvGrpSpPr>
          <p:grpSpPr bwMode="auto">
            <a:xfrm>
              <a:off x="1248" y="2956"/>
              <a:ext cx="2880" cy="233"/>
              <a:chOff x="1248" y="2572"/>
              <a:chExt cx="2880" cy="233"/>
            </a:xfrm>
          </p:grpSpPr>
          <p:sp>
            <p:nvSpPr>
              <p:cNvPr id="430088" name="Line 8"/>
              <p:cNvSpPr>
                <a:spLocks noChangeShapeType="1"/>
              </p:cNvSpPr>
              <p:nvPr/>
            </p:nvSpPr>
            <p:spPr bwMode="auto">
              <a:xfrm>
                <a:off x="1248" y="2784"/>
                <a:ext cx="28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089" name="Text Box 9"/>
              <p:cNvSpPr txBox="1">
                <a:spLocks noChangeArrowheads="1"/>
              </p:cNvSpPr>
              <p:nvPr/>
            </p:nvSpPr>
            <p:spPr bwMode="auto">
              <a:xfrm>
                <a:off x="2467" y="2572"/>
                <a:ext cx="2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en-US" i="1">
                    <a:latin typeface="Tahoma" panose="020B0604030504040204" pitchFamily="34" charset="0"/>
                  </a:rPr>
                  <a:t>D</a:t>
                </a:r>
                <a:endParaRPr lang="en-US" altLang="en-US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430090" name="Group 10"/>
            <p:cNvGrpSpPr>
              <a:grpSpLocks/>
            </p:cNvGrpSpPr>
            <p:nvPr/>
          </p:nvGrpSpPr>
          <p:grpSpPr bwMode="auto">
            <a:xfrm>
              <a:off x="3936" y="2572"/>
              <a:ext cx="384" cy="260"/>
              <a:chOff x="3936" y="2188"/>
              <a:chExt cx="384" cy="260"/>
            </a:xfrm>
          </p:grpSpPr>
          <p:sp>
            <p:nvSpPr>
              <p:cNvPr id="430091" name="Line 11"/>
              <p:cNvSpPr>
                <a:spLocks noChangeShapeType="1"/>
              </p:cNvSpPr>
              <p:nvPr/>
            </p:nvSpPr>
            <p:spPr bwMode="auto">
              <a:xfrm>
                <a:off x="3936" y="24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092" name="Text Box 12"/>
              <p:cNvSpPr txBox="1">
                <a:spLocks noChangeArrowheads="1"/>
              </p:cNvSpPr>
              <p:nvPr/>
            </p:nvSpPr>
            <p:spPr bwMode="auto">
              <a:xfrm>
                <a:off x="4009" y="2188"/>
                <a:ext cx="24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en-US" i="1">
                    <a:latin typeface="Tahoma" panose="020B0604030504040204" pitchFamily="34" charset="0"/>
                  </a:rPr>
                  <a:t>W</a:t>
                </a:r>
                <a:endParaRPr lang="en-US" altLang="en-US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0093" name="Text Box 13"/>
            <p:cNvSpPr txBox="1">
              <a:spLocks noChangeArrowheads="1"/>
            </p:cNvSpPr>
            <p:nvPr/>
          </p:nvSpPr>
          <p:spPr bwMode="auto">
            <a:xfrm>
              <a:off x="1170" y="2092"/>
              <a:ext cx="39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en-US">
                  <a:latin typeface="Tahoma" panose="020B0604030504040204" pitchFamily="34" charset="0"/>
                </a:rPr>
                <a:t>Index of Performance (</a:t>
              </a:r>
              <a:r>
                <a:rPr lang="en-US" altLang="en-US" i="1">
                  <a:latin typeface="Tahoma" panose="020B0604030504040204" pitchFamily="34" charset="0"/>
                </a:rPr>
                <a:t>IP </a:t>
              </a:r>
              <a:r>
                <a:rPr lang="en-US" altLang="en-US">
                  <a:latin typeface="Tahoma" panose="020B0604030504040204" pitchFamily="34" charset="0"/>
                </a:rPr>
                <a:t>) = </a:t>
              </a:r>
              <a:r>
                <a:rPr lang="en-US" altLang="en-US" i="1">
                  <a:latin typeface="Tahoma" panose="020B0604030504040204" pitchFamily="34" charset="0"/>
                </a:rPr>
                <a:t>ID/MT  </a:t>
              </a:r>
              <a:r>
                <a:rPr lang="en-US" altLang="en-US">
                  <a:latin typeface="Tahoma" panose="020B0604030504040204" pitchFamily="34" charset="0"/>
                </a:rPr>
                <a:t>(bits/s)</a:t>
              </a:r>
            </a:p>
          </p:txBody>
        </p:sp>
      </p:grpSp>
      <p:grpSp>
        <p:nvGrpSpPr>
          <p:cNvPr id="430104" name="Group 24"/>
          <p:cNvGrpSpPr>
            <a:grpSpLocks/>
          </p:cNvGrpSpPr>
          <p:nvPr/>
        </p:nvGrpSpPr>
        <p:grpSpPr bwMode="auto">
          <a:xfrm>
            <a:off x="1981200" y="1066800"/>
            <a:ext cx="8534400" cy="1828800"/>
            <a:chOff x="288" y="816"/>
            <a:chExt cx="5376" cy="1152"/>
          </a:xfrm>
        </p:grpSpPr>
        <p:grpSp>
          <p:nvGrpSpPr>
            <p:cNvPr id="430099" name="Group 19"/>
            <p:cNvGrpSpPr>
              <a:grpSpLocks/>
            </p:cNvGrpSpPr>
            <p:nvPr/>
          </p:nvGrpSpPr>
          <p:grpSpPr bwMode="auto">
            <a:xfrm>
              <a:off x="288" y="816"/>
              <a:ext cx="5376" cy="1152"/>
              <a:chOff x="288" y="816"/>
              <a:chExt cx="5376" cy="1152"/>
            </a:xfrm>
          </p:grpSpPr>
          <p:sp>
            <p:nvSpPr>
              <p:cNvPr id="430100" name="Rectangle 20"/>
              <p:cNvSpPr>
                <a:spLocks noChangeArrowheads="1"/>
              </p:cNvSpPr>
              <p:nvPr/>
            </p:nvSpPr>
            <p:spPr bwMode="auto">
              <a:xfrm>
                <a:off x="288" y="1008"/>
                <a:ext cx="5376" cy="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30101" name="Object 21"/>
              <p:cNvGraphicFramePr>
                <a:graphicFrameLocks noChangeAspect="1"/>
              </p:cNvGraphicFramePr>
              <p:nvPr/>
            </p:nvGraphicFramePr>
            <p:xfrm>
              <a:off x="1211" y="816"/>
              <a:ext cx="2821" cy="7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600200" imgH="406080" progId="Equation.3">
                      <p:embed/>
                    </p:oleObj>
                  </mc:Choice>
                  <mc:Fallback>
                    <p:oleObj name="Equation" r:id="rId2" imgW="1600200" imgH="406080" progId="Equation.3">
                      <p:embed/>
                      <p:pic>
                        <p:nvPicPr>
                          <p:cNvPr id="430101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1" y="816"/>
                            <a:ext cx="2821" cy="7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30096" name="Group 16"/>
            <p:cNvGrpSpPr>
              <a:grpSpLocks/>
            </p:cNvGrpSpPr>
            <p:nvPr/>
          </p:nvGrpSpPr>
          <p:grpSpPr bwMode="auto">
            <a:xfrm>
              <a:off x="2547" y="1440"/>
              <a:ext cx="1610" cy="453"/>
              <a:chOff x="2547" y="1440"/>
              <a:chExt cx="1610" cy="453"/>
            </a:xfrm>
          </p:grpSpPr>
          <p:sp>
            <p:nvSpPr>
              <p:cNvPr id="430097" name="AutoShape 17"/>
              <p:cNvSpPr>
                <a:spLocks/>
              </p:cNvSpPr>
              <p:nvPr/>
            </p:nvSpPr>
            <p:spPr bwMode="auto">
              <a:xfrm rot="5400000">
                <a:off x="3192" y="888"/>
                <a:ext cx="192" cy="1296"/>
              </a:xfrm>
              <a:prstGeom prst="rightBrace">
                <a:avLst>
                  <a:gd name="adj1" fmla="val 5625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 eaLnBrk="0" hangingPunct="0"/>
                <a:endParaRPr lang="en-US" altLang="en-US"/>
              </a:p>
              <a:p>
                <a:pPr algn="ctr" eaLnBrk="0" hangingPunct="0"/>
                <a:endParaRPr lang="en-US" altLang="en-US"/>
              </a:p>
            </p:txBody>
          </p:sp>
          <p:sp>
            <p:nvSpPr>
              <p:cNvPr id="430098" name="Text Box 18"/>
              <p:cNvSpPr txBox="1">
                <a:spLocks noChangeArrowheads="1"/>
              </p:cNvSpPr>
              <p:nvPr/>
            </p:nvSpPr>
            <p:spPr bwMode="auto">
              <a:xfrm>
                <a:off x="2547" y="1660"/>
                <a:ext cx="16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en-US">
                    <a:latin typeface="Tahoma" panose="020B0604030504040204" pitchFamily="34" charset="0"/>
                  </a:rPr>
                  <a:t>Index of Difficulty (</a:t>
                </a:r>
                <a:r>
                  <a:rPr lang="en-US" altLang="en-US" i="1">
                    <a:latin typeface="Tahoma" panose="020B0604030504040204" pitchFamily="34" charset="0"/>
                  </a:rPr>
                  <a:t>ID </a:t>
                </a:r>
                <a:r>
                  <a:rPr lang="en-US" altLang="en-US">
                    <a:latin typeface="Tahoma" panose="020B0604030504040204" pitchFamily="34" charset="0"/>
                  </a:rPr>
                  <a:t>)</a:t>
                </a:r>
              </a:p>
            </p:txBody>
          </p:sp>
        </p:grpSp>
      </p:grpSp>
      <p:sp>
        <p:nvSpPr>
          <p:cNvPr id="430103" name="Text Box 23"/>
          <p:cNvSpPr txBox="1">
            <a:spLocks noChangeArrowheads="1"/>
          </p:cNvSpPr>
          <p:nvPr/>
        </p:nvSpPr>
        <p:spPr bwMode="auto">
          <a:xfrm>
            <a:off x="2514600" y="3124201"/>
            <a:ext cx="8153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Task difficulty is analogous to information - execution interpreted as human rate of information processing </a:t>
            </a:r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7532" y="6411396"/>
            <a:ext cx="4795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http://www.public.asu.edu/~shannonr/Lab3.htm</a:t>
            </a:r>
          </a:p>
        </p:txBody>
      </p:sp>
    </p:spTree>
    <p:extLst>
      <p:ext uri="{BB962C8B-B14F-4D97-AF65-F5344CB8AC3E}">
        <p14:creationId xmlns:p14="http://schemas.microsoft.com/office/powerpoint/2010/main" val="40343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3" grpId="0" autoUpdateAnimBg="0"/>
      <p:bldP spid="43010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7120-E607-470E-9112-CF96A232D38E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433156" name="Line 4"/>
          <p:cNvSpPr>
            <a:spLocks noChangeShapeType="1"/>
          </p:cNvSpPr>
          <p:nvPr/>
        </p:nvSpPr>
        <p:spPr bwMode="auto">
          <a:xfrm flipV="1">
            <a:off x="2755900" y="1066800"/>
            <a:ext cx="0" cy="388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7" name="Line 5"/>
          <p:cNvSpPr>
            <a:spLocks noChangeShapeType="1"/>
          </p:cNvSpPr>
          <p:nvPr/>
        </p:nvSpPr>
        <p:spPr bwMode="auto">
          <a:xfrm>
            <a:off x="2755900" y="4953000"/>
            <a:ext cx="624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3612334" y="34729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59" name="Text Box 7"/>
          <p:cNvSpPr txBox="1">
            <a:spLocks noChangeArrowheads="1"/>
          </p:cNvSpPr>
          <p:nvPr/>
        </p:nvSpPr>
        <p:spPr bwMode="auto">
          <a:xfrm>
            <a:off x="3612334" y="36253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60" name="Text Box 8"/>
          <p:cNvSpPr txBox="1">
            <a:spLocks noChangeArrowheads="1"/>
          </p:cNvSpPr>
          <p:nvPr/>
        </p:nvSpPr>
        <p:spPr bwMode="auto">
          <a:xfrm>
            <a:off x="3612334" y="37777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61" name="Text Box 9"/>
          <p:cNvSpPr txBox="1">
            <a:spLocks noChangeArrowheads="1"/>
          </p:cNvSpPr>
          <p:nvPr/>
        </p:nvSpPr>
        <p:spPr bwMode="auto">
          <a:xfrm>
            <a:off x="3612334" y="38539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62" name="Text Box 10"/>
          <p:cNvSpPr txBox="1">
            <a:spLocks noChangeArrowheads="1"/>
          </p:cNvSpPr>
          <p:nvPr/>
        </p:nvSpPr>
        <p:spPr bwMode="auto">
          <a:xfrm>
            <a:off x="3612334" y="40825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63" name="Text Box 11"/>
          <p:cNvSpPr txBox="1">
            <a:spLocks noChangeArrowheads="1"/>
          </p:cNvSpPr>
          <p:nvPr/>
        </p:nvSpPr>
        <p:spPr bwMode="auto">
          <a:xfrm>
            <a:off x="3612334" y="42349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64" name="Text Box 12"/>
          <p:cNvSpPr txBox="1">
            <a:spLocks noChangeArrowheads="1"/>
          </p:cNvSpPr>
          <p:nvPr/>
        </p:nvSpPr>
        <p:spPr bwMode="auto">
          <a:xfrm>
            <a:off x="4660900" y="2863334"/>
            <a:ext cx="336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65" name="Text Box 13"/>
          <p:cNvSpPr txBox="1">
            <a:spLocks noChangeArrowheads="1"/>
          </p:cNvSpPr>
          <p:nvPr/>
        </p:nvSpPr>
        <p:spPr bwMode="auto">
          <a:xfrm>
            <a:off x="4660900" y="3091934"/>
            <a:ext cx="336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66" name="Text Box 14"/>
          <p:cNvSpPr txBox="1">
            <a:spLocks noChangeArrowheads="1"/>
          </p:cNvSpPr>
          <p:nvPr/>
        </p:nvSpPr>
        <p:spPr bwMode="auto">
          <a:xfrm>
            <a:off x="4660900" y="3168134"/>
            <a:ext cx="336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67" name="Text Box 15"/>
          <p:cNvSpPr txBox="1">
            <a:spLocks noChangeArrowheads="1"/>
          </p:cNvSpPr>
          <p:nvPr/>
        </p:nvSpPr>
        <p:spPr bwMode="auto">
          <a:xfrm>
            <a:off x="4660900" y="3320534"/>
            <a:ext cx="336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68" name="Text Box 16"/>
          <p:cNvSpPr txBox="1">
            <a:spLocks noChangeArrowheads="1"/>
          </p:cNvSpPr>
          <p:nvPr/>
        </p:nvSpPr>
        <p:spPr bwMode="auto">
          <a:xfrm>
            <a:off x="4660900" y="3472934"/>
            <a:ext cx="336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69" name="Text Box 17"/>
          <p:cNvSpPr txBox="1">
            <a:spLocks noChangeArrowheads="1"/>
          </p:cNvSpPr>
          <p:nvPr/>
        </p:nvSpPr>
        <p:spPr bwMode="auto">
          <a:xfrm>
            <a:off x="4660900" y="3549134"/>
            <a:ext cx="336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70" name="Text Box 18"/>
          <p:cNvSpPr txBox="1">
            <a:spLocks noChangeArrowheads="1"/>
          </p:cNvSpPr>
          <p:nvPr/>
        </p:nvSpPr>
        <p:spPr bwMode="auto">
          <a:xfrm>
            <a:off x="5727700" y="2329934"/>
            <a:ext cx="336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71" name="Text Box 19"/>
          <p:cNvSpPr txBox="1">
            <a:spLocks noChangeArrowheads="1"/>
          </p:cNvSpPr>
          <p:nvPr/>
        </p:nvSpPr>
        <p:spPr bwMode="auto">
          <a:xfrm>
            <a:off x="5727700" y="2482334"/>
            <a:ext cx="336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72" name="Text Box 20"/>
          <p:cNvSpPr txBox="1">
            <a:spLocks noChangeArrowheads="1"/>
          </p:cNvSpPr>
          <p:nvPr/>
        </p:nvSpPr>
        <p:spPr bwMode="auto">
          <a:xfrm>
            <a:off x="5727700" y="2634734"/>
            <a:ext cx="336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73" name="Text Box 21"/>
          <p:cNvSpPr txBox="1">
            <a:spLocks noChangeArrowheads="1"/>
          </p:cNvSpPr>
          <p:nvPr/>
        </p:nvSpPr>
        <p:spPr bwMode="auto">
          <a:xfrm>
            <a:off x="5727700" y="2787134"/>
            <a:ext cx="336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74" name="Text Box 22"/>
          <p:cNvSpPr txBox="1">
            <a:spLocks noChangeArrowheads="1"/>
          </p:cNvSpPr>
          <p:nvPr/>
        </p:nvSpPr>
        <p:spPr bwMode="auto">
          <a:xfrm>
            <a:off x="5727700" y="2939534"/>
            <a:ext cx="336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75" name="Text Box 23"/>
          <p:cNvSpPr txBox="1">
            <a:spLocks noChangeArrowheads="1"/>
          </p:cNvSpPr>
          <p:nvPr/>
        </p:nvSpPr>
        <p:spPr bwMode="auto">
          <a:xfrm>
            <a:off x="5727700" y="2863334"/>
            <a:ext cx="336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76" name="Line 24"/>
          <p:cNvSpPr>
            <a:spLocks noChangeShapeType="1"/>
          </p:cNvSpPr>
          <p:nvPr/>
        </p:nvSpPr>
        <p:spPr bwMode="auto">
          <a:xfrm flipV="1">
            <a:off x="2755900" y="1447800"/>
            <a:ext cx="5715000" cy="304800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7" name="Text Box 25"/>
          <p:cNvSpPr txBox="1">
            <a:spLocks noChangeArrowheads="1"/>
          </p:cNvSpPr>
          <p:nvPr/>
        </p:nvSpPr>
        <p:spPr bwMode="auto">
          <a:xfrm>
            <a:off x="6888934" y="18727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78" name="Text Box 26"/>
          <p:cNvSpPr txBox="1">
            <a:spLocks noChangeArrowheads="1"/>
          </p:cNvSpPr>
          <p:nvPr/>
        </p:nvSpPr>
        <p:spPr bwMode="auto">
          <a:xfrm>
            <a:off x="6888934" y="20251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79" name="Text Box 27"/>
          <p:cNvSpPr txBox="1">
            <a:spLocks noChangeArrowheads="1"/>
          </p:cNvSpPr>
          <p:nvPr/>
        </p:nvSpPr>
        <p:spPr bwMode="auto">
          <a:xfrm>
            <a:off x="6888934" y="21775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80" name="Text Box 28"/>
          <p:cNvSpPr txBox="1">
            <a:spLocks noChangeArrowheads="1"/>
          </p:cNvSpPr>
          <p:nvPr/>
        </p:nvSpPr>
        <p:spPr bwMode="auto">
          <a:xfrm>
            <a:off x="6888934" y="23299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81" name="Text Box 29"/>
          <p:cNvSpPr txBox="1">
            <a:spLocks noChangeArrowheads="1"/>
          </p:cNvSpPr>
          <p:nvPr/>
        </p:nvSpPr>
        <p:spPr bwMode="auto">
          <a:xfrm>
            <a:off x="6888934" y="24823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82" name="Text Box 30"/>
          <p:cNvSpPr txBox="1">
            <a:spLocks noChangeArrowheads="1"/>
          </p:cNvSpPr>
          <p:nvPr/>
        </p:nvSpPr>
        <p:spPr bwMode="auto">
          <a:xfrm>
            <a:off x="6888934" y="24061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83" name="Text Box 31"/>
          <p:cNvSpPr txBox="1">
            <a:spLocks noChangeArrowheads="1"/>
          </p:cNvSpPr>
          <p:nvPr/>
        </p:nvSpPr>
        <p:spPr bwMode="auto">
          <a:xfrm>
            <a:off x="7955734" y="11869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84" name="Text Box 32"/>
          <p:cNvSpPr txBox="1">
            <a:spLocks noChangeArrowheads="1"/>
          </p:cNvSpPr>
          <p:nvPr/>
        </p:nvSpPr>
        <p:spPr bwMode="auto">
          <a:xfrm>
            <a:off x="7955734" y="13393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85" name="Text Box 33"/>
          <p:cNvSpPr txBox="1">
            <a:spLocks noChangeArrowheads="1"/>
          </p:cNvSpPr>
          <p:nvPr/>
        </p:nvSpPr>
        <p:spPr bwMode="auto">
          <a:xfrm>
            <a:off x="7955734" y="14155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86" name="Text Box 34"/>
          <p:cNvSpPr txBox="1">
            <a:spLocks noChangeArrowheads="1"/>
          </p:cNvSpPr>
          <p:nvPr/>
        </p:nvSpPr>
        <p:spPr bwMode="auto">
          <a:xfrm>
            <a:off x="7955734" y="16441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87" name="Text Box 35"/>
          <p:cNvSpPr txBox="1">
            <a:spLocks noChangeArrowheads="1"/>
          </p:cNvSpPr>
          <p:nvPr/>
        </p:nvSpPr>
        <p:spPr bwMode="auto">
          <a:xfrm>
            <a:off x="7955734" y="17965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7955734" y="19489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*</a:t>
            </a:r>
          </a:p>
        </p:txBody>
      </p:sp>
      <p:sp>
        <p:nvSpPr>
          <p:cNvPr id="433189" name="Text Box 37"/>
          <p:cNvSpPr txBox="1">
            <a:spLocks noChangeArrowheads="1"/>
          </p:cNvSpPr>
          <p:nvPr/>
        </p:nvSpPr>
        <p:spPr bwMode="auto">
          <a:xfrm>
            <a:off x="2447623" y="577334"/>
            <a:ext cx="1178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>
                <a:latin typeface="Tahoma" panose="020B0604030504040204" pitchFamily="34" charset="0"/>
              </a:rPr>
              <a:t>MT (secs)</a:t>
            </a:r>
          </a:p>
        </p:txBody>
      </p:sp>
      <p:sp>
        <p:nvSpPr>
          <p:cNvPr id="433190" name="Text Box 38"/>
          <p:cNvSpPr txBox="1">
            <a:spLocks noChangeArrowheads="1"/>
          </p:cNvSpPr>
          <p:nvPr/>
        </p:nvSpPr>
        <p:spPr bwMode="auto">
          <a:xfrm>
            <a:off x="8691395" y="4659998"/>
            <a:ext cx="16433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>
                <a:latin typeface="Tahoma" panose="020B0604030504040204" pitchFamily="34" charset="0"/>
              </a:rPr>
              <a:t>ID (bits)</a:t>
            </a:r>
          </a:p>
          <a:p>
            <a:pPr algn="ctr" eaLnBrk="0" hangingPunct="0"/>
            <a:r>
              <a:rPr lang="en-US" altLang="en-US">
                <a:latin typeface="Tahoma" panose="020B0604030504040204" pitchFamily="34" charset="0"/>
              </a:rPr>
              <a:t>log</a:t>
            </a:r>
            <a:r>
              <a:rPr lang="en-US" altLang="en-US" baseline="-25000">
                <a:latin typeface="Tahoma" panose="020B0604030504040204" pitchFamily="34" charset="0"/>
              </a:rPr>
              <a:t>2</a:t>
            </a:r>
            <a:r>
              <a:rPr lang="en-US" altLang="en-US">
                <a:latin typeface="Tahoma" panose="020B0604030504040204" pitchFamily="34" charset="0"/>
              </a:rPr>
              <a:t>(D/W + 1)</a:t>
            </a:r>
          </a:p>
        </p:txBody>
      </p:sp>
      <p:sp>
        <p:nvSpPr>
          <p:cNvPr id="433191" name="Text Box 39"/>
          <p:cNvSpPr txBox="1">
            <a:spLocks noChangeArrowheads="1"/>
          </p:cNvSpPr>
          <p:nvPr/>
        </p:nvSpPr>
        <p:spPr bwMode="auto">
          <a:xfrm>
            <a:off x="2457397" y="4311134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>
                <a:latin typeface="Tahoma" panose="020B0604030504040204" pitchFamily="34" charset="0"/>
              </a:rPr>
              <a:t>a</a:t>
            </a:r>
          </a:p>
        </p:txBody>
      </p:sp>
      <p:graphicFrame>
        <p:nvGraphicFramePr>
          <p:cNvPr id="433192" name="Object 40"/>
          <p:cNvGraphicFramePr>
            <a:graphicFrameLocks noChangeAspect="1"/>
          </p:cNvGraphicFramePr>
          <p:nvPr/>
        </p:nvGraphicFramePr>
        <p:xfrm>
          <a:off x="3657600" y="5410201"/>
          <a:ext cx="4478338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406080" progId="Equation.3">
                  <p:embed/>
                </p:oleObj>
              </mc:Choice>
              <mc:Fallback>
                <p:oleObj name="Equation" r:id="rId2" imgW="1600200" imgH="406080" progId="Equation.3">
                  <p:embed/>
                  <p:pic>
                    <p:nvPicPr>
                      <p:cNvPr id="43319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410201"/>
                        <a:ext cx="4478338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93" name="Text Box 41"/>
          <p:cNvSpPr txBox="1">
            <a:spLocks noChangeArrowheads="1"/>
          </p:cNvSpPr>
          <p:nvPr/>
        </p:nvSpPr>
        <p:spPr bwMode="auto">
          <a:xfrm>
            <a:off x="7528345" y="2907398"/>
            <a:ext cx="10294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b = slope</a:t>
            </a:r>
          </a:p>
          <a:p>
            <a:pPr algn="ctr" eaLnBrk="0" hangingPunct="0"/>
            <a:r>
              <a:rPr lang="en-US" altLang="en-US" i="1"/>
              <a:t>IP</a:t>
            </a:r>
            <a:r>
              <a:rPr lang="en-US" altLang="en-US"/>
              <a:t> = 1/b</a:t>
            </a:r>
          </a:p>
        </p:txBody>
      </p:sp>
      <p:sp>
        <p:nvSpPr>
          <p:cNvPr id="433194" name="Text Box 42"/>
          <p:cNvSpPr txBox="1">
            <a:spLocks noChangeArrowheads="1"/>
          </p:cNvSpPr>
          <p:nvPr/>
        </p:nvSpPr>
        <p:spPr bwMode="auto">
          <a:xfrm>
            <a:off x="8686800" y="1981201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different way to calculate IP</a:t>
            </a:r>
            <a:endParaRPr lang="en-CA" altLang="en-US" sz="2000"/>
          </a:p>
        </p:txBody>
      </p:sp>
      <p:sp>
        <p:nvSpPr>
          <p:cNvPr id="433195" name="Line 43"/>
          <p:cNvSpPr>
            <a:spLocks noChangeShapeType="1"/>
          </p:cNvSpPr>
          <p:nvPr/>
        </p:nvSpPr>
        <p:spPr bwMode="auto">
          <a:xfrm flipH="1">
            <a:off x="8839200" y="26670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3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CF32-1C54-4216-809B-FD70B3E79B10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434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50 years of data</a:t>
            </a:r>
            <a:endParaRPr lang="en-CA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434181" name="Object 5"/>
          <p:cNvGraphicFramePr>
            <a:graphicFrameLocks noChangeAspect="1"/>
          </p:cNvGraphicFramePr>
          <p:nvPr/>
        </p:nvGraphicFramePr>
        <p:xfrm>
          <a:off x="1981201" y="1839914"/>
          <a:ext cx="7243763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319240" imgH="4363920" progId="Word.Document.8">
                  <p:embed/>
                </p:oleObj>
              </mc:Choice>
              <mc:Fallback>
                <p:oleObj name="Document" r:id="rId3" imgW="8319240" imgH="4363920" progId="Word.Document.8">
                  <p:embed/>
                  <p:pic>
                    <p:nvPicPr>
                      <p:cNvPr id="4341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1839914"/>
                        <a:ext cx="7243763" cy="379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2" name="Text Box 6"/>
          <p:cNvSpPr txBox="1">
            <a:spLocks noChangeArrowheads="1"/>
          </p:cNvSpPr>
          <p:nvPr/>
        </p:nvSpPr>
        <p:spPr bwMode="auto">
          <a:xfrm>
            <a:off x="2057400" y="5257801"/>
            <a:ext cx="8610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en-US" sz="2000" dirty="0">
                <a:latin typeface="Tahoma" panose="020B0604030504040204" pitchFamily="34" charset="0"/>
              </a:rPr>
              <a:t>Reference:</a:t>
            </a:r>
          </a:p>
          <a:p>
            <a:pPr eaLnBrk="0" hangingPunct="0"/>
            <a:r>
              <a:rPr lang="en-US" altLang="en-US" sz="2000" dirty="0" err="1">
                <a:latin typeface="Tahoma" panose="020B0604030504040204" pitchFamily="34" charset="0"/>
              </a:rPr>
              <a:t>MacKenzie</a:t>
            </a:r>
            <a:r>
              <a:rPr lang="en-US" altLang="en-US" sz="2000" dirty="0">
                <a:latin typeface="Tahoma" panose="020B0604030504040204" pitchFamily="34" charset="0"/>
              </a:rPr>
              <a:t>, I. </a:t>
            </a:r>
            <a:r>
              <a:rPr lang="en-US" altLang="en-US" sz="2000" dirty="0" err="1">
                <a:latin typeface="Tahoma" panose="020B0604030504040204" pitchFamily="34" charset="0"/>
              </a:rPr>
              <a:t>Fitts</a:t>
            </a:r>
            <a:r>
              <a:rPr lang="en-US" altLang="en-US" sz="2000" dirty="0">
                <a:latin typeface="Tahoma" panose="020B0604030504040204" pitchFamily="34" charset="0"/>
              </a:rPr>
              <a:t>’ Law as a research and design tool in human computer interaction. </a:t>
            </a:r>
            <a:r>
              <a:rPr lang="en-US" altLang="en-US" sz="2000" i="1" dirty="0">
                <a:latin typeface="Tahoma" panose="020B0604030504040204" pitchFamily="34" charset="0"/>
              </a:rPr>
              <a:t>Human Computer Interaction, 1992, Vol. 7, pp. 91-139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327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of Fitts’s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4" y="1825624"/>
            <a:ext cx="11300096" cy="46759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7" name="Picture 5" descr="http://fww.few.vu.nl/hci/interactive/fitts/pics/ok-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31" y="2192125"/>
            <a:ext cx="1187341" cy="94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ww.few.vu.nl/hci/interactive/fitts/pics/ok-b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230" y="2192125"/>
            <a:ext cx="2646075" cy="94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13881"/>
          <a:stretch/>
        </p:blipFill>
        <p:spPr>
          <a:xfrm>
            <a:off x="7239756" y="2192125"/>
            <a:ext cx="3691001" cy="31786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4" y="4163604"/>
            <a:ext cx="5076825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0867" y="5209720"/>
            <a:ext cx="1702498" cy="138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802</Words>
  <Application>Microsoft Office PowerPoint</Application>
  <PresentationFormat>Widescreen</PresentationFormat>
  <Paragraphs>99</Paragraphs>
  <Slides>19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Lucida Grande</vt:lpstr>
      <vt:lpstr>medium-content-serif-font</vt:lpstr>
      <vt:lpstr>Arial</vt:lpstr>
      <vt:lpstr>Calibri</vt:lpstr>
      <vt:lpstr>Calibri Light</vt:lpstr>
      <vt:lpstr>Roboto</vt:lpstr>
      <vt:lpstr>Tahoma</vt:lpstr>
      <vt:lpstr>Office Theme</vt:lpstr>
      <vt:lpstr>Equation</vt:lpstr>
      <vt:lpstr>Document</vt:lpstr>
      <vt:lpstr>Fitts’s Law</vt:lpstr>
      <vt:lpstr>What is Fitts’s law?</vt:lpstr>
      <vt:lpstr>What is Fitts’s law?</vt:lpstr>
      <vt:lpstr>Fitts’s law</vt:lpstr>
      <vt:lpstr>Fitts’s Law helped XEROX Parc see the value of the mouse over other potential input technologies like joysticks</vt:lpstr>
      <vt:lpstr>Fitts’ Law (Paul Fitts, 1954)</vt:lpstr>
      <vt:lpstr>PowerPoint Presentation</vt:lpstr>
      <vt:lpstr>50 years of data</vt:lpstr>
      <vt:lpstr>Use of Fitts’s Law</vt:lpstr>
      <vt:lpstr>Use of Fitts’s Law</vt:lpstr>
      <vt:lpstr>The larger the better?</vt:lpstr>
      <vt:lpstr>Fitts’ law is a binary logarithm. This means that the predicted results of the usability of an object runs along a curve, not a straight line.</vt:lpstr>
      <vt:lpstr>Prime Pixel</vt:lpstr>
      <vt:lpstr>Edge of the screen</vt:lpstr>
      <vt:lpstr>PowerPoint Presentation</vt:lpstr>
      <vt:lpstr>Corners of the Screen-Magic Pixels</vt:lpstr>
      <vt:lpstr>Applying Fitts’s Law To Mobile Interface Design</vt:lpstr>
      <vt:lpstr>Touch input on smartphones = Fitts’ Law + Fat Finger Problem = FFitts’ Law</vt:lpstr>
      <vt:lpstr>Demo of Fitts’s Law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Lai, Jianwei</dc:creator>
  <cp:lastModifiedBy>Lai, Jianwei</cp:lastModifiedBy>
  <cp:revision>39</cp:revision>
  <dcterms:created xsi:type="dcterms:W3CDTF">2018-11-26T20:58:39Z</dcterms:created>
  <dcterms:modified xsi:type="dcterms:W3CDTF">2022-11-14T14:20:19Z</dcterms:modified>
</cp:coreProperties>
</file>