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5" r:id="rId3"/>
    <p:sldId id="266" r:id="rId4"/>
    <p:sldId id="264" r:id="rId5"/>
    <p:sldId id="271" r:id="rId6"/>
    <p:sldId id="260" r:id="rId7"/>
    <p:sldId id="267" r:id="rId8"/>
    <p:sldId id="275" r:id="rId9"/>
    <p:sldId id="263" r:id="rId10"/>
    <p:sldId id="274" r:id="rId11"/>
    <p:sldId id="261" r:id="rId12"/>
    <p:sldId id="268" r:id="rId13"/>
    <p:sldId id="262" r:id="rId14"/>
    <p:sldId id="272" r:id="rId15"/>
    <p:sldId id="269" r:id="rId16"/>
    <p:sldId id="273" r:id="rId17"/>
    <p:sldId id="257"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021" autoAdjust="0"/>
  </p:normalViewPr>
  <p:slideViewPr>
    <p:cSldViewPr snapToGrid="0">
      <p:cViewPr varScale="1">
        <p:scale>
          <a:sx n="70" d="100"/>
          <a:sy n="70" d="100"/>
        </p:scale>
        <p:origin x="113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i, Jianwei" userId="a9adc4b8-c48f-4695-ba31-44e2f6e8bd84" providerId="ADAL" clId="{82711752-8CE9-4805-A7B8-C6C7CEE7E18E}"/>
    <pc:docChg chg="custSel modSld">
      <pc:chgData name="Lai, Jianwei" userId="a9adc4b8-c48f-4695-ba31-44e2f6e8bd84" providerId="ADAL" clId="{82711752-8CE9-4805-A7B8-C6C7CEE7E18E}" dt="2022-11-16T04:01:42.278" v="101" actId="207"/>
      <pc:docMkLst>
        <pc:docMk/>
      </pc:docMkLst>
      <pc:sldChg chg="modSp mod">
        <pc:chgData name="Lai, Jianwei" userId="a9adc4b8-c48f-4695-ba31-44e2f6e8bd84" providerId="ADAL" clId="{82711752-8CE9-4805-A7B8-C6C7CEE7E18E}" dt="2022-11-16T03:53:58.533" v="4" actId="20577"/>
        <pc:sldMkLst>
          <pc:docMk/>
          <pc:sldMk cId="4107688540" sldId="257"/>
        </pc:sldMkLst>
        <pc:spChg chg="mod">
          <ac:chgData name="Lai, Jianwei" userId="a9adc4b8-c48f-4695-ba31-44e2f6e8bd84" providerId="ADAL" clId="{82711752-8CE9-4805-A7B8-C6C7CEE7E18E}" dt="2022-11-16T03:53:58.533" v="4" actId="20577"/>
          <ac:spMkLst>
            <pc:docMk/>
            <pc:sldMk cId="4107688540" sldId="257"/>
            <ac:spMk id="3" creationId="{00000000-0000-0000-0000-000000000000}"/>
          </ac:spMkLst>
        </pc:spChg>
      </pc:sldChg>
      <pc:sldChg chg="modSp mod">
        <pc:chgData name="Lai, Jianwei" userId="a9adc4b8-c48f-4695-ba31-44e2f6e8bd84" providerId="ADAL" clId="{82711752-8CE9-4805-A7B8-C6C7CEE7E18E}" dt="2022-11-16T04:01:42.278" v="101" actId="207"/>
        <pc:sldMkLst>
          <pc:docMk/>
          <pc:sldMk cId="459743915" sldId="259"/>
        </pc:sldMkLst>
        <pc:spChg chg="mod">
          <ac:chgData name="Lai, Jianwei" userId="a9adc4b8-c48f-4695-ba31-44e2f6e8bd84" providerId="ADAL" clId="{82711752-8CE9-4805-A7B8-C6C7CEE7E18E}" dt="2022-11-16T04:01:42.278" v="101" actId="207"/>
          <ac:spMkLst>
            <pc:docMk/>
            <pc:sldMk cId="459743915" sldId="259"/>
            <ac:spMk id="3" creationId="{00000000-0000-0000-0000-000000000000}"/>
          </ac:spMkLst>
        </pc:spChg>
      </pc:sldChg>
      <pc:sldChg chg="modSp mod">
        <pc:chgData name="Lai, Jianwei" userId="a9adc4b8-c48f-4695-ba31-44e2f6e8bd84" providerId="ADAL" clId="{82711752-8CE9-4805-A7B8-C6C7CEE7E18E}" dt="2022-11-16T03:53:14.181" v="3" actId="27636"/>
        <pc:sldMkLst>
          <pc:docMk/>
          <pc:sldMk cId="2473832398" sldId="273"/>
        </pc:sldMkLst>
        <pc:spChg chg="mod">
          <ac:chgData name="Lai, Jianwei" userId="a9adc4b8-c48f-4695-ba31-44e2f6e8bd84" providerId="ADAL" clId="{82711752-8CE9-4805-A7B8-C6C7CEE7E18E}" dt="2022-11-16T03:53:14.181" v="3" actId="27636"/>
          <ac:spMkLst>
            <pc:docMk/>
            <pc:sldMk cId="2473832398" sldId="273"/>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59DFC6-9E53-46A3-B480-E4D1B429ABFC}" type="datetimeFigureOut">
              <a:rPr lang="en-US" smtClean="0"/>
              <a:t>11/30/2022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F59859-E00A-4A81-ADFF-3285614A67EE}" type="slidenum">
              <a:rPr lang="en-US" smtClean="0"/>
              <a:t>‹#›</a:t>
            </a:fld>
            <a:endParaRPr lang="en-US"/>
          </a:p>
        </p:txBody>
      </p:sp>
    </p:spTree>
    <p:extLst>
      <p:ext uri="{BB962C8B-B14F-4D97-AF65-F5344CB8AC3E}">
        <p14:creationId xmlns:p14="http://schemas.microsoft.com/office/powerpoint/2010/main" val="680185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https://www.youtube.com/watch?v=ihKUoZxNClA</a:t>
            </a:r>
          </a:p>
          <a:p>
            <a:r>
              <a:rPr lang="en-US" dirty="0"/>
              <a:t>https://www.npr.org/sections/alltechconsidered/2016/08/22/490895637/on-six-flags-virtual-reality-coaster-the-ride-is-just-half-the-thrill</a:t>
            </a:r>
          </a:p>
        </p:txBody>
      </p:sp>
      <p:sp>
        <p:nvSpPr>
          <p:cNvPr id="4" name="Slide Number Placeholder 3"/>
          <p:cNvSpPr>
            <a:spLocks noGrp="1"/>
          </p:cNvSpPr>
          <p:nvPr>
            <p:ph type="sldNum" sz="quarter" idx="10"/>
          </p:nvPr>
        </p:nvSpPr>
        <p:spPr/>
        <p:txBody>
          <a:bodyPr/>
          <a:lstStyle/>
          <a:p>
            <a:fld id="{92F59859-E00A-4A81-ADFF-3285614A67EE}" type="slidenum">
              <a:rPr lang="en-US" smtClean="0"/>
              <a:t>1</a:t>
            </a:fld>
            <a:endParaRPr lang="en-US"/>
          </a:p>
        </p:txBody>
      </p:sp>
    </p:spTree>
    <p:extLst>
      <p:ext uri="{BB962C8B-B14F-4D97-AF65-F5344CB8AC3E}">
        <p14:creationId xmlns:p14="http://schemas.microsoft.com/office/powerpoint/2010/main" val="2725727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Not sure if it is real augmented reality</a:t>
            </a:r>
            <a:endParaRPr lang="en-US" dirty="0"/>
          </a:p>
        </p:txBody>
      </p:sp>
      <p:sp>
        <p:nvSpPr>
          <p:cNvPr id="4" name="Slide Number Placeholder 3"/>
          <p:cNvSpPr>
            <a:spLocks noGrp="1"/>
          </p:cNvSpPr>
          <p:nvPr>
            <p:ph type="sldNum" sz="quarter" idx="5"/>
          </p:nvPr>
        </p:nvSpPr>
        <p:spPr/>
        <p:txBody>
          <a:bodyPr/>
          <a:lstStyle/>
          <a:p>
            <a:fld id="{92F59859-E00A-4A81-ADFF-3285614A67EE}" type="slidenum">
              <a:rPr lang="en-US" smtClean="0"/>
              <a:t>4</a:t>
            </a:fld>
            <a:endParaRPr lang="en-US"/>
          </a:p>
        </p:txBody>
      </p:sp>
    </p:spTree>
    <p:extLst>
      <p:ext uri="{BB962C8B-B14F-4D97-AF65-F5344CB8AC3E}">
        <p14:creationId xmlns:p14="http://schemas.microsoft.com/office/powerpoint/2010/main" val="1784778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Pokémon Go</a:t>
            </a:r>
            <a:endParaRPr lang="en-US" dirty="0"/>
          </a:p>
        </p:txBody>
      </p:sp>
      <p:sp>
        <p:nvSpPr>
          <p:cNvPr id="4" name="Slide Number Placeholder 3"/>
          <p:cNvSpPr>
            <a:spLocks noGrp="1"/>
          </p:cNvSpPr>
          <p:nvPr>
            <p:ph type="sldNum" sz="quarter" idx="10"/>
          </p:nvPr>
        </p:nvSpPr>
        <p:spPr/>
        <p:txBody>
          <a:bodyPr/>
          <a:lstStyle/>
          <a:p>
            <a:fld id="{92F59859-E00A-4A81-ADFF-3285614A67EE}" type="slidenum">
              <a:rPr lang="en-US" smtClean="0"/>
              <a:t>6</a:t>
            </a:fld>
            <a:endParaRPr lang="en-US"/>
          </a:p>
        </p:txBody>
      </p:sp>
    </p:spTree>
    <p:extLst>
      <p:ext uri="{BB962C8B-B14F-4D97-AF65-F5344CB8AC3E}">
        <p14:creationId xmlns:p14="http://schemas.microsoft.com/office/powerpoint/2010/main" val="2849447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https://publications.mcgill.ca/medenews/2017/06/01/muhc-takes-augmented-reality-into-the-operating-room/</a:t>
            </a:r>
          </a:p>
        </p:txBody>
      </p:sp>
      <p:sp>
        <p:nvSpPr>
          <p:cNvPr id="4" name="Slide Number Placeholder 3"/>
          <p:cNvSpPr>
            <a:spLocks noGrp="1"/>
          </p:cNvSpPr>
          <p:nvPr>
            <p:ph type="sldNum" sz="quarter" idx="10"/>
          </p:nvPr>
        </p:nvSpPr>
        <p:spPr/>
        <p:txBody>
          <a:bodyPr/>
          <a:lstStyle/>
          <a:p>
            <a:fld id="{92F59859-E00A-4A81-ADFF-3285614A67EE}" type="slidenum">
              <a:rPr lang="en-US" smtClean="0"/>
              <a:t>9</a:t>
            </a:fld>
            <a:endParaRPr lang="en-US"/>
          </a:p>
        </p:txBody>
      </p:sp>
    </p:spTree>
    <p:extLst>
      <p:ext uri="{BB962C8B-B14F-4D97-AF65-F5344CB8AC3E}">
        <p14:creationId xmlns:p14="http://schemas.microsoft.com/office/powerpoint/2010/main" val="4162921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https://www.interaction-design.org/literature/book/the-encyclopedia-of-human-computer-interaction-2nd-ed/3d-user-interfaces#</a:t>
            </a:r>
          </a:p>
        </p:txBody>
      </p:sp>
      <p:sp>
        <p:nvSpPr>
          <p:cNvPr id="4" name="Slide Number Placeholder 3"/>
          <p:cNvSpPr>
            <a:spLocks noGrp="1"/>
          </p:cNvSpPr>
          <p:nvPr>
            <p:ph type="sldNum" sz="quarter" idx="10"/>
          </p:nvPr>
        </p:nvSpPr>
        <p:spPr/>
        <p:txBody>
          <a:bodyPr/>
          <a:lstStyle/>
          <a:p>
            <a:fld id="{92F59859-E00A-4A81-ADFF-3285614A67EE}" type="slidenum">
              <a:rPr lang="en-US" smtClean="0"/>
              <a:t>15</a:t>
            </a:fld>
            <a:endParaRPr lang="en-US"/>
          </a:p>
        </p:txBody>
      </p:sp>
    </p:spTree>
    <p:extLst>
      <p:ext uri="{BB962C8B-B14F-4D97-AF65-F5344CB8AC3E}">
        <p14:creationId xmlns:p14="http://schemas.microsoft.com/office/powerpoint/2010/main" val="3295126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F59859-E00A-4A81-ADFF-3285614A67EE}" type="slidenum">
              <a:rPr lang="en-US" smtClean="0"/>
              <a:t>18</a:t>
            </a:fld>
            <a:endParaRPr lang="en-US"/>
          </a:p>
        </p:txBody>
      </p:sp>
    </p:spTree>
    <p:extLst>
      <p:ext uri="{BB962C8B-B14F-4D97-AF65-F5344CB8AC3E}">
        <p14:creationId xmlns:p14="http://schemas.microsoft.com/office/powerpoint/2010/main" val="2156621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3C07C2F-8109-46D3-A802-B7B2E14E9A1B}"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3810FA-29B5-4FE2-9889-E1C060BB1AAF}" type="slidenum">
              <a:rPr lang="en-US" smtClean="0"/>
              <a:t>‹#›</a:t>
            </a:fld>
            <a:endParaRPr lang="en-US"/>
          </a:p>
        </p:txBody>
      </p:sp>
    </p:spTree>
    <p:extLst>
      <p:ext uri="{BB962C8B-B14F-4D97-AF65-F5344CB8AC3E}">
        <p14:creationId xmlns:p14="http://schemas.microsoft.com/office/powerpoint/2010/main" val="2434434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C07C2F-8109-46D3-A802-B7B2E14E9A1B}"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3810FA-29B5-4FE2-9889-E1C060BB1AAF}" type="slidenum">
              <a:rPr lang="en-US" smtClean="0"/>
              <a:t>‹#›</a:t>
            </a:fld>
            <a:endParaRPr lang="en-US"/>
          </a:p>
        </p:txBody>
      </p:sp>
    </p:spTree>
    <p:extLst>
      <p:ext uri="{BB962C8B-B14F-4D97-AF65-F5344CB8AC3E}">
        <p14:creationId xmlns:p14="http://schemas.microsoft.com/office/powerpoint/2010/main" val="2231727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C07C2F-8109-46D3-A802-B7B2E14E9A1B}"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3810FA-29B5-4FE2-9889-E1C060BB1AAF}" type="slidenum">
              <a:rPr lang="en-US" smtClean="0"/>
              <a:t>‹#›</a:t>
            </a:fld>
            <a:endParaRPr lang="en-US"/>
          </a:p>
        </p:txBody>
      </p:sp>
    </p:spTree>
    <p:extLst>
      <p:ext uri="{BB962C8B-B14F-4D97-AF65-F5344CB8AC3E}">
        <p14:creationId xmlns:p14="http://schemas.microsoft.com/office/powerpoint/2010/main" val="4190078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C07C2F-8109-46D3-A802-B7B2E14E9A1B}"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3810FA-29B5-4FE2-9889-E1C060BB1AAF}" type="slidenum">
              <a:rPr lang="en-US" smtClean="0"/>
              <a:t>‹#›</a:t>
            </a:fld>
            <a:endParaRPr lang="en-US"/>
          </a:p>
        </p:txBody>
      </p:sp>
    </p:spTree>
    <p:extLst>
      <p:ext uri="{BB962C8B-B14F-4D97-AF65-F5344CB8AC3E}">
        <p14:creationId xmlns:p14="http://schemas.microsoft.com/office/powerpoint/2010/main" val="1632840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C07C2F-8109-46D3-A802-B7B2E14E9A1B}"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3810FA-29B5-4FE2-9889-E1C060BB1AAF}" type="slidenum">
              <a:rPr lang="en-US" smtClean="0"/>
              <a:t>‹#›</a:t>
            </a:fld>
            <a:endParaRPr lang="en-US"/>
          </a:p>
        </p:txBody>
      </p:sp>
    </p:spTree>
    <p:extLst>
      <p:ext uri="{BB962C8B-B14F-4D97-AF65-F5344CB8AC3E}">
        <p14:creationId xmlns:p14="http://schemas.microsoft.com/office/powerpoint/2010/main" val="2992257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3C07C2F-8109-46D3-A802-B7B2E14E9A1B}"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3810FA-29B5-4FE2-9889-E1C060BB1AAF}" type="slidenum">
              <a:rPr lang="en-US" smtClean="0"/>
              <a:t>‹#›</a:t>
            </a:fld>
            <a:endParaRPr lang="en-US"/>
          </a:p>
        </p:txBody>
      </p:sp>
    </p:spTree>
    <p:extLst>
      <p:ext uri="{BB962C8B-B14F-4D97-AF65-F5344CB8AC3E}">
        <p14:creationId xmlns:p14="http://schemas.microsoft.com/office/powerpoint/2010/main" val="1820179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C07C2F-8109-46D3-A802-B7B2E14E9A1B}" type="datetimeFigureOut">
              <a:rPr lang="en-US" smtClean="0"/>
              <a:t>11/30/2022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3810FA-29B5-4FE2-9889-E1C060BB1AAF}" type="slidenum">
              <a:rPr lang="en-US" smtClean="0"/>
              <a:t>‹#›</a:t>
            </a:fld>
            <a:endParaRPr lang="en-US"/>
          </a:p>
        </p:txBody>
      </p:sp>
    </p:spTree>
    <p:extLst>
      <p:ext uri="{BB962C8B-B14F-4D97-AF65-F5344CB8AC3E}">
        <p14:creationId xmlns:p14="http://schemas.microsoft.com/office/powerpoint/2010/main" val="1872362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C07C2F-8109-46D3-A802-B7B2E14E9A1B}" type="datetimeFigureOut">
              <a:rPr lang="en-US" smtClean="0"/>
              <a:t>11/30/2022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3810FA-29B5-4FE2-9889-E1C060BB1AAF}" type="slidenum">
              <a:rPr lang="en-US" smtClean="0"/>
              <a:t>‹#›</a:t>
            </a:fld>
            <a:endParaRPr lang="en-US"/>
          </a:p>
        </p:txBody>
      </p:sp>
    </p:spTree>
    <p:extLst>
      <p:ext uri="{BB962C8B-B14F-4D97-AF65-F5344CB8AC3E}">
        <p14:creationId xmlns:p14="http://schemas.microsoft.com/office/powerpoint/2010/main" val="3971342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C07C2F-8109-46D3-A802-B7B2E14E9A1B}" type="datetimeFigureOut">
              <a:rPr lang="en-US" smtClean="0"/>
              <a:t>11/30/2022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3810FA-29B5-4FE2-9889-E1C060BB1AAF}" type="slidenum">
              <a:rPr lang="en-US" smtClean="0"/>
              <a:t>‹#›</a:t>
            </a:fld>
            <a:endParaRPr lang="en-US"/>
          </a:p>
        </p:txBody>
      </p:sp>
    </p:spTree>
    <p:extLst>
      <p:ext uri="{BB962C8B-B14F-4D97-AF65-F5344CB8AC3E}">
        <p14:creationId xmlns:p14="http://schemas.microsoft.com/office/powerpoint/2010/main" val="1251300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C07C2F-8109-46D3-A802-B7B2E14E9A1B}"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3810FA-29B5-4FE2-9889-E1C060BB1AAF}" type="slidenum">
              <a:rPr lang="en-US" smtClean="0"/>
              <a:t>‹#›</a:t>
            </a:fld>
            <a:endParaRPr lang="en-US"/>
          </a:p>
        </p:txBody>
      </p:sp>
    </p:spTree>
    <p:extLst>
      <p:ext uri="{BB962C8B-B14F-4D97-AF65-F5344CB8AC3E}">
        <p14:creationId xmlns:p14="http://schemas.microsoft.com/office/powerpoint/2010/main" val="195855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C07C2F-8109-46D3-A802-B7B2E14E9A1B}"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3810FA-29B5-4FE2-9889-E1C060BB1AAF}" type="slidenum">
              <a:rPr lang="en-US" smtClean="0"/>
              <a:t>‹#›</a:t>
            </a:fld>
            <a:endParaRPr lang="en-US"/>
          </a:p>
        </p:txBody>
      </p:sp>
    </p:spTree>
    <p:extLst>
      <p:ext uri="{BB962C8B-B14F-4D97-AF65-F5344CB8AC3E}">
        <p14:creationId xmlns:p14="http://schemas.microsoft.com/office/powerpoint/2010/main" val="4214949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C07C2F-8109-46D3-A802-B7B2E14E9A1B}" type="datetimeFigureOut">
              <a:rPr lang="en-US" smtClean="0"/>
              <a:t>11/30/2022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3810FA-29B5-4FE2-9889-E1C060BB1AAF}" type="slidenum">
              <a:rPr lang="en-US" smtClean="0"/>
              <a:t>‹#›</a:t>
            </a:fld>
            <a:endParaRPr lang="en-US"/>
          </a:p>
        </p:txBody>
      </p:sp>
    </p:spTree>
    <p:extLst>
      <p:ext uri="{BB962C8B-B14F-4D97-AF65-F5344CB8AC3E}">
        <p14:creationId xmlns:p14="http://schemas.microsoft.com/office/powerpoint/2010/main" val="3889624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hackernoon.com/behold-the-next-generation-vr-technology-part-4-physical-world-mapping-a16a6f3ad99d" TargetMode="External"/><Relationship Id="rId2" Type="http://schemas.openxmlformats.org/officeDocument/2006/relationships/hyperlink" Target="https://www.interaction-design.org/literature/book/the-encyclopedia-of-human-computer-interaction-2nd-ed/3d-user-interface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zes95N87mr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76263"/>
            <a:ext cx="9144000" cy="2387600"/>
          </a:xfrm>
        </p:spPr>
        <p:txBody>
          <a:bodyPr>
            <a:normAutofit/>
          </a:bodyPr>
          <a:lstStyle/>
          <a:p>
            <a:r>
              <a:rPr lang="en-US" sz="4800" b="1" dirty="0">
                <a:solidFill>
                  <a:srgbClr val="FF0000"/>
                </a:solidFill>
              </a:rPr>
              <a:t>Virtual Reality</a:t>
            </a:r>
            <a:br>
              <a:rPr lang="en-US" sz="4800" b="1" dirty="0">
                <a:solidFill>
                  <a:srgbClr val="FF0000"/>
                </a:solidFill>
              </a:rPr>
            </a:br>
            <a:r>
              <a:rPr lang="en-US" sz="4800" b="1" dirty="0">
                <a:solidFill>
                  <a:srgbClr val="FF0000"/>
                </a:solidFill>
              </a:rPr>
              <a:t>Augmented Reality</a:t>
            </a:r>
            <a:br>
              <a:rPr lang="en-US" sz="4800" b="1" dirty="0"/>
            </a:br>
            <a:endParaRPr lang="en-US" sz="4800" b="1" dirty="0"/>
          </a:p>
        </p:txBody>
      </p:sp>
      <p:sp>
        <p:nvSpPr>
          <p:cNvPr id="3" name="Subtitle 2"/>
          <p:cNvSpPr>
            <a:spLocks noGrp="1"/>
          </p:cNvSpPr>
          <p:nvPr>
            <p:ph type="subTitle" idx="1"/>
          </p:nvPr>
        </p:nvSpPr>
        <p:spPr>
          <a:xfrm>
            <a:off x="1524000" y="4541838"/>
            <a:ext cx="9144000" cy="1655762"/>
          </a:xfrm>
        </p:spPr>
        <p:txBody>
          <a:bodyPr/>
          <a:lstStyle/>
          <a:p>
            <a:pPr algn="r"/>
            <a:r>
              <a:rPr lang="en-US" altLang="zh-CN" dirty="0"/>
              <a:t>IT 467</a:t>
            </a:r>
          </a:p>
          <a:p>
            <a:pPr algn="r"/>
            <a:r>
              <a:rPr lang="en-US" altLang="zh-CN" dirty="0"/>
              <a:t>Jianwei Lai</a:t>
            </a:r>
            <a:endParaRPr lang="en-US" dirty="0"/>
          </a:p>
        </p:txBody>
      </p:sp>
      <p:pic>
        <p:nvPicPr>
          <p:cNvPr id="1026" name="Picture 2" descr="https://media.npr.org/assets/img/2016/08/22/photo4_six-flags-magic-mountain-the-new-revolution-vr-coaster_courtesyofsixflags_wide-283c87c60f96110294f7dfc81169ccf09e0a501e-s800-c8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351" y="2824008"/>
            <a:ext cx="6910601" cy="3887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174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828C8-8DC1-4411-A7E6-F4C19BC65234}"/>
              </a:ext>
            </a:extLst>
          </p:cNvPr>
          <p:cNvSpPr>
            <a:spLocks noGrp="1"/>
          </p:cNvSpPr>
          <p:nvPr>
            <p:ph type="title"/>
          </p:nvPr>
        </p:nvSpPr>
        <p:spPr/>
        <p:txBody>
          <a:bodyPr/>
          <a:lstStyle/>
          <a:p>
            <a:r>
              <a:rPr lang="en-US" b="1" dirty="0"/>
              <a:t>Virtual Reality in Medical Education</a:t>
            </a:r>
          </a:p>
        </p:txBody>
      </p:sp>
      <p:sp>
        <p:nvSpPr>
          <p:cNvPr id="5" name="TextBox 4">
            <a:extLst>
              <a:ext uri="{FF2B5EF4-FFF2-40B4-BE49-F238E27FC236}">
                <a16:creationId xmlns:a16="http://schemas.microsoft.com/office/drawing/2014/main" id="{291066BC-7706-4999-A7C5-614E1C5FAB3E}"/>
              </a:ext>
            </a:extLst>
          </p:cNvPr>
          <p:cNvSpPr txBox="1"/>
          <p:nvPr/>
        </p:nvSpPr>
        <p:spPr>
          <a:xfrm>
            <a:off x="1304365" y="5859920"/>
            <a:ext cx="6094206" cy="369332"/>
          </a:xfrm>
          <a:prstGeom prst="rect">
            <a:avLst/>
          </a:prstGeom>
          <a:noFill/>
        </p:spPr>
        <p:txBody>
          <a:bodyPr wrap="square">
            <a:spAutoFit/>
          </a:bodyPr>
          <a:lstStyle/>
          <a:p>
            <a:r>
              <a:rPr lang="en-US" dirty="0"/>
              <a:t>https://www.youtube.com/watch?v=AttXbcLUyR0</a:t>
            </a:r>
          </a:p>
        </p:txBody>
      </p:sp>
      <p:sp>
        <p:nvSpPr>
          <p:cNvPr id="7" name="TextBox 6">
            <a:extLst>
              <a:ext uri="{FF2B5EF4-FFF2-40B4-BE49-F238E27FC236}">
                <a16:creationId xmlns:a16="http://schemas.microsoft.com/office/drawing/2014/main" id="{B3B9842F-8954-4AFD-A4E5-B1D646EDCC99}"/>
              </a:ext>
            </a:extLst>
          </p:cNvPr>
          <p:cNvSpPr txBox="1"/>
          <p:nvPr/>
        </p:nvSpPr>
        <p:spPr>
          <a:xfrm>
            <a:off x="1304365" y="5351950"/>
            <a:ext cx="6094206" cy="369332"/>
          </a:xfrm>
          <a:prstGeom prst="rect">
            <a:avLst/>
          </a:prstGeom>
          <a:noFill/>
        </p:spPr>
        <p:txBody>
          <a:bodyPr wrap="square">
            <a:spAutoFit/>
          </a:bodyPr>
          <a:lstStyle/>
          <a:p>
            <a:r>
              <a:rPr lang="en-US" dirty="0"/>
              <a:t>https://www.youtube.com/watch?v=7C7zAXf2EI0&amp;t=107s</a:t>
            </a:r>
          </a:p>
        </p:txBody>
      </p:sp>
    </p:spTree>
    <p:extLst>
      <p:ext uri="{BB962C8B-B14F-4D97-AF65-F5344CB8AC3E}">
        <p14:creationId xmlns:p14="http://schemas.microsoft.com/office/powerpoint/2010/main" val="374915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Therapists Are Using VR Headsets to Cure Phobias (HBO)</a:t>
            </a:r>
          </a:p>
        </p:txBody>
      </p:sp>
      <p:sp>
        <p:nvSpPr>
          <p:cNvPr id="4" name="Rectangle 3"/>
          <p:cNvSpPr/>
          <p:nvPr/>
        </p:nvSpPr>
        <p:spPr>
          <a:xfrm>
            <a:off x="838200" y="6176963"/>
            <a:ext cx="5023876" cy="369332"/>
          </a:xfrm>
          <a:prstGeom prst="rect">
            <a:avLst/>
          </a:prstGeom>
        </p:spPr>
        <p:txBody>
          <a:bodyPr wrap="none">
            <a:spAutoFit/>
          </a:bodyPr>
          <a:lstStyle/>
          <a:p>
            <a:r>
              <a:rPr lang="en-US" dirty="0"/>
              <a:t>https://www.youtube.com/watch?v=GMttQHMjbJo</a:t>
            </a:r>
          </a:p>
        </p:txBody>
      </p:sp>
    </p:spTree>
    <p:extLst>
      <p:ext uri="{BB962C8B-B14F-4D97-AF65-F5344CB8AC3E}">
        <p14:creationId xmlns:p14="http://schemas.microsoft.com/office/powerpoint/2010/main" val="1835426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Treating PTSD With Virtual Reality Therapy: A Way to Heal Trauma</a:t>
            </a:r>
          </a:p>
        </p:txBody>
      </p:sp>
      <p:sp>
        <p:nvSpPr>
          <p:cNvPr id="4" name="Rectangle 3"/>
          <p:cNvSpPr/>
          <p:nvPr/>
        </p:nvSpPr>
        <p:spPr>
          <a:xfrm>
            <a:off x="838200" y="6176963"/>
            <a:ext cx="5169813" cy="369332"/>
          </a:xfrm>
          <a:prstGeom prst="rect">
            <a:avLst/>
          </a:prstGeom>
        </p:spPr>
        <p:txBody>
          <a:bodyPr wrap="none">
            <a:spAutoFit/>
          </a:bodyPr>
          <a:lstStyle/>
          <a:p>
            <a:r>
              <a:rPr lang="en-US" dirty="0"/>
              <a:t>https://www.youtube.com/watch?v=QCCWH_CNjM0</a:t>
            </a:r>
          </a:p>
        </p:txBody>
      </p:sp>
    </p:spTree>
    <p:extLst>
      <p:ext uri="{BB962C8B-B14F-4D97-AF65-F5344CB8AC3E}">
        <p14:creationId xmlns:p14="http://schemas.microsoft.com/office/powerpoint/2010/main" val="1655300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Virtual Reality &amp; Augmented Reality</a:t>
            </a:r>
          </a:p>
        </p:txBody>
      </p:sp>
      <p:sp>
        <p:nvSpPr>
          <p:cNvPr id="3" name="Content Placeholder 2"/>
          <p:cNvSpPr>
            <a:spLocks noGrp="1"/>
          </p:cNvSpPr>
          <p:nvPr>
            <p:ph idx="1"/>
          </p:nvPr>
        </p:nvSpPr>
        <p:spPr/>
        <p:txBody>
          <a:bodyPr/>
          <a:lstStyle/>
          <a:p>
            <a:r>
              <a:rPr lang="en-US" dirty="0">
                <a:solidFill>
                  <a:srgbClr val="FF0000"/>
                </a:solidFill>
              </a:rPr>
              <a:t>Virtual reality refers </a:t>
            </a:r>
            <a:r>
              <a:rPr lang="en-US" dirty="0"/>
              <a:t>to </a:t>
            </a:r>
            <a:r>
              <a:rPr lang="en-US" dirty="0">
                <a:solidFill>
                  <a:srgbClr val="FF0000"/>
                </a:solidFill>
              </a:rPr>
              <a:t>computer-generated environments </a:t>
            </a:r>
            <a:r>
              <a:rPr lang="en-US" dirty="0"/>
              <a:t>or realities that are designed to </a:t>
            </a:r>
            <a:r>
              <a:rPr lang="en-US" dirty="0">
                <a:solidFill>
                  <a:srgbClr val="FF0000"/>
                </a:solidFill>
              </a:rPr>
              <a:t>simulate a person’s physical presence</a:t>
            </a:r>
            <a:r>
              <a:rPr lang="en-US" dirty="0"/>
              <a:t> in a specific environment </a:t>
            </a:r>
            <a:r>
              <a:rPr lang="en-US" dirty="0">
                <a:solidFill>
                  <a:srgbClr val="FF0000"/>
                </a:solidFill>
              </a:rPr>
              <a:t>that is designed to feel real</a:t>
            </a:r>
            <a:r>
              <a:rPr lang="en-US" dirty="0"/>
              <a:t>.</a:t>
            </a:r>
          </a:p>
          <a:p>
            <a:endParaRPr lang="en-US" dirty="0"/>
          </a:p>
          <a:p>
            <a:r>
              <a:rPr lang="en-US" dirty="0"/>
              <a:t>Augmented reality combines real and computer-based scenes and images to </a:t>
            </a:r>
            <a:r>
              <a:rPr lang="en-US" dirty="0">
                <a:solidFill>
                  <a:srgbClr val="FF0000"/>
                </a:solidFill>
              </a:rPr>
              <a:t>deliver a unified</a:t>
            </a:r>
            <a:r>
              <a:rPr lang="en-US" dirty="0"/>
              <a:t> but enhanced view of the world.</a:t>
            </a:r>
          </a:p>
        </p:txBody>
      </p:sp>
      <p:sp>
        <p:nvSpPr>
          <p:cNvPr id="4" name="Rectangle 3"/>
          <p:cNvSpPr/>
          <p:nvPr/>
        </p:nvSpPr>
        <p:spPr>
          <a:xfrm>
            <a:off x="1140372" y="6127234"/>
            <a:ext cx="9911255" cy="369332"/>
          </a:xfrm>
          <a:prstGeom prst="rect">
            <a:avLst/>
          </a:prstGeom>
        </p:spPr>
        <p:txBody>
          <a:bodyPr wrap="square">
            <a:spAutoFit/>
          </a:bodyPr>
          <a:lstStyle/>
          <a:p>
            <a:r>
              <a:rPr lang="en-US" dirty="0"/>
              <a:t>https://www.techopedia.com/definition/4776/augmented-reality-ar</a:t>
            </a:r>
          </a:p>
        </p:txBody>
      </p:sp>
    </p:spTree>
    <p:extLst>
      <p:ext uri="{BB962C8B-B14F-4D97-AF65-F5344CB8AC3E}">
        <p14:creationId xmlns:p14="http://schemas.microsoft.com/office/powerpoint/2010/main" val="24946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Hologra</a:t>
            </a:r>
            <a:r>
              <a:rPr lang="en-US" altLang="zh-CN" b="1" dirty="0">
                <a:solidFill>
                  <a:srgbClr val="FF0000"/>
                </a:solidFill>
              </a:rPr>
              <a:t>m-</a:t>
            </a:r>
            <a:br>
              <a:rPr lang="en-US" altLang="zh-CN" b="1" dirty="0">
                <a:solidFill>
                  <a:srgbClr val="FF0000"/>
                </a:solidFill>
              </a:rPr>
            </a:br>
            <a:r>
              <a:rPr lang="en-US" altLang="zh-CN" sz="2400" b="1" dirty="0"/>
              <a:t>A three –D image formed by the interference of light beam from a laser.</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494" y="1690688"/>
            <a:ext cx="7413012" cy="4166113"/>
          </a:xfrm>
          <a:prstGeom prst="rect">
            <a:avLst/>
          </a:prstGeom>
        </p:spPr>
      </p:pic>
      <p:sp>
        <p:nvSpPr>
          <p:cNvPr id="5" name="Rectangle 4"/>
          <p:cNvSpPr/>
          <p:nvPr/>
        </p:nvSpPr>
        <p:spPr>
          <a:xfrm>
            <a:off x="838200" y="6321854"/>
            <a:ext cx="4814010" cy="369332"/>
          </a:xfrm>
          <a:prstGeom prst="rect">
            <a:avLst/>
          </a:prstGeom>
        </p:spPr>
        <p:txBody>
          <a:bodyPr wrap="none">
            <a:spAutoFit/>
          </a:bodyPr>
          <a:lstStyle/>
          <a:p>
            <a:r>
              <a:rPr lang="en-US" dirty="0"/>
              <a:t>https://www.youtube.com/watch?v=IuNj_rqx04o</a:t>
            </a:r>
          </a:p>
        </p:txBody>
      </p:sp>
    </p:spTree>
    <p:extLst>
      <p:ext uri="{BB962C8B-B14F-4D97-AF65-F5344CB8AC3E}">
        <p14:creationId xmlns:p14="http://schemas.microsoft.com/office/powerpoint/2010/main" val="1222618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Designing Usable 3D UIs</a:t>
            </a:r>
          </a:p>
        </p:txBody>
      </p:sp>
      <p:sp>
        <p:nvSpPr>
          <p:cNvPr id="3" name="Content Placeholder 2"/>
          <p:cNvSpPr>
            <a:spLocks noGrp="1"/>
          </p:cNvSpPr>
          <p:nvPr>
            <p:ph idx="1"/>
          </p:nvPr>
        </p:nvSpPr>
        <p:spPr/>
        <p:txBody>
          <a:bodyPr>
            <a:normAutofit lnSpcReduction="10000"/>
          </a:bodyPr>
          <a:lstStyle/>
          <a:p>
            <a:r>
              <a:rPr lang="en-US" dirty="0"/>
              <a:t>As a serious topic in HCI, 3D interaction has not been around very long.</a:t>
            </a:r>
          </a:p>
          <a:p>
            <a:endParaRPr lang="en-US" dirty="0"/>
          </a:p>
          <a:p>
            <a:r>
              <a:rPr lang="en-US" dirty="0"/>
              <a:t>There is no standard 3D UI (and it's not clear that there could be, given the diversity of input devices, displays, and interaction techniques), and few well-established guidelines for 3D UI design. </a:t>
            </a:r>
          </a:p>
          <a:p>
            <a:endParaRPr lang="en-US" dirty="0"/>
          </a:p>
          <a:p>
            <a:r>
              <a:rPr lang="en-US" dirty="0"/>
              <a:t>While general HCI principles such as Nielsen's heuristics (Nielsen &amp; </a:t>
            </a:r>
            <a:r>
              <a:rPr lang="en-US" dirty="0" err="1"/>
              <a:t>Molich</a:t>
            </a:r>
            <a:r>
              <a:rPr lang="en-US" dirty="0"/>
              <a:t>, 1990) still apply, they are not sufficient for understanding how to design a usable 3D UI.</a:t>
            </a:r>
          </a:p>
        </p:txBody>
      </p:sp>
    </p:spTree>
    <p:extLst>
      <p:ext uri="{BB962C8B-B14F-4D97-AF65-F5344CB8AC3E}">
        <p14:creationId xmlns:p14="http://schemas.microsoft.com/office/powerpoint/2010/main" val="1453537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Unity</a:t>
            </a:r>
          </a:p>
        </p:txBody>
      </p:sp>
      <p:sp>
        <p:nvSpPr>
          <p:cNvPr id="3" name="Content Placeholder 2"/>
          <p:cNvSpPr>
            <a:spLocks noGrp="1"/>
          </p:cNvSpPr>
          <p:nvPr>
            <p:ph idx="1"/>
          </p:nvPr>
        </p:nvSpPr>
        <p:spPr/>
        <p:txBody>
          <a:bodyPr>
            <a:normAutofit fontScale="92500" lnSpcReduction="10000"/>
          </a:bodyPr>
          <a:lstStyle/>
          <a:p>
            <a:r>
              <a:rPr lang="en-US" dirty="0"/>
              <a:t>Unity is a cross-platform game engine developed by Unity Technologies.</a:t>
            </a:r>
          </a:p>
          <a:p>
            <a:r>
              <a:rPr lang="en-US" dirty="0"/>
              <a:t>First announced and released in June 2005 at Apple Inc.'s Worldwide Developers Conference as an OS X-exclusive game engine. </a:t>
            </a:r>
          </a:p>
          <a:p>
            <a:endParaRPr lang="en-US" dirty="0"/>
          </a:p>
          <a:p>
            <a:endParaRPr lang="en-US" dirty="0"/>
          </a:p>
          <a:p>
            <a:endParaRPr lang="en-US" dirty="0"/>
          </a:p>
          <a:p>
            <a:endParaRPr lang="en-US" dirty="0"/>
          </a:p>
          <a:p>
            <a:endParaRPr lang="en-US" dirty="0"/>
          </a:p>
          <a:p>
            <a:endParaRPr lang="en-US" dirty="0"/>
          </a:p>
          <a:p>
            <a:r>
              <a:rPr lang="en-US" dirty="0"/>
              <a:t>https://unity3d.com/get-unity/download</a:t>
            </a:r>
          </a:p>
        </p:txBody>
      </p:sp>
    </p:spTree>
    <p:extLst>
      <p:ext uri="{BB962C8B-B14F-4D97-AF65-F5344CB8AC3E}">
        <p14:creationId xmlns:p14="http://schemas.microsoft.com/office/powerpoint/2010/main" val="2473832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Articles </a:t>
            </a:r>
            <a:r>
              <a:rPr lang="en-US" b="1" dirty="0"/>
              <a:t>about 3D interface</a:t>
            </a:r>
          </a:p>
        </p:txBody>
      </p:sp>
      <p:sp>
        <p:nvSpPr>
          <p:cNvPr id="3" name="Content Placeholder 2"/>
          <p:cNvSpPr>
            <a:spLocks noGrp="1"/>
          </p:cNvSpPr>
          <p:nvPr>
            <p:ph idx="1"/>
          </p:nvPr>
        </p:nvSpPr>
        <p:spPr/>
        <p:txBody>
          <a:bodyPr/>
          <a:lstStyle/>
          <a:p>
            <a:pPr marL="0" indent="0">
              <a:buNone/>
            </a:pPr>
            <a:r>
              <a:rPr lang="en-US" dirty="0">
                <a:hlinkClick r:id="rId2"/>
              </a:rPr>
              <a:t>https://www.interaction-design.org/literature/book/the-encyclopedia-of-human-computer-interaction-2nd-ed/3d-user-interfaces</a:t>
            </a:r>
            <a:endParaRPr lang="en-US" dirty="0"/>
          </a:p>
          <a:p>
            <a:pPr marL="0" indent="0">
              <a:buNone/>
            </a:pPr>
            <a:endParaRPr lang="en-US" dirty="0">
              <a:hlinkClick r:id="rId3"/>
            </a:endParaRPr>
          </a:p>
          <a:p>
            <a:pPr marL="0" indent="0">
              <a:buNone/>
            </a:pPr>
            <a:r>
              <a:rPr lang="en-US" dirty="0">
                <a:hlinkClick r:id="rId3"/>
              </a:rPr>
              <a:t>https://hackernoon.com/behold-the-next-generation-vr-technology-part-4-physical-world-mapping-a16a6f3ad99d</a:t>
            </a: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07688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396"/>
            <a:ext cx="10515600" cy="1325563"/>
          </a:xfrm>
        </p:spPr>
        <p:txBody>
          <a:bodyPr/>
          <a:lstStyle/>
          <a:p>
            <a:r>
              <a:rPr lang="en-US" b="1" dirty="0"/>
              <a:t>For the rest of the semester</a:t>
            </a:r>
          </a:p>
        </p:txBody>
      </p:sp>
      <p:sp>
        <p:nvSpPr>
          <p:cNvPr id="3" name="Content Placeholder 2"/>
          <p:cNvSpPr>
            <a:spLocks noGrp="1"/>
          </p:cNvSpPr>
          <p:nvPr>
            <p:ph idx="1"/>
          </p:nvPr>
        </p:nvSpPr>
        <p:spPr>
          <a:xfrm>
            <a:off x="617951" y="1240077"/>
            <a:ext cx="10956098" cy="5137302"/>
          </a:xfrm>
        </p:spPr>
        <p:txBody>
          <a:bodyPr>
            <a:normAutofit lnSpcReduction="10000"/>
          </a:bodyPr>
          <a:lstStyle/>
          <a:p>
            <a:r>
              <a:rPr lang="en-US" altLang="zh-CN" b="1" dirty="0"/>
              <a:t>Individual assignment8</a:t>
            </a:r>
            <a:r>
              <a:rPr lang="en-US" altLang="zh-CN" dirty="0"/>
              <a:t>-wireframe 2 file and link due </a:t>
            </a:r>
            <a:r>
              <a:rPr lang="en-US" altLang="zh-CN" dirty="0">
                <a:solidFill>
                  <a:srgbClr val="FF0000"/>
                </a:solidFill>
              </a:rPr>
              <a:t>(Nov. 28)</a:t>
            </a:r>
            <a:endParaRPr lang="en-US" altLang="zh-CN" b="1" dirty="0"/>
          </a:p>
          <a:p>
            <a:r>
              <a:rPr lang="en-US" altLang="zh-CN" b="1" dirty="0"/>
              <a:t>Optional</a:t>
            </a:r>
            <a:r>
              <a:rPr lang="en-US" altLang="zh-CN" dirty="0"/>
              <a:t> lab class on Monday (</a:t>
            </a:r>
            <a:r>
              <a:rPr lang="en-US" altLang="zh-CN" dirty="0">
                <a:solidFill>
                  <a:srgbClr val="FF0000"/>
                </a:solidFill>
              </a:rPr>
              <a:t>Nov. 28</a:t>
            </a:r>
            <a:r>
              <a:rPr lang="en-US" altLang="zh-CN" dirty="0"/>
              <a:t>)-If you need any help with your project, please come to the class</a:t>
            </a:r>
          </a:p>
          <a:p>
            <a:r>
              <a:rPr lang="en-US" altLang="zh-CN" b="1" dirty="0"/>
              <a:t>Exam 2 </a:t>
            </a:r>
            <a:r>
              <a:rPr lang="en-US" altLang="zh-CN" dirty="0"/>
              <a:t>on Wednesday (</a:t>
            </a:r>
            <a:r>
              <a:rPr lang="en-US" altLang="zh-CN" dirty="0">
                <a:solidFill>
                  <a:srgbClr val="FF0000"/>
                </a:solidFill>
              </a:rPr>
              <a:t>Nov. 30</a:t>
            </a:r>
            <a:r>
              <a:rPr lang="en-US" altLang="zh-CN" dirty="0"/>
              <a:t>)</a:t>
            </a:r>
            <a:endParaRPr lang="en-US" altLang="zh-CN" dirty="0">
              <a:solidFill>
                <a:srgbClr val="FF0000"/>
              </a:solidFill>
            </a:endParaRPr>
          </a:p>
          <a:p>
            <a:r>
              <a:rPr lang="en-US" altLang="zh-CN" b="1" dirty="0"/>
              <a:t>Final project and user testing (</a:t>
            </a:r>
            <a:r>
              <a:rPr lang="en-US" altLang="zh-CN" dirty="0">
                <a:solidFill>
                  <a:srgbClr val="FF0000"/>
                </a:solidFill>
              </a:rPr>
              <a:t>Dec. 5 &amp; 7) on Zoom</a:t>
            </a:r>
            <a:endParaRPr lang="en-US" altLang="zh-CN" b="1" dirty="0"/>
          </a:p>
          <a:p>
            <a:pPr lvl="1"/>
            <a:r>
              <a:rPr lang="en-US" altLang="zh-CN" dirty="0"/>
              <a:t>Present your final project and the results of your usability testing in week 16. Let me know if you have a preferred dates (</a:t>
            </a:r>
            <a:r>
              <a:rPr lang="en-US" altLang="zh-CN" dirty="0">
                <a:solidFill>
                  <a:srgbClr val="FF0000"/>
                </a:solidFill>
              </a:rPr>
              <a:t>Dec. 5 &amp; 7</a:t>
            </a:r>
            <a:r>
              <a:rPr lang="en-US" altLang="zh-CN" dirty="0"/>
              <a:t>) </a:t>
            </a:r>
            <a:r>
              <a:rPr lang="en-US" altLang="zh-CN" dirty="0">
                <a:highlight>
                  <a:srgbClr val="FFFF00"/>
                </a:highlight>
              </a:rPr>
              <a:t>by Nov. 28. </a:t>
            </a:r>
            <a:r>
              <a:rPr lang="en-US" altLang="zh-CN" dirty="0"/>
              <a:t>Otherwise, I will randomly assign you a date.</a:t>
            </a:r>
          </a:p>
          <a:p>
            <a:pPr lvl="1"/>
            <a:r>
              <a:rPr lang="en-US" dirty="0"/>
              <a:t>For your presentation, you will have around </a:t>
            </a:r>
            <a:r>
              <a:rPr lang="en-US" dirty="0">
                <a:solidFill>
                  <a:srgbClr val="FF0000"/>
                </a:solidFill>
              </a:rPr>
              <a:t>6</a:t>
            </a:r>
            <a:r>
              <a:rPr lang="en-US" dirty="0"/>
              <a:t> minutes to do a quick demo of your own design and present your major findings from the user testing. Given the time limit, you do not have to go through all the questions in your tests. You can prepare a few slides if you prefer.</a:t>
            </a:r>
            <a:endParaRPr lang="en-US" altLang="zh-CN" dirty="0"/>
          </a:p>
          <a:p>
            <a:pPr marL="0" indent="0">
              <a:buNone/>
            </a:pPr>
            <a:r>
              <a:rPr lang="en-US" altLang="zh-CN" b="1" dirty="0"/>
              <a:t>Optional up to 4 extra points </a:t>
            </a:r>
            <a:r>
              <a:rPr lang="en-US" altLang="zh-CN" dirty="0">
                <a:solidFill>
                  <a:srgbClr val="FF0000"/>
                </a:solidFill>
              </a:rPr>
              <a:t>–(Dec. 7)</a:t>
            </a:r>
          </a:p>
        </p:txBody>
      </p:sp>
    </p:spTree>
    <p:extLst>
      <p:ext uri="{BB962C8B-B14F-4D97-AF65-F5344CB8AC3E}">
        <p14:creationId xmlns:p14="http://schemas.microsoft.com/office/powerpoint/2010/main" val="459743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Virtual Reality in Video Gaming</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838200" y="5942568"/>
            <a:ext cx="4920193" cy="646331"/>
          </a:xfrm>
          <a:prstGeom prst="rect">
            <a:avLst/>
          </a:prstGeom>
        </p:spPr>
        <p:txBody>
          <a:bodyPr wrap="none">
            <a:spAutoFit/>
          </a:bodyPr>
          <a:lstStyle/>
          <a:p>
            <a:r>
              <a:rPr lang="en-US" dirty="0">
                <a:hlinkClick r:id="rId2"/>
              </a:rPr>
              <a:t>https://www.youtube.com/watch?v=zes95N87mrs</a:t>
            </a:r>
            <a:endParaRPr lang="en-US" dirty="0"/>
          </a:p>
          <a:p>
            <a:r>
              <a:rPr lang="en-US" dirty="0"/>
              <a:t>3:20</a:t>
            </a:r>
          </a:p>
        </p:txBody>
      </p:sp>
    </p:spTree>
    <p:extLst>
      <p:ext uri="{BB962C8B-B14F-4D97-AF65-F5344CB8AC3E}">
        <p14:creationId xmlns:p14="http://schemas.microsoft.com/office/powerpoint/2010/main" val="4085999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0561"/>
            <a:ext cx="5882400" cy="741517"/>
          </a:xfrm>
        </p:spPr>
        <p:txBody>
          <a:bodyPr/>
          <a:lstStyle/>
          <a:p>
            <a:r>
              <a:rPr lang="en-US" b="1" dirty="0"/>
              <a:t> Pokémon Go</a:t>
            </a:r>
          </a:p>
        </p:txBody>
      </p:sp>
      <p:pic>
        <p:nvPicPr>
          <p:cNvPr id="307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3904" y="1825625"/>
            <a:ext cx="7104191" cy="399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5415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 Cool Sandbox-</a:t>
            </a:r>
            <a:r>
              <a:rPr lang="en-US" altLang="zh-CN" b="1" dirty="0"/>
              <a:t>Not sure if it is real augmented reality</a:t>
            </a:r>
            <a:endParaRPr lang="en-US" b="1" dirty="0"/>
          </a:p>
        </p:txBody>
      </p:sp>
      <p:sp>
        <p:nvSpPr>
          <p:cNvPr id="4" name="Rectangle 3"/>
          <p:cNvSpPr/>
          <p:nvPr/>
        </p:nvSpPr>
        <p:spPr>
          <a:xfrm>
            <a:off x="749732" y="6176963"/>
            <a:ext cx="4890826" cy="369332"/>
          </a:xfrm>
          <a:prstGeom prst="rect">
            <a:avLst/>
          </a:prstGeom>
        </p:spPr>
        <p:txBody>
          <a:bodyPr wrap="none">
            <a:spAutoFit/>
          </a:bodyPr>
          <a:lstStyle/>
          <a:p>
            <a:r>
              <a:rPr lang="en-US" dirty="0"/>
              <a:t>https://www.youtube.com/watch?v=bA4uvkAStPc</a:t>
            </a:r>
          </a:p>
        </p:txBody>
      </p:sp>
      <p:pic>
        <p:nvPicPr>
          <p:cNvPr id="5" name="Picture 4"/>
          <p:cNvPicPr>
            <a:picLocks noChangeAspect="1"/>
          </p:cNvPicPr>
          <p:nvPr/>
        </p:nvPicPr>
        <p:blipFill>
          <a:blip r:embed="rId3"/>
          <a:stretch>
            <a:fillRect/>
          </a:stretch>
        </p:blipFill>
        <p:spPr>
          <a:xfrm>
            <a:off x="932793" y="2246618"/>
            <a:ext cx="5061210" cy="2743341"/>
          </a:xfrm>
          <a:prstGeom prst="rect">
            <a:avLst/>
          </a:prstGeom>
        </p:spPr>
      </p:pic>
      <p:pic>
        <p:nvPicPr>
          <p:cNvPr id="7" name="Picture 6"/>
          <p:cNvPicPr>
            <a:picLocks noChangeAspect="1"/>
          </p:cNvPicPr>
          <p:nvPr/>
        </p:nvPicPr>
        <p:blipFill>
          <a:blip r:embed="rId4"/>
          <a:stretch>
            <a:fillRect/>
          </a:stretch>
        </p:blipFill>
        <p:spPr>
          <a:xfrm>
            <a:off x="5994003" y="2246618"/>
            <a:ext cx="5430979" cy="2743341"/>
          </a:xfrm>
          <a:prstGeom prst="rect">
            <a:avLst/>
          </a:prstGeom>
        </p:spPr>
      </p:pic>
    </p:spTree>
    <p:extLst>
      <p:ext uri="{BB962C8B-B14F-4D97-AF65-F5344CB8AC3E}">
        <p14:creationId xmlns:p14="http://schemas.microsoft.com/office/powerpoint/2010/main" val="1924704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Project North Star: Exploring Augmented Reality</a:t>
            </a:r>
          </a:p>
        </p:txBody>
      </p:sp>
      <p:sp>
        <p:nvSpPr>
          <p:cNvPr id="4" name="Rectangle 3"/>
          <p:cNvSpPr/>
          <p:nvPr/>
        </p:nvSpPr>
        <p:spPr>
          <a:xfrm>
            <a:off x="838200" y="5992297"/>
            <a:ext cx="5054397" cy="369332"/>
          </a:xfrm>
          <a:prstGeom prst="rect">
            <a:avLst/>
          </a:prstGeom>
        </p:spPr>
        <p:txBody>
          <a:bodyPr wrap="none">
            <a:spAutoFit/>
          </a:bodyPr>
          <a:lstStyle/>
          <a:p>
            <a:r>
              <a:rPr lang="en-US" dirty="0"/>
              <a:t>https://www.youtube.com/watch?v=7m6J8W6Ib4w</a:t>
            </a:r>
          </a:p>
        </p:txBody>
      </p:sp>
      <p:pic>
        <p:nvPicPr>
          <p:cNvPr id="5" name="Picture 4"/>
          <p:cNvPicPr>
            <a:picLocks noChangeAspect="1"/>
          </p:cNvPicPr>
          <p:nvPr/>
        </p:nvPicPr>
        <p:blipFill>
          <a:blip r:embed="rId2"/>
          <a:stretch>
            <a:fillRect/>
          </a:stretch>
        </p:blipFill>
        <p:spPr>
          <a:xfrm>
            <a:off x="3015146" y="1825625"/>
            <a:ext cx="6161708" cy="4031735"/>
          </a:xfrm>
          <a:prstGeom prst="rect">
            <a:avLst/>
          </a:prstGeom>
        </p:spPr>
      </p:pic>
    </p:spTree>
    <p:extLst>
      <p:ext uri="{BB962C8B-B14F-4D97-AF65-F5344CB8AC3E}">
        <p14:creationId xmlns:p14="http://schemas.microsoft.com/office/powerpoint/2010/main" val="1589334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7 Technology tren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8812" y="365125"/>
            <a:ext cx="8334375" cy="555307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838200" y="6094249"/>
            <a:ext cx="11070021" cy="369332"/>
          </a:xfrm>
          <a:prstGeom prst="rect">
            <a:avLst/>
          </a:prstGeom>
        </p:spPr>
        <p:txBody>
          <a:bodyPr wrap="square">
            <a:spAutoFit/>
          </a:bodyPr>
          <a:lstStyle/>
          <a:p>
            <a:r>
              <a:rPr lang="en-US" dirty="0"/>
              <a:t>https://campaignsoftheworld.com/technology/7-technology-trends-shaping-the-future-of-society/</a:t>
            </a:r>
          </a:p>
        </p:txBody>
      </p:sp>
    </p:spTree>
    <p:extLst>
      <p:ext uri="{BB962C8B-B14F-4D97-AF65-F5344CB8AC3E}">
        <p14:creationId xmlns:p14="http://schemas.microsoft.com/office/powerpoint/2010/main" val="1873555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686097"/>
          </a:xfrm>
        </p:spPr>
        <p:txBody>
          <a:bodyPr>
            <a:normAutofit fontScale="90000"/>
          </a:bodyPr>
          <a:lstStyle/>
          <a:p>
            <a:r>
              <a:rPr lang="en-US" b="1" dirty="0"/>
              <a:t>IKEA Place app lets customers see exactly how more than 2,000 furniture items would look – and fit – in their homes</a:t>
            </a:r>
          </a:p>
        </p:txBody>
      </p:sp>
      <p:pic>
        <p:nvPicPr>
          <p:cNvPr id="6" name="Picture 5"/>
          <p:cNvPicPr>
            <a:picLocks noChangeAspect="1"/>
          </p:cNvPicPr>
          <p:nvPr/>
        </p:nvPicPr>
        <p:blipFill>
          <a:blip r:embed="rId2"/>
          <a:stretch>
            <a:fillRect/>
          </a:stretch>
        </p:blipFill>
        <p:spPr>
          <a:xfrm>
            <a:off x="3428863" y="2318374"/>
            <a:ext cx="5334274" cy="3314870"/>
          </a:xfrm>
          <a:prstGeom prst="rect">
            <a:avLst/>
          </a:prstGeom>
        </p:spPr>
      </p:pic>
      <p:sp>
        <p:nvSpPr>
          <p:cNvPr id="7" name="TextBox 6">
            <a:extLst>
              <a:ext uri="{FF2B5EF4-FFF2-40B4-BE49-F238E27FC236}">
                <a16:creationId xmlns:a16="http://schemas.microsoft.com/office/drawing/2014/main" id="{1CFCDC4C-978F-417F-8455-50FBB299F630}"/>
              </a:ext>
            </a:extLst>
          </p:cNvPr>
          <p:cNvSpPr txBox="1"/>
          <p:nvPr/>
        </p:nvSpPr>
        <p:spPr>
          <a:xfrm>
            <a:off x="1110728" y="6046420"/>
            <a:ext cx="6094206" cy="369332"/>
          </a:xfrm>
          <a:prstGeom prst="rect">
            <a:avLst/>
          </a:prstGeom>
          <a:noFill/>
        </p:spPr>
        <p:txBody>
          <a:bodyPr wrap="square">
            <a:spAutoFit/>
          </a:bodyPr>
          <a:lstStyle/>
          <a:p>
            <a:r>
              <a:rPr lang="en-US" dirty="0"/>
              <a:t>https://www.youtube.com/watch?v=UudV1VdFtuQ</a:t>
            </a:r>
          </a:p>
        </p:txBody>
      </p:sp>
    </p:spTree>
    <p:extLst>
      <p:ext uri="{BB962C8B-B14F-4D97-AF65-F5344CB8AC3E}">
        <p14:creationId xmlns:p14="http://schemas.microsoft.com/office/powerpoint/2010/main" val="2211058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8926E-69C0-4A45-8D0F-6B96A0BA819D}"/>
              </a:ext>
            </a:extLst>
          </p:cNvPr>
          <p:cNvSpPr>
            <a:spLocks noGrp="1"/>
          </p:cNvSpPr>
          <p:nvPr>
            <p:ph type="title"/>
          </p:nvPr>
        </p:nvSpPr>
        <p:spPr/>
        <p:txBody>
          <a:bodyPr>
            <a:normAutofit/>
          </a:bodyPr>
          <a:lstStyle/>
          <a:p>
            <a:r>
              <a:rPr lang="en-US" b="1" dirty="0"/>
              <a:t>Search an animal on your phone, and choose “View in 3D”-&gt; View in your space</a:t>
            </a:r>
          </a:p>
        </p:txBody>
      </p:sp>
      <p:sp>
        <p:nvSpPr>
          <p:cNvPr id="5" name="TextBox 4">
            <a:extLst>
              <a:ext uri="{FF2B5EF4-FFF2-40B4-BE49-F238E27FC236}">
                <a16:creationId xmlns:a16="http://schemas.microsoft.com/office/drawing/2014/main" id="{489E5892-5CBE-4E86-B9C1-AE9E3182F0B2}"/>
              </a:ext>
            </a:extLst>
          </p:cNvPr>
          <p:cNvSpPr txBox="1"/>
          <p:nvPr/>
        </p:nvSpPr>
        <p:spPr>
          <a:xfrm>
            <a:off x="935516" y="5846544"/>
            <a:ext cx="4286424" cy="646331"/>
          </a:xfrm>
          <a:prstGeom prst="rect">
            <a:avLst/>
          </a:prstGeom>
          <a:noFill/>
        </p:spPr>
        <p:txBody>
          <a:bodyPr wrap="square">
            <a:spAutoFit/>
          </a:bodyPr>
          <a:lstStyle/>
          <a:p>
            <a:r>
              <a:rPr lang="en-US" dirty="0"/>
              <a:t>https://9to5google.com/2021/10/16/google-3d-animals-list/</a:t>
            </a:r>
          </a:p>
        </p:txBody>
      </p:sp>
      <p:pic>
        <p:nvPicPr>
          <p:cNvPr id="1026" name="Picture 2" descr="google 3d animals tiger view in 3d your space">
            <a:extLst>
              <a:ext uri="{FF2B5EF4-FFF2-40B4-BE49-F238E27FC236}">
                <a16:creationId xmlns:a16="http://schemas.microsoft.com/office/drawing/2014/main" id="{3643A04A-E82D-4FE8-ADF5-290B3AAD65D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50149" y="2014971"/>
            <a:ext cx="3543582" cy="34910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3DE7308-C2CC-4DAF-84D8-687FB6DB8C3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47635" y="1825625"/>
            <a:ext cx="2026130" cy="4502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112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MUHC Takes Augmented Reality into </a:t>
            </a:r>
            <a:r>
              <a:rPr lang="en-US" altLang="zh-CN" b="1" dirty="0"/>
              <a:t>t</a:t>
            </a:r>
            <a:r>
              <a:rPr lang="en-US" b="1" dirty="0"/>
              <a:t>he Operating Room</a:t>
            </a:r>
            <a:endParaRPr lang="en-US" dirty="0"/>
          </a:p>
        </p:txBody>
      </p:sp>
      <p:pic>
        <p:nvPicPr>
          <p:cNvPr id="1026" name="Picture 2" descr="http://publications.mcgill.ca/medenews/files/2017/06/Augmented-reality-600x39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7278" y="1825625"/>
            <a:ext cx="6637443" cy="4325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943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7913</TotalTime>
  <Words>754</Words>
  <Application>Microsoft Office PowerPoint</Application>
  <PresentationFormat>Widescreen</PresentationFormat>
  <Paragraphs>72</Paragraphs>
  <Slides>18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Virtual Reality Augmented Reality </vt:lpstr>
      <vt:lpstr>Virtual Reality in Video Gaming</vt:lpstr>
      <vt:lpstr> Pokémon Go</vt:lpstr>
      <vt:lpstr>A Cool Sandbox-Not sure if it is real augmented reality</vt:lpstr>
      <vt:lpstr>Project North Star: Exploring Augmented Reality</vt:lpstr>
      <vt:lpstr>PowerPoint Presentation</vt:lpstr>
      <vt:lpstr>IKEA Place app lets customers see exactly how more than 2,000 furniture items would look – and fit – in their homes</vt:lpstr>
      <vt:lpstr>Search an animal on your phone, and choose “View in 3D”-&gt; View in your space</vt:lpstr>
      <vt:lpstr>MUHC Takes Augmented Reality into the Operating Room</vt:lpstr>
      <vt:lpstr>Virtual Reality in Medical Education</vt:lpstr>
      <vt:lpstr>Therapists Are Using VR Headsets to Cure Phobias (HBO)</vt:lpstr>
      <vt:lpstr>Treating PTSD With Virtual Reality Therapy: A Way to Heal Trauma</vt:lpstr>
      <vt:lpstr>Virtual Reality &amp; Augmented Reality</vt:lpstr>
      <vt:lpstr>Hologram- A three –D image formed by the interference of light beam from a laser.</vt:lpstr>
      <vt:lpstr>Designing Usable 3D UIs</vt:lpstr>
      <vt:lpstr>Unity</vt:lpstr>
      <vt:lpstr>Articles about 3D interface</vt:lpstr>
      <vt:lpstr>For the rest of the semester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Lai, Jianwei</dc:creator>
  <cp:lastModifiedBy>Agyemang, Eric</cp:lastModifiedBy>
  <cp:revision>44</cp:revision>
  <dcterms:created xsi:type="dcterms:W3CDTF">2018-11-08T19:14:55Z</dcterms:created>
  <dcterms:modified xsi:type="dcterms:W3CDTF">2022-11-30T20:34:43Z</dcterms:modified>
</cp:coreProperties>
</file>