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9" r:id="rId2"/>
    <p:sldId id="286" r:id="rId3"/>
    <p:sldId id="257" r:id="rId4"/>
    <p:sldId id="261" r:id="rId5"/>
    <p:sldId id="281" r:id="rId6"/>
    <p:sldId id="259" r:id="rId7"/>
    <p:sldId id="280" r:id="rId8"/>
    <p:sldId id="282" r:id="rId9"/>
    <p:sldId id="283" r:id="rId10"/>
    <p:sldId id="284" r:id="rId11"/>
    <p:sldId id="265" r:id="rId12"/>
    <p:sldId id="266" r:id="rId13"/>
    <p:sldId id="273" r:id="rId14"/>
    <p:sldId id="267" r:id="rId15"/>
    <p:sldId id="268" r:id="rId16"/>
    <p:sldId id="274" r:id="rId17"/>
    <p:sldId id="275" r:id="rId18"/>
    <p:sldId id="269" r:id="rId19"/>
    <p:sldId id="276" r:id="rId20"/>
    <p:sldId id="285" r:id="rId21"/>
    <p:sldId id="271" r:id="rId22"/>
    <p:sldId id="291" r:id="rId23"/>
    <p:sldId id="277" r:id="rId24"/>
    <p:sldId id="272" r:id="rId25"/>
    <p:sldId id="290" r:id="rId26"/>
    <p:sldId id="292" r:id="rId27"/>
    <p:sldId id="293"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13" autoAdjust="0"/>
  </p:normalViewPr>
  <p:slideViewPr>
    <p:cSldViewPr>
      <p:cViewPr varScale="1">
        <p:scale>
          <a:sx n="79" d="100"/>
          <a:sy n="79" d="100"/>
        </p:scale>
        <p:origin x="821" y="77"/>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i, Jianwei" userId="a9adc4b8-c48f-4695-ba31-44e2f6e8bd84" providerId="ADAL" clId="{3CDD66C1-AB4E-45C7-A2D4-3DA95B5EF239}"/>
    <pc:docChg chg="undo custSel modSld">
      <pc:chgData name="Lai, Jianwei" userId="a9adc4b8-c48f-4695-ba31-44e2f6e8bd84" providerId="ADAL" clId="{3CDD66C1-AB4E-45C7-A2D4-3DA95B5EF239}" dt="2022-09-14T15:44:04.359" v="6"/>
      <pc:docMkLst>
        <pc:docMk/>
      </pc:docMkLst>
      <pc:sldChg chg="modSp mod">
        <pc:chgData name="Lai, Jianwei" userId="a9adc4b8-c48f-4695-ba31-44e2f6e8bd84" providerId="ADAL" clId="{3CDD66C1-AB4E-45C7-A2D4-3DA95B5EF239}" dt="2022-09-14T15:43:20.452" v="5" actId="20577"/>
        <pc:sldMkLst>
          <pc:docMk/>
          <pc:sldMk cId="4016816874" sldId="272"/>
        </pc:sldMkLst>
        <pc:spChg chg="mod">
          <ac:chgData name="Lai, Jianwei" userId="a9adc4b8-c48f-4695-ba31-44e2f6e8bd84" providerId="ADAL" clId="{3CDD66C1-AB4E-45C7-A2D4-3DA95B5EF239}" dt="2022-09-14T15:43:20.452" v="5" actId="20577"/>
          <ac:spMkLst>
            <pc:docMk/>
            <pc:sldMk cId="4016816874" sldId="272"/>
            <ac:spMk id="2" creationId="{00000000-0000-0000-0000-000000000000}"/>
          </ac:spMkLst>
        </pc:spChg>
      </pc:sldChg>
      <pc:sldChg chg="modSp mod">
        <pc:chgData name="Lai, Jianwei" userId="a9adc4b8-c48f-4695-ba31-44e2f6e8bd84" providerId="ADAL" clId="{3CDD66C1-AB4E-45C7-A2D4-3DA95B5EF239}" dt="2022-09-14T15:44:04.359" v="6"/>
        <pc:sldMkLst>
          <pc:docMk/>
          <pc:sldMk cId="1625836829" sldId="290"/>
        </pc:sldMkLst>
        <pc:spChg chg="mod">
          <ac:chgData name="Lai, Jianwei" userId="a9adc4b8-c48f-4695-ba31-44e2f6e8bd84" providerId="ADAL" clId="{3CDD66C1-AB4E-45C7-A2D4-3DA95B5EF239}" dt="2022-09-14T15:44:04.359" v="6"/>
          <ac:spMkLst>
            <pc:docMk/>
            <pc:sldMk cId="1625836829" sldId="290"/>
            <ac:spMk id="2" creationId="{00000000-0000-0000-0000-000000000000}"/>
          </ac:spMkLst>
        </pc:spChg>
      </pc:sldChg>
    </pc:docChg>
  </pc:docChgLst>
  <pc:docChgLst>
    <pc:chgData name="Lai, Jianwei" userId="a9adc4b8-c48f-4695-ba31-44e2f6e8bd84" providerId="ADAL" clId="{2DCA1DA8-4D5E-4AD8-9246-43D22C99DDAB}"/>
    <pc:docChg chg="custSel addSld modSld">
      <pc:chgData name="Lai, Jianwei" userId="a9adc4b8-c48f-4695-ba31-44e2f6e8bd84" providerId="ADAL" clId="{2DCA1DA8-4D5E-4AD8-9246-43D22C99DDAB}" dt="2022-01-25T19:51:53.520" v="70" actId="20577"/>
      <pc:docMkLst>
        <pc:docMk/>
      </pc:docMkLst>
      <pc:sldChg chg="modSp mod">
        <pc:chgData name="Lai, Jianwei" userId="a9adc4b8-c48f-4695-ba31-44e2f6e8bd84" providerId="ADAL" clId="{2DCA1DA8-4D5E-4AD8-9246-43D22C99DDAB}" dt="2022-01-25T19:34:33.748" v="3" actId="20577"/>
        <pc:sldMkLst>
          <pc:docMk/>
          <pc:sldMk cId="4016816874" sldId="272"/>
        </pc:sldMkLst>
        <pc:spChg chg="mod">
          <ac:chgData name="Lai, Jianwei" userId="a9adc4b8-c48f-4695-ba31-44e2f6e8bd84" providerId="ADAL" clId="{2DCA1DA8-4D5E-4AD8-9246-43D22C99DDAB}" dt="2022-01-25T19:29:09.137" v="1" actId="20577"/>
          <ac:spMkLst>
            <pc:docMk/>
            <pc:sldMk cId="4016816874" sldId="272"/>
            <ac:spMk id="2" creationId="{00000000-0000-0000-0000-000000000000}"/>
          </ac:spMkLst>
        </pc:spChg>
        <pc:spChg chg="mod">
          <ac:chgData name="Lai, Jianwei" userId="a9adc4b8-c48f-4695-ba31-44e2f6e8bd84" providerId="ADAL" clId="{2DCA1DA8-4D5E-4AD8-9246-43D22C99DDAB}" dt="2022-01-25T19:34:33.748" v="3" actId="20577"/>
          <ac:spMkLst>
            <pc:docMk/>
            <pc:sldMk cId="4016816874" sldId="272"/>
            <ac:spMk id="3" creationId="{00000000-0000-0000-0000-000000000000}"/>
          </ac:spMkLst>
        </pc:spChg>
      </pc:sldChg>
      <pc:sldChg chg="modSp mod">
        <pc:chgData name="Lai, Jianwei" userId="a9adc4b8-c48f-4695-ba31-44e2f6e8bd84" providerId="ADAL" clId="{2DCA1DA8-4D5E-4AD8-9246-43D22C99DDAB}" dt="2022-01-25T19:28:56.010" v="0" actId="14100"/>
        <pc:sldMkLst>
          <pc:docMk/>
          <pc:sldMk cId="3743675239" sldId="277"/>
        </pc:sldMkLst>
        <pc:spChg chg="mod">
          <ac:chgData name="Lai, Jianwei" userId="a9adc4b8-c48f-4695-ba31-44e2f6e8bd84" providerId="ADAL" clId="{2DCA1DA8-4D5E-4AD8-9246-43D22C99DDAB}" dt="2022-01-25T19:28:56.010" v="0" actId="14100"/>
          <ac:spMkLst>
            <pc:docMk/>
            <pc:sldMk cId="3743675239" sldId="277"/>
            <ac:spMk id="5" creationId="{00000000-0000-0000-0000-000000000000}"/>
          </ac:spMkLst>
        </pc:spChg>
      </pc:sldChg>
      <pc:sldChg chg="modSp mod">
        <pc:chgData name="Lai, Jianwei" userId="a9adc4b8-c48f-4695-ba31-44e2f6e8bd84" providerId="ADAL" clId="{2DCA1DA8-4D5E-4AD8-9246-43D22C99DDAB}" dt="2022-01-25T19:49:12.252" v="15" actId="27636"/>
        <pc:sldMkLst>
          <pc:docMk/>
          <pc:sldMk cId="1625836829" sldId="290"/>
        </pc:sldMkLst>
        <pc:spChg chg="mod">
          <ac:chgData name="Lai, Jianwei" userId="a9adc4b8-c48f-4695-ba31-44e2f6e8bd84" providerId="ADAL" clId="{2DCA1DA8-4D5E-4AD8-9246-43D22C99DDAB}" dt="2022-01-25T19:29:44.042" v="2" actId="20577"/>
          <ac:spMkLst>
            <pc:docMk/>
            <pc:sldMk cId="1625836829" sldId="290"/>
            <ac:spMk id="2" creationId="{00000000-0000-0000-0000-000000000000}"/>
          </ac:spMkLst>
        </pc:spChg>
        <pc:spChg chg="mod">
          <ac:chgData name="Lai, Jianwei" userId="a9adc4b8-c48f-4695-ba31-44e2f6e8bd84" providerId="ADAL" clId="{2DCA1DA8-4D5E-4AD8-9246-43D22C99DDAB}" dt="2022-01-25T19:49:12.252" v="15" actId="27636"/>
          <ac:spMkLst>
            <pc:docMk/>
            <pc:sldMk cId="1625836829" sldId="290"/>
            <ac:spMk id="3" creationId="{00000000-0000-0000-0000-000000000000}"/>
          </ac:spMkLst>
        </pc:spChg>
      </pc:sldChg>
      <pc:sldChg chg="addSp modSp new mod">
        <pc:chgData name="Lai, Jianwei" userId="a9adc4b8-c48f-4695-ba31-44e2f6e8bd84" providerId="ADAL" clId="{2DCA1DA8-4D5E-4AD8-9246-43D22C99DDAB}" dt="2022-01-25T19:50:55.441" v="32" actId="1076"/>
        <pc:sldMkLst>
          <pc:docMk/>
          <pc:sldMk cId="110167134" sldId="292"/>
        </pc:sldMkLst>
        <pc:spChg chg="mod">
          <ac:chgData name="Lai, Jianwei" userId="a9adc4b8-c48f-4695-ba31-44e2f6e8bd84" providerId="ADAL" clId="{2DCA1DA8-4D5E-4AD8-9246-43D22C99DDAB}" dt="2022-01-25T19:50:49.839" v="30" actId="20577"/>
          <ac:spMkLst>
            <pc:docMk/>
            <pc:sldMk cId="110167134" sldId="292"/>
            <ac:spMk id="2" creationId="{AC565167-6867-442C-9A06-A0CF29310E05}"/>
          </ac:spMkLst>
        </pc:spChg>
        <pc:picChg chg="add mod">
          <ac:chgData name="Lai, Jianwei" userId="a9adc4b8-c48f-4695-ba31-44e2f6e8bd84" providerId="ADAL" clId="{2DCA1DA8-4D5E-4AD8-9246-43D22C99DDAB}" dt="2022-01-25T19:50:55.441" v="32" actId="1076"/>
          <ac:picMkLst>
            <pc:docMk/>
            <pc:sldMk cId="110167134" sldId="292"/>
            <ac:picMk id="6" creationId="{64760D28-7C62-4662-94CC-5CCB7454D135}"/>
          </ac:picMkLst>
        </pc:picChg>
      </pc:sldChg>
      <pc:sldChg chg="addSp modSp new mod">
        <pc:chgData name="Lai, Jianwei" userId="a9adc4b8-c48f-4695-ba31-44e2f6e8bd84" providerId="ADAL" clId="{2DCA1DA8-4D5E-4AD8-9246-43D22C99DDAB}" dt="2022-01-25T19:51:25.605" v="57" actId="20577"/>
        <pc:sldMkLst>
          <pc:docMk/>
          <pc:sldMk cId="2973042818" sldId="293"/>
        </pc:sldMkLst>
        <pc:spChg chg="mod">
          <ac:chgData name="Lai, Jianwei" userId="a9adc4b8-c48f-4695-ba31-44e2f6e8bd84" providerId="ADAL" clId="{2DCA1DA8-4D5E-4AD8-9246-43D22C99DDAB}" dt="2022-01-25T19:51:25.605" v="57" actId="20577"/>
          <ac:spMkLst>
            <pc:docMk/>
            <pc:sldMk cId="2973042818" sldId="293"/>
            <ac:spMk id="2" creationId="{F08B4161-BB2D-4BBA-94D9-EF1DF641D03B}"/>
          </ac:spMkLst>
        </pc:spChg>
        <pc:picChg chg="add mod">
          <ac:chgData name="Lai, Jianwei" userId="a9adc4b8-c48f-4695-ba31-44e2f6e8bd84" providerId="ADAL" clId="{2DCA1DA8-4D5E-4AD8-9246-43D22C99DDAB}" dt="2022-01-25T19:51:19.553" v="38" actId="1076"/>
          <ac:picMkLst>
            <pc:docMk/>
            <pc:sldMk cId="2973042818" sldId="293"/>
            <ac:picMk id="6" creationId="{8475DD3F-267D-475C-B14F-BCDEE5DC93D1}"/>
          </ac:picMkLst>
        </pc:picChg>
      </pc:sldChg>
      <pc:sldChg chg="addSp modSp new mod">
        <pc:chgData name="Lai, Jianwei" userId="a9adc4b8-c48f-4695-ba31-44e2f6e8bd84" providerId="ADAL" clId="{2DCA1DA8-4D5E-4AD8-9246-43D22C99DDAB}" dt="2022-01-25T19:51:53.520" v="70" actId="20577"/>
        <pc:sldMkLst>
          <pc:docMk/>
          <pc:sldMk cId="2391214617" sldId="294"/>
        </pc:sldMkLst>
        <pc:spChg chg="mod">
          <ac:chgData name="Lai, Jianwei" userId="a9adc4b8-c48f-4695-ba31-44e2f6e8bd84" providerId="ADAL" clId="{2DCA1DA8-4D5E-4AD8-9246-43D22C99DDAB}" dt="2022-01-25T19:51:53.520" v="70" actId="20577"/>
          <ac:spMkLst>
            <pc:docMk/>
            <pc:sldMk cId="2391214617" sldId="294"/>
            <ac:spMk id="2" creationId="{A68AE6FE-55D8-4E63-A803-B7DE4D42BA24}"/>
          </ac:spMkLst>
        </pc:spChg>
        <pc:picChg chg="add mod">
          <ac:chgData name="Lai, Jianwei" userId="a9adc4b8-c48f-4695-ba31-44e2f6e8bd84" providerId="ADAL" clId="{2DCA1DA8-4D5E-4AD8-9246-43D22C99DDAB}" dt="2022-01-25T19:51:49.817" v="61" actId="1076"/>
          <ac:picMkLst>
            <pc:docMk/>
            <pc:sldMk cId="2391214617" sldId="294"/>
            <ac:picMk id="6" creationId="{C4A37E95-A853-4F0E-B8CF-EF6667383D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FC6D48-8F67-4616-91E6-8AC45DBA683E}"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C5F15-E4B6-4C8B-94C9-88529DD0FF30}" type="slidenum">
              <a:rPr lang="en-US" smtClean="0"/>
              <a:t>‹#›</a:t>
            </a:fld>
            <a:endParaRPr lang="en-US"/>
          </a:p>
        </p:txBody>
      </p:sp>
    </p:spTree>
    <p:extLst>
      <p:ext uri="{BB962C8B-B14F-4D97-AF65-F5344CB8AC3E}">
        <p14:creationId xmlns:p14="http://schemas.microsoft.com/office/powerpoint/2010/main" val="90879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3E9A95-2F1B-4E65-B5B3-8A7FB487D4F1}" type="slidenum">
              <a:rPr lang="en-GB" smtClean="0"/>
              <a:pPr>
                <a:defRPr/>
              </a:pPr>
              <a:t>1</a:t>
            </a:fld>
            <a:endParaRPr lang="en-GB" dirty="0"/>
          </a:p>
        </p:txBody>
      </p:sp>
    </p:spTree>
    <p:extLst>
      <p:ext uri="{BB962C8B-B14F-4D97-AF65-F5344CB8AC3E}">
        <p14:creationId xmlns:p14="http://schemas.microsoft.com/office/powerpoint/2010/main" val="422440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C5F15-E4B6-4C8B-94C9-88529DD0FF30}" type="slidenum">
              <a:rPr lang="en-US" smtClean="0"/>
              <a:t>4</a:t>
            </a:fld>
            <a:endParaRPr lang="en-US"/>
          </a:p>
        </p:txBody>
      </p:sp>
    </p:spTree>
    <p:extLst>
      <p:ext uri="{BB962C8B-B14F-4D97-AF65-F5344CB8AC3E}">
        <p14:creationId xmlns:p14="http://schemas.microsoft.com/office/powerpoint/2010/main" val="151302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C5F15-E4B6-4C8B-94C9-88529DD0FF30}" type="slidenum">
              <a:rPr lang="en-US" smtClean="0"/>
              <a:t>5</a:t>
            </a:fld>
            <a:endParaRPr lang="en-US"/>
          </a:p>
        </p:txBody>
      </p:sp>
    </p:spTree>
    <p:extLst>
      <p:ext uri="{BB962C8B-B14F-4D97-AF65-F5344CB8AC3E}">
        <p14:creationId xmlns:p14="http://schemas.microsoft.com/office/powerpoint/2010/main" val="13523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need open card sorting if you want to:</a:t>
            </a:r>
          </a:p>
          <a:p>
            <a:pPr lvl="1"/>
            <a:r>
              <a:rPr lang="en-US" dirty="0"/>
              <a:t>find out how people understand and conceptualize your information</a:t>
            </a:r>
          </a:p>
          <a:p>
            <a:pPr lvl="1"/>
            <a:r>
              <a:rPr lang="en-US" dirty="0"/>
              <a:t>find out where people expect to find information when they land on your website</a:t>
            </a:r>
          </a:p>
          <a:p>
            <a:pPr lvl="1"/>
            <a:r>
              <a:rPr lang="en-US" dirty="0"/>
              <a:t>generate ideas for how to structure and label your website information</a:t>
            </a:r>
          </a:p>
          <a:p>
            <a:pPr lvl="1"/>
            <a:r>
              <a:rPr lang="en-US" dirty="0"/>
              <a:t>establish if your different user groups think in different ways about your information.</a:t>
            </a:r>
          </a:p>
          <a:p>
            <a:endParaRPr lang="en-US" dirty="0"/>
          </a:p>
          <a:p>
            <a:r>
              <a:rPr lang="en-US" sz="1200" b="0" i="0" kern="1200" dirty="0">
                <a:solidFill>
                  <a:schemeClr val="tx1"/>
                </a:solidFill>
                <a:effectLst/>
                <a:latin typeface="+mn-lt"/>
                <a:ea typeface="+mn-ea"/>
                <a:cs typeface="+mn-cs"/>
              </a:rPr>
              <a:t>You know you need </a:t>
            </a:r>
            <a:r>
              <a:rPr lang="en-US" sz="1200" b="1" i="0" kern="1200" dirty="0">
                <a:solidFill>
                  <a:schemeClr val="tx1"/>
                </a:solidFill>
                <a:effectLst/>
                <a:latin typeface="+mn-lt"/>
                <a:ea typeface="+mn-ea"/>
                <a:cs typeface="+mn-cs"/>
              </a:rPr>
              <a:t>closed card sorting</a:t>
            </a:r>
            <a:r>
              <a:rPr lang="en-US" sz="1200" b="0" i="0" kern="1200" dirty="0">
                <a:solidFill>
                  <a:schemeClr val="tx1"/>
                </a:solidFill>
                <a:effectLst/>
                <a:latin typeface="+mn-lt"/>
                <a:ea typeface="+mn-ea"/>
                <a:cs typeface="+mn-cs"/>
              </a:rPr>
              <a:t> if you want to:</a:t>
            </a:r>
          </a:p>
          <a:p>
            <a:pPr lvl="1"/>
            <a:r>
              <a:rPr lang="en-US" sz="1200" b="0" i="0" kern="1200" dirty="0">
                <a:solidFill>
                  <a:schemeClr val="tx1"/>
                </a:solidFill>
                <a:effectLst/>
                <a:latin typeface="+mn-lt"/>
                <a:ea typeface="+mn-ea"/>
                <a:cs typeface="+mn-cs"/>
              </a:rPr>
              <a:t>find out if people agree on where your information is best placed within existing categories</a:t>
            </a:r>
          </a:p>
          <a:p>
            <a:pPr lvl="1"/>
            <a:r>
              <a:rPr lang="en-US" sz="1200" b="0" i="0" kern="1200" dirty="0">
                <a:solidFill>
                  <a:schemeClr val="tx1"/>
                </a:solidFill>
                <a:effectLst/>
                <a:latin typeface="+mn-lt"/>
                <a:ea typeface="+mn-ea"/>
                <a:cs typeface="+mn-cs"/>
              </a:rPr>
              <a:t>pinpoint unclear or misleading category labels based on mixed results and fix them</a:t>
            </a:r>
          </a:p>
          <a:p>
            <a:pPr lvl="1"/>
            <a:r>
              <a:rPr lang="en-US" sz="1200" b="0" i="0" kern="1200" dirty="0">
                <a:solidFill>
                  <a:schemeClr val="tx1"/>
                </a:solidFill>
                <a:effectLst/>
                <a:latin typeface="+mn-lt"/>
                <a:ea typeface="+mn-ea"/>
                <a:cs typeface="+mn-cs"/>
              </a:rPr>
              <a:t>reduce the number of categories you have based on which categories are ignored the most</a:t>
            </a:r>
          </a:p>
          <a:p>
            <a:pPr lvl="1"/>
            <a:r>
              <a:rPr lang="en-US" sz="1200" b="0" i="0" kern="1200" dirty="0">
                <a:solidFill>
                  <a:schemeClr val="tx1"/>
                </a:solidFill>
                <a:effectLst/>
                <a:latin typeface="+mn-lt"/>
                <a:ea typeface="+mn-ea"/>
                <a:cs typeface="+mn-cs"/>
              </a:rPr>
              <a:t>Aside from how you structure your website content, you can also use closed card sorting to prioritize and rank features, products, search filters, and so on based on criteria such as 'Important' to 'Unimportant', or 'Use often' to 'Use never.'</a:t>
            </a:r>
          </a:p>
          <a:p>
            <a:r>
              <a:rPr lang="en-US" sz="1200" b="0" i="0" kern="1200" dirty="0">
                <a:solidFill>
                  <a:schemeClr val="tx1"/>
                </a:solidFill>
                <a:effectLst/>
                <a:latin typeface="+mn-lt"/>
                <a:ea typeface="+mn-ea"/>
                <a:cs typeface="+mn-cs"/>
              </a:rPr>
              <a:t>You'll run a hybrid card sort like this if you:</a:t>
            </a:r>
          </a:p>
          <a:p>
            <a:r>
              <a:rPr lang="en-US" sz="1200" b="0" i="0" kern="1200" dirty="0">
                <a:solidFill>
                  <a:schemeClr val="tx1"/>
                </a:solidFill>
                <a:effectLst/>
                <a:latin typeface="+mn-lt"/>
                <a:ea typeface="+mn-ea"/>
                <a:cs typeface="+mn-cs"/>
              </a:rPr>
              <a:t>want to generate ideas for grouping your information and want to give people a category pattern to take inspiration from</a:t>
            </a:r>
          </a:p>
          <a:p>
            <a:r>
              <a:rPr lang="en-US" sz="1200" b="0" i="0" kern="1200" dirty="0">
                <a:solidFill>
                  <a:schemeClr val="tx1"/>
                </a:solidFill>
                <a:effectLst/>
                <a:latin typeface="+mn-lt"/>
                <a:ea typeface="+mn-ea"/>
                <a:cs typeface="+mn-cs"/>
              </a:rPr>
              <a:t>see high agreement on some categories after an open card sort, but need clarity on some less certain groupings</a:t>
            </a:r>
          </a:p>
          <a:p>
            <a:endParaRPr lang="en-US" dirty="0"/>
          </a:p>
        </p:txBody>
      </p:sp>
      <p:sp>
        <p:nvSpPr>
          <p:cNvPr id="4" name="Slide Number Placeholder 3"/>
          <p:cNvSpPr>
            <a:spLocks noGrp="1"/>
          </p:cNvSpPr>
          <p:nvPr>
            <p:ph type="sldNum" sz="quarter" idx="10"/>
          </p:nvPr>
        </p:nvSpPr>
        <p:spPr/>
        <p:txBody>
          <a:bodyPr/>
          <a:lstStyle/>
          <a:p>
            <a:fld id="{382C5F15-E4B6-4C8B-94C9-88529DD0FF30}" type="slidenum">
              <a:rPr lang="en-US" smtClean="0"/>
              <a:t>7</a:t>
            </a:fld>
            <a:endParaRPr lang="en-US" dirty="0"/>
          </a:p>
        </p:txBody>
      </p:sp>
    </p:spTree>
    <p:extLst>
      <p:ext uri="{BB962C8B-B14F-4D97-AF65-F5344CB8AC3E}">
        <p14:creationId xmlns:p14="http://schemas.microsoft.com/office/powerpoint/2010/main" val="3537478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C5F15-E4B6-4C8B-94C9-88529DD0FF30}" type="slidenum">
              <a:rPr lang="en-US" smtClean="0"/>
              <a:t>18</a:t>
            </a:fld>
            <a:endParaRPr lang="en-US" dirty="0"/>
          </a:p>
        </p:txBody>
      </p:sp>
    </p:spTree>
    <p:extLst>
      <p:ext uri="{BB962C8B-B14F-4D97-AF65-F5344CB8AC3E}">
        <p14:creationId xmlns:p14="http://schemas.microsoft.com/office/powerpoint/2010/main" val="361368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2C5F15-E4B6-4C8B-94C9-88529DD0FF30}" type="slidenum">
              <a:rPr lang="en-US" smtClean="0"/>
              <a:t>19</a:t>
            </a:fld>
            <a:endParaRPr lang="en-US" dirty="0"/>
          </a:p>
        </p:txBody>
      </p:sp>
    </p:spTree>
    <p:extLst>
      <p:ext uri="{BB962C8B-B14F-4D97-AF65-F5344CB8AC3E}">
        <p14:creationId xmlns:p14="http://schemas.microsoft.com/office/powerpoint/2010/main" val="571278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2C5F15-E4B6-4C8B-94C9-88529DD0FF30}" type="slidenum">
              <a:rPr lang="en-US" smtClean="0"/>
              <a:t>23</a:t>
            </a:fld>
            <a:endParaRPr lang="en-US"/>
          </a:p>
        </p:txBody>
      </p:sp>
    </p:spTree>
    <p:extLst>
      <p:ext uri="{BB962C8B-B14F-4D97-AF65-F5344CB8AC3E}">
        <p14:creationId xmlns:p14="http://schemas.microsoft.com/office/powerpoint/2010/main" val="4198071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3D2E7A-A4D9-4DF7-AF3C-AB274C859BDC}"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A53F8-ABC8-413D-B072-9FDACE660096}" type="slidenum">
              <a:rPr lang="en-US" smtClean="0"/>
              <a:t>‹#›</a:t>
            </a:fld>
            <a:endParaRPr lang="en-US"/>
          </a:p>
        </p:txBody>
      </p:sp>
    </p:spTree>
    <p:extLst>
      <p:ext uri="{BB962C8B-B14F-4D97-AF65-F5344CB8AC3E}">
        <p14:creationId xmlns:p14="http://schemas.microsoft.com/office/powerpoint/2010/main" val="367030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F28D69-ECCB-4E49-9127-6F8863D09299}"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A53F8-ABC8-413D-B072-9FDACE660096}" type="slidenum">
              <a:rPr lang="en-US" smtClean="0"/>
              <a:t>‹#›</a:t>
            </a:fld>
            <a:endParaRPr lang="en-US"/>
          </a:p>
        </p:txBody>
      </p:sp>
    </p:spTree>
    <p:extLst>
      <p:ext uri="{BB962C8B-B14F-4D97-AF65-F5344CB8AC3E}">
        <p14:creationId xmlns:p14="http://schemas.microsoft.com/office/powerpoint/2010/main" val="373964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A9DC65-2777-4E73-93C5-38A207BBB96D}"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A53F8-ABC8-413D-B072-9FDACE660096}" type="slidenum">
              <a:rPr lang="en-US" smtClean="0"/>
              <a:t>‹#›</a:t>
            </a:fld>
            <a:endParaRPr lang="en-US"/>
          </a:p>
        </p:txBody>
      </p:sp>
    </p:spTree>
    <p:extLst>
      <p:ext uri="{BB962C8B-B14F-4D97-AF65-F5344CB8AC3E}">
        <p14:creationId xmlns:p14="http://schemas.microsoft.com/office/powerpoint/2010/main" val="364996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8724DE-D62F-446B-97A2-AFD6F71B8DA7}"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A53F8-ABC8-413D-B072-9FDACE660096}" type="slidenum">
              <a:rPr lang="en-US" smtClean="0"/>
              <a:t>‹#›</a:t>
            </a:fld>
            <a:endParaRPr lang="en-US"/>
          </a:p>
        </p:txBody>
      </p:sp>
    </p:spTree>
    <p:extLst>
      <p:ext uri="{BB962C8B-B14F-4D97-AF65-F5344CB8AC3E}">
        <p14:creationId xmlns:p14="http://schemas.microsoft.com/office/powerpoint/2010/main" val="232153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D5BC2-E221-4A14-A97D-22CBCD911E37}" type="datetime1">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A53F8-ABC8-413D-B072-9FDACE660096}" type="slidenum">
              <a:rPr lang="en-US" smtClean="0"/>
              <a:t>‹#›</a:t>
            </a:fld>
            <a:endParaRPr lang="en-US"/>
          </a:p>
        </p:txBody>
      </p:sp>
    </p:spTree>
    <p:extLst>
      <p:ext uri="{BB962C8B-B14F-4D97-AF65-F5344CB8AC3E}">
        <p14:creationId xmlns:p14="http://schemas.microsoft.com/office/powerpoint/2010/main" val="293348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007F45-7B79-4815-AE0F-F4D2A702DB97}"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A53F8-ABC8-413D-B072-9FDACE660096}" type="slidenum">
              <a:rPr lang="en-US" smtClean="0"/>
              <a:t>‹#›</a:t>
            </a:fld>
            <a:endParaRPr lang="en-US"/>
          </a:p>
        </p:txBody>
      </p:sp>
    </p:spTree>
    <p:extLst>
      <p:ext uri="{BB962C8B-B14F-4D97-AF65-F5344CB8AC3E}">
        <p14:creationId xmlns:p14="http://schemas.microsoft.com/office/powerpoint/2010/main" val="314170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A51C35-D945-4DD9-8EA9-44592A1F19BB}" type="datetime1">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A53F8-ABC8-413D-B072-9FDACE660096}" type="slidenum">
              <a:rPr lang="en-US" smtClean="0"/>
              <a:t>‹#›</a:t>
            </a:fld>
            <a:endParaRPr lang="en-US"/>
          </a:p>
        </p:txBody>
      </p:sp>
    </p:spTree>
    <p:extLst>
      <p:ext uri="{BB962C8B-B14F-4D97-AF65-F5344CB8AC3E}">
        <p14:creationId xmlns:p14="http://schemas.microsoft.com/office/powerpoint/2010/main" val="690401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BD9104-57DB-412E-B2A8-DF2CE027B9F2}" type="datetime1">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A53F8-ABC8-413D-B072-9FDACE660096}" type="slidenum">
              <a:rPr lang="en-US" smtClean="0"/>
              <a:t>‹#›</a:t>
            </a:fld>
            <a:endParaRPr lang="en-US"/>
          </a:p>
        </p:txBody>
      </p:sp>
    </p:spTree>
    <p:extLst>
      <p:ext uri="{BB962C8B-B14F-4D97-AF65-F5344CB8AC3E}">
        <p14:creationId xmlns:p14="http://schemas.microsoft.com/office/powerpoint/2010/main" val="19116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319E6-D76C-4C75-9C65-1DAB62DCF7D4}" type="datetime1">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A53F8-ABC8-413D-B072-9FDACE660096}" type="slidenum">
              <a:rPr lang="en-US" smtClean="0"/>
              <a:t>‹#›</a:t>
            </a:fld>
            <a:endParaRPr lang="en-US"/>
          </a:p>
        </p:txBody>
      </p:sp>
    </p:spTree>
    <p:extLst>
      <p:ext uri="{BB962C8B-B14F-4D97-AF65-F5344CB8AC3E}">
        <p14:creationId xmlns:p14="http://schemas.microsoft.com/office/powerpoint/2010/main" val="7640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DD14B5-6AAF-4266-8224-28AE15E15D36}"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A53F8-ABC8-413D-B072-9FDACE660096}" type="slidenum">
              <a:rPr lang="en-US" smtClean="0"/>
              <a:t>‹#›</a:t>
            </a:fld>
            <a:endParaRPr lang="en-US"/>
          </a:p>
        </p:txBody>
      </p:sp>
    </p:spTree>
    <p:extLst>
      <p:ext uri="{BB962C8B-B14F-4D97-AF65-F5344CB8AC3E}">
        <p14:creationId xmlns:p14="http://schemas.microsoft.com/office/powerpoint/2010/main" val="1149872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C98CF2-C0E6-4964-82CB-B2FE6710ADB3}" type="datetime1">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A53F8-ABC8-413D-B072-9FDACE660096}" type="slidenum">
              <a:rPr lang="en-US" smtClean="0"/>
              <a:t>‹#›</a:t>
            </a:fld>
            <a:endParaRPr lang="en-US"/>
          </a:p>
        </p:txBody>
      </p:sp>
    </p:spTree>
    <p:extLst>
      <p:ext uri="{BB962C8B-B14F-4D97-AF65-F5344CB8AC3E}">
        <p14:creationId xmlns:p14="http://schemas.microsoft.com/office/powerpoint/2010/main" val="13720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582C3-5050-4704-9A4F-15245E603B26}" type="datetime1">
              <a:rPr lang="en-US" smtClean="0"/>
              <a:t>10/18/2022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A53F8-ABC8-413D-B072-9FDACE660096}" type="slidenum">
              <a:rPr lang="en-US" smtClean="0"/>
              <a:t>‹#›</a:t>
            </a:fld>
            <a:endParaRPr lang="en-US"/>
          </a:p>
        </p:txBody>
      </p:sp>
    </p:spTree>
    <p:extLst>
      <p:ext uri="{BB962C8B-B14F-4D97-AF65-F5344CB8AC3E}">
        <p14:creationId xmlns:p14="http://schemas.microsoft.com/office/powerpoint/2010/main" val="26650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t488zmka.optimalworkshop.com/optimalsort/gtyn3sq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ananacom.optimalworkshop.com/treejack/bananacom-demo-surve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optimalworkshop.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optimalworkshop.com/" TargetMode="External"/><Relationship Id="rId2" Type="http://schemas.openxmlformats.org/officeDocument/2006/relationships/hyperlink" Target="http://www.wishbonecaninerescue.org/home-122.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81200" y="457200"/>
            <a:ext cx="8229600" cy="1143000"/>
          </a:xfrm>
        </p:spPr>
        <p:txBody>
          <a:bodyPr>
            <a:normAutofit/>
          </a:bodyPr>
          <a:lstStyle/>
          <a:p>
            <a:r>
              <a:rPr lang="en-US" altLang="zh-CN" sz="4000" b="1" dirty="0">
                <a:latin typeface="Calibri" panose="020F0502020204030204" pitchFamily="34" charset="0"/>
              </a:rPr>
              <a:t>Card Sorting</a:t>
            </a:r>
            <a:endParaRPr lang="en-US" sz="4000" dirty="0">
              <a:latin typeface="Calibri" panose="020F0502020204030204" pitchFamily="34" charset="0"/>
            </a:endParaRPr>
          </a:p>
        </p:txBody>
      </p:sp>
      <p:sp>
        <p:nvSpPr>
          <p:cNvPr id="6147" name="Content Placeholder 2"/>
          <p:cNvSpPr>
            <a:spLocks noGrp="1"/>
          </p:cNvSpPr>
          <p:nvPr>
            <p:ph idx="1"/>
          </p:nvPr>
        </p:nvSpPr>
        <p:spPr>
          <a:xfrm>
            <a:off x="8153400" y="4876800"/>
            <a:ext cx="2514600" cy="1072480"/>
          </a:xfrm>
        </p:spPr>
        <p:txBody>
          <a:bodyPr>
            <a:normAutofit/>
          </a:bodyPr>
          <a:lstStyle/>
          <a:p>
            <a:pPr marL="0" indent="0">
              <a:buNone/>
            </a:pPr>
            <a:r>
              <a:rPr lang="en-US" sz="2800" dirty="0">
                <a:latin typeface="Calibri" panose="020F0502020204030204" pitchFamily="34" charset="0"/>
              </a:rPr>
              <a:t>Jianwei Lai</a:t>
            </a:r>
          </a:p>
          <a:p>
            <a:pPr marL="0" indent="0">
              <a:buNone/>
            </a:pPr>
            <a:r>
              <a:rPr lang="en-US" sz="2400" dirty="0">
                <a:latin typeface="Calibri" panose="020F0502020204030204" pitchFamily="34" charset="0"/>
              </a:rPr>
              <a:t>jlai12@ilstu.edu</a:t>
            </a:r>
          </a:p>
        </p:txBody>
      </p:sp>
      <p:sp>
        <p:nvSpPr>
          <p:cNvPr id="3" name="Slide Number Placeholder 2"/>
          <p:cNvSpPr>
            <a:spLocks noGrp="1"/>
          </p:cNvSpPr>
          <p:nvPr>
            <p:ph type="sldNum" sz="quarter" idx="12"/>
          </p:nvPr>
        </p:nvSpPr>
        <p:spPr/>
        <p:txBody>
          <a:bodyPr/>
          <a:lstStyle/>
          <a:p>
            <a:fld id="{4FAB73BC-B049-4115-A692-8D63A059BFB8}" type="slidenum">
              <a:rPr lang="en-US" smtClean="0">
                <a:latin typeface="Calibri" panose="020F0502020204030204" pitchFamily="34" charset="0"/>
              </a:rPr>
              <a:t>1</a:t>
            </a:fld>
            <a:endParaRPr lang="en-US" dirty="0">
              <a:latin typeface="Calibri" panose="020F0502020204030204" pitchFamily="34" charset="0"/>
            </a:endParaRPr>
          </a:p>
        </p:txBody>
      </p:sp>
      <p:pic>
        <p:nvPicPr>
          <p:cNvPr id="1026" name="Picture 2" descr="Image result for card sor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838576"/>
            <a:ext cx="451485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65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(2/2)</a:t>
            </a:r>
          </a:p>
        </p:txBody>
      </p:sp>
      <p:sp>
        <p:nvSpPr>
          <p:cNvPr id="3" name="Content Placeholder 2"/>
          <p:cNvSpPr>
            <a:spLocks noGrp="1"/>
          </p:cNvSpPr>
          <p:nvPr>
            <p:ph idx="1"/>
          </p:nvPr>
        </p:nvSpPr>
        <p:spPr/>
        <p:txBody>
          <a:bodyPr>
            <a:normAutofit/>
          </a:bodyPr>
          <a:lstStyle/>
          <a:p>
            <a:pPr fontAlgn="base"/>
            <a:r>
              <a:rPr lang="en-US" dirty="0"/>
              <a:t>Consider an open sort as part 1 and a closed sort as part 2 of your process. </a:t>
            </a:r>
          </a:p>
          <a:p>
            <a:pPr lvl="1" fontAlgn="base"/>
            <a:r>
              <a:rPr lang="en-US" dirty="0"/>
              <a:t>One allows you to learn what goes together, </a:t>
            </a:r>
          </a:p>
          <a:p>
            <a:pPr lvl="1" fontAlgn="base"/>
            <a:r>
              <a:rPr lang="en-US" dirty="0"/>
              <a:t>while 2 allows you to really test out your labels to see if they are intuitive to your participants.</a:t>
            </a:r>
          </a:p>
        </p:txBody>
      </p:sp>
      <p:sp>
        <p:nvSpPr>
          <p:cNvPr id="4" name="Slide Number Placeholder 3"/>
          <p:cNvSpPr>
            <a:spLocks noGrp="1"/>
          </p:cNvSpPr>
          <p:nvPr>
            <p:ph type="sldNum" sz="quarter" idx="12"/>
          </p:nvPr>
        </p:nvSpPr>
        <p:spPr/>
        <p:txBody>
          <a:bodyPr/>
          <a:lstStyle/>
          <a:p>
            <a:fld id="{B3CA53F8-ABC8-413D-B072-9FDACE660096}" type="slidenum">
              <a:rPr lang="en-US" smtClean="0"/>
              <a:t>10</a:t>
            </a:fld>
            <a:endParaRPr lang="en-US" dirty="0"/>
          </a:p>
        </p:txBody>
      </p:sp>
    </p:spTree>
    <p:extLst>
      <p:ext uri="{BB962C8B-B14F-4D97-AF65-F5344CB8AC3E}">
        <p14:creationId xmlns:p14="http://schemas.microsoft.com/office/powerpoint/2010/main" val="95147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How to Conduct a Card Sort </a:t>
            </a:r>
          </a:p>
        </p:txBody>
      </p:sp>
      <p:sp>
        <p:nvSpPr>
          <p:cNvPr id="3" name="Content Placeholder 2"/>
          <p:cNvSpPr>
            <a:spLocks noGrp="1"/>
          </p:cNvSpPr>
          <p:nvPr>
            <p:ph idx="1"/>
          </p:nvPr>
        </p:nvSpPr>
        <p:spPr/>
        <p:txBody>
          <a:bodyPr/>
          <a:lstStyle/>
          <a:p>
            <a:r>
              <a:rPr lang="en-US" dirty="0"/>
              <a:t>Prepare the cards</a:t>
            </a:r>
          </a:p>
          <a:p>
            <a:r>
              <a:rPr lang="en-US" dirty="0"/>
              <a:t>Set-up the session</a:t>
            </a:r>
          </a:p>
          <a:p>
            <a:r>
              <a:rPr lang="en-US" dirty="0"/>
              <a:t>Lead the session</a:t>
            </a:r>
          </a:p>
          <a:p>
            <a:r>
              <a:rPr lang="en-US" dirty="0"/>
              <a:t>Analyze your data</a:t>
            </a:r>
          </a:p>
        </p:txBody>
      </p:sp>
      <p:sp>
        <p:nvSpPr>
          <p:cNvPr id="4" name="Slide Number Placeholder 3"/>
          <p:cNvSpPr>
            <a:spLocks noGrp="1"/>
          </p:cNvSpPr>
          <p:nvPr>
            <p:ph type="sldNum" sz="quarter" idx="12"/>
          </p:nvPr>
        </p:nvSpPr>
        <p:spPr/>
        <p:txBody>
          <a:bodyPr/>
          <a:lstStyle/>
          <a:p>
            <a:fld id="{B3CA53F8-ABC8-413D-B072-9FDACE660096}" type="slidenum">
              <a:rPr lang="en-US" smtClean="0"/>
              <a:t>11</a:t>
            </a:fld>
            <a:endParaRPr lang="en-US" dirty="0"/>
          </a:p>
        </p:txBody>
      </p:sp>
    </p:spTree>
    <p:extLst>
      <p:ext uri="{BB962C8B-B14F-4D97-AF65-F5344CB8AC3E}">
        <p14:creationId xmlns:p14="http://schemas.microsoft.com/office/powerpoint/2010/main" val="332398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Prepare the cards (1/2)</a:t>
            </a:r>
          </a:p>
        </p:txBody>
      </p:sp>
      <p:sp>
        <p:nvSpPr>
          <p:cNvPr id="3" name="Content Placeholder 2"/>
          <p:cNvSpPr>
            <a:spLocks noGrp="1"/>
          </p:cNvSpPr>
          <p:nvPr>
            <p:ph idx="1"/>
          </p:nvPr>
        </p:nvSpPr>
        <p:spPr/>
        <p:txBody>
          <a:bodyPr>
            <a:normAutofit/>
          </a:bodyPr>
          <a:lstStyle/>
          <a:p>
            <a:pPr fontAlgn="base"/>
            <a:r>
              <a:rPr lang="en-US" dirty="0"/>
              <a:t>Create your list of content topics. Topics can be phrases or words, very specific or more general. As a suggestion, limit yourself to 50-60 topics or less. This means there might not be a card to sort for every page on the site.</a:t>
            </a:r>
          </a:p>
          <a:p>
            <a:pPr lvl="1" fontAlgn="base"/>
            <a:r>
              <a:rPr lang="en-US" dirty="0"/>
              <a:t>For a new site, list the content topics of types of information that you are likely to have on the site</a:t>
            </a:r>
          </a:p>
          <a:p>
            <a:pPr lvl="1" fontAlgn="base"/>
            <a:r>
              <a:rPr lang="en-US" dirty="0"/>
              <a:t>For an existing site, list the most important / popular types of content</a:t>
            </a:r>
          </a:p>
          <a:p>
            <a:endParaRPr lang="en-US" dirty="0"/>
          </a:p>
        </p:txBody>
      </p:sp>
      <p:sp>
        <p:nvSpPr>
          <p:cNvPr id="4" name="Slide Number Placeholder 3"/>
          <p:cNvSpPr>
            <a:spLocks noGrp="1"/>
          </p:cNvSpPr>
          <p:nvPr>
            <p:ph type="sldNum" sz="quarter" idx="12"/>
          </p:nvPr>
        </p:nvSpPr>
        <p:spPr/>
        <p:txBody>
          <a:bodyPr/>
          <a:lstStyle/>
          <a:p>
            <a:fld id="{B3CA53F8-ABC8-413D-B072-9FDACE660096}" type="slidenum">
              <a:rPr lang="en-US" smtClean="0"/>
              <a:t>12</a:t>
            </a:fld>
            <a:endParaRPr lang="en-US" dirty="0"/>
          </a:p>
        </p:txBody>
      </p:sp>
    </p:spTree>
    <p:extLst>
      <p:ext uri="{BB962C8B-B14F-4D97-AF65-F5344CB8AC3E}">
        <p14:creationId xmlns:p14="http://schemas.microsoft.com/office/powerpoint/2010/main" val="332156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the cards (2/2)</a:t>
            </a:r>
          </a:p>
        </p:txBody>
      </p:sp>
      <p:sp>
        <p:nvSpPr>
          <p:cNvPr id="3" name="Content Placeholder 2"/>
          <p:cNvSpPr>
            <a:spLocks noGrp="1"/>
          </p:cNvSpPr>
          <p:nvPr>
            <p:ph idx="1"/>
          </p:nvPr>
        </p:nvSpPr>
        <p:spPr/>
        <p:txBody>
          <a:bodyPr>
            <a:normAutofit fontScale="92500" lnSpcReduction="20000"/>
          </a:bodyPr>
          <a:lstStyle/>
          <a:p>
            <a:pPr fontAlgn="base"/>
            <a:r>
              <a:rPr lang="en-US" dirty="0"/>
              <a:t>Decide whether you will be doing a physical card sort or using online card-sorting software.</a:t>
            </a:r>
          </a:p>
          <a:p>
            <a:pPr lvl="1" fontAlgn="base"/>
            <a:r>
              <a:rPr lang="en-US" dirty="0"/>
              <a:t>If you are using online card-sorting software, consult the software instructions.</a:t>
            </a:r>
          </a:p>
          <a:p>
            <a:pPr lvl="1" fontAlgn="base"/>
            <a:r>
              <a:rPr lang="en-US" dirty="0"/>
              <a:t>If you will be conducting a card sort using physical cards, write each topic on a separate index card.</a:t>
            </a:r>
          </a:p>
          <a:p>
            <a:pPr lvl="2" fontAlgn="base"/>
            <a:r>
              <a:rPr lang="en-US" dirty="0"/>
              <a:t>Use self-adhesive labels and a word processor. The cards will be neat, legible, and consistent. You'll have the list of topics in the computer for later analysis.</a:t>
            </a:r>
          </a:p>
          <a:p>
            <a:pPr lvl="2" fontAlgn="base"/>
            <a:r>
              <a:rPr lang="en-US" dirty="0"/>
              <a:t>Number the cards in the bottom corner or on the back. This helps you when you begin to analyze the cards.</a:t>
            </a:r>
          </a:p>
          <a:p>
            <a:pPr lvl="2" fontAlgn="base"/>
            <a:r>
              <a:rPr lang="en-US" dirty="0"/>
              <a:t>Have blank cards available for participants to add topics and to name the groups they make when they sort the cards.</a:t>
            </a:r>
          </a:p>
          <a:p>
            <a:pPr lvl="2" fontAlgn="base"/>
            <a:r>
              <a:rPr lang="en-US" dirty="0"/>
              <a:t>Consider using a different colored card for having participants name the groups.</a:t>
            </a:r>
          </a:p>
        </p:txBody>
      </p:sp>
      <p:sp>
        <p:nvSpPr>
          <p:cNvPr id="4" name="Slide Number Placeholder 3"/>
          <p:cNvSpPr>
            <a:spLocks noGrp="1"/>
          </p:cNvSpPr>
          <p:nvPr>
            <p:ph type="sldNum" sz="quarter" idx="12"/>
          </p:nvPr>
        </p:nvSpPr>
        <p:spPr/>
        <p:txBody>
          <a:bodyPr/>
          <a:lstStyle/>
          <a:p>
            <a:fld id="{B3CA53F8-ABC8-413D-B072-9FDACE660096}" type="slidenum">
              <a:rPr lang="en-US" smtClean="0"/>
              <a:t>13</a:t>
            </a:fld>
            <a:endParaRPr lang="en-US" dirty="0"/>
          </a:p>
        </p:txBody>
      </p:sp>
    </p:spTree>
    <p:extLst>
      <p:ext uri="{BB962C8B-B14F-4D97-AF65-F5344CB8AC3E}">
        <p14:creationId xmlns:p14="http://schemas.microsoft.com/office/powerpoint/2010/main" val="3442785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Set-up the session</a:t>
            </a:r>
            <a:endParaRPr lang="en-US" dirty="0"/>
          </a:p>
        </p:txBody>
      </p:sp>
      <p:sp>
        <p:nvSpPr>
          <p:cNvPr id="3" name="Content Placeholder 2"/>
          <p:cNvSpPr>
            <a:spLocks noGrp="1"/>
          </p:cNvSpPr>
          <p:nvPr>
            <p:ph idx="1"/>
          </p:nvPr>
        </p:nvSpPr>
        <p:spPr>
          <a:xfrm>
            <a:off x="914400" y="1371601"/>
            <a:ext cx="10287000" cy="4525963"/>
          </a:xfrm>
        </p:spPr>
        <p:txBody>
          <a:bodyPr>
            <a:noAutofit/>
          </a:bodyPr>
          <a:lstStyle/>
          <a:p>
            <a:pPr fontAlgn="base"/>
            <a:r>
              <a:rPr lang="en-US" sz="2400" dirty="0"/>
              <a:t>Plan about one hour for each session</a:t>
            </a:r>
          </a:p>
          <a:p>
            <a:pPr fontAlgn="base"/>
            <a:r>
              <a:rPr lang="en-US" sz="2400" dirty="0"/>
              <a:t>Arrange the space.</a:t>
            </a:r>
          </a:p>
          <a:p>
            <a:pPr lvl="1" fontAlgn="base"/>
            <a:r>
              <a:rPr lang="en-US" sz="2400" dirty="0"/>
              <a:t>For paper card sorts, ensure the participant has enough room to spread the cards out on a table or tack/tape them up on a wall. A conference room works well.</a:t>
            </a:r>
          </a:p>
          <a:p>
            <a:pPr lvl="1" fontAlgn="base"/>
            <a:r>
              <a:rPr lang="en-US" sz="2400" dirty="0"/>
              <a:t>For online card-sorts, ensure there is a computer with an internet connection available as well as room for both the participant(s) and facilitator to sit comfortably.</a:t>
            </a:r>
          </a:p>
          <a:p>
            <a:pPr fontAlgn="base"/>
            <a:r>
              <a:rPr lang="en-US" sz="2400" dirty="0"/>
              <a:t>Plan to have the facilitator or another usability team member take notes as the participant works and thinks aloud.</a:t>
            </a:r>
          </a:p>
          <a:p>
            <a:pPr fontAlgn="base"/>
            <a:r>
              <a:rPr lang="en-US" sz="2400" dirty="0"/>
              <a:t>As with other techniques, arrange for payment or other incentives to thank the participant for spending the time and effort helping you.</a:t>
            </a:r>
          </a:p>
        </p:txBody>
      </p:sp>
      <p:sp>
        <p:nvSpPr>
          <p:cNvPr id="4" name="Slide Number Placeholder 3"/>
          <p:cNvSpPr>
            <a:spLocks noGrp="1"/>
          </p:cNvSpPr>
          <p:nvPr>
            <p:ph type="sldNum" sz="quarter" idx="12"/>
          </p:nvPr>
        </p:nvSpPr>
        <p:spPr/>
        <p:txBody>
          <a:bodyPr/>
          <a:lstStyle/>
          <a:p>
            <a:fld id="{B3CA53F8-ABC8-413D-B072-9FDACE660096}" type="slidenum">
              <a:rPr lang="en-US" smtClean="0"/>
              <a:t>14</a:t>
            </a:fld>
            <a:endParaRPr lang="en-US" dirty="0"/>
          </a:p>
        </p:txBody>
      </p:sp>
    </p:spTree>
    <p:extLst>
      <p:ext uri="{BB962C8B-B14F-4D97-AF65-F5344CB8AC3E}">
        <p14:creationId xmlns:p14="http://schemas.microsoft.com/office/powerpoint/2010/main" val="3208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Lead the session (1/3)</a:t>
            </a:r>
            <a:endParaRPr lang="en-US" dirty="0"/>
          </a:p>
        </p:txBody>
      </p:sp>
      <p:sp>
        <p:nvSpPr>
          <p:cNvPr id="3" name="Content Placeholder 2"/>
          <p:cNvSpPr>
            <a:spLocks noGrp="1"/>
          </p:cNvSpPr>
          <p:nvPr>
            <p:ph idx="1"/>
          </p:nvPr>
        </p:nvSpPr>
        <p:spPr/>
        <p:txBody>
          <a:bodyPr>
            <a:normAutofit fontScale="92500"/>
          </a:bodyPr>
          <a:lstStyle/>
          <a:p>
            <a:pPr fontAlgn="base"/>
            <a:r>
              <a:rPr lang="en-US" dirty="0"/>
              <a:t>In an open card sort, explain that you want to see what groupings of cards make sense to the participant, and that you will ask for a name for each group of cards once the participant has grouped them.</a:t>
            </a:r>
          </a:p>
          <a:p>
            <a:pPr fontAlgn="base"/>
            <a:r>
              <a:rPr lang="en-US" dirty="0"/>
              <a:t>If you are conducting a closed card sort, explain that you want to see how the participant thinks the cards fit within the defined groups.</a:t>
            </a:r>
          </a:p>
          <a:p>
            <a:pPr fontAlgn="base"/>
            <a:r>
              <a:rPr lang="en-US" dirty="0"/>
              <a:t>Ask the participant to talk out loud while working. You want to understand the participant's thoughts, rationale, and frustrations.</a:t>
            </a:r>
          </a:p>
          <a:p>
            <a:pPr marL="0" indent="0">
              <a:buNone/>
            </a:pPr>
            <a:endParaRPr lang="en-US" dirty="0"/>
          </a:p>
        </p:txBody>
      </p:sp>
      <p:sp>
        <p:nvSpPr>
          <p:cNvPr id="4" name="Slide Number Placeholder 3"/>
          <p:cNvSpPr>
            <a:spLocks noGrp="1"/>
          </p:cNvSpPr>
          <p:nvPr>
            <p:ph type="sldNum" sz="quarter" idx="12"/>
          </p:nvPr>
        </p:nvSpPr>
        <p:spPr/>
        <p:txBody>
          <a:bodyPr/>
          <a:lstStyle/>
          <a:p>
            <a:fld id="{B3CA53F8-ABC8-413D-B072-9FDACE660096}" type="slidenum">
              <a:rPr lang="en-US" smtClean="0"/>
              <a:t>15</a:t>
            </a:fld>
            <a:endParaRPr lang="en-US" dirty="0"/>
          </a:p>
        </p:txBody>
      </p:sp>
    </p:spTree>
    <p:extLst>
      <p:ext uri="{BB962C8B-B14F-4D97-AF65-F5344CB8AC3E}">
        <p14:creationId xmlns:p14="http://schemas.microsoft.com/office/powerpoint/2010/main" val="361856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Lead the session (2/3)</a:t>
            </a:r>
            <a:endParaRPr lang="en-US" dirty="0"/>
          </a:p>
        </p:txBody>
      </p:sp>
      <p:sp>
        <p:nvSpPr>
          <p:cNvPr id="3" name="Content Placeholder 2"/>
          <p:cNvSpPr>
            <a:spLocks noGrp="1"/>
          </p:cNvSpPr>
          <p:nvPr>
            <p:ph idx="1"/>
          </p:nvPr>
        </p:nvSpPr>
        <p:spPr/>
        <p:txBody>
          <a:bodyPr>
            <a:normAutofit/>
          </a:bodyPr>
          <a:lstStyle/>
          <a:p>
            <a:pPr fontAlgn="base"/>
            <a:r>
              <a:rPr lang="en-US" dirty="0"/>
              <a:t>Let the participant work. Minimize interruptions but encourage the participant to think aloud. Allow the participant to:</a:t>
            </a:r>
          </a:p>
          <a:p>
            <a:pPr lvl="1" fontAlgn="base"/>
            <a:r>
              <a:rPr lang="en-US" dirty="0"/>
              <a:t>Add cards - for example, to indicate lateral hyperlinks or additional topics.</a:t>
            </a:r>
          </a:p>
          <a:p>
            <a:pPr lvl="1" fontAlgn="base"/>
            <a:r>
              <a:rPr lang="en-US" dirty="0"/>
              <a:t>Put cards aside to indicate topics the participant would not want on the site.</a:t>
            </a:r>
          </a:p>
          <a:p>
            <a:pPr fontAlgn="base"/>
            <a:r>
              <a:rPr lang="en-US" dirty="0"/>
              <a:t>If, at the end, the participant has too many groups for the homepage, ask if some of the groups could be combined.</a:t>
            </a:r>
          </a:p>
        </p:txBody>
      </p:sp>
      <p:sp>
        <p:nvSpPr>
          <p:cNvPr id="4" name="Slide Number Placeholder 3"/>
          <p:cNvSpPr>
            <a:spLocks noGrp="1"/>
          </p:cNvSpPr>
          <p:nvPr>
            <p:ph type="sldNum" sz="quarter" idx="12"/>
          </p:nvPr>
        </p:nvSpPr>
        <p:spPr/>
        <p:txBody>
          <a:bodyPr/>
          <a:lstStyle/>
          <a:p>
            <a:fld id="{B3CA53F8-ABC8-413D-B072-9FDACE660096}" type="slidenum">
              <a:rPr lang="en-US" smtClean="0"/>
              <a:t>16</a:t>
            </a:fld>
            <a:endParaRPr lang="en-US" dirty="0"/>
          </a:p>
        </p:txBody>
      </p:sp>
    </p:spTree>
    <p:extLst>
      <p:ext uri="{BB962C8B-B14F-4D97-AF65-F5344CB8AC3E}">
        <p14:creationId xmlns:p14="http://schemas.microsoft.com/office/powerpoint/2010/main" val="288675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Lead the session (3/3)</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Ask the participant to name each category.</a:t>
            </a:r>
          </a:p>
          <a:p>
            <a:pPr lvl="1" fontAlgn="base"/>
            <a:r>
              <a:rPr lang="en-US" dirty="0"/>
              <a:t>In an open card sort, give the participant a stack of different colored cards. Ask the participant to use the colored card to name each group. Ask what words the participant would expect to see on the homepage or second-level page that would lead the participant to that particular group of content items.</a:t>
            </a:r>
          </a:p>
          <a:p>
            <a:pPr lvl="1" fontAlgn="base"/>
            <a:r>
              <a:rPr lang="en-US" dirty="0"/>
              <a:t>In a closed card sort, asking about word expectations, their final card organization, and other follow up questions can provide valuable insight and observations for your research.</a:t>
            </a:r>
          </a:p>
          <a:p>
            <a:pPr fontAlgn="base"/>
            <a:r>
              <a:rPr lang="en-US" dirty="0"/>
              <a:t>At the end, thank the participant and give the payment or other gift if promised.</a:t>
            </a:r>
          </a:p>
        </p:txBody>
      </p:sp>
      <p:sp>
        <p:nvSpPr>
          <p:cNvPr id="4" name="Slide Number Placeholder 3"/>
          <p:cNvSpPr>
            <a:spLocks noGrp="1"/>
          </p:cNvSpPr>
          <p:nvPr>
            <p:ph type="sldNum" sz="quarter" idx="12"/>
          </p:nvPr>
        </p:nvSpPr>
        <p:spPr/>
        <p:txBody>
          <a:bodyPr/>
          <a:lstStyle/>
          <a:p>
            <a:fld id="{B3CA53F8-ABC8-413D-B072-9FDACE660096}" type="slidenum">
              <a:rPr lang="en-US" smtClean="0"/>
              <a:t>17</a:t>
            </a:fld>
            <a:endParaRPr lang="en-US" dirty="0"/>
          </a:p>
        </p:txBody>
      </p:sp>
    </p:spTree>
    <p:extLst>
      <p:ext uri="{BB962C8B-B14F-4D97-AF65-F5344CB8AC3E}">
        <p14:creationId xmlns:p14="http://schemas.microsoft.com/office/powerpoint/2010/main" val="222736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Analyze Your Data (1/2)</a:t>
            </a:r>
            <a:endParaRPr lang="en-US" dirty="0"/>
          </a:p>
        </p:txBody>
      </p:sp>
      <p:sp>
        <p:nvSpPr>
          <p:cNvPr id="3" name="Content Placeholder 2"/>
          <p:cNvSpPr>
            <a:spLocks noGrp="1"/>
          </p:cNvSpPr>
          <p:nvPr>
            <p:ph idx="1"/>
          </p:nvPr>
        </p:nvSpPr>
        <p:spPr>
          <a:xfrm>
            <a:off x="914400" y="1600200"/>
            <a:ext cx="10668000" cy="5029200"/>
          </a:xfrm>
        </p:spPr>
        <p:txBody>
          <a:bodyPr>
            <a:normAutofit lnSpcReduction="10000"/>
          </a:bodyPr>
          <a:lstStyle/>
          <a:p>
            <a:pPr fontAlgn="base"/>
            <a:r>
              <a:rPr lang="en-US" dirty="0"/>
              <a:t>Prepare your data for analysis.</a:t>
            </a:r>
          </a:p>
          <a:p>
            <a:pPr lvl="1" fontAlgn="base"/>
            <a:r>
              <a:rPr lang="en-US" dirty="0"/>
              <a:t>If you used online card-sorting software, consult the software instructions. The software will analyze participant data in a variety of ways.</a:t>
            </a:r>
          </a:p>
          <a:p>
            <a:pPr lvl="1" fontAlgn="base"/>
            <a:r>
              <a:rPr lang="en-US" dirty="0"/>
              <a:t>If you used physical cards for the test, either photograph the sort or use the numbers on the cards to quickly record what the participant did.</a:t>
            </a:r>
          </a:p>
          <a:p>
            <a:pPr lvl="1" fontAlgn="base"/>
            <a:r>
              <a:rPr lang="en-US" dirty="0"/>
              <a:t>Photograph or write down the names the participant gave to each grouping and the numbers of the cards the participant included under that name. </a:t>
            </a:r>
          </a:p>
          <a:p>
            <a:pPr lvl="1" fontAlgn="base"/>
            <a:r>
              <a:rPr lang="en-US" dirty="0"/>
              <a:t>Then you can reshuffle the cards for the next session.</a:t>
            </a:r>
          </a:p>
        </p:txBody>
      </p:sp>
      <p:sp>
        <p:nvSpPr>
          <p:cNvPr id="4" name="Slide Number Placeholder 3"/>
          <p:cNvSpPr>
            <a:spLocks noGrp="1"/>
          </p:cNvSpPr>
          <p:nvPr>
            <p:ph type="sldNum" sz="quarter" idx="12"/>
          </p:nvPr>
        </p:nvSpPr>
        <p:spPr/>
        <p:txBody>
          <a:bodyPr/>
          <a:lstStyle/>
          <a:p>
            <a:fld id="{B3CA53F8-ABC8-413D-B072-9FDACE660096}" type="slidenum">
              <a:rPr lang="en-US" smtClean="0"/>
              <a:t>18</a:t>
            </a:fld>
            <a:endParaRPr lang="en-US" dirty="0"/>
          </a:p>
        </p:txBody>
      </p:sp>
    </p:spTree>
    <p:extLst>
      <p:ext uri="{BB962C8B-B14F-4D97-AF65-F5344CB8AC3E}">
        <p14:creationId xmlns:p14="http://schemas.microsoft.com/office/powerpoint/2010/main" val="373477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Analyze Your Data (2/2)</a:t>
            </a:r>
            <a:endParaRPr lang="en-US" dirty="0"/>
          </a:p>
        </p:txBody>
      </p:sp>
      <p:sp>
        <p:nvSpPr>
          <p:cNvPr id="3" name="Content Placeholder 2"/>
          <p:cNvSpPr>
            <a:spLocks noGrp="1"/>
          </p:cNvSpPr>
          <p:nvPr>
            <p:ph idx="1"/>
          </p:nvPr>
        </p:nvSpPr>
        <p:spPr>
          <a:xfrm>
            <a:off x="990600" y="1600200"/>
            <a:ext cx="10439400" cy="5029200"/>
          </a:xfrm>
        </p:spPr>
        <p:txBody>
          <a:bodyPr>
            <a:normAutofit/>
          </a:bodyPr>
          <a:lstStyle/>
          <a:p>
            <a:pPr fontAlgn="base"/>
            <a:r>
              <a:rPr lang="en-US" sz="2800" dirty="0"/>
              <a:t>Analyze qualitative information based on user comments.</a:t>
            </a:r>
          </a:p>
          <a:p>
            <a:pPr fontAlgn="base"/>
            <a:r>
              <a:rPr lang="en-US" sz="2800" dirty="0"/>
              <a:t>Analyze quantitative information based on:</a:t>
            </a:r>
          </a:p>
          <a:p>
            <a:pPr lvl="1" fontAlgn="base"/>
            <a:r>
              <a:rPr lang="en-US" sz="2400" dirty="0"/>
              <a:t>Which cards appeared together most often</a:t>
            </a:r>
          </a:p>
          <a:p>
            <a:pPr lvl="1" fontAlgn="base"/>
            <a:r>
              <a:rPr lang="en-US" sz="2400" dirty="0"/>
              <a:t>How often cards appeared in specific categories</a:t>
            </a:r>
          </a:p>
          <a:p>
            <a:pPr fontAlgn="base"/>
            <a:r>
              <a:rPr lang="en-US" sz="2800" dirty="0"/>
              <a:t>For a more detailed analysis, consider using an Excel spreadsheet to show the relationship between the cards or use one of the available software programs to analyze your data.</a:t>
            </a:r>
          </a:p>
        </p:txBody>
      </p:sp>
      <p:sp>
        <p:nvSpPr>
          <p:cNvPr id="4" name="Rectangle 3"/>
          <p:cNvSpPr/>
          <p:nvPr/>
        </p:nvSpPr>
        <p:spPr>
          <a:xfrm>
            <a:off x="6248400" y="5850623"/>
            <a:ext cx="5181600" cy="646331"/>
          </a:xfrm>
          <a:prstGeom prst="rect">
            <a:avLst/>
          </a:prstGeom>
        </p:spPr>
        <p:txBody>
          <a:bodyPr wrap="square">
            <a:spAutoFit/>
          </a:bodyPr>
          <a:lstStyle/>
          <a:p>
            <a:r>
              <a:rPr lang="en-US" dirty="0"/>
              <a:t>Q-sort: https://www.youtube.com/watch?v=3NISc8T6-Ms</a:t>
            </a:r>
          </a:p>
        </p:txBody>
      </p:sp>
      <p:sp>
        <p:nvSpPr>
          <p:cNvPr id="5" name="Slide Number Placeholder 4"/>
          <p:cNvSpPr>
            <a:spLocks noGrp="1"/>
          </p:cNvSpPr>
          <p:nvPr>
            <p:ph type="sldNum" sz="quarter" idx="12"/>
          </p:nvPr>
        </p:nvSpPr>
        <p:spPr/>
        <p:txBody>
          <a:bodyPr/>
          <a:lstStyle/>
          <a:p>
            <a:fld id="{B3CA53F8-ABC8-413D-B072-9FDACE660096}" type="slidenum">
              <a:rPr lang="en-US" smtClean="0"/>
              <a:t>19</a:t>
            </a:fld>
            <a:endParaRPr lang="en-US" dirty="0"/>
          </a:p>
        </p:txBody>
      </p:sp>
    </p:spTree>
    <p:extLst>
      <p:ext uri="{BB962C8B-B14F-4D97-AF65-F5344CB8AC3E}">
        <p14:creationId xmlns:p14="http://schemas.microsoft.com/office/powerpoint/2010/main" val="123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31504" y="274638"/>
            <a:ext cx="8795320" cy="1143000"/>
          </a:xfrm>
        </p:spPr>
        <p:txBody>
          <a:bodyPr/>
          <a:lstStyle/>
          <a:p>
            <a:r>
              <a:rPr lang="en-US" dirty="0"/>
              <a:t>Today’s Content</a:t>
            </a:r>
          </a:p>
        </p:txBody>
      </p:sp>
      <p:sp>
        <p:nvSpPr>
          <p:cNvPr id="5" name="Content Placeholder 4"/>
          <p:cNvSpPr>
            <a:spLocks noGrp="1"/>
          </p:cNvSpPr>
          <p:nvPr>
            <p:ph idx="1"/>
          </p:nvPr>
        </p:nvSpPr>
        <p:spPr>
          <a:xfrm>
            <a:off x="1992635" y="1196752"/>
            <a:ext cx="8445624" cy="1872208"/>
          </a:xfrm>
        </p:spPr>
        <p:txBody>
          <a:bodyPr/>
          <a:lstStyle/>
          <a:p>
            <a:r>
              <a:rPr lang="en-US" sz="2400" dirty="0"/>
              <a:t>Lecture:  </a:t>
            </a:r>
            <a:r>
              <a:rPr lang="en-US" dirty="0">
                <a:solidFill>
                  <a:schemeClr val="tx1"/>
                </a:solidFill>
              </a:rPr>
              <a:t>Card Sorting</a:t>
            </a:r>
          </a:p>
          <a:p>
            <a:r>
              <a:rPr lang="en-US" sz="2400" dirty="0"/>
              <a:t>Activity:  </a:t>
            </a:r>
            <a:r>
              <a:rPr lang="en-US" dirty="0">
                <a:solidFill>
                  <a:schemeClr val="tx1"/>
                </a:solidFill>
              </a:rPr>
              <a:t>Online Card sorting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688336"/>
            <a:ext cx="8305800" cy="3986784"/>
          </a:xfrm>
          <a:prstGeom prst="rect">
            <a:avLst/>
          </a:prstGeom>
        </p:spPr>
      </p:pic>
      <p:sp>
        <p:nvSpPr>
          <p:cNvPr id="2" name="Slide Number Placeholder 1"/>
          <p:cNvSpPr>
            <a:spLocks noGrp="1"/>
          </p:cNvSpPr>
          <p:nvPr>
            <p:ph type="sldNum" sz="quarter" idx="12"/>
          </p:nvPr>
        </p:nvSpPr>
        <p:spPr/>
        <p:txBody>
          <a:bodyPr/>
          <a:lstStyle/>
          <a:p>
            <a:fld id="{B3CA53F8-ABC8-413D-B072-9FDACE660096}" type="slidenum">
              <a:rPr lang="en-US" smtClean="0"/>
              <a:t>2</a:t>
            </a:fld>
            <a:endParaRPr lang="en-US" dirty="0"/>
          </a:p>
        </p:txBody>
      </p:sp>
    </p:spTree>
    <p:extLst>
      <p:ext uri="{BB962C8B-B14F-4D97-AF65-F5344CB8AC3E}">
        <p14:creationId xmlns:p14="http://schemas.microsoft.com/office/powerpoint/2010/main" val="2202690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5359401"/>
            <a:ext cx="10363200" cy="1362075"/>
          </a:xfrm>
        </p:spPr>
        <p:txBody>
          <a:bodyPr/>
          <a:lstStyle/>
          <a:p>
            <a:r>
              <a:rPr lang="en-US" dirty="0"/>
              <a:t>Practice</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3CA53F8-ABC8-413D-B072-9FDACE660096}" type="slidenum">
              <a:rPr lang="en-US" smtClean="0"/>
              <a:t>20</a:t>
            </a:fld>
            <a:endParaRPr lang="en-US" dirty="0"/>
          </a:p>
        </p:txBody>
      </p:sp>
    </p:spTree>
    <p:extLst>
      <p:ext uri="{BB962C8B-B14F-4D97-AF65-F5344CB8AC3E}">
        <p14:creationId xmlns:p14="http://schemas.microsoft.com/office/powerpoint/2010/main" val="3203826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Practice:  </a:t>
            </a:r>
            <a:r>
              <a:rPr lang="en-US" dirty="0"/>
              <a:t>Let’s do one together</a:t>
            </a:r>
          </a:p>
        </p:txBody>
      </p:sp>
      <p:sp>
        <p:nvSpPr>
          <p:cNvPr id="3" name="Content Placeholder 2"/>
          <p:cNvSpPr>
            <a:spLocks noGrp="1"/>
          </p:cNvSpPr>
          <p:nvPr>
            <p:ph idx="1"/>
          </p:nvPr>
        </p:nvSpPr>
        <p:spPr/>
        <p:txBody>
          <a:bodyPr>
            <a:normAutofit/>
          </a:bodyPr>
          <a:lstStyle/>
          <a:p>
            <a:pPr marL="0" indent="0">
              <a:buNone/>
            </a:pPr>
            <a:r>
              <a:rPr lang="en-US" b="1" dirty="0"/>
              <a:t>Sample link:  </a:t>
            </a:r>
          </a:p>
          <a:p>
            <a:pPr marL="0" indent="0">
              <a:buNone/>
            </a:pPr>
            <a:r>
              <a:rPr lang="en-US" dirty="0">
                <a:hlinkClick r:id="rId2"/>
              </a:rPr>
              <a:t>https://t488zmka.optimalworkshop.com/optimalsort/gtyn3sqp</a:t>
            </a:r>
            <a:endParaRPr lang="en-US" dirty="0"/>
          </a:p>
          <a:p>
            <a:pPr marL="0" indent="0">
              <a:buNone/>
            </a:pPr>
            <a:r>
              <a:rPr lang="en-US" b="1" dirty="0"/>
              <a:t>For the free trial:</a:t>
            </a:r>
          </a:p>
          <a:p>
            <a:r>
              <a:rPr lang="en-US" dirty="0"/>
              <a:t>The draft is open for others to edit as a sample</a:t>
            </a:r>
          </a:p>
          <a:p>
            <a:r>
              <a:rPr lang="en-US" dirty="0"/>
              <a:t>You only get 10 responses</a:t>
            </a:r>
          </a:p>
          <a:p>
            <a:r>
              <a:rPr lang="en-US" dirty="0"/>
              <a:t>No participant demographic data is collected</a:t>
            </a:r>
          </a:p>
        </p:txBody>
      </p:sp>
      <p:sp>
        <p:nvSpPr>
          <p:cNvPr id="4" name="Slide Number Placeholder 3"/>
          <p:cNvSpPr>
            <a:spLocks noGrp="1"/>
          </p:cNvSpPr>
          <p:nvPr>
            <p:ph type="sldNum" sz="quarter" idx="12"/>
          </p:nvPr>
        </p:nvSpPr>
        <p:spPr/>
        <p:txBody>
          <a:bodyPr/>
          <a:lstStyle/>
          <a:p>
            <a:fld id="{B3CA53F8-ABC8-413D-B072-9FDACE660096}" type="slidenum">
              <a:rPr lang="en-US" smtClean="0"/>
              <a:t>21</a:t>
            </a:fld>
            <a:endParaRPr lang="en-US" dirty="0"/>
          </a:p>
        </p:txBody>
      </p:sp>
    </p:spTree>
    <p:extLst>
      <p:ext uri="{BB962C8B-B14F-4D97-AF65-F5344CB8AC3E}">
        <p14:creationId xmlns:p14="http://schemas.microsoft.com/office/powerpoint/2010/main" val="2717535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8626-8235-4A77-8D78-F0E29D6DB037}"/>
              </a:ext>
            </a:extLst>
          </p:cNvPr>
          <p:cNvSpPr>
            <a:spLocks noGrp="1"/>
          </p:cNvSpPr>
          <p:nvPr>
            <p:ph type="title"/>
          </p:nvPr>
        </p:nvSpPr>
        <p:spPr/>
        <p:txBody>
          <a:bodyPr/>
          <a:lstStyle/>
          <a:p>
            <a:r>
              <a:rPr lang="en-US" dirty="0"/>
              <a:t>Try the tree testing demo</a:t>
            </a:r>
          </a:p>
        </p:txBody>
      </p:sp>
      <p:sp>
        <p:nvSpPr>
          <p:cNvPr id="3" name="Content Placeholder 2">
            <a:extLst>
              <a:ext uri="{FF2B5EF4-FFF2-40B4-BE49-F238E27FC236}">
                <a16:creationId xmlns:a16="http://schemas.microsoft.com/office/drawing/2014/main" id="{F8EE8057-A489-4132-A049-B71285A96496}"/>
              </a:ext>
            </a:extLst>
          </p:cNvPr>
          <p:cNvSpPr>
            <a:spLocks noGrp="1"/>
          </p:cNvSpPr>
          <p:nvPr>
            <p:ph idx="1"/>
          </p:nvPr>
        </p:nvSpPr>
        <p:spPr/>
        <p:txBody>
          <a:bodyPr/>
          <a:lstStyle/>
          <a:p>
            <a:r>
              <a:rPr lang="en-US" dirty="0">
                <a:hlinkClick r:id="rId2"/>
              </a:rPr>
              <a:t>https://bananacom.optimalworkshop.com/treejack/bananacom-demo-survey</a:t>
            </a:r>
            <a:endParaRPr lang="en-US" dirty="0"/>
          </a:p>
          <a:p>
            <a:r>
              <a:rPr lang="en-US" dirty="0"/>
              <a:t>What is the difference between a tree testing and a card sorting?</a:t>
            </a:r>
          </a:p>
        </p:txBody>
      </p:sp>
      <p:sp>
        <p:nvSpPr>
          <p:cNvPr id="4" name="Slide Number Placeholder 3">
            <a:extLst>
              <a:ext uri="{FF2B5EF4-FFF2-40B4-BE49-F238E27FC236}">
                <a16:creationId xmlns:a16="http://schemas.microsoft.com/office/drawing/2014/main" id="{23EC8EA2-933E-467B-A271-550D68C745C5}"/>
              </a:ext>
            </a:extLst>
          </p:cNvPr>
          <p:cNvSpPr>
            <a:spLocks noGrp="1"/>
          </p:cNvSpPr>
          <p:nvPr>
            <p:ph type="sldNum" sz="quarter" idx="12"/>
          </p:nvPr>
        </p:nvSpPr>
        <p:spPr/>
        <p:txBody>
          <a:bodyPr/>
          <a:lstStyle/>
          <a:p>
            <a:fld id="{B3CA53F8-ABC8-413D-B072-9FDACE660096}" type="slidenum">
              <a:rPr lang="en-US" smtClean="0"/>
              <a:t>22</a:t>
            </a:fld>
            <a:endParaRPr lang="en-US"/>
          </a:p>
        </p:txBody>
      </p:sp>
    </p:spTree>
    <p:extLst>
      <p:ext uri="{BB962C8B-B14F-4D97-AF65-F5344CB8AC3E}">
        <p14:creationId xmlns:p14="http://schemas.microsoft.com/office/powerpoint/2010/main" val="2030192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5310188"/>
            <a:ext cx="10363200" cy="1362075"/>
          </a:xfrm>
        </p:spPr>
        <p:txBody>
          <a:bodyPr/>
          <a:lstStyle/>
          <a:p>
            <a:r>
              <a:rPr lang="en-US" dirty="0"/>
              <a:t>create an account</a:t>
            </a:r>
          </a:p>
        </p:txBody>
      </p:sp>
      <p:sp>
        <p:nvSpPr>
          <p:cNvPr id="3" name="Text Placeholder 2"/>
          <p:cNvSpPr>
            <a:spLocks noGrp="1"/>
          </p:cNvSpPr>
          <p:nvPr>
            <p:ph type="body" idx="1"/>
          </p:nvPr>
        </p:nvSpPr>
        <p:spPr>
          <a:xfrm>
            <a:off x="963084" y="3810000"/>
            <a:ext cx="10363200" cy="1500187"/>
          </a:xfrm>
        </p:spPr>
        <p:txBody>
          <a:bodyPr/>
          <a:lstStyle/>
          <a:p>
            <a:r>
              <a:rPr lang="en-US" dirty="0"/>
              <a:t>Now, you get to make one!</a:t>
            </a:r>
          </a:p>
        </p:txBody>
      </p:sp>
      <p:sp>
        <p:nvSpPr>
          <p:cNvPr id="4" name="Slide Number Placeholder 3"/>
          <p:cNvSpPr>
            <a:spLocks noGrp="1"/>
          </p:cNvSpPr>
          <p:nvPr>
            <p:ph type="sldNum" sz="quarter" idx="12"/>
          </p:nvPr>
        </p:nvSpPr>
        <p:spPr>
          <a:xfrm>
            <a:off x="8737600" y="6356351"/>
            <a:ext cx="2844800" cy="365125"/>
          </a:xfrm>
        </p:spPr>
        <p:txBody>
          <a:bodyPr/>
          <a:lstStyle/>
          <a:p>
            <a:fld id="{B3CA53F8-ABC8-413D-B072-9FDACE660096}" type="slidenum">
              <a:rPr lang="en-US" smtClean="0"/>
              <a:t>23</a:t>
            </a:fld>
            <a:endParaRPr lang="en-US" dirty="0"/>
          </a:p>
        </p:txBody>
      </p:sp>
      <p:sp>
        <p:nvSpPr>
          <p:cNvPr id="5" name="Rectangle 4"/>
          <p:cNvSpPr/>
          <p:nvPr/>
        </p:nvSpPr>
        <p:spPr>
          <a:xfrm>
            <a:off x="1676400" y="5987019"/>
            <a:ext cx="4159546" cy="369332"/>
          </a:xfrm>
          <a:prstGeom prst="rect">
            <a:avLst/>
          </a:prstGeom>
        </p:spPr>
        <p:txBody>
          <a:bodyPr wrap="square">
            <a:spAutoFit/>
          </a:bodyPr>
          <a:lstStyle/>
          <a:p>
            <a:r>
              <a:rPr lang="en-US" dirty="0">
                <a:hlinkClick r:id="rId3"/>
              </a:rPr>
              <a:t>https://www.optimalworkshop.com</a:t>
            </a:r>
            <a:endParaRPr lang="en-US" dirty="0"/>
          </a:p>
        </p:txBody>
      </p:sp>
    </p:spTree>
    <p:extLst>
      <p:ext uri="{BB962C8B-B14F-4D97-AF65-F5344CB8AC3E}">
        <p14:creationId xmlns:p14="http://schemas.microsoft.com/office/powerpoint/2010/main" val="3743675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0"/>
            <a:ext cx="8229600" cy="350838"/>
          </a:xfrm>
        </p:spPr>
        <p:txBody>
          <a:bodyPr>
            <a:noAutofit/>
          </a:bodyPr>
          <a:lstStyle/>
          <a:p>
            <a:r>
              <a:rPr lang="en-US" sz="3200" b="1" dirty="0"/>
              <a:t>Individual assignment 3:  Card Sort </a:t>
            </a:r>
            <a:r>
              <a:rPr lang="en-US" sz="3200" b="1" dirty="0">
                <a:solidFill>
                  <a:srgbClr val="FF0000"/>
                </a:solidFill>
              </a:rPr>
              <a:t>(Due 9/21 on </a:t>
            </a:r>
            <a:r>
              <a:rPr lang="en-US" sz="3200" b="1" dirty="0" err="1">
                <a:solidFill>
                  <a:srgbClr val="FF0000"/>
                </a:solidFill>
              </a:rPr>
              <a:t>Reggienet</a:t>
            </a:r>
            <a:r>
              <a:rPr lang="en-US" sz="3200" b="1" dirty="0">
                <a:solidFill>
                  <a:srgbClr val="FF0000"/>
                </a:solidFill>
              </a:rPr>
              <a:t> )</a:t>
            </a:r>
            <a:br>
              <a:rPr lang="en-US" altLang="zh-CN" sz="3200" b="1" dirty="0"/>
            </a:br>
            <a:endParaRPr lang="en-US" sz="3200" b="1" dirty="0">
              <a:solidFill>
                <a:srgbClr val="FF0000"/>
              </a:solidFill>
            </a:endParaRPr>
          </a:p>
        </p:txBody>
      </p:sp>
      <p:sp>
        <p:nvSpPr>
          <p:cNvPr id="3" name="Content Placeholder 2"/>
          <p:cNvSpPr>
            <a:spLocks noGrp="1"/>
          </p:cNvSpPr>
          <p:nvPr>
            <p:ph idx="1"/>
          </p:nvPr>
        </p:nvSpPr>
        <p:spPr>
          <a:xfrm>
            <a:off x="609600" y="2252548"/>
            <a:ext cx="10591800" cy="4457205"/>
          </a:xfrm>
        </p:spPr>
        <p:txBody>
          <a:bodyPr>
            <a:normAutofit lnSpcReduction="10000"/>
          </a:bodyPr>
          <a:lstStyle/>
          <a:p>
            <a:r>
              <a:rPr lang="en-US" sz="2800" dirty="0">
                <a:hlinkClick r:id="rId2"/>
              </a:rPr>
              <a:t>http://www.wishbonecaninerescue.org/home-122.html</a:t>
            </a:r>
            <a:endParaRPr lang="en-US" sz="2800" dirty="0"/>
          </a:p>
          <a:p>
            <a:r>
              <a:rPr lang="en-US" sz="2800" dirty="0"/>
              <a:t>Feel free to pick a website you want to work on. It does not have to be the </a:t>
            </a:r>
            <a:r>
              <a:rPr lang="en-US" sz="2800" dirty="0" err="1"/>
              <a:t>WishBone</a:t>
            </a:r>
            <a:r>
              <a:rPr lang="en-US" sz="2800" dirty="0"/>
              <a:t> website.</a:t>
            </a:r>
            <a:endParaRPr lang="en-US" sz="2800" dirty="0">
              <a:hlinkClick r:id="rId2"/>
            </a:endParaRPr>
          </a:p>
          <a:p>
            <a:r>
              <a:rPr lang="en-US" sz="2800" dirty="0"/>
              <a:t>Everyone</a:t>
            </a:r>
            <a:r>
              <a:rPr lang="en-US" sz="2800" b="1" dirty="0"/>
              <a:t> </a:t>
            </a:r>
            <a:r>
              <a:rPr lang="en-US" sz="2800" dirty="0"/>
              <a:t>creates an account in Optimal Workshop (</a:t>
            </a:r>
            <a:r>
              <a:rPr lang="en-US" sz="2800" dirty="0">
                <a:hlinkClick r:id="rId3"/>
              </a:rPr>
              <a:t>https://www.optimalworkshop.com/</a:t>
            </a:r>
            <a:r>
              <a:rPr lang="en-US" sz="2800" dirty="0"/>
              <a:t> )</a:t>
            </a:r>
          </a:p>
          <a:p>
            <a:r>
              <a:rPr lang="en-US" sz="2800" dirty="0"/>
              <a:t>Everyone creates a card sort with 20 cards representing key content items of the project website</a:t>
            </a:r>
          </a:p>
          <a:p>
            <a:pPr lvl="1"/>
            <a:r>
              <a:rPr lang="en-US" sz="2400" dirty="0"/>
              <a:t>These are content items like “Majors”, “internship”</a:t>
            </a:r>
          </a:p>
          <a:p>
            <a:pPr lvl="1"/>
            <a:r>
              <a:rPr lang="en-US" sz="2400" dirty="0"/>
              <a:t>These are NOT categories like “</a:t>
            </a:r>
            <a:r>
              <a:rPr lang="en-US" altLang="zh-CN" sz="2400" dirty="0"/>
              <a:t>Academics</a:t>
            </a:r>
            <a:r>
              <a:rPr lang="en-US" sz="2400" dirty="0"/>
              <a:t>”</a:t>
            </a:r>
          </a:p>
          <a:p>
            <a:pPr lvl="1"/>
            <a:r>
              <a:rPr lang="en-US" sz="2400" dirty="0"/>
              <a:t>These are NOT structural items like header, navigation, search, or footer</a:t>
            </a:r>
          </a:p>
          <a:p>
            <a:pPr marL="0" indent="0">
              <a:buNone/>
            </a:pPr>
            <a:endParaRPr lang="en-US" sz="2800" dirty="0"/>
          </a:p>
          <a:p>
            <a:endParaRPr lang="en-US" sz="2800" dirty="0"/>
          </a:p>
        </p:txBody>
      </p:sp>
      <p:sp>
        <p:nvSpPr>
          <p:cNvPr id="4" name="Slide Number Placeholder 3"/>
          <p:cNvSpPr>
            <a:spLocks noGrp="1"/>
          </p:cNvSpPr>
          <p:nvPr>
            <p:ph type="sldNum" sz="quarter" idx="12"/>
          </p:nvPr>
        </p:nvSpPr>
        <p:spPr/>
        <p:txBody>
          <a:bodyPr/>
          <a:lstStyle/>
          <a:p>
            <a:fld id="{B3CA53F8-ABC8-413D-B072-9FDACE660096}" type="slidenum">
              <a:rPr lang="en-US" smtClean="0"/>
              <a:t>24</a:t>
            </a:fld>
            <a:endParaRPr lang="en-US" dirty="0"/>
          </a:p>
        </p:txBody>
      </p:sp>
    </p:spTree>
    <p:extLst>
      <p:ext uri="{BB962C8B-B14F-4D97-AF65-F5344CB8AC3E}">
        <p14:creationId xmlns:p14="http://schemas.microsoft.com/office/powerpoint/2010/main" val="4016816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03324"/>
            <a:ext cx="8229600" cy="1143000"/>
          </a:xfrm>
        </p:spPr>
        <p:txBody>
          <a:bodyPr>
            <a:noAutofit/>
          </a:bodyPr>
          <a:lstStyle/>
          <a:p>
            <a:r>
              <a:rPr lang="en-US" sz="3200" b="1" dirty="0"/>
              <a:t>Individual assignment 3:  Card Sort </a:t>
            </a:r>
            <a:r>
              <a:rPr lang="en-US" sz="3200" b="1" dirty="0">
                <a:solidFill>
                  <a:srgbClr val="FF0000"/>
                </a:solidFill>
              </a:rPr>
              <a:t>(Due 9/21 on </a:t>
            </a:r>
            <a:r>
              <a:rPr lang="en-US" sz="3200" b="1" dirty="0" err="1">
                <a:solidFill>
                  <a:srgbClr val="FF0000"/>
                </a:solidFill>
              </a:rPr>
              <a:t>Reggienet</a:t>
            </a:r>
            <a:r>
              <a:rPr lang="en-US" sz="3200" b="1" dirty="0">
                <a:solidFill>
                  <a:srgbClr val="FF0000"/>
                </a:solidFill>
              </a:rPr>
              <a:t> )</a:t>
            </a:r>
            <a:endParaRPr lang="en-US" sz="3200" dirty="0"/>
          </a:p>
        </p:txBody>
      </p:sp>
      <p:sp>
        <p:nvSpPr>
          <p:cNvPr id="3" name="Content Placeholder 2"/>
          <p:cNvSpPr>
            <a:spLocks noGrp="1"/>
          </p:cNvSpPr>
          <p:nvPr>
            <p:ph idx="1"/>
          </p:nvPr>
        </p:nvSpPr>
        <p:spPr>
          <a:xfrm>
            <a:off x="609600" y="2248695"/>
            <a:ext cx="10363200" cy="4525963"/>
          </a:xfrm>
        </p:spPr>
        <p:txBody>
          <a:bodyPr>
            <a:normAutofit/>
          </a:bodyPr>
          <a:lstStyle/>
          <a:p>
            <a:r>
              <a:rPr lang="en-US" dirty="0"/>
              <a:t>You must SPELL the items correctly and consistently use upper/lower case per card</a:t>
            </a:r>
          </a:p>
          <a:p>
            <a:r>
              <a:rPr lang="en-US" dirty="0"/>
              <a:t>Recruit 10 participants for your study</a:t>
            </a:r>
          </a:p>
          <a:p>
            <a:r>
              <a:rPr lang="en-US" dirty="0"/>
              <a:t>Analyze the results and give suggestions on how to improve the website</a:t>
            </a:r>
          </a:p>
          <a:p>
            <a:r>
              <a:rPr lang="en-US" dirty="0"/>
              <a:t>Submit your results and suggestions to </a:t>
            </a:r>
            <a:r>
              <a:rPr lang="en-US" dirty="0" err="1"/>
              <a:t>Reggienet</a:t>
            </a:r>
            <a:endParaRPr lang="en-US" dirty="0"/>
          </a:p>
          <a:p>
            <a:r>
              <a:rPr lang="en-US" dirty="0"/>
              <a:t>Download the  “</a:t>
            </a:r>
            <a:r>
              <a:rPr lang="en-US" altLang="zh-CN" dirty="0"/>
              <a:t>U</a:t>
            </a:r>
            <a:r>
              <a:rPr lang="en-US" dirty="0"/>
              <a:t>ncut Raw data.xlsx” file, and the “Uncut Similarity matrix.csv” file, and submit them to </a:t>
            </a:r>
            <a:r>
              <a:rPr lang="en-US" dirty="0" err="1"/>
              <a:t>Reggienet</a:t>
            </a:r>
            <a:endParaRPr lang="en-US" dirty="0"/>
          </a:p>
          <a:p>
            <a:endParaRPr lang="en-US" dirty="0"/>
          </a:p>
        </p:txBody>
      </p:sp>
      <p:sp>
        <p:nvSpPr>
          <p:cNvPr id="4" name="Slide Number Placeholder 3"/>
          <p:cNvSpPr>
            <a:spLocks noGrp="1"/>
          </p:cNvSpPr>
          <p:nvPr>
            <p:ph type="sldNum" sz="quarter" idx="12"/>
          </p:nvPr>
        </p:nvSpPr>
        <p:spPr>
          <a:xfrm>
            <a:off x="8737600" y="6950075"/>
            <a:ext cx="2844800" cy="365125"/>
          </a:xfrm>
        </p:spPr>
        <p:txBody>
          <a:bodyPr/>
          <a:lstStyle/>
          <a:p>
            <a:fld id="{B3CA53F8-ABC8-413D-B072-9FDACE660096}" type="slidenum">
              <a:rPr lang="en-US" smtClean="0"/>
              <a:t>25</a:t>
            </a:fld>
            <a:endParaRPr lang="en-US"/>
          </a:p>
        </p:txBody>
      </p:sp>
    </p:spTree>
    <p:extLst>
      <p:ext uri="{BB962C8B-B14F-4D97-AF65-F5344CB8AC3E}">
        <p14:creationId xmlns:p14="http://schemas.microsoft.com/office/powerpoint/2010/main" val="1625836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5167-6867-442C-9A06-A0CF29310E05}"/>
              </a:ext>
            </a:extLst>
          </p:cNvPr>
          <p:cNvSpPr>
            <a:spLocks noGrp="1"/>
          </p:cNvSpPr>
          <p:nvPr>
            <p:ph type="title"/>
          </p:nvPr>
        </p:nvSpPr>
        <p:spPr/>
        <p:txBody>
          <a:bodyPr/>
          <a:lstStyle/>
          <a:p>
            <a:r>
              <a:rPr lang="en-US" altLang="zh-CN" dirty="0"/>
              <a:t>Categories</a:t>
            </a:r>
            <a:endParaRPr lang="en-US" dirty="0"/>
          </a:p>
        </p:txBody>
      </p:sp>
      <p:sp>
        <p:nvSpPr>
          <p:cNvPr id="3" name="Content Placeholder 2">
            <a:extLst>
              <a:ext uri="{FF2B5EF4-FFF2-40B4-BE49-F238E27FC236}">
                <a16:creationId xmlns:a16="http://schemas.microsoft.com/office/drawing/2014/main" id="{46295DBC-2382-48D8-98CB-7FE2D35F3EF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DF075E7-2322-4AD0-A8FC-BFFB32825A08}"/>
              </a:ext>
            </a:extLst>
          </p:cNvPr>
          <p:cNvSpPr>
            <a:spLocks noGrp="1"/>
          </p:cNvSpPr>
          <p:nvPr>
            <p:ph type="sldNum" sz="quarter" idx="12"/>
          </p:nvPr>
        </p:nvSpPr>
        <p:spPr/>
        <p:txBody>
          <a:bodyPr/>
          <a:lstStyle/>
          <a:p>
            <a:fld id="{B3CA53F8-ABC8-413D-B072-9FDACE660096}" type="slidenum">
              <a:rPr lang="en-US" smtClean="0"/>
              <a:t>26</a:t>
            </a:fld>
            <a:endParaRPr lang="en-US"/>
          </a:p>
        </p:txBody>
      </p:sp>
      <p:pic>
        <p:nvPicPr>
          <p:cNvPr id="6" name="Picture 5">
            <a:extLst>
              <a:ext uri="{FF2B5EF4-FFF2-40B4-BE49-F238E27FC236}">
                <a16:creationId xmlns:a16="http://schemas.microsoft.com/office/drawing/2014/main" id="{64760D28-7C62-4662-94CC-5CCB7454D135}"/>
              </a:ext>
            </a:extLst>
          </p:cNvPr>
          <p:cNvPicPr>
            <a:picLocks noChangeAspect="1"/>
          </p:cNvPicPr>
          <p:nvPr/>
        </p:nvPicPr>
        <p:blipFill>
          <a:blip r:embed="rId2"/>
          <a:stretch>
            <a:fillRect/>
          </a:stretch>
        </p:blipFill>
        <p:spPr>
          <a:xfrm>
            <a:off x="2133600" y="1417638"/>
            <a:ext cx="7316024" cy="5224834"/>
          </a:xfrm>
          <a:prstGeom prst="rect">
            <a:avLst/>
          </a:prstGeom>
        </p:spPr>
      </p:pic>
    </p:spTree>
    <p:extLst>
      <p:ext uri="{BB962C8B-B14F-4D97-AF65-F5344CB8AC3E}">
        <p14:creationId xmlns:p14="http://schemas.microsoft.com/office/powerpoint/2010/main" val="110167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4161-BB2D-4BBA-94D9-EF1DF641D03B}"/>
              </a:ext>
            </a:extLst>
          </p:cNvPr>
          <p:cNvSpPr>
            <a:spLocks noGrp="1"/>
          </p:cNvSpPr>
          <p:nvPr>
            <p:ph type="title"/>
          </p:nvPr>
        </p:nvSpPr>
        <p:spPr/>
        <p:txBody>
          <a:bodyPr/>
          <a:lstStyle/>
          <a:p>
            <a:r>
              <a:rPr lang="en-US" dirty="0"/>
              <a:t>Similarity matrix</a:t>
            </a:r>
          </a:p>
        </p:txBody>
      </p:sp>
      <p:sp>
        <p:nvSpPr>
          <p:cNvPr id="3" name="Content Placeholder 2">
            <a:extLst>
              <a:ext uri="{FF2B5EF4-FFF2-40B4-BE49-F238E27FC236}">
                <a16:creationId xmlns:a16="http://schemas.microsoft.com/office/drawing/2014/main" id="{24E329B4-F5FC-4C97-9486-A5411E42AC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94A3C15-737C-43A5-94FA-9F2A720AC3DC}"/>
              </a:ext>
            </a:extLst>
          </p:cNvPr>
          <p:cNvSpPr>
            <a:spLocks noGrp="1"/>
          </p:cNvSpPr>
          <p:nvPr>
            <p:ph type="sldNum" sz="quarter" idx="12"/>
          </p:nvPr>
        </p:nvSpPr>
        <p:spPr/>
        <p:txBody>
          <a:bodyPr/>
          <a:lstStyle/>
          <a:p>
            <a:fld id="{B3CA53F8-ABC8-413D-B072-9FDACE660096}" type="slidenum">
              <a:rPr lang="en-US" smtClean="0"/>
              <a:t>27</a:t>
            </a:fld>
            <a:endParaRPr lang="en-US"/>
          </a:p>
        </p:txBody>
      </p:sp>
      <p:pic>
        <p:nvPicPr>
          <p:cNvPr id="6" name="Picture 5">
            <a:extLst>
              <a:ext uri="{FF2B5EF4-FFF2-40B4-BE49-F238E27FC236}">
                <a16:creationId xmlns:a16="http://schemas.microsoft.com/office/drawing/2014/main" id="{8475DD3F-267D-475C-B14F-BCDEE5DC93D1}"/>
              </a:ext>
            </a:extLst>
          </p:cNvPr>
          <p:cNvPicPr>
            <a:picLocks noChangeAspect="1"/>
          </p:cNvPicPr>
          <p:nvPr/>
        </p:nvPicPr>
        <p:blipFill>
          <a:blip r:embed="rId2"/>
          <a:stretch>
            <a:fillRect/>
          </a:stretch>
        </p:blipFill>
        <p:spPr>
          <a:xfrm>
            <a:off x="3004820" y="1384514"/>
            <a:ext cx="6182360" cy="4741650"/>
          </a:xfrm>
          <a:prstGeom prst="rect">
            <a:avLst/>
          </a:prstGeom>
        </p:spPr>
      </p:pic>
    </p:spTree>
    <p:extLst>
      <p:ext uri="{BB962C8B-B14F-4D97-AF65-F5344CB8AC3E}">
        <p14:creationId xmlns:p14="http://schemas.microsoft.com/office/powerpoint/2010/main" val="2973042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E6FE-55D8-4E63-A803-B7DE4D42BA24}"/>
              </a:ext>
            </a:extLst>
          </p:cNvPr>
          <p:cNvSpPr>
            <a:spLocks noGrp="1"/>
          </p:cNvSpPr>
          <p:nvPr>
            <p:ph type="title"/>
          </p:nvPr>
        </p:nvSpPr>
        <p:spPr/>
        <p:txBody>
          <a:bodyPr/>
          <a:lstStyle/>
          <a:p>
            <a:r>
              <a:rPr lang="en-US" altLang="zh-CN" dirty="0"/>
              <a:t>Download</a:t>
            </a:r>
            <a:endParaRPr lang="en-US" dirty="0"/>
          </a:p>
        </p:txBody>
      </p:sp>
      <p:sp>
        <p:nvSpPr>
          <p:cNvPr id="3" name="Content Placeholder 2">
            <a:extLst>
              <a:ext uri="{FF2B5EF4-FFF2-40B4-BE49-F238E27FC236}">
                <a16:creationId xmlns:a16="http://schemas.microsoft.com/office/drawing/2014/main" id="{3A9C405B-8B64-4C8E-A6D7-2927B6950D9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99A95FD-BE90-41F5-9102-45C2DC1F4BBC}"/>
              </a:ext>
            </a:extLst>
          </p:cNvPr>
          <p:cNvSpPr>
            <a:spLocks noGrp="1"/>
          </p:cNvSpPr>
          <p:nvPr>
            <p:ph type="sldNum" sz="quarter" idx="12"/>
          </p:nvPr>
        </p:nvSpPr>
        <p:spPr/>
        <p:txBody>
          <a:bodyPr/>
          <a:lstStyle/>
          <a:p>
            <a:fld id="{B3CA53F8-ABC8-413D-B072-9FDACE660096}" type="slidenum">
              <a:rPr lang="en-US" smtClean="0"/>
              <a:t>28</a:t>
            </a:fld>
            <a:endParaRPr lang="en-US"/>
          </a:p>
        </p:txBody>
      </p:sp>
      <p:pic>
        <p:nvPicPr>
          <p:cNvPr id="6" name="Picture 5">
            <a:extLst>
              <a:ext uri="{FF2B5EF4-FFF2-40B4-BE49-F238E27FC236}">
                <a16:creationId xmlns:a16="http://schemas.microsoft.com/office/drawing/2014/main" id="{C4A37E95-A853-4F0E-B8CF-EF6667383D25}"/>
              </a:ext>
            </a:extLst>
          </p:cNvPr>
          <p:cNvPicPr>
            <a:picLocks noChangeAspect="1"/>
          </p:cNvPicPr>
          <p:nvPr/>
        </p:nvPicPr>
        <p:blipFill>
          <a:blip r:embed="rId2"/>
          <a:stretch>
            <a:fillRect/>
          </a:stretch>
        </p:blipFill>
        <p:spPr>
          <a:xfrm>
            <a:off x="1295400" y="1600201"/>
            <a:ext cx="9296400" cy="4778459"/>
          </a:xfrm>
          <a:prstGeom prst="rect">
            <a:avLst/>
          </a:prstGeom>
        </p:spPr>
      </p:pic>
    </p:spTree>
    <p:extLst>
      <p:ext uri="{BB962C8B-B14F-4D97-AF65-F5344CB8AC3E}">
        <p14:creationId xmlns:p14="http://schemas.microsoft.com/office/powerpoint/2010/main" val="239121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Card Sorting?</a:t>
            </a:r>
          </a:p>
        </p:txBody>
      </p:sp>
      <p:sp>
        <p:nvSpPr>
          <p:cNvPr id="3" name="Content Placeholder 2"/>
          <p:cNvSpPr>
            <a:spLocks noGrp="1"/>
          </p:cNvSpPr>
          <p:nvPr>
            <p:ph idx="1"/>
          </p:nvPr>
        </p:nvSpPr>
        <p:spPr>
          <a:xfrm>
            <a:off x="116732" y="1295400"/>
            <a:ext cx="8798668" cy="4876799"/>
          </a:xfrm>
        </p:spPr>
        <p:txBody>
          <a:bodyPr>
            <a:normAutofit/>
          </a:bodyPr>
          <a:lstStyle/>
          <a:p>
            <a:r>
              <a:rPr lang="en-US" dirty="0"/>
              <a:t>Card sorting is a method used to help design or evaluate the </a:t>
            </a:r>
            <a:r>
              <a:rPr lang="en-US" sz="4000" b="1" dirty="0"/>
              <a:t>information architecture </a:t>
            </a:r>
            <a:br>
              <a:rPr lang="en-US" sz="4000" b="1" dirty="0"/>
            </a:br>
            <a:r>
              <a:rPr lang="en-US" dirty="0"/>
              <a:t>of a site. </a:t>
            </a:r>
          </a:p>
          <a:p>
            <a:r>
              <a:rPr lang="en-US" dirty="0"/>
              <a:t>In a card sorting session, participants organize topics into categories that make sense to them and they may also help you label these groups. </a:t>
            </a:r>
          </a:p>
          <a:p>
            <a:r>
              <a:rPr lang="en-US" dirty="0"/>
              <a:t>To conduct a card sort, you can use actual cards, pieces of paper, or one of several online card-sorting software tools.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0468" y="1448442"/>
            <a:ext cx="2844800" cy="3124200"/>
          </a:xfrm>
          <a:prstGeom prst="rect">
            <a:avLst/>
          </a:prstGeom>
        </p:spPr>
      </p:pic>
      <p:sp>
        <p:nvSpPr>
          <p:cNvPr id="5" name="Slide Number Placeholder 4"/>
          <p:cNvSpPr>
            <a:spLocks noGrp="1"/>
          </p:cNvSpPr>
          <p:nvPr>
            <p:ph type="sldNum" sz="quarter" idx="12"/>
          </p:nvPr>
        </p:nvSpPr>
        <p:spPr/>
        <p:txBody>
          <a:bodyPr/>
          <a:lstStyle/>
          <a:p>
            <a:fld id="{B3CA53F8-ABC8-413D-B072-9FDACE660096}" type="slidenum">
              <a:rPr lang="en-US" smtClean="0"/>
              <a:t>3</a:t>
            </a:fld>
            <a:endParaRPr lang="en-US" dirty="0"/>
          </a:p>
        </p:txBody>
      </p:sp>
    </p:spTree>
    <p:extLst>
      <p:ext uri="{BB962C8B-B14F-4D97-AF65-F5344CB8AC3E}">
        <p14:creationId xmlns:p14="http://schemas.microsoft.com/office/powerpoint/2010/main" val="111896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Card Sorting</a:t>
            </a:r>
          </a:p>
        </p:txBody>
      </p:sp>
      <p:sp>
        <p:nvSpPr>
          <p:cNvPr id="3" name="Content Placeholder 2"/>
          <p:cNvSpPr>
            <a:spLocks noGrp="1"/>
          </p:cNvSpPr>
          <p:nvPr>
            <p:ph idx="1"/>
          </p:nvPr>
        </p:nvSpPr>
        <p:spPr>
          <a:xfrm>
            <a:off x="609600" y="1439375"/>
            <a:ext cx="6109648" cy="5105400"/>
          </a:xfrm>
        </p:spPr>
        <p:txBody>
          <a:bodyPr>
            <a:normAutofit/>
          </a:bodyPr>
          <a:lstStyle/>
          <a:p>
            <a:pPr fontAlgn="base"/>
            <a:r>
              <a:rPr lang="en-US" dirty="0"/>
              <a:t>Card sorting will help you understand your users' expectations and understanding of your topics. </a:t>
            </a:r>
          </a:p>
          <a:p>
            <a:pPr fontAlgn="base"/>
            <a:r>
              <a:rPr lang="en-US" dirty="0"/>
              <a:t>Knowing how your users group information can help you:</a:t>
            </a:r>
          </a:p>
          <a:p>
            <a:pPr lvl="1" fontAlgn="base"/>
            <a:r>
              <a:rPr lang="en-US" dirty="0"/>
              <a:t>Build the structure for your website</a:t>
            </a:r>
          </a:p>
          <a:p>
            <a:pPr lvl="1" fontAlgn="base"/>
            <a:r>
              <a:rPr lang="en-US" dirty="0"/>
              <a:t>Decide what to put on the homepage</a:t>
            </a:r>
          </a:p>
          <a:p>
            <a:pPr lvl="1" fontAlgn="base"/>
            <a:r>
              <a:rPr lang="en-US" dirty="0"/>
              <a:t>Label categories and navigation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9248" y="1600200"/>
            <a:ext cx="3505200" cy="2628900"/>
          </a:xfrm>
          <a:prstGeom prst="rect">
            <a:avLst/>
          </a:prstGeom>
        </p:spPr>
      </p:pic>
      <p:sp>
        <p:nvSpPr>
          <p:cNvPr id="4" name="Slide Number Placeholder 3"/>
          <p:cNvSpPr>
            <a:spLocks noGrp="1"/>
          </p:cNvSpPr>
          <p:nvPr>
            <p:ph type="sldNum" sz="quarter" idx="12"/>
          </p:nvPr>
        </p:nvSpPr>
        <p:spPr/>
        <p:txBody>
          <a:bodyPr/>
          <a:lstStyle/>
          <a:p>
            <a:fld id="{B3CA53F8-ABC8-413D-B072-9FDACE660096}" type="slidenum">
              <a:rPr lang="en-US" smtClean="0"/>
              <a:t>4</a:t>
            </a:fld>
            <a:endParaRPr lang="en-US" dirty="0"/>
          </a:p>
        </p:txBody>
      </p:sp>
    </p:spTree>
    <p:extLst>
      <p:ext uri="{BB962C8B-B14F-4D97-AF65-F5344CB8AC3E}">
        <p14:creationId xmlns:p14="http://schemas.microsoft.com/office/powerpoint/2010/main" val="133771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deliver?</a:t>
            </a:r>
          </a:p>
        </p:txBody>
      </p:sp>
      <p:sp>
        <p:nvSpPr>
          <p:cNvPr id="3" name="Content Placeholder 2"/>
          <p:cNvSpPr>
            <a:spLocks noGrp="1"/>
          </p:cNvSpPr>
          <p:nvPr>
            <p:ph idx="1"/>
          </p:nvPr>
        </p:nvSpPr>
        <p:spPr>
          <a:xfrm>
            <a:off x="609600" y="1600200"/>
            <a:ext cx="5867400" cy="5105400"/>
          </a:xfrm>
        </p:spPr>
        <p:txBody>
          <a:bodyPr>
            <a:normAutofit fontScale="92500" lnSpcReduction="20000"/>
          </a:bodyPr>
          <a:lstStyle/>
          <a:p>
            <a:r>
              <a:rPr lang="en-US" dirty="0"/>
              <a:t>Use card sorting to find out </a:t>
            </a:r>
            <a:r>
              <a:rPr lang="en-US" b="1" dirty="0"/>
              <a:t>how people think your content should be organized </a:t>
            </a:r>
            <a:r>
              <a:rPr lang="en-US" dirty="0"/>
              <a:t>and get the user insights you need to make informed information architecture decisions.</a:t>
            </a:r>
          </a:p>
          <a:p>
            <a:r>
              <a:rPr lang="en-US" dirty="0"/>
              <a:t>Card sorting is a quick and easy way to design an </a:t>
            </a:r>
          </a:p>
          <a:p>
            <a:pPr lvl="1"/>
            <a:r>
              <a:rPr lang="en-US" dirty="0"/>
              <a:t>information architecture, </a:t>
            </a:r>
          </a:p>
          <a:p>
            <a:pPr lvl="1"/>
            <a:r>
              <a:rPr lang="en-US" dirty="0"/>
              <a:t>workflow, </a:t>
            </a:r>
          </a:p>
          <a:p>
            <a:pPr lvl="1"/>
            <a:r>
              <a:rPr lang="en-US" dirty="0"/>
              <a:t>menu structure or </a:t>
            </a:r>
          </a:p>
          <a:p>
            <a:pPr lvl="1"/>
            <a:r>
              <a:rPr lang="en-US" dirty="0"/>
              <a:t>website navigation paths. </a:t>
            </a:r>
          </a:p>
        </p:txBody>
      </p:sp>
      <p:sp>
        <p:nvSpPr>
          <p:cNvPr id="5" name="Slide Number Placeholder 4"/>
          <p:cNvSpPr>
            <a:spLocks noGrp="1"/>
          </p:cNvSpPr>
          <p:nvPr>
            <p:ph type="sldNum" sz="quarter" idx="12"/>
          </p:nvPr>
        </p:nvSpPr>
        <p:spPr/>
        <p:txBody>
          <a:bodyPr/>
          <a:lstStyle/>
          <a:p>
            <a:fld id="{B3CA53F8-ABC8-413D-B072-9FDACE660096}" type="slidenum">
              <a:rPr lang="en-US" smtClean="0"/>
              <a:t>5</a:t>
            </a:fld>
            <a:endParaRPr lang="en-US" dirty="0"/>
          </a:p>
        </p:txBody>
      </p:sp>
      <p:pic>
        <p:nvPicPr>
          <p:cNvPr id="2050" name="Picture 2" descr="Image result for navigation tab menu subm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115295"/>
            <a:ext cx="4053308" cy="210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44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Methods</a:t>
            </a:r>
          </a:p>
        </p:txBody>
      </p:sp>
      <p:pic>
        <p:nvPicPr>
          <p:cNvPr id="1026" name="Picture 2" descr="http://fostermilo.com/images/IMG_1648.jpg/image_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377250">
            <a:off x="1860323" y="1915296"/>
            <a:ext cx="3810000" cy="2724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3.gstatic.com/images?q=tbn:ANd9GcQAyJ3VTeb7VVHbRNZAReaVGLpdiNHiyQQVem18kvch5rnwyp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63125">
            <a:off x="7358575" y="1605594"/>
            <a:ext cx="2581275" cy="17716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media.nngroup.com/media/editor/2012/10/31/cardsort_.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62608">
            <a:off x="4974867" y="3619777"/>
            <a:ext cx="4223465" cy="257048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3CA53F8-ABC8-413D-B072-9FDACE660096}" type="slidenum">
              <a:rPr lang="en-US" smtClean="0"/>
              <a:t>6</a:t>
            </a:fld>
            <a:endParaRPr lang="en-US" dirty="0"/>
          </a:p>
        </p:txBody>
      </p:sp>
    </p:spTree>
    <p:extLst>
      <p:ext uri="{BB962C8B-B14F-4D97-AF65-F5344CB8AC3E}">
        <p14:creationId xmlns:p14="http://schemas.microsoft.com/office/powerpoint/2010/main" val="54588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Open and Closed Card Sorting</a:t>
            </a:r>
          </a:p>
        </p:txBody>
      </p:sp>
      <p:sp>
        <p:nvSpPr>
          <p:cNvPr id="3" name="Content Placeholder 2"/>
          <p:cNvSpPr>
            <a:spLocks noGrp="1"/>
          </p:cNvSpPr>
          <p:nvPr>
            <p:ph idx="1"/>
          </p:nvPr>
        </p:nvSpPr>
        <p:spPr/>
        <p:txBody>
          <a:bodyPr>
            <a:normAutofit fontScale="92500"/>
          </a:bodyPr>
          <a:lstStyle/>
          <a:p>
            <a:pPr fontAlgn="base"/>
            <a:r>
              <a:rPr lang="en-US" b="1" dirty="0"/>
              <a:t>Open Card Sort</a:t>
            </a:r>
            <a:r>
              <a:rPr lang="en-US" dirty="0"/>
              <a:t>: </a:t>
            </a:r>
            <a:r>
              <a:rPr lang="en-US" sz="2800" dirty="0">
                <a:solidFill>
                  <a:schemeClr val="tx1">
                    <a:lumMod val="50000"/>
                    <a:lumOff val="50000"/>
                  </a:schemeClr>
                </a:solidFill>
              </a:rPr>
              <a:t>Participants are asked to organize topics from content within your website into groups that make sense to them and then name each group they created in a way that they feel accurately describes the content. Use an open card sort to learn how users group content and the terms or labels they give each category.</a:t>
            </a:r>
            <a:br>
              <a:rPr lang="en-US" sz="2800" dirty="0">
                <a:solidFill>
                  <a:schemeClr val="tx1">
                    <a:lumMod val="50000"/>
                    <a:lumOff val="50000"/>
                  </a:schemeClr>
                </a:solidFill>
              </a:rPr>
            </a:br>
            <a:endParaRPr lang="en-US" sz="2800" dirty="0">
              <a:solidFill>
                <a:schemeClr val="tx1">
                  <a:lumMod val="50000"/>
                  <a:lumOff val="50000"/>
                </a:schemeClr>
              </a:solidFill>
            </a:endParaRPr>
          </a:p>
          <a:p>
            <a:pPr fontAlgn="base"/>
            <a:r>
              <a:rPr lang="en-US" b="1" dirty="0"/>
              <a:t>Closed Card Sort</a:t>
            </a:r>
            <a:r>
              <a:rPr lang="en-US" dirty="0"/>
              <a:t>: </a:t>
            </a:r>
            <a:r>
              <a:rPr lang="en-US" sz="3000" dirty="0">
                <a:solidFill>
                  <a:schemeClr val="tx1">
                    <a:lumMod val="50000"/>
                    <a:lumOff val="50000"/>
                  </a:schemeClr>
                </a:solidFill>
              </a:rPr>
              <a:t>Participants are asked to sort topics from content within your website into pre-defined categories. A closed card sort works best when you are working with a pre-defined set of categories, and you want to learn how users sort content items into each category.</a:t>
            </a:r>
          </a:p>
        </p:txBody>
      </p:sp>
      <p:sp>
        <p:nvSpPr>
          <p:cNvPr id="4" name="Slide Number Placeholder 3"/>
          <p:cNvSpPr>
            <a:spLocks noGrp="1"/>
          </p:cNvSpPr>
          <p:nvPr>
            <p:ph type="sldNum" sz="quarter" idx="12"/>
          </p:nvPr>
        </p:nvSpPr>
        <p:spPr/>
        <p:txBody>
          <a:bodyPr/>
          <a:lstStyle/>
          <a:p>
            <a:fld id="{B3CA53F8-ABC8-413D-B072-9FDACE660096}" type="slidenum">
              <a:rPr lang="en-US" smtClean="0"/>
              <a:t>7</a:t>
            </a:fld>
            <a:endParaRPr lang="en-US" dirty="0"/>
          </a:p>
        </p:txBody>
      </p:sp>
    </p:spTree>
    <p:extLst>
      <p:ext uri="{BB962C8B-B14F-4D97-AF65-F5344CB8AC3E}">
        <p14:creationId xmlns:p14="http://schemas.microsoft.com/office/powerpoint/2010/main" val="297642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Cards:  Your “cards” are the </a:t>
            </a:r>
            <a:r>
              <a:rPr lang="en-US" b="1" dirty="0"/>
              <a:t>content</a:t>
            </a:r>
            <a:r>
              <a:rPr lang="en-US" dirty="0"/>
              <a:t> items from your website that you'd like to study.</a:t>
            </a:r>
          </a:p>
          <a:p>
            <a:endParaRPr lang="en-US" dirty="0"/>
          </a:p>
          <a:p>
            <a:r>
              <a:rPr lang="en-US" dirty="0"/>
              <a:t>We ask people to sort these cards into groups to help you understand your users' mental models.</a:t>
            </a:r>
          </a:p>
        </p:txBody>
      </p:sp>
      <p:sp>
        <p:nvSpPr>
          <p:cNvPr id="4" name="Slide Number Placeholder 3"/>
          <p:cNvSpPr>
            <a:spLocks noGrp="1"/>
          </p:cNvSpPr>
          <p:nvPr>
            <p:ph type="sldNum" sz="quarter" idx="12"/>
          </p:nvPr>
        </p:nvSpPr>
        <p:spPr/>
        <p:txBody>
          <a:bodyPr/>
          <a:lstStyle/>
          <a:p>
            <a:fld id="{B3CA53F8-ABC8-413D-B072-9FDACE660096}" type="slidenum">
              <a:rPr lang="en-US" smtClean="0"/>
              <a:t>8</a:t>
            </a:fld>
            <a:endParaRPr lang="en-US" dirty="0"/>
          </a:p>
        </p:txBody>
      </p:sp>
    </p:spTree>
    <p:extLst>
      <p:ext uri="{BB962C8B-B14F-4D97-AF65-F5344CB8AC3E}">
        <p14:creationId xmlns:p14="http://schemas.microsoft.com/office/powerpoint/2010/main" val="262406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(1/2)</a:t>
            </a:r>
          </a:p>
        </p:txBody>
      </p:sp>
      <p:sp>
        <p:nvSpPr>
          <p:cNvPr id="3" name="Content Placeholder 2"/>
          <p:cNvSpPr>
            <a:spLocks noGrp="1"/>
          </p:cNvSpPr>
          <p:nvPr>
            <p:ph idx="1"/>
          </p:nvPr>
        </p:nvSpPr>
        <p:spPr/>
        <p:txBody>
          <a:bodyPr>
            <a:normAutofit fontScale="92500"/>
          </a:bodyPr>
          <a:lstStyle/>
          <a:p>
            <a:pPr fontAlgn="base"/>
            <a:r>
              <a:rPr lang="en-US" dirty="0"/>
              <a:t>Limit the number of cards. It is tempting to want the participant to sort "ALL" of your content, but be mindful of participant fatigue. </a:t>
            </a:r>
          </a:p>
          <a:p>
            <a:pPr fontAlgn="base"/>
            <a:endParaRPr lang="en-US" dirty="0"/>
          </a:p>
          <a:p>
            <a:pPr fontAlgn="base"/>
            <a:r>
              <a:rPr lang="en-US" dirty="0"/>
              <a:t>If possible, randomize the order of presentation so that each piece of content has a chance to be sorted earlier in the session.</a:t>
            </a:r>
            <a:br>
              <a:rPr lang="en-US" dirty="0"/>
            </a:br>
            <a:endParaRPr lang="en-US" dirty="0"/>
          </a:p>
          <a:p>
            <a:pPr fontAlgn="base"/>
            <a:r>
              <a:rPr lang="en-US" dirty="0"/>
              <a:t>Provide the participants with an estimate of how long the card sort will take before beginning the session to help them better gauge the required time and effort.</a:t>
            </a:r>
          </a:p>
        </p:txBody>
      </p:sp>
      <p:sp>
        <p:nvSpPr>
          <p:cNvPr id="4" name="Slide Number Placeholder 3"/>
          <p:cNvSpPr>
            <a:spLocks noGrp="1"/>
          </p:cNvSpPr>
          <p:nvPr>
            <p:ph type="sldNum" sz="quarter" idx="12"/>
          </p:nvPr>
        </p:nvSpPr>
        <p:spPr/>
        <p:txBody>
          <a:bodyPr/>
          <a:lstStyle/>
          <a:p>
            <a:fld id="{B3CA53F8-ABC8-413D-B072-9FDACE660096}" type="slidenum">
              <a:rPr lang="en-US" smtClean="0"/>
              <a:t>9</a:t>
            </a:fld>
            <a:endParaRPr lang="en-US" dirty="0"/>
          </a:p>
        </p:txBody>
      </p:sp>
    </p:spTree>
    <p:extLst>
      <p:ext uri="{BB962C8B-B14F-4D97-AF65-F5344CB8AC3E}">
        <p14:creationId xmlns:p14="http://schemas.microsoft.com/office/powerpoint/2010/main" val="559508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1893</Words>
  <Application>Microsoft Office PowerPoint</Application>
  <PresentationFormat>Widescreen</PresentationFormat>
  <Paragraphs>171</Paragraphs>
  <Slides>28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Card Sorting</vt:lpstr>
      <vt:lpstr>Today’s Content</vt:lpstr>
      <vt:lpstr>What is Card Sorting?</vt:lpstr>
      <vt:lpstr>Benefits of Card Sorting</vt:lpstr>
      <vt:lpstr>What does it deliver?</vt:lpstr>
      <vt:lpstr>Traditional Methods</vt:lpstr>
      <vt:lpstr>Open and Closed Card Sorting</vt:lpstr>
      <vt:lpstr>How does it work?</vt:lpstr>
      <vt:lpstr>Best Practices (1/2)</vt:lpstr>
      <vt:lpstr>Best Practices (2/2)</vt:lpstr>
      <vt:lpstr>How to Conduct a Card Sort </vt:lpstr>
      <vt:lpstr>Prepare the cards (1/2)</vt:lpstr>
      <vt:lpstr>Prepare the cards (2/2)</vt:lpstr>
      <vt:lpstr>Set-up the session</vt:lpstr>
      <vt:lpstr>Lead the session (1/3)</vt:lpstr>
      <vt:lpstr>Lead the session (2/3)</vt:lpstr>
      <vt:lpstr>Lead the session (3/3)</vt:lpstr>
      <vt:lpstr>Analyze Your Data (1/2)</vt:lpstr>
      <vt:lpstr>Analyze Your Data (2/2)</vt:lpstr>
      <vt:lpstr>Practice</vt:lpstr>
      <vt:lpstr>Practice:  Let’s do one together</vt:lpstr>
      <vt:lpstr>Try the tree testing demo</vt:lpstr>
      <vt:lpstr>create an account</vt:lpstr>
      <vt:lpstr>Individual assignment 3:  Card Sort (Due 9/21 on Reggienet ) </vt:lpstr>
      <vt:lpstr>Individual assignment 3:  Card Sort (Due 9/21 on Reggienet )</vt:lpstr>
      <vt:lpstr>Categories</vt:lpstr>
      <vt:lpstr>Similarity matrix</vt:lpstr>
      <vt:lpstr>Download</vt:lpstr>
    </vt:vector>
  </TitlesOfParts>
  <Company>COUNTRY Financial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 Sorting</dc:title>
  <dc:creator>Walczynski, Sarah</dc:creator>
  <cp:lastModifiedBy>Agyemang, Eric</cp:lastModifiedBy>
  <cp:revision>87</cp:revision>
  <dcterms:created xsi:type="dcterms:W3CDTF">2015-02-06T21:38:37Z</dcterms:created>
  <dcterms:modified xsi:type="dcterms:W3CDTF">2022-10-19T09:33:22Z</dcterms:modified>
</cp:coreProperties>
</file>