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2"/>
  </p:notesMasterIdLst>
  <p:sldIdLst>
    <p:sldId id="256" r:id="rId2"/>
    <p:sldId id="260" r:id="rId3"/>
    <p:sldId id="281" r:id="rId4"/>
    <p:sldId id="286" r:id="rId5"/>
    <p:sldId id="299" r:id="rId6"/>
    <p:sldId id="259" r:id="rId7"/>
    <p:sldId id="261" r:id="rId8"/>
    <p:sldId id="262" r:id="rId9"/>
    <p:sldId id="263" r:id="rId10"/>
    <p:sldId id="264" r:id="rId11"/>
    <p:sldId id="265" r:id="rId12"/>
    <p:sldId id="257" r:id="rId13"/>
    <p:sldId id="266" r:id="rId14"/>
    <p:sldId id="291" r:id="rId15"/>
    <p:sldId id="278" r:id="rId16"/>
    <p:sldId id="279" r:id="rId17"/>
    <p:sldId id="280" r:id="rId18"/>
    <p:sldId id="267" r:id="rId19"/>
    <p:sldId id="269" r:id="rId20"/>
    <p:sldId id="270" r:id="rId21"/>
    <p:sldId id="271" r:id="rId22"/>
    <p:sldId id="272" r:id="rId23"/>
    <p:sldId id="274" r:id="rId24"/>
    <p:sldId id="275" r:id="rId25"/>
    <p:sldId id="292" r:id="rId26"/>
    <p:sldId id="283" r:id="rId27"/>
    <p:sldId id="300" r:id="rId28"/>
    <p:sldId id="276" r:id="rId29"/>
    <p:sldId id="282" r:id="rId30"/>
    <p:sldId id="277" r:id="rId31"/>
    <p:sldId id="273" r:id="rId32"/>
    <p:sldId id="284" r:id="rId33"/>
    <p:sldId id="287" r:id="rId34"/>
    <p:sldId id="298" r:id="rId35"/>
    <p:sldId id="295" r:id="rId36"/>
    <p:sldId id="294" r:id="rId37"/>
    <p:sldId id="293" r:id="rId38"/>
    <p:sldId id="302" r:id="rId39"/>
    <p:sldId id="303" r:id="rId40"/>
    <p:sldId id="29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2FC7171-DA6C-4FDA-A56E-AA8032CB28DC}">
          <p14:sldIdLst>
            <p14:sldId id="256"/>
            <p14:sldId id="260"/>
            <p14:sldId id="281"/>
            <p14:sldId id="286"/>
            <p14:sldId id="299"/>
            <p14:sldId id="259"/>
            <p14:sldId id="261"/>
            <p14:sldId id="262"/>
            <p14:sldId id="263"/>
            <p14:sldId id="264"/>
            <p14:sldId id="265"/>
            <p14:sldId id="257"/>
            <p14:sldId id="266"/>
            <p14:sldId id="291"/>
            <p14:sldId id="278"/>
            <p14:sldId id="279"/>
            <p14:sldId id="280"/>
            <p14:sldId id="267"/>
            <p14:sldId id="269"/>
            <p14:sldId id="270"/>
            <p14:sldId id="271"/>
            <p14:sldId id="272"/>
            <p14:sldId id="274"/>
            <p14:sldId id="275"/>
            <p14:sldId id="292"/>
            <p14:sldId id="283"/>
            <p14:sldId id="300"/>
            <p14:sldId id="276"/>
            <p14:sldId id="282"/>
            <p14:sldId id="277"/>
            <p14:sldId id="273"/>
            <p14:sldId id="284"/>
            <p14:sldId id="287"/>
            <p14:sldId id="298"/>
            <p14:sldId id="295"/>
            <p14:sldId id="294"/>
            <p14:sldId id="293"/>
            <p14:sldId id="302"/>
            <p14:sldId id="303"/>
            <p14:sldId id="296"/>
          </p14:sldIdLst>
        </p14:section>
        <p14:section name="Untitled Section" id="{8003DC2F-7F78-4DEB-AFEC-A46591EF547C}">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495979-C384-4099-9B88-57515B815B3A}" v="16" dt="2022-09-28T17:37:23.5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184" autoAdjust="0"/>
    <p:restoredTop sz="81931" autoAdjust="0"/>
  </p:normalViewPr>
  <p:slideViewPr>
    <p:cSldViewPr snapToGrid="0">
      <p:cViewPr varScale="1">
        <p:scale>
          <a:sx n="71" d="100"/>
          <a:sy n="71" d="100"/>
        </p:scale>
        <p:origin x="34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i, Jianwei" userId="a9adc4b8-c48f-4695-ba31-44e2f6e8bd84" providerId="ADAL" clId="{D2A43519-F695-4F82-8AB0-E0D2EBEB8A43}"/>
    <pc:docChg chg="undo custSel addSld delSld modSld modSection">
      <pc:chgData name="Lai, Jianwei" userId="a9adc4b8-c48f-4695-ba31-44e2f6e8bd84" providerId="ADAL" clId="{D2A43519-F695-4F82-8AB0-E0D2EBEB8A43}" dt="2022-02-14T03:39:13.285" v="96" actId="2696"/>
      <pc:docMkLst>
        <pc:docMk/>
      </pc:docMkLst>
      <pc:sldChg chg="modSp mod">
        <pc:chgData name="Lai, Jianwei" userId="a9adc4b8-c48f-4695-ba31-44e2f6e8bd84" providerId="ADAL" clId="{D2A43519-F695-4F82-8AB0-E0D2EBEB8A43}" dt="2022-02-14T03:16:39.481" v="3" actId="20577"/>
        <pc:sldMkLst>
          <pc:docMk/>
          <pc:sldMk cId="186233297" sldId="272"/>
        </pc:sldMkLst>
        <pc:spChg chg="mod">
          <ac:chgData name="Lai, Jianwei" userId="a9adc4b8-c48f-4695-ba31-44e2f6e8bd84" providerId="ADAL" clId="{D2A43519-F695-4F82-8AB0-E0D2EBEB8A43}" dt="2022-02-14T03:16:39.481" v="3" actId="20577"/>
          <ac:spMkLst>
            <pc:docMk/>
            <pc:sldMk cId="186233297" sldId="272"/>
            <ac:spMk id="3" creationId="{00000000-0000-0000-0000-000000000000}"/>
          </ac:spMkLst>
        </pc:spChg>
      </pc:sldChg>
      <pc:sldChg chg="modSp mod">
        <pc:chgData name="Lai, Jianwei" userId="a9adc4b8-c48f-4695-ba31-44e2f6e8bd84" providerId="ADAL" clId="{D2A43519-F695-4F82-8AB0-E0D2EBEB8A43}" dt="2022-02-14T03:26:29.660" v="4" actId="20577"/>
        <pc:sldMkLst>
          <pc:docMk/>
          <pc:sldMk cId="579414587" sldId="287"/>
        </pc:sldMkLst>
        <pc:spChg chg="mod">
          <ac:chgData name="Lai, Jianwei" userId="a9adc4b8-c48f-4695-ba31-44e2f6e8bd84" providerId="ADAL" clId="{D2A43519-F695-4F82-8AB0-E0D2EBEB8A43}" dt="2022-02-14T03:26:29.660" v="4" actId="20577"/>
          <ac:spMkLst>
            <pc:docMk/>
            <pc:sldMk cId="579414587" sldId="287"/>
            <ac:spMk id="3" creationId="{00000000-0000-0000-0000-000000000000}"/>
          </ac:spMkLst>
        </pc:spChg>
      </pc:sldChg>
      <pc:sldChg chg="modSp mod">
        <pc:chgData name="Lai, Jianwei" userId="a9adc4b8-c48f-4695-ba31-44e2f6e8bd84" providerId="ADAL" clId="{D2A43519-F695-4F82-8AB0-E0D2EBEB8A43}" dt="2022-02-14T03:39:04.815" v="93" actId="113"/>
        <pc:sldMkLst>
          <pc:docMk/>
          <pc:sldMk cId="285124758" sldId="296"/>
        </pc:sldMkLst>
        <pc:spChg chg="mod">
          <ac:chgData name="Lai, Jianwei" userId="a9adc4b8-c48f-4695-ba31-44e2f6e8bd84" providerId="ADAL" clId="{D2A43519-F695-4F82-8AB0-E0D2EBEB8A43}" dt="2022-02-14T03:36:21.098" v="20" actId="207"/>
          <ac:spMkLst>
            <pc:docMk/>
            <pc:sldMk cId="285124758" sldId="296"/>
            <ac:spMk id="2" creationId="{00000000-0000-0000-0000-000000000000}"/>
          </ac:spMkLst>
        </pc:spChg>
        <pc:spChg chg="mod">
          <ac:chgData name="Lai, Jianwei" userId="a9adc4b8-c48f-4695-ba31-44e2f6e8bd84" providerId="ADAL" clId="{D2A43519-F695-4F82-8AB0-E0D2EBEB8A43}" dt="2022-02-14T03:39:04.815" v="93" actId="113"/>
          <ac:spMkLst>
            <pc:docMk/>
            <pc:sldMk cId="285124758" sldId="296"/>
            <ac:spMk id="3" creationId="{00000000-0000-0000-0000-000000000000}"/>
          </ac:spMkLst>
        </pc:spChg>
      </pc:sldChg>
      <pc:sldChg chg="modSp del mod">
        <pc:chgData name="Lai, Jianwei" userId="a9adc4b8-c48f-4695-ba31-44e2f6e8bd84" providerId="ADAL" clId="{D2A43519-F695-4F82-8AB0-E0D2EBEB8A43}" dt="2022-02-14T03:39:13.285" v="96" actId="2696"/>
        <pc:sldMkLst>
          <pc:docMk/>
          <pc:sldMk cId="1471852262" sldId="297"/>
        </pc:sldMkLst>
        <pc:spChg chg="mod">
          <ac:chgData name="Lai, Jianwei" userId="a9adc4b8-c48f-4695-ba31-44e2f6e8bd84" providerId="ADAL" clId="{D2A43519-F695-4F82-8AB0-E0D2EBEB8A43}" dt="2022-02-14T03:37:51.187" v="72" actId="21"/>
          <ac:spMkLst>
            <pc:docMk/>
            <pc:sldMk cId="1471852262" sldId="297"/>
            <ac:spMk id="2" creationId="{A2F97F85-6BDA-45C4-B7DF-4B1E6A67CBC7}"/>
          </ac:spMkLst>
        </pc:spChg>
      </pc:sldChg>
      <pc:sldChg chg="del">
        <pc:chgData name="Lai, Jianwei" userId="a9adc4b8-c48f-4695-ba31-44e2f6e8bd84" providerId="ADAL" clId="{D2A43519-F695-4F82-8AB0-E0D2EBEB8A43}" dt="2022-02-14T03:31:21.667" v="5" actId="2696"/>
        <pc:sldMkLst>
          <pc:docMk/>
          <pc:sldMk cId="3179070289" sldId="301"/>
        </pc:sldMkLst>
      </pc:sldChg>
      <pc:sldChg chg="add del">
        <pc:chgData name="Lai, Jianwei" userId="a9adc4b8-c48f-4695-ba31-44e2f6e8bd84" providerId="ADAL" clId="{D2A43519-F695-4F82-8AB0-E0D2EBEB8A43}" dt="2022-02-14T03:39:10.968" v="95" actId="2890"/>
        <pc:sldMkLst>
          <pc:docMk/>
          <pc:sldMk cId="564272531" sldId="304"/>
        </pc:sldMkLst>
      </pc:sldChg>
    </pc:docChg>
  </pc:docChgLst>
  <pc:docChgLst>
    <pc:chgData name="Lai, Jianwei" userId="a9adc4b8-c48f-4695-ba31-44e2f6e8bd84" providerId="ADAL" clId="{F5495979-C384-4099-9B88-57515B815B3A}"/>
    <pc:docChg chg="modSld">
      <pc:chgData name="Lai, Jianwei" userId="a9adc4b8-c48f-4695-ba31-44e2f6e8bd84" providerId="ADAL" clId="{F5495979-C384-4099-9B88-57515B815B3A}" dt="2022-09-28T17:37:26.739" v="45" actId="207"/>
      <pc:docMkLst>
        <pc:docMk/>
      </pc:docMkLst>
      <pc:sldChg chg="addSp modSp mod">
        <pc:chgData name="Lai, Jianwei" userId="a9adc4b8-c48f-4695-ba31-44e2f6e8bd84" providerId="ADAL" clId="{F5495979-C384-4099-9B88-57515B815B3A}" dt="2022-09-28T17:28:17.462" v="3" actId="1076"/>
        <pc:sldMkLst>
          <pc:docMk/>
          <pc:sldMk cId="310759554" sldId="271"/>
        </pc:sldMkLst>
        <pc:spChg chg="add mod">
          <ac:chgData name="Lai, Jianwei" userId="a9adc4b8-c48f-4695-ba31-44e2f6e8bd84" providerId="ADAL" clId="{F5495979-C384-4099-9B88-57515B815B3A}" dt="2022-09-28T17:28:17.462" v="3" actId="1076"/>
          <ac:spMkLst>
            <pc:docMk/>
            <pc:sldMk cId="310759554" sldId="271"/>
            <ac:spMk id="7" creationId="{364DF353-F10C-411E-B183-8D197E065787}"/>
          </ac:spMkLst>
        </pc:spChg>
        <pc:picChg chg="mod">
          <ac:chgData name="Lai, Jianwei" userId="a9adc4b8-c48f-4695-ba31-44e2f6e8bd84" providerId="ADAL" clId="{F5495979-C384-4099-9B88-57515B815B3A}" dt="2022-09-28T17:28:15.606" v="2" actId="1076"/>
          <ac:picMkLst>
            <pc:docMk/>
            <pc:sldMk cId="310759554" sldId="271"/>
            <ac:picMk id="4" creationId="{00000000-0000-0000-0000-000000000000}"/>
          </ac:picMkLst>
        </pc:picChg>
      </pc:sldChg>
      <pc:sldChg chg="modSp mod">
        <pc:chgData name="Lai, Jianwei" userId="a9adc4b8-c48f-4695-ba31-44e2f6e8bd84" providerId="ADAL" clId="{F5495979-C384-4099-9B88-57515B815B3A}" dt="2022-09-28T17:37:26.739" v="45" actId="207"/>
        <pc:sldMkLst>
          <pc:docMk/>
          <pc:sldMk cId="285124758" sldId="296"/>
        </pc:sldMkLst>
        <pc:spChg chg="mod">
          <ac:chgData name="Lai, Jianwei" userId="a9adc4b8-c48f-4695-ba31-44e2f6e8bd84" providerId="ADAL" clId="{F5495979-C384-4099-9B88-57515B815B3A}" dt="2022-09-28T17:37:26.739" v="45" actId="207"/>
          <ac:spMkLst>
            <pc:docMk/>
            <pc:sldMk cId="285124758" sldId="296"/>
            <ac:spMk id="3" creationId="{00000000-0000-0000-0000-000000000000}"/>
          </ac:spMkLst>
        </pc:spChg>
      </pc:sldChg>
      <pc:sldChg chg="modSp mod">
        <pc:chgData name="Lai, Jianwei" userId="a9adc4b8-c48f-4695-ba31-44e2f6e8bd84" providerId="ADAL" clId="{F5495979-C384-4099-9B88-57515B815B3A}" dt="2022-09-28T17:36:00.324" v="4"/>
        <pc:sldMkLst>
          <pc:docMk/>
          <pc:sldMk cId="1148701942" sldId="298"/>
        </pc:sldMkLst>
        <pc:spChg chg="mod">
          <ac:chgData name="Lai, Jianwei" userId="a9adc4b8-c48f-4695-ba31-44e2f6e8bd84" providerId="ADAL" clId="{F5495979-C384-4099-9B88-57515B815B3A}" dt="2022-09-28T17:36:00.324" v="4"/>
          <ac:spMkLst>
            <pc:docMk/>
            <pc:sldMk cId="1148701942" sldId="298"/>
            <ac:spMk id="3" creationId="{4E736BC6-9AC9-4DC4-B8C4-10FDCE9FE2E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785A5D-1863-4A18-998A-62913789DDBB}" type="datetimeFigureOut">
              <a:rPr lang="en-US" smtClean="0"/>
              <a:t>11/19/2022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F6A4B0-3C9F-48EC-8A96-00D6D17073D9}" type="slidenum">
              <a:rPr lang="en-US" smtClean="0"/>
              <a:t>‹#›</a:t>
            </a:fld>
            <a:endParaRPr lang="en-US"/>
          </a:p>
        </p:txBody>
      </p:sp>
    </p:spTree>
    <p:extLst>
      <p:ext uri="{BB962C8B-B14F-4D97-AF65-F5344CB8AC3E}">
        <p14:creationId xmlns:p14="http://schemas.microsoft.com/office/powerpoint/2010/main" val="1949187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1 &amp; 2 are paid,</a:t>
            </a:r>
            <a:endParaRPr lang="en-US" baseline="0" dirty="0"/>
          </a:p>
          <a:p>
            <a:r>
              <a:rPr lang="en-US" baseline="0" dirty="0"/>
              <a:t>3 is organic</a:t>
            </a:r>
          </a:p>
          <a:p>
            <a:r>
              <a:rPr lang="en-US" baseline="0" dirty="0"/>
              <a:t>4 &amp; 5 are local packs</a:t>
            </a:r>
          </a:p>
          <a:p>
            <a:r>
              <a:rPr lang="en-US" baseline="0" dirty="0"/>
              <a:t>Others: News, Video, General information, “Also searched for”</a:t>
            </a:r>
          </a:p>
          <a:p>
            <a:endParaRPr lang="en-US" dirty="0"/>
          </a:p>
        </p:txBody>
      </p:sp>
      <p:sp>
        <p:nvSpPr>
          <p:cNvPr id="4" name="Slide Number Placeholder 3"/>
          <p:cNvSpPr>
            <a:spLocks noGrp="1"/>
          </p:cNvSpPr>
          <p:nvPr>
            <p:ph type="sldNum" sz="quarter" idx="10"/>
          </p:nvPr>
        </p:nvSpPr>
        <p:spPr/>
        <p:txBody>
          <a:bodyPr/>
          <a:lstStyle/>
          <a:p>
            <a:fld id="{02D58ACB-0B51-4A13-8321-DC0423A1088C}" type="slidenum">
              <a:rPr lang="en-US" smtClean="0"/>
              <a:t>3</a:t>
            </a:fld>
            <a:endParaRPr lang="en-US"/>
          </a:p>
        </p:txBody>
      </p:sp>
    </p:spTree>
    <p:extLst>
      <p:ext uri="{BB962C8B-B14F-4D97-AF65-F5344CB8AC3E}">
        <p14:creationId xmlns:p14="http://schemas.microsoft.com/office/powerpoint/2010/main" val="125202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F6A4B0-3C9F-48EC-8A96-00D6D17073D9}" type="slidenum">
              <a:rPr lang="en-US" smtClean="0"/>
              <a:t>11</a:t>
            </a:fld>
            <a:endParaRPr lang="en-US"/>
          </a:p>
        </p:txBody>
      </p:sp>
    </p:spTree>
    <p:extLst>
      <p:ext uri="{BB962C8B-B14F-4D97-AF65-F5344CB8AC3E}">
        <p14:creationId xmlns:p14="http://schemas.microsoft.com/office/powerpoint/2010/main" val="3995571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F6A4B0-3C9F-48EC-8A96-00D6D17073D9}" type="slidenum">
              <a:rPr lang="en-US" smtClean="0"/>
              <a:t>13</a:t>
            </a:fld>
            <a:endParaRPr lang="en-US"/>
          </a:p>
        </p:txBody>
      </p:sp>
    </p:spTree>
    <p:extLst>
      <p:ext uri="{BB962C8B-B14F-4D97-AF65-F5344CB8AC3E}">
        <p14:creationId xmlns:p14="http://schemas.microsoft.com/office/powerpoint/2010/main" val="2591805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F6A4B0-3C9F-48EC-8A96-00D6D17073D9}" type="slidenum">
              <a:rPr lang="en-US" smtClean="0"/>
              <a:t>15</a:t>
            </a:fld>
            <a:endParaRPr lang="en-US"/>
          </a:p>
        </p:txBody>
      </p:sp>
    </p:spTree>
    <p:extLst>
      <p:ext uri="{BB962C8B-B14F-4D97-AF65-F5344CB8AC3E}">
        <p14:creationId xmlns:p14="http://schemas.microsoft.com/office/powerpoint/2010/main" val="121117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Metadata is data (information) about data.</a:t>
            </a:r>
          </a:p>
          <a:p>
            <a:r>
              <a:rPr lang="en-US" sz="1200" b="0" i="0" kern="1200" dirty="0">
                <a:solidFill>
                  <a:schemeClr val="tx1"/>
                </a:solidFill>
                <a:effectLst/>
                <a:latin typeface="+mn-lt"/>
                <a:ea typeface="+mn-ea"/>
                <a:cs typeface="+mn-cs"/>
              </a:rPr>
              <a:t>The &lt;meta&gt; tag provides metadata about the HTML document. Metadata will not be displayed on the page, but will be machine </a:t>
            </a:r>
            <a:r>
              <a:rPr lang="en-US" sz="1200" b="0" i="0" kern="1200" dirty="0" err="1">
                <a:solidFill>
                  <a:schemeClr val="tx1"/>
                </a:solidFill>
                <a:effectLst/>
                <a:latin typeface="+mn-lt"/>
                <a:ea typeface="+mn-ea"/>
                <a:cs typeface="+mn-cs"/>
              </a:rPr>
              <a:t>parsable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Meta elements are typically used to specify page description, keywords, author of the document, last modified, and other metadata.</a:t>
            </a:r>
          </a:p>
          <a:p>
            <a:r>
              <a:rPr lang="en-US" sz="1200" b="0" i="0" kern="1200" dirty="0">
                <a:solidFill>
                  <a:schemeClr val="tx1"/>
                </a:solidFill>
                <a:effectLst/>
                <a:latin typeface="+mn-lt"/>
                <a:ea typeface="+mn-ea"/>
                <a:cs typeface="+mn-cs"/>
              </a:rPr>
              <a:t>The metadata can be used by browsers (how to display content or reload page), search engines (keywords), or other web services.</a:t>
            </a:r>
          </a:p>
          <a:p>
            <a:endParaRPr lang="en-US" dirty="0"/>
          </a:p>
        </p:txBody>
      </p:sp>
      <p:sp>
        <p:nvSpPr>
          <p:cNvPr id="4" name="Slide Number Placeholder 3"/>
          <p:cNvSpPr>
            <a:spLocks noGrp="1"/>
          </p:cNvSpPr>
          <p:nvPr>
            <p:ph type="sldNum" sz="quarter" idx="10"/>
          </p:nvPr>
        </p:nvSpPr>
        <p:spPr/>
        <p:txBody>
          <a:bodyPr/>
          <a:lstStyle/>
          <a:p>
            <a:fld id="{F6F6A4B0-3C9F-48EC-8A96-00D6D17073D9}" type="slidenum">
              <a:rPr lang="en-US" smtClean="0"/>
              <a:t>19</a:t>
            </a:fld>
            <a:endParaRPr lang="en-US"/>
          </a:p>
        </p:txBody>
      </p:sp>
    </p:spTree>
    <p:extLst>
      <p:ext uri="{BB962C8B-B14F-4D97-AF65-F5344CB8AC3E}">
        <p14:creationId xmlns:p14="http://schemas.microsoft.com/office/powerpoint/2010/main" val="1436819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F6A4B0-3C9F-48EC-8A96-00D6D17073D9}" type="slidenum">
              <a:rPr lang="en-US" smtClean="0"/>
              <a:t>22</a:t>
            </a:fld>
            <a:endParaRPr lang="en-US"/>
          </a:p>
        </p:txBody>
      </p:sp>
    </p:spTree>
    <p:extLst>
      <p:ext uri="{BB962C8B-B14F-4D97-AF65-F5344CB8AC3E}">
        <p14:creationId xmlns:p14="http://schemas.microsoft.com/office/powerpoint/2010/main" val="2295417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https://smartblogger.com/seo-mistakes/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https://www.link-assistant.com/news/paid-links.html</a:t>
            </a:r>
          </a:p>
          <a:p>
            <a:endParaRPr lang="en-US" dirty="0"/>
          </a:p>
        </p:txBody>
      </p:sp>
      <p:sp>
        <p:nvSpPr>
          <p:cNvPr id="4" name="Slide Number Placeholder 3"/>
          <p:cNvSpPr>
            <a:spLocks noGrp="1"/>
          </p:cNvSpPr>
          <p:nvPr>
            <p:ph type="sldNum" sz="quarter" idx="10"/>
          </p:nvPr>
        </p:nvSpPr>
        <p:spPr/>
        <p:txBody>
          <a:bodyPr/>
          <a:lstStyle/>
          <a:p>
            <a:fld id="{F6F6A4B0-3C9F-48EC-8A96-00D6D17073D9}" type="slidenum">
              <a:rPr lang="en-US" smtClean="0"/>
              <a:t>25</a:t>
            </a:fld>
            <a:endParaRPr lang="en-US"/>
          </a:p>
        </p:txBody>
      </p:sp>
    </p:spTree>
    <p:extLst>
      <p:ext uri="{BB962C8B-B14F-4D97-AF65-F5344CB8AC3E}">
        <p14:creationId xmlns:p14="http://schemas.microsoft.com/office/powerpoint/2010/main" val="1392802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Links in blog comments – If you took the time writing a valuable blog post for your website, you do not want a competitor or link spammer to be able to add an unhelpful comment to your blog post with a link to his/her own website that says something like “Great blog. I also wrote a blog about this hot topic” and include a link back to his/her webpage so that s/he benefits from the link that person just added from your website to his/her own. If that link is set to “</a:t>
            </a:r>
            <a:r>
              <a:rPr lang="en-US" sz="1200" b="0" i="0" kern="1200" dirty="0" err="1">
                <a:solidFill>
                  <a:schemeClr val="tx1"/>
                </a:solidFill>
                <a:effectLst/>
                <a:latin typeface="+mn-lt"/>
                <a:ea typeface="+mn-ea"/>
                <a:cs typeface="+mn-cs"/>
              </a:rPr>
              <a:t>nofollow</a:t>
            </a:r>
            <a:r>
              <a:rPr lang="en-US" sz="1200" b="0" i="0" kern="1200" dirty="0">
                <a:solidFill>
                  <a:schemeClr val="tx1"/>
                </a:solidFill>
                <a:effectLst/>
                <a:latin typeface="+mn-lt"/>
                <a:ea typeface="+mn-ea"/>
                <a:cs typeface="+mn-cs"/>
              </a:rPr>
              <a:t>”, a link spammer can tell that ahead of time and may not bother adding a “Great blog” comment to your blog post knowing there is no SEO value to gain from doing so.</a:t>
            </a:r>
          </a:p>
          <a:p>
            <a:endParaRPr lang="en-US" dirty="0"/>
          </a:p>
          <a:p>
            <a:r>
              <a:rPr lang="en-US" dirty="0"/>
              <a:t>https://www.launchdigitalmarketing.com/difference-between-noindex-and-nofollow-meta-tags/</a:t>
            </a:r>
          </a:p>
        </p:txBody>
      </p:sp>
      <p:sp>
        <p:nvSpPr>
          <p:cNvPr id="4" name="Slide Number Placeholder 3"/>
          <p:cNvSpPr>
            <a:spLocks noGrp="1"/>
          </p:cNvSpPr>
          <p:nvPr>
            <p:ph type="sldNum" sz="quarter" idx="10"/>
          </p:nvPr>
        </p:nvSpPr>
        <p:spPr/>
        <p:txBody>
          <a:bodyPr/>
          <a:lstStyle/>
          <a:p>
            <a:fld id="{F6F6A4B0-3C9F-48EC-8A96-00D6D17073D9}" type="slidenum">
              <a:rPr lang="en-US" smtClean="0"/>
              <a:t>26</a:t>
            </a:fld>
            <a:endParaRPr lang="en-US"/>
          </a:p>
        </p:txBody>
      </p:sp>
    </p:spTree>
    <p:extLst>
      <p:ext uri="{BB962C8B-B14F-4D97-AF65-F5344CB8AC3E}">
        <p14:creationId xmlns:p14="http://schemas.microsoft.com/office/powerpoint/2010/main" val="3080218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8FB206-0F7A-4092-8C6E-AF5C8A5B0ECD}" type="datetime1">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E77E7F-9C64-4C27-A001-582651593751}" type="slidenum">
              <a:rPr lang="en-US" smtClean="0"/>
              <a:t>‹#›</a:t>
            </a:fld>
            <a:endParaRPr lang="en-US"/>
          </a:p>
        </p:txBody>
      </p:sp>
    </p:spTree>
    <p:extLst>
      <p:ext uri="{BB962C8B-B14F-4D97-AF65-F5344CB8AC3E}">
        <p14:creationId xmlns:p14="http://schemas.microsoft.com/office/powerpoint/2010/main" val="605139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F14717-1AB8-43FF-B0A2-755BE5A10466}" type="datetime1">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E77E7F-9C64-4C27-A001-582651593751}" type="slidenum">
              <a:rPr lang="en-US" smtClean="0"/>
              <a:t>‹#›</a:t>
            </a:fld>
            <a:endParaRPr lang="en-US"/>
          </a:p>
        </p:txBody>
      </p:sp>
    </p:spTree>
    <p:extLst>
      <p:ext uri="{BB962C8B-B14F-4D97-AF65-F5344CB8AC3E}">
        <p14:creationId xmlns:p14="http://schemas.microsoft.com/office/powerpoint/2010/main" val="1714810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E38270-E19C-4CE8-A03D-53540F322D4A}" type="datetime1">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E77E7F-9C64-4C27-A001-582651593751}" type="slidenum">
              <a:rPr lang="en-US" smtClean="0"/>
              <a:t>‹#›</a:t>
            </a:fld>
            <a:endParaRPr lang="en-US"/>
          </a:p>
        </p:txBody>
      </p:sp>
    </p:spTree>
    <p:extLst>
      <p:ext uri="{BB962C8B-B14F-4D97-AF65-F5344CB8AC3E}">
        <p14:creationId xmlns:p14="http://schemas.microsoft.com/office/powerpoint/2010/main" val="3022093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CD5986-3C73-453E-B3D9-E945A83AD170}" type="datetime1">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E77E7F-9C64-4C27-A001-582651593751}" type="slidenum">
              <a:rPr lang="en-US" smtClean="0"/>
              <a:t>‹#›</a:t>
            </a:fld>
            <a:endParaRPr lang="en-US"/>
          </a:p>
        </p:txBody>
      </p:sp>
    </p:spTree>
    <p:extLst>
      <p:ext uri="{BB962C8B-B14F-4D97-AF65-F5344CB8AC3E}">
        <p14:creationId xmlns:p14="http://schemas.microsoft.com/office/powerpoint/2010/main" val="652125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045ED9-16F5-49F6-A695-EE8CC155DA90}" type="datetime1">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E77E7F-9C64-4C27-A001-582651593751}" type="slidenum">
              <a:rPr lang="en-US" smtClean="0"/>
              <a:t>‹#›</a:t>
            </a:fld>
            <a:endParaRPr lang="en-US"/>
          </a:p>
        </p:txBody>
      </p:sp>
    </p:spTree>
    <p:extLst>
      <p:ext uri="{BB962C8B-B14F-4D97-AF65-F5344CB8AC3E}">
        <p14:creationId xmlns:p14="http://schemas.microsoft.com/office/powerpoint/2010/main" val="1001165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C2A62C-E288-4751-8516-8A448A73B181}" type="datetime1">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E77E7F-9C64-4C27-A001-582651593751}" type="slidenum">
              <a:rPr lang="en-US" smtClean="0"/>
              <a:t>‹#›</a:t>
            </a:fld>
            <a:endParaRPr lang="en-US"/>
          </a:p>
        </p:txBody>
      </p:sp>
    </p:spTree>
    <p:extLst>
      <p:ext uri="{BB962C8B-B14F-4D97-AF65-F5344CB8AC3E}">
        <p14:creationId xmlns:p14="http://schemas.microsoft.com/office/powerpoint/2010/main" val="4159078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F738F3-2F2C-4802-B494-BD5A45A2E5A0}" type="datetime1">
              <a:rPr lang="en-US" smtClean="0"/>
              <a:t>11/19/2022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E77E7F-9C64-4C27-A001-582651593751}" type="slidenum">
              <a:rPr lang="en-US" smtClean="0"/>
              <a:t>‹#›</a:t>
            </a:fld>
            <a:endParaRPr lang="en-US"/>
          </a:p>
        </p:txBody>
      </p:sp>
    </p:spTree>
    <p:extLst>
      <p:ext uri="{BB962C8B-B14F-4D97-AF65-F5344CB8AC3E}">
        <p14:creationId xmlns:p14="http://schemas.microsoft.com/office/powerpoint/2010/main" val="4202056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EBBF61-C926-460C-836D-D13E74630275}" type="datetime1">
              <a:rPr lang="en-US" smtClean="0"/>
              <a:t>11/19/2022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E77E7F-9C64-4C27-A001-582651593751}" type="slidenum">
              <a:rPr lang="en-US" smtClean="0"/>
              <a:t>‹#›</a:t>
            </a:fld>
            <a:endParaRPr lang="en-US"/>
          </a:p>
        </p:txBody>
      </p:sp>
    </p:spTree>
    <p:extLst>
      <p:ext uri="{BB962C8B-B14F-4D97-AF65-F5344CB8AC3E}">
        <p14:creationId xmlns:p14="http://schemas.microsoft.com/office/powerpoint/2010/main" val="4177581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3572A9-DF9C-4A99-BC0F-5C441209EF5D}" type="datetime1">
              <a:rPr lang="en-US" smtClean="0"/>
              <a:t>11/19/2022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E77E7F-9C64-4C27-A001-582651593751}" type="slidenum">
              <a:rPr lang="en-US" smtClean="0"/>
              <a:t>‹#›</a:t>
            </a:fld>
            <a:endParaRPr lang="en-US"/>
          </a:p>
        </p:txBody>
      </p:sp>
    </p:spTree>
    <p:extLst>
      <p:ext uri="{BB962C8B-B14F-4D97-AF65-F5344CB8AC3E}">
        <p14:creationId xmlns:p14="http://schemas.microsoft.com/office/powerpoint/2010/main" val="1458559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EEE176-CAA4-4C0B-B061-8D44F1914E50}" type="datetime1">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E77E7F-9C64-4C27-A001-582651593751}" type="slidenum">
              <a:rPr lang="en-US" smtClean="0"/>
              <a:t>‹#›</a:t>
            </a:fld>
            <a:endParaRPr lang="en-US"/>
          </a:p>
        </p:txBody>
      </p:sp>
    </p:spTree>
    <p:extLst>
      <p:ext uri="{BB962C8B-B14F-4D97-AF65-F5344CB8AC3E}">
        <p14:creationId xmlns:p14="http://schemas.microsoft.com/office/powerpoint/2010/main" val="3687256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191720-CBC6-4412-A488-CA18E46D3082}" type="datetime1">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E77E7F-9C64-4C27-A001-582651593751}" type="slidenum">
              <a:rPr lang="en-US" smtClean="0"/>
              <a:t>‹#›</a:t>
            </a:fld>
            <a:endParaRPr lang="en-US"/>
          </a:p>
        </p:txBody>
      </p:sp>
    </p:spTree>
    <p:extLst>
      <p:ext uri="{BB962C8B-B14F-4D97-AF65-F5344CB8AC3E}">
        <p14:creationId xmlns:p14="http://schemas.microsoft.com/office/powerpoint/2010/main" val="1646985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B2EF35-5757-42BC-9D55-F24EFE915633}" type="datetime1">
              <a:rPr lang="en-US" smtClean="0"/>
              <a:t>11/19/2022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E77E7F-9C64-4C27-A001-582651593751}" type="slidenum">
              <a:rPr lang="en-US" smtClean="0"/>
              <a:t>‹#›</a:t>
            </a:fld>
            <a:endParaRPr lang="en-US"/>
          </a:p>
        </p:txBody>
      </p:sp>
    </p:spTree>
    <p:extLst>
      <p:ext uri="{BB962C8B-B14F-4D97-AF65-F5344CB8AC3E}">
        <p14:creationId xmlns:p14="http://schemas.microsoft.com/office/powerpoint/2010/main" val="4217189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seomark.co.uk/how-does-google-rank-websites/#ixzz4a8gbL7TE"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seomark.co.uk/how-does-google-rank-websites/#ixzz4a8iLvhe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w3schools.com/html/html5_semantic_elements.asp" TargetMode="External"/><Relationship Id="rId4" Type="http://schemas.openxmlformats.org/officeDocument/2006/relationships/image" Target="../media/image9.gif"/></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F2jfZ9AwwAQ&amp;list=PL6gx4Cwl9DGBqMdJssJaiG3c9RooWQiU3" TargetMode="External"/><Relationship Id="rId2" Type="http://schemas.openxmlformats.org/officeDocument/2006/relationships/hyperlink" Target="https://www.reliablesoft.net/what-is-search-engine-optimization-and-why-is-it-importa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s://www.link-assistant.com/news/paid-links.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smartblogger.com/seo-mistake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searchengineland.com/infographic-nofollow-tag-172157"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forbes.com/sites/gradsoflife/2020/02/18/5-ways-policymakers-can-help-build-a-future-ready-workforce-today/#f22e2915b88b"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reliablesoft.net/seo-tips-for-beginners-15-ways-to-google-boost-your-web-sit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rankwatch.com/tools/web-analyzer.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wordstream.com/blog/ws/2017/06/27/most-expensive-keywords"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SEO</a:t>
            </a:r>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2CE77E7F-9C64-4C27-A001-582651593751}" type="slidenum">
              <a:rPr lang="en-US" smtClean="0"/>
              <a:t>1</a:t>
            </a:fld>
            <a:endParaRPr lang="en-US"/>
          </a:p>
        </p:txBody>
      </p:sp>
      <p:pic>
        <p:nvPicPr>
          <p:cNvPr id="1026" name="Picture 2" descr="Image result for SE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1" y="850233"/>
            <a:ext cx="6636429" cy="4974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4029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999" y="761037"/>
            <a:ext cx="10304584" cy="3052427"/>
          </a:xfrm>
        </p:spPr>
        <p:txBody>
          <a:bodyPr>
            <a:normAutofit/>
          </a:bodyPr>
          <a:lstStyle/>
          <a:p>
            <a:r>
              <a:rPr lang="en-US" dirty="0">
                <a:solidFill>
                  <a:srgbClr val="FF0000"/>
                </a:solidFill>
              </a:rPr>
              <a:t>The websites that</a:t>
            </a:r>
            <a:r>
              <a:rPr lang="en-US" dirty="0"/>
              <a:t> Google </a:t>
            </a:r>
            <a:r>
              <a:rPr lang="en-US" dirty="0">
                <a:solidFill>
                  <a:srgbClr val="FF0000"/>
                </a:solidFill>
              </a:rPr>
              <a:t>ranks on the 1st page </a:t>
            </a:r>
            <a:r>
              <a:rPr lang="en-US" dirty="0"/>
              <a:t>of its </a:t>
            </a:r>
            <a:r>
              <a:rPr lang="en-US" dirty="0">
                <a:solidFill>
                  <a:srgbClr val="FF0000"/>
                </a:solidFill>
              </a:rPr>
              <a:t>search results </a:t>
            </a:r>
            <a:r>
              <a:rPr lang="en-US" dirty="0"/>
              <a:t>for any given </a:t>
            </a:r>
            <a:r>
              <a:rPr lang="en-US" dirty="0">
                <a:solidFill>
                  <a:srgbClr val="FF0000"/>
                </a:solidFill>
              </a:rPr>
              <a:t>search term are the ones that they consider </a:t>
            </a:r>
            <a:r>
              <a:rPr lang="en-US" dirty="0"/>
              <a:t>to be the most </a:t>
            </a:r>
            <a:r>
              <a:rPr lang="en-US" dirty="0">
                <a:solidFill>
                  <a:srgbClr val="FF0000"/>
                </a:solidFill>
              </a:rPr>
              <a:t>relevant and useful. </a:t>
            </a:r>
          </a:p>
          <a:p>
            <a:r>
              <a:rPr lang="en-US" dirty="0"/>
              <a:t>They determine which websites are the most useful and relevant by using a complex algorithm (mathematical process) which takes into account 200 + different factors.</a:t>
            </a:r>
          </a:p>
        </p:txBody>
      </p:sp>
      <p:sp>
        <p:nvSpPr>
          <p:cNvPr id="5" name="Slide Number Placeholder 4"/>
          <p:cNvSpPr>
            <a:spLocks noGrp="1"/>
          </p:cNvSpPr>
          <p:nvPr>
            <p:ph type="sldNum" sz="quarter" idx="12"/>
          </p:nvPr>
        </p:nvSpPr>
        <p:spPr/>
        <p:txBody>
          <a:bodyPr/>
          <a:lstStyle/>
          <a:p>
            <a:fld id="{2CE77E7F-9C64-4C27-A001-582651593751}" type="slidenum">
              <a:rPr lang="en-US" smtClean="0"/>
              <a:t>10</a:t>
            </a:fld>
            <a:endParaRPr lang="en-US"/>
          </a:p>
        </p:txBody>
      </p:sp>
      <p:pic>
        <p:nvPicPr>
          <p:cNvPr id="4098" name="Picture 2" descr="Image result for Google data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3641" y="3333855"/>
            <a:ext cx="3822123" cy="264648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219200" y="5760500"/>
            <a:ext cx="4914900" cy="923330"/>
          </a:xfrm>
          <a:prstGeom prst="rect">
            <a:avLst/>
          </a:prstGeom>
        </p:spPr>
        <p:txBody>
          <a:bodyPr wrap="square">
            <a:spAutoFit/>
          </a:bodyPr>
          <a:lstStyle/>
          <a:p>
            <a:br>
              <a:rPr lang="en-US" dirty="0"/>
            </a:br>
            <a:r>
              <a:rPr lang="en-US" dirty="0"/>
              <a:t>Source: </a:t>
            </a:r>
            <a:r>
              <a:rPr lang="en-US" u="sng" dirty="0">
                <a:hlinkClick r:id="rId3"/>
              </a:rPr>
              <a:t>http://www.seomark.co.uk/how-does-google-rank-websites/#ixzz4a8gbL7TE</a:t>
            </a:r>
            <a:endParaRPr lang="en-US" dirty="0"/>
          </a:p>
        </p:txBody>
      </p:sp>
    </p:spTree>
    <p:extLst>
      <p:ext uri="{BB962C8B-B14F-4D97-AF65-F5344CB8AC3E}">
        <p14:creationId xmlns:p14="http://schemas.microsoft.com/office/powerpoint/2010/main" val="3128129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dirty="0"/>
              <a:t>Page ranking</a:t>
            </a:r>
          </a:p>
        </p:txBody>
      </p:sp>
      <p:sp>
        <p:nvSpPr>
          <p:cNvPr id="3" name="Content Placeholder 2"/>
          <p:cNvSpPr>
            <a:spLocks noGrp="1"/>
          </p:cNvSpPr>
          <p:nvPr>
            <p:ph idx="1"/>
          </p:nvPr>
        </p:nvSpPr>
        <p:spPr>
          <a:xfrm>
            <a:off x="838200" y="1690688"/>
            <a:ext cx="10515600" cy="4351338"/>
          </a:xfrm>
        </p:spPr>
        <p:txBody>
          <a:bodyPr>
            <a:normAutofit/>
          </a:bodyPr>
          <a:lstStyle/>
          <a:p>
            <a:r>
              <a:rPr lang="en-US" dirty="0"/>
              <a:t>Google doesn’t let people know what those factors are.</a:t>
            </a:r>
          </a:p>
          <a:p>
            <a:r>
              <a:rPr lang="en-US" dirty="0"/>
              <a:t>The following are all important ranking factors…</a:t>
            </a:r>
          </a:p>
          <a:p>
            <a:pPr lvl="1"/>
            <a:r>
              <a:rPr lang="en-US" dirty="0"/>
              <a:t>Keyword usage</a:t>
            </a:r>
          </a:p>
          <a:p>
            <a:pPr lvl="1"/>
            <a:r>
              <a:rPr lang="en-US" dirty="0"/>
              <a:t>Site structure</a:t>
            </a:r>
          </a:p>
          <a:p>
            <a:pPr lvl="1"/>
            <a:r>
              <a:rPr lang="en-US" dirty="0"/>
              <a:t>Site speed</a:t>
            </a:r>
          </a:p>
          <a:p>
            <a:pPr lvl="1"/>
            <a:r>
              <a:rPr lang="en-US" dirty="0"/>
              <a:t>Time spent on site</a:t>
            </a:r>
          </a:p>
          <a:p>
            <a:pPr lvl="1"/>
            <a:r>
              <a:rPr lang="en-US" dirty="0"/>
              <a:t>Number of inbound links</a:t>
            </a:r>
          </a:p>
          <a:p>
            <a:pPr lvl="1"/>
            <a:r>
              <a:rPr lang="en-US" dirty="0"/>
              <a:t>Quality of inbound links</a:t>
            </a:r>
            <a:br>
              <a:rPr lang="en-US" dirty="0"/>
            </a:br>
            <a:br>
              <a:rPr lang="en-US" dirty="0"/>
            </a:br>
            <a:r>
              <a:rPr lang="en-US" dirty="0"/>
              <a:t>Source: </a:t>
            </a:r>
            <a:r>
              <a:rPr lang="en-US" u="sng" dirty="0">
                <a:hlinkClick r:id="rId3"/>
              </a:rPr>
              <a:t>http://www.seomark.co.uk/how-does-google-rank-websites/#ixzz4a8iLvheF</a:t>
            </a:r>
            <a:endParaRPr lang="en-US" dirty="0"/>
          </a:p>
        </p:txBody>
      </p:sp>
      <p:sp>
        <p:nvSpPr>
          <p:cNvPr id="5" name="Slide Number Placeholder 4"/>
          <p:cNvSpPr>
            <a:spLocks noGrp="1"/>
          </p:cNvSpPr>
          <p:nvPr>
            <p:ph type="sldNum" sz="quarter" idx="12"/>
          </p:nvPr>
        </p:nvSpPr>
        <p:spPr/>
        <p:txBody>
          <a:bodyPr/>
          <a:lstStyle/>
          <a:p>
            <a:fld id="{2CE77E7F-9C64-4C27-A001-582651593751}" type="slidenum">
              <a:rPr lang="en-US" smtClean="0"/>
              <a:t>11</a:t>
            </a:fld>
            <a:endParaRPr lang="en-US"/>
          </a:p>
        </p:txBody>
      </p:sp>
      <p:pic>
        <p:nvPicPr>
          <p:cNvPr id="1026" name="Picture 2" descr="HTML Semantic Elements">
            <a:extLst>
              <a:ext uri="{FF2B5EF4-FFF2-40B4-BE49-F238E27FC236}">
                <a16:creationId xmlns:a16="http://schemas.microsoft.com/office/drawing/2014/main" id="{F4E28E69-8017-4DF5-85FD-E6033B2125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55394" y="2709862"/>
            <a:ext cx="2085975" cy="24574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3D76688-AC6A-4785-944C-B3609E1895C8}"/>
              </a:ext>
            </a:extLst>
          </p:cNvPr>
          <p:cNvSpPr/>
          <p:nvPr/>
        </p:nvSpPr>
        <p:spPr>
          <a:xfrm>
            <a:off x="9455395" y="5363274"/>
            <a:ext cx="2506026" cy="923330"/>
          </a:xfrm>
          <a:prstGeom prst="rect">
            <a:avLst/>
          </a:prstGeom>
        </p:spPr>
        <p:txBody>
          <a:bodyPr wrap="square">
            <a:spAutoFit/>
          </a:bodyPr>
          <a:lstStyle/>
          <a:p>
            <a:r>
              <a:rPr lang="en-US" dirty="0">
                <a:hlinkClick r:id="rId5"/>
              </a:rPr>
              <a:t>https://www.w3schools.com/html/html5_semantic_elements.asp</a:t>
            </a:r>
            <a:endParaRPr lang="en-US" dirty="0"/>
          </a:p>
        </p:txBody>
      </p:sp>
    </p:spTree>
    <p:extLst>
      <p:ext uri="{BB962C8B-B14F-4D97-AF65-F5344CB8AC3E}">
        <p14:creationId xmlns:p14="http://schemas.microsoft.com/office/powerpoint/2010/main" val="944902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SEO?</a:t>
            </a:r>
          </a:p>
        </p:txBody>
      </p:sp>
      <p:sp>
        <p:nvSpPr>
          <p:cNvPr id="3" name="Content Placeholder 2"/>
          <p:cNvSpPr>
            <a:spLocks noGrp="1"/>
          </p:cNvSpPr>
          <p:nvPr>
            <p:ph idx="1"/>
          </p:nvPr>
        </p:nvSpPr>
        <p:spPr>
          <a:xfrm>
            <a:off x="838199" y="1539999"/>
            <a:ext cx="10515599" cy="2502066"/>
          </a:xfrm>
        </p:spPr>
        <p:txBody>
          <a:bodyPr/>
          <a:lstStyle/>
          <a:p>
            <a:r>
              <a:rPr lang="en-US" dirty="0"/>
              <a:t>Search engine optimization (SEO), is a set of rules that can be followed by website (or blog) owners to optimize their websites for search engines and thus improve their search engine rankings.</a:t>
            </a:r>
          </a:p>
          <a:p>
            <a:endParaRPr lang="en-US" sz="800" dirty="0"/>
          </a:p>
          <a:p>
            <a:r>
              <a:rPr lang="en-US" dirty="0"/>
              <a:t>If you have a web site, blog or online store, SEO can help your </a:t>
            </a:r>
            <a:r>
              <a:rPr lang="en-US" dirty="0">
                <a:solidFill>
                  <a:srgbClr val="FF0000"/>
                </a:solidFill>
              </a:rPr>
              <a:t>business grow and meet the business objectives</a:t>
            </a:r>
            <a:r>
              <a:rPr lang="en-US" dirty="0"/>
              <a:t>.</a:t>
            </a:r>
          </a:p>
        </p:txBody>
      </p:sp>
      <p:sp>
        <p:nvSpPr>
          <p:cNvPr id="6" name="Slide Number Placeholder 5"/>
          <p:cNvSpPr>
            <a:spLocks noGrp="1"/>
          </p:cNvSpPr>
          <p:nvPr>
            <p:ph type="sldNum" sz="quarter" idx="12"/>
          </p:nvPr>
        </p:nvSpPr>
        <p:spPr/>
        <p:txBody>
          <a:bodyPr/>
          <a:lstStyle/>
          <a:p>
            <a:fld id="{2CE77E7F-9C64-4C27-A001-582651593751}" type="slidenum">
              <a:rPr lang="en-US" smtClean="0"/>
              <a:t>12</a:t>
            </a:fld>
            <a:endParaRPr lang="en-US"/>
          </a:p>
        </p:txBody>
      </p:sp>
      <p:sp>
        <p:nvSpPr>
          <p:cNvPr id="5" name="Rectangle 4"/>
          <p:cNvSpPr/>
          <p:nvPr/>
        </p:nvSpPr>
        <p:spPr>
          <a:xfrm>
            <a:off x="838199" y="5014495"/>
            <a:ext cx="9689123" cy="646331"/>
          </a:xfrm>
          <a:prstGeom prst="rect">
            <a:avLst/>
          </a:prstGeom>
        </p:spPr>
        <p:txBody>
          <a:bodyPr wrap="square">
            <a:spAutoFit/>
          </a:bodyPr>
          <a:lstStyle/>
          <a:p>
            <a:r>
              <a:rPr lang="en-US" dirty="0">
                <a:hlinkClick r:id="rId2"/>
              </a:rPr>
              <a:t>https://www.reliablesoft.net/what-is-search-engine-optimization-and-why-is-it-important/</a:t>
            </a:r>
            <a:endParaRPr lang="en-US" dirty="0"/>
          </a:p>
          <a:p>
            <a:endParaRPr lang="en-US" dirty="0"/>
          </a:p>
        </p:txBody>
      </p:sp>
      <p:sp>
        <p:nvSpPr>
          <p:cNvPr id="4" name="Rectangle 3"/>
          <p:cNvSpPr/>
          <p:nvPr/>
        </p:nvSpPr>
        <p:spPr>
          <a:xfrm>
            <a:off x="982973" y="5567903"/>
            <a:ext cx="8784694" cy="923330"/>
          </a:xfrm>
          <a:prstGeom prst="rect">
            <a:avLst/>
          </a:prstGeom>
        </p:spPr>
        <p:txBody>
          <a:bodyPr wrap="square">
            <a:spAutoFit/>
          </a:bodyPr>
          <a:lstStyle/>
          <a:p>
            <a:r>
              <a:rPr lang="en-US" b="1" dirty="0">
                <a:hlinkClick r:id="rId3"/>
              </a:rPr>
              <a:t>Tutorial </a:t>
            </a:r>
            <a:r>
              <a:rPr lang="en-US" dirty="0">
                <a:hlinkClick r:id="rId3"/>
              </a:rPr>
              <a:t>https://www.youtube.com/watch?v=F2jfZ9AwwAQ&amp;list=PL6gx4Cwl9DGBqMdJssJaiG3c9RooWQiU3</a:t>
            </a:r>
            <a:endParaRPr lang="en-US" dirty="0"/>
          </a:p>
        </p:txBody>
      </p:sp>
    </p:spTree>
    <p:extLst>
      <p:ext uri="{BB962C8B-B14F-4D97-AF65-F5344CB8AC3E}">
        <p14:creationId xmlns:p14="http://schemas.microsoft.com/office/powerpoint/2010/main" val="2551816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9908" y="365126"/>
            <a:ext cx="9019442" cy="1025656"/>
          </a:xfrm>
        </p:spPr>
        <p:txBody>
          <a:bodyPr/>
          <a:lstStyle/>
          <a:p>
            <a:pPr algn="ctr"/>
            <a:r>
              <a:rPr lang="en-US" b="1" dirty="0"/>
              <a:t>Benefits of SEO</a:t>
            </a:r>
          </a:p>
        </p:txBody>
      </p:sp>
      <p:sp>
        <p:nvSpPr>
          <p:cNvPr id="3" name="Content Placeholder 2"/>
          <p:cNvSpPr>
            <a:spLocks noGrp="1"/>
          </p:cNvSpPr>
          <p:nvPr>
            <p:ph idx="1"/>
          </p:nvPr>
        </p:nvSpPr>
        <p:spPr>
          <a:xfrm>
            <a:off x="396452" y="1390782"/>
            <a:ext cx="11241365" cy="4137182"/>
          </a:xfrm>
        </p:spPr>
        <p:txBody>
          <a:bodyPr>
            <a:normAutofit lnSpcReduction="10000"/>
          </a:bodyPr>
          <a:lstStyle/>
          <a:p>
            <a:r>
              <a:rPr lang="en-US" sz="2400" dirty="0"/>
              <a:t>The majority of </a:t>
            </a:r>
            <a:r>
              <a:rPr lang="en-US" sz="2400" dirty="0">
                <a:solidFill>
                  <a:srgbClr val="FF0000"/>
                </a:solidFill>
              </a:rPr>
              <a:t>search engines users </a:t>
            </a:r>
            <a:r>
              <a:rPr lang="en-US" sz="2400" dirty="0"/>
              <a:t>are more likely to click on </a:t>
            </a:r>
            <a:r>
              <a:rPr lang="en-US" sz="2400" dirty="0">
                <a:solidFill>
                  <a:srgbClr val="FF0000"/>
                </a:solidFill>
              </a:rPr>
              <a:t>one of the top 5 suggestions</a:t>
            </a:r>
            <a:r>
              <a:rPr lang="en-US" sz="2400" dirty="0"/>
              <a:t> in the </a:t>
            </a:r>
            <a:r>
              <a:rPr lang="en-US" sz="2400" dirty="0">
                <a:solidFill>
                  <a:srgbClr val="FF0000"/>
                </a:solidFill>
              </a:rPr>
              <a:t>results pages</a:t>
            </a:r>
            <a:r>
              <a:rPr lang="en-US" sz="2400" dirty="0"/>
              <a:t>.</a:t>
            </a:r>
          </a:p>
          <a:p>
            <a:pPr marL="0" indent="0">
              <a:buNone/>
            </a:pPr>
            <a:endParaRPr lang="en-US" sz="2400" dirty="0"/>
          </a:p>
          <a:p>
            <a:r>
              <a:rPr lang="en-US" sz="2400" dirty="0"/>
              <a:t>Good SEO practices improve the </a:t>
            </a:r>
            <a:r>
              <a:rPr lang="en-US" sz="2400" dirty="0">
                <a:solidFill>
                  <a:srgbClr val="FF0000"/>
                </a:solidFill>
              </a:rPr>
              <a:t>user experience </a:t>
            </a:r>
            <a:r>
              <a:rPr lang="en-US" sz="2400" dirty="0"/>
              <a:t>and </a:t>
            </a:r>
            <a:r>
              <a:rPr lang="en-US" sz="2400" dirty="0">
                <a:solidFill>
                  <a:srgbClr val="FF0000"/>
                </a:solidFill>
              </a:rPr>
              <a:t>usability of a web site</a:t>
            </a:r>
            <a:r>
              <a:rPr lang="en-US" sz="2400" dirty="0"/>
              <a:t>.</a:t>
            </a:r>
          </a:p>
          <a:p>
            <a:pPr marL="0" indent="0">
              <a:buNone/>
            </a:pPr>
            <a:endParaRPr lang="en-US" sz="2400" dirty="0"/>
          </a:p>
          <a:p>
            <a:r>
              <a:rPr lang="en-US" sz="2400" dirty="0"/>
              <a:t>Users trust search engines and having a presence in the top positions increases the web site’s trust.</a:t>
            </a:r>
          </a:p>
          <a:p>
            <a:pPr marL="0" indent="0">
              <a:buNone/>
            </a:pPr>
            <a:endParaRPr lang="en-US" sz="2400" dirty="0"/>
          </a:p>
          <a:p>
            <a:r>
              <a:rPr lang="en-US" sz="2400" dirty="0"/>
              <a:t>SEO can put you ahead of the competition. If two web sites are selling the same thing, the search engine optimized web site is more likely to have more customers and make more sales.</a:t>
            </a:r>
          </a:p>
        </p:txBody>
      </p:sp>
      <p:sp>
        <p:nvSpPr>
          <p:cNvPr id="5" name="Slide Number Placeholder 4"/>
          <p:cNvSpPr>
            <a:spLocks noGrp="1"/>
          </p:cNvSpPr>
          <p:nvPr>
            <p:ph type="sldNum" sz="quarter" idx="12"/>
          </p:nvPr>
        </p:nvSpPr>
        <p:spPr/>
        <p:txBody>
          <a:bodyPr/>
          <a:lstStyle/>
          <a:p>
            <a:fld id="{2CE77E7F-9C64-4C27-A001-582651593751}" type="slidenum">
              <a:rPr lang="en-US" smtClean="0"/>
              <a:t>13</a:t>
            </a:fld>
            <a:endParaRPr lang="en-US"/>
          </a:p>
        </p:txBody>
      </p:sp>
      <p:sp>
        <p:nvSpPr>
          <p:cNvPr id="4" name="Rectangle 3"/>
          <p:cNvSpPr/>
          <p:nvPr/>
        </p:nvSpPr>
        <p:spPr>
          <a:xfrm>
            <a:off x="1219200" y="5853798"/>
            <a:ext cx="8820150" cy="369332"/>
          </a:xfrm>
          <a:prstGeom prst="rect">
            <a:avLst/>
          </a:prstGeom>
        </p:spPr>
        <p:txBody>
          <a:bodyPr wrap="square">
            <a:spAutoFit/>
          </a:bodyPr>
          <a:lstStyle/>
          <a:p>
            <a:r>
              <a:rPr lang="en-US" dirty="0"/>
              <a:t>https://www.reliablesoft.net/what-is-search-engine-optimization-and-why-is-it-important/</a:t>
            </a:r>
          </a:p>
        </p:txBody>
      </p:sp>
    </p:spTree>
    <p:extLst>
      <p:ext uri="{BB962C8B-B14F-4D97-AF65-F5344CB8AC3E}">
        <p14:creationId xmlns:p14="http://schemas.microsoft.com/office/powerpoint/2010/main" val="295684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2650" y="2954215"/>
            <a:ext cx="7886700" cy="3222748"/>
          </a:xfrm>
        </p:spPr>
        <p:txBody>
          <a:bodyPr/>
          <a:lstStyle/>
          <a:p>
            <a:pPr marL="0" indent="0">
              <a:buNone/>
            </a:pPr>
            <a:r>
              <a:rPr lang="en-US" dirty="0"/>
              <a:t>How much traffic goes to the first search result?</a:t>
            </a:r>
          </a:p>
        </p:txBody>
      </p:sp>
      <p:sp>
        <p:nvSpPr>
          <p:cNvPr id="4" name="Slide Number Placeholder 3"/>
          <p:cNvSpPr>
            <a:spLocks noGrp="1"/>
          </p:cNvSpPr>
          <p:nvPr>
            <p:ph type="sldNum" sz="quarter" idx="12"/>
          </p:nvPr>
        </p:nvSpPr>
        <p:spPr/>
        <p:txBody>
          <a:bodyPr/>
          <a:lstStyle/>
          <a:p>
            <a:fld id="{2CE77E7F-9C64-4C27-A001-582651593751}" type="slidenum">
              <a:rPr lang="en-US" smtClean="0"/>
              <a:t>14</a:t>
            </a:fld>
            <a:endParaRPr lang="en-US"/>
          </a:p>
        </p:txBody>
      </p:sp>
    </p:spTree>
    <p:extLst>
      <p:ext uri="{BB962C8B-B14F-4D97-AF65-F5344CB8AC3E}">
        <p14:creationId xmlns:p14="http://schemas.microsoft.com/office/powerpoint/2010/main" val="1697983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CE77E7F-9C64-4C27-A001-582651593751}" type="slidenum">
              <a:rPr lang="en-US" smtClean="0"/>
              <a:t>15</a:t>
            </a:fld>
            <a:endParaRPr lang="en-US"/>
          </a:p>
        </p:txBody>
      </p:sp>
      <p:pic>
        <p:nvPicPr>
          <p:cNvPr id="5122" name="Picture 2" descr="percentage-of-traffic-by-google-results-position-chitik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219389"/>
            <a:ext cx="5029200" cy="47609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152650" y="4997114"/>
            <a:ext cx="7886700" cy="646331"/>
          </a:xfrm>
          <a:prstGeom prst="rect">
            <a:avLst/>
          </a:prstGeom>
        </p:spPr>
        <p:txBody>
          <a:bodyPr wrap="square">
            <a:spAutoFit/>
          </a:bodyPr>
          <a:lstStyle/>
          <a:p>
            <a:r>
              <a:rPr lang="en-US" dirty="0"/>
              <a:t>The </a:t>
            </a:r>
            <a:r>
              <a:rPr lang="en-US" dirty="0">
                <a:solidFill>
                  <a:srgbClr val="FF0000"/>
                </a:solidFill>
              </a:rPr>
              <a:t>top listing in Google’s organic search results </a:t>
            </a:r>
            <a:r>
              <a:rPr lang="en-US" dirty="0"/>
              <a:t>receives </a:t>
            </a:r>
            <a:r>
              <a:rPr lang="en-US" dirty="0">
                <a:solidFill>
                  <a:srgbClr val="FF0000"/>
                </a:solidFill>
              </a:rPr>
              <a:t>33</a:t>
            </a:r>
            <a:r>
              <a:rPr lang="en-US" dirty="0"/>
              <a:t> percent of the traffic, compared to </a:t>
            </a:r>
            <a:r>
              <a:rPr lang="en-US" dirty="0">
                <a:solidFill>
                  <a:srgbClr val="FF0000"/>
                </a:solidFill>
              </a:rPr>
              <a:t>18</a:t>
            </a:r>
            <a:r>
              <a:rPr lang="en-US" dirty="0"/>
              <a:t> percent for the second position</a:t>
            </a:r>
          </a:p>
        </p:txBody>
      </p:sp>
      <p:sp>
        <p:nvSpPr>
          <p:cNvPr id="5" name="Rectangle 4"/>
          <p:cNvSpPr/>
          <p:nvPr/>
        </p:nvSpPr>
        <p:spPr>
          <a:xfrm>
            <a:off x="2152650" y="6023075"/>
            <a:ext cx="8248650" cy="307777"/>
          </a:xfrm>
          <a:prstGeom prst="rect">
            <a:avLst/>
          </a:prstGeom>
        </p:spPr>
        <p:txBody>
          <a:bodyPr wrap="square">
            <a:spAutoFit/>
          </a:bodyPr>
          <a:lstStyle/>
          <a:p>
            <a:r>
              <a:rPr lang="en-US" sz="1400" dirty="0"/>
              <a:t>https://searchenginewatch.com/sew/study/2276184/no-1-position-in-google-gets-33-of-search-traffic-study</a:t>
            </a:r>
          </a:p>
        </p:txBody>
      </p:sp>
    </p:spTree>
    <p:extLst>
      <p:ext uri="{BB962C8B-B14F-4D97-AF65-F5344CB8AC3E}">
        <p14:creationId xmlns:p14="http://schemas.microsoft.com/office/powerpoint/2010/main" val="1603550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CE77E7F-9C64-4C27-A001-582651593751}" type="slidenum">
              <a:rPr lang="en-US" smtClean="0"/>
              <a:t>16</a:t>
            </a:fld>
            <a:endParaRPr lang="en-US"/>
          </a:p>
        </p:txBody>
      </p:sp>
      <p:pic>
        <p:nvPicPr>
          <p:cNvPr id="4" name="Picture 3"/>
          <p:cNvPicPr>
            <a:picLocks noChangeAspect="1"/>
          </p:cNvPicPr>
          <p:nvPr/>
        </p:nvPicPr>
        <p:blipFill>
          <a:blip r:embed="rId2"/>
          <a:stretch>
            <a:fillRect/>
          </a:stretch>
        </p:blipFill>
        <p:spPr>
          <a:xfrm>
            <a:off x="2562854" y="365126"/>
            <a:ext cx="7066292" cy="5349874"/>
          </a:xfrm>
          <a:prstGeom prst="rect">
            <a:avLst/>
          </a:prstGeom>
        </p:spPr>
      </p:pic>
    </p:spTree>
    <p:extLst>
      <p:ext uri="{BB962C8B-B14F-4D97-AF65-F5344CB8AC3E}">
        <p14:creationId xmlns:p14="http://schemas.microsoft.com/office/powerpoint/2010/main" val="4252528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CE77E7F-9C64-4C27-A001-582651593751}" type="slidenum">
              <a:rPr lang="en-US" smtClean="0"/>
              <a:t>17</a:t>
            </a:fld>
            <a:endParaRPr lang="en-US"/>
          </a:p>
        </p:txBody>
      </p:sp>
      <p:pic>
        <p:nvPicPr>
          <p:cNvPr id="6146" name="Picture 2" descr="percentage-of-google-traffic-by-results-page-chiti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3867" y="182563"/>
            <a:ext cx="6644267" cy="635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0445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Page titles</a:t>
            </a:r>
          </a:p>
        </p:txBody>
      </p:sp>
      <p:sp>
        <p:nvSpPr>
          <p:cNvPr id="3" name="Content Placeholder 2"/>
          <p:cNvSpPr>
            <a:spLocks noGrp="1"/>
          </p:cNvSpPr>
          <p:nvPr>
            <p:ph idx="1"/>
          </p:nvPr>
        </p:nvSpPr>
        <p:spPr/>
        <p:txBody>
          <a:bodyPr/>
          <a:lstStyle/>
          <a:p>
            <a:r>
              <a:rPr lang="en-US" dirty="0"/>
              <a:t>The most important characteristics of an optimized page title are:</a:t>
            </a:r>
          </a:p>
          <a:p>
            <a:pPr lvl="1"/>
            <a:r>
              <a:rPr lang="en-US" dirty="0"/>
              <a:t>Each page needs to have a unique page title that accurately describes the page’s content</a:t>
            </a:r>
          </a:p>
          <a:p>
            <a:pPr lvl="1"/>
            <a:r>
              <a:rPr lang="en-US" dirty="0"/>
              <a:t>Be brief and descriptive</a:t>
            </a:r>
          </a:p>
          <a:p>
            <a:pPr lvl="1"/>
            <a:r>
              <a:rPr lang="en-US" dirty="0"/>
              <a:t>Help the user understand what the page is about</a:t>
            </a:r>
            <a:endParaRPr lang="en-US" b="1" dirty="0"/>
          </a:p>
        </p:txBody>
      </p:sp>
      <p:sp>
        <p:nvSpPr>
          <p:cNvPr id="5" name="Slide Number Placeholder 4"/>
          <p:cNvSpPr>
            <a:spLocks noGrp="1"/>
          </p:cNvSpPr>
          <p:nvPr>
            <p:ph type="sldNum" sz="quarter" idx="12"/>
          </p:nvPr>
        </p:nvSpPr>
        <p:spPr/>
        <p:txBody>
          <a:bodyPr/>
          <a:lstStyle/>
          <a:p>
            <a:fld id="{2CE77E7F-9C64-4C27-A001-582651593751}" type="slidenum">
              <a:rPr lang="en-US" smtClean="0"/>
              <a:t>18</a:t>
            </a:fld>
            <a:endParaRPr lang="en-US"/>
          </a:p>
        </p:txBody>
      </p:sp>
      <p:pic>
        <p:nvPicPr>
          <p:cNvPr id="4" name="Picture 3"/>
          <p:cNvPicPr>
            <a:picLocks noChangeAspect="1"/>
          </p:cNvPicPr>
          <p:nvPr/>
        </p:nvPicPr>
        <p:blipFill>
          <a:blip r:embed="rId2"/>
          <a:stretch>
            <a:fillRect/>
          </a:stretch>
        </p:blipFill>
        <p:spPr>
          <a:xfrm>
            <a:off x="2514600" y="5604457"/>
            <a:ext cx="6267450" cy="572507"/>
          </a:xfrm>
          <a:prstGeom prst="rect">
            <a:avLst/>
          </a:prstGeom>
        </p:spPr>
      </p:pic>
    </p:spTree>
    <p:extLst>
      <p:ext uri="{BB962C8B-B14F-4D97-AF65-F5344CB8AC3E}">
        <p14:creationId xmlns:p14="http://schemas.microsoft.com/office/powerpoint/2010/main" val="2515674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Description</a:t>
            </a:r>
          </a:p>
        </p:txBody>
      </p:sp>
      <p:sp>
        <p:nvSpPr>
          <p:cNvPr id="3" name="Content Placeholder 2"/>
          <p:cNvSpPr>
            <a:spLocks noGrp="1"/>
          </p:cNvSpPr>
          <p:nvPr>
            <p:ph idx="1"/>
          </p:nvPr>
        </p:nvSpPr>
        <p:spPr>
          <a:xfrm>
            <a:off x="973015" y="1516042"/>
            <a:ext cx="9066335" cy="4351338"/>
          </a:xfrm>
        </p:spPr>
        <p:txBody>
          <a:bodyPr/>
          <a:lstStyle/>
          <a:p>
            <a:pPr marL="0" indent="0">
              <a:buNone/>
            </a:pPr>
            <a:r>
              <a:rPr lang="en-US" dirty="0"/>
              <a:t>The page description </a:t>
            </a:r>
            <a:r>
              <a:rPr lang="en-US" i="1" dirty="0"/>
              <a:t>meta</a:t>
            </a:r>
            <a:r>
              <a:rPr lang="en-US" dirty="0"/>
              <a:t> tag is also very important. It gives users, Google and other search engines a summary of what the page is about.</a:t>
            </a:r>
          </a:p>
          <a:p>
            <a:endParaRPr lang="en-US" dirty="0"/>
          </a:p>
        </p:txBody>
      </p:sp>
      <p:sp>
        <p:nvSpPr>
          <p:cNvPr id="6" name="Slide Number Placeholder 5"/>
          <p:cNvSpPr>
            <a:spLocks noGrp="1"/>
          </p:cNvSpPr>
          <p:nvPr>
            <p:ph type="sldNum" sz="quarter" idx="12"/>
          </p:nvPr>
        </p:nvSpPr>
        <p:spPr/>
        <p:txBody>
          <a:bodyPr/>
          <a:lstStyle/>
          <a:p>
            <a:fld id="{2CE77E7F-9C64-4C27-A001-582651593751}" type="slidenum">
              <a:rPr lang="en-US" smtClean="0"/>
              <a:t>19</a:t>
            </a:fld>
            <a:endParaRPr lang="en-US"/>
          </a:p>
        </p:txBody>
      </p:sp>
      <p:sp>
        <p:nvSpPr>
          <p:cNvPr id="4" name="Rectangle 3"/>
          <p:cNvSpPr/>
          <p:nvPr/>
        </p:nvSpPr>
        <p:spPr>
          <a:xfrm>
            <a:off x="5305426" y="2728059"/>
            <a:ext cx="4962525" cy="3416320"/>
          </a:xfrm>
          <a:prstGeom prst="rect">
            <a:avLst/>
          </a:prstGeom>
        </p:spPr>
        <p:txBody>
          <a:bodyPr wrap="square">
            <a:spAutoFit/>
          </a:bodyPr>
          <a:lstStyle/>
          <a:p>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head</a:t>
            </a:r>
            <a:r>
              <a:rPr lang="en-US" dirty="0">
                <a:solidFill>
                  <a:srgbClr val="0000CD"/>
                </a:solidFill>
                <a:latin typeface="Consolas" panose="020B0609020204030204" pitchFamily="49" charset="0"/>
              </a:rPr>
              <a:t>&gt;</a:t>
            </a:r>
            <a:br>
              <a:rPr lang="en-US" dirty="0"/>
            </a:br>
            <a:r>
              <a:rPr lang="en-US" dirty="0">
                <a:solidFill>
                  <a:srgbClr val="A52A2A"/>
                </a:solidFill>
                <a:latin typeface="Consolas" panose="020B0609020204030204" pitchFamily="49" charset="0"/>
              </a:rPr>
              <a:t> </a:t>
            </a:r>
            <a:r>
              <a:rPr lang="sv-SE" dirty="0">
                <a:solidFill>
                  <a:srgbClr val="A52A2A"/>
                </a:solidFill>
                <a:latin typeface="Consolas" panose="020B0609020204030204" pitchFamily="49" charset="0"/>
              </a:rPr>
              <a:t>&lt;title&gt;</a:t>
            </a:r>
            <a:r>
              <a:rPr lang="sv-SE" dirty="0">
                <a:solidFill>
                  <a:srgbClr val="0000CD"/>
                </a:solidFill>
                <a:latin typeface="Consolas" panose="020B0609020204030204" pitchFamily="49" charset="0"/>
              </a:rPr>
              <a:t>HTML meta tag</a:t>
            </a:r>
            <a:r>
              <a:rPr lang="sv-SE" dirty="0">
                <a:solidFill>
                  <a:srgbClr val="A52A2A"/>
                </a:solidFill>
                <a:latin typeface="Consolas" panose="020B0609020204030204" pitchFamily="49" charset="0"/>
              </a:rPr>
              <a:t>&lt;/title&gt;</a:t>
            </a:r>
          </a:p>
          <a:p>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meta</a:t>
            </a:r>
            <a:r>
              <a:rPr lang="en-US" dirty="0">
                <a:solidFill>
                  <a:srgbClr val="FF0000"/>
                </a:solidFill>
                <a:latin typeface="Consolas" panose="020B0609020204030204" pitchFamily="49" charset="0"/>
              </a:rPr>
              <a:t> charset</a:t>
            </a:r>
            <a:r>
              <a:rPr lang="en-US" dirty="0">
                <a:solidFill>
                  <a:srgbClr val="0000CD"/>
                </a:solidFill>
                <a:latin typeface="Consolas" panose="020B0609020204030204" pitchFamily="49" charset="0"/>
              </a:rPr>
              <a:t>="UTF-8"&gt;</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meta</a:t>
            </a:r>
            <a:r>
              <a:rPr lang="en-US" dirty="0">
                <a:solidFill>
                  <a:srgbClr val="FF0000"/>
                </a:solidFill>
                <a:latin typeface="Consolas" panose="020B0609020204030204" pitchFamily="49" charset="0"/>
              </a:rPr>
              <a:t> name</a:t>
            </a:r>
            <a:r>
              <a:rPr lang="en-US" dirty="0">
                <a:solidFill>
                  <a:srgbClr val="0000CD"/>
                </a:solidFill>
                <a:latin typeface="Consolas" panose="020B0609020204030204" pitchFamily="49" charset="0"/>
              </a:rPr>
              <a:t>="description"</a:t>
            </a:r>
            <a:r>
              <a:rPr lang="en-US" dirty="0">
                <a:solidFill>
                  <a:srgbClr val="FF0000"/>
                </a:solidFill>
                <a:latin typeface="Consolas" panose="020B0609020204030204" pitchFamily="49" charset="0"/>
              </a:rPr>
              <a:t> content</a:t>
            </a:r>
            <a:r>
              <a:rPr lang="en-US" dirty="0">
                <a:solidFill>
                  <a:srgbClr val="0000CD"/>
                </a:solidFill>
                <a:latin typeface="Consolas" panose="020B0609020204030204" pitchFamily="49" charset="0"/>
              </a:rPr>
              <a:t>="Free Web tutorials"&gt;</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meta</a:t>
            </a:r>
            <a:r>
              <a:rPr lang="en-US" dirty="0">
                <a:solidFill>
                  <a:srgbClr val="FF0000"/>
                </a:solidFill>
                <a:latin typeface="Consolas" panose="020B0609020204030204" pitchFamily="49" charset="0"/>
              </a:rPr>
              <a:t> name</a:t>
            </a:r>
            <a:r>
              <a:rPr lang="en-US" dirty="0">
                <a:solidFill>
                  <a:srgbClr val="0000CD"/>
                </a:solidFill>
                <a:latin typeface="Consolas" panose="020B0609020204030204" pitchFamily="49" charset="0"/>
              </a:rPr>
              <a:t>="keywords"</a:t>
            </a:r>
            <a:r>
              <a:rPr lang="en-US" dirty="0">
                <a:solidFill>
                  <a:srgbClr val="FF0000"/>
                </a:solidFill>
                <a:latin typeface="Consolas" panose="020B0609020204030204" pitchFamily="49" charset="0"/>
              </a:rPr>
              <a:t> content</a:t>
            </a:r>
            <a:r>
              <a:rPr lang="en-US" dirty="0">
                <a:solidFill>
                  <a:srgbClr val="0000CD"/>
                </a:solidFill>
                <a:latin typeface="Consolas" panose="020B0609020204030204" pitchFamily="49" charset="0"/>
              </a:rPr>
              <a:t>="</a:t>
            </a:r>
            <a:r>
              <a:rPr lang="en-US" dirty="0" err="1">
                <a:solidFill>
                  <a:srgbClr val="0000CD"/>
                </a:solidFill>
                <a:latin typeface="Consolas" panose="020B0609020204030204" pitchFamily="49" charset="0"/>
              </a:rPr>
              <a:t>HTML,CSS,XML,JavaScript</a:t>
            </a:r>
            <a:r>
              <a:rPr lang="en-US" dirty="0">
                <a:solidFill>
                  <a:srgbClr val="0000CD"/>
                </a:solidFill>
                <a:latin typeface="Consolas" panose="020B0609020204030204" pitchFamily="49" charset="0"/>
              </a:rPr>
              <a:t>"&gt;</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meta</a:t>
            </a:r>
            <a:r>
              <a:rPr lang="en-US" dirty="0">
                <a:solidFill>
                  <a:srgbClr val="FF0000"/>
                </a:solidFill>
                <a:latin typeface="Consolas" panose="020B0609020204030204" pitchFamily="49" charset="0"/>
              </a:rPr>
              <a:t> name</a:t>
            </a:r>
            <a:r>
              <a:rPr lang="en-US" dirty="0">
                <a:solidFill>
                  <a:srgbClr val="0000CD"/>
                </a:solidFill>
                <a:latin typeface="Consolas" panose="020B0609020204030204" pitchFamily="49" charset="0"/>
              </a:rPr>
              <a:t>="author"</a:t>
            </a:r>
            <a:r>
              <a:rPr lang="en-US" dirty="0">
                <a:solidFill>
                  <a:srgbClr val="FF0000"/>
                </a:solidFill>
                <a:latin typeface="Consolas" panose="020B0609020204030204" pitchFamily="49" charset="0"/>
              </a:rPr>
              <a:t> content</a:t>
            </a:r>
            <a:r>
              <a:rPr lang="en-US" dirty="0">
                <a:solidFill>
                  <a:srgbClr val="0000CD"/>
                </a:solidFill>
                <a:latin typeface="Consolas" panose="020B0609020204030204" pitchFamily="49" charset="0"/>
              </a:rPr>
              <a:t>="John Doe"&gt;</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meta</a:t>
            </a:r>
            <a:r>
              <a:rPr lang="en-US" dirty="0">
                <a:solidFill>
                  <a:srgbClr val="FF0000"/>
                </a:solidFill>
                <a:latin typeface="Consolas" panose="020B0609020204030204" pitchFamily="49" charset="0"/>
              </a:rPr>
              <a:t> name</a:t>
            </a:r>
            <a:r>
              <a:rPr lang="en-US" dirty="0">
                <a:solidFill>
                  <a:srgbClr val="0000CD"/>
                </a:solidFill>
                <a:latin typeface="Consolas" panose="020B0609020204030204" pitchFamily="49" charset="0"/>
              </a:rPr>
              <a:t>="viewport"</a:t>
            </a:r>
            <a:r>
              <a:rPr lang="en-US" dirty="0">
                <a:solidFill>
                  <a:srgbClr val="FF0000"/>
                </a:solidFill>
                <a:latin typeface="Consolas" panose="020B0609020204030204" pitchFamily="49" charset="0"/>
              </a:rPr>
              <a:t> content</a:t>
            </a:r>
            <a:r>
              <a:rPr lang="en-US" dirty="0">
                <a:solidFill>
                  <a:srgbClr val="0000CD"/>
                </a:solidFill>
                <a:latin typeface="Consolas" panose="020B0609020204030204" pitchFamily="49" charset="0"/>
              </a:rPr>
              <a:t>="width=device-width, initial-scale=1.0"&gt;</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/head</a:t>
            </a:r>
            <a:r>
              <a:rPr lang="en-US" dirty="0">
                <a:solidFill>
                  <a:srgbClr val="0000CD"/>
                </a:solidFill>
                <a:latin typeface="Consolas" panose="020B0609020204030204" pitchFamily="49" charset="0"/>
              </a:rPr>
              <a:t>&gt;</a:t>
            </a:r>
            <a:endParaRPr lang="en-US" dirty="0"/>
          </a:p>
        </p:txBody>
      </p:sp>
      <p:sp>
        <p:nvSpPr>
          <p:cNvPr id="5" name="Rectangle 4"/>
          <p:cNvSpPr/>
          <p:nvPr/>
        </p:nvSpPr>
        <p:spPr>
          <a:xfrm>
            <a:off x="2152650" y="5867380"/>
            <a:ext cx="2514600" cy="642998"/>
          </a:xfrm>
          <a:prstGeom prst="rect">
            <a:avLst/>
          </a:prstGeom>
        </p:spPr>
        <p:txBody>
          <a:bodyPr wrap="square">
            <a:spAutoFit/>
          </a:bodyPr>
          <a:lstStyle/>
          <a:p>
            <a:r>
              <a:rPr lang="en-US" dirty="0"/>
              <a:t>https://www.w3schools.com/tags/tag_meta.asp</a:t>
            </a:r>
          </a:p>
        </p:txBody>
      </p:sp>
    </p:spTree>
    <p:extLst>
      <p:ext uri="{BB962C8B-B14F-4D97-AF65-F5344CB8AC3E}">
        <p14:creationId xmlns:p14="http://schemas.microsoft.com/office/powerpoint/2010/main" val="1982302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to cover this class?</a:t>
            </a:r>
          </a:p>
        </p:txBody>
      </p:sp>
      <p:sp>
        <p:nvSpPr>
          <p:cNvPr id="3" name="Content Placeholder 2"/>
          <p:cNvSpPr>
            <a:spLocks noGrp="1"/>
          </p:cNvSpPr>
          <p:nvPr>
            <p:ph idx="1"/>
          </p:nvPr>
        </p:nvSpPr>
        <p:spPr>
          <a:xfrm>
            <a:off x="838200" y="1825625"/>
            <a:ext cx="10515600" cy="1603375"/>
          </a:xfrm>
        </p:spPr>
        <p:txBody>
          <a:bodyPr/>
          <a:lstStyle/>
          <a:p>
            <a:r>
              <a:rPr lang="en-US" dirty="0"/>
              <a:t>How does search engine work?</a:t>
            </a:r>
          </a:p>
          <a:p>
            <a:r>
              <a:rPr lang="en-US" dirty="0"/>
              <a:t>What is SEO?</a:t>
            </a:r>
          </a:p>
          <a:p>
            <a:r>
              <a:rPr lang="en-US" dirty="0"/>
              <a:t>SEO guidelines</a:t>
            </a:r>
          </a:p>
        </p:txBody>
      </p:sp>
      <p:sp>
        <p:nvSpPr>
          <p:cNvPr id="5" name="Slide Number Placeholder 4"/>
          <p:cNvSpPr>
            <a:spLocks noGrp="1"/>
          </p:cNvSpPr>
          <p:nvPr>
            <p:ph type="sldNum" sz="quarter" idx="12"/>
          </p:nvPr>
        </p:nvSpPr>
        <p:spPr/>
        <p:txBody>
          <a:bodyPr/>
          <a:lstStyle/>
          <a:p>
            <a:fld id="{2CE77E7F-9C64-4C27-A001-582651593751}" type="slidenum">
              <a:rPr lang="en-US" smtClean="0"/>
              <a:t>2</a:t>
            </a:fld>
            <a:endParaRPr lang="en-US"/>
          </a:p>
        </p:txBody>
      </p:sp>
    </p:spTree>
    <p:extLst>
      <p:ext uri="{BB962C8B-B14F-4D97-AF65-F5344CB8AC3E}">
        <p14:creationId xmlns:p14="http://schemas.microsoft.com/office/powerpoint/2010/main" val="160995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8321"/>
            <a:ext cx="9201150" cy="4912829"/>
          </a:xfrm>
        </p:spPr>
        <p:txBody>
          <a:bodyPr/>
          <a:lstStyle/>
          <a:p>
            <a:pPr marL="0" indent="0">
              <a:buNone/>
            </a:pPr>
            <a:r>
              <a:rPr lang="en-US" sz="3600" b="1" dirty="0"/>
              <a:t>Description</a:t>
            </a:r>
          </a:p>
          <a:p>
            <a:pPr lvl="1">
              <a:spcBef>
                <a:spcPts val="1200"/>
              </a:spcBef>
            </a:pPr>
            <a:r>
              <a:rPr lang="en-US" sz="2800" dirty="0"/>
              <a:t>Always provide a unique description for all pages, post, products of your website.</a:t>
            </a:r>
          </a:p>
          <a:p>
            <a:pPr lvl="1">
              <a:spcBef>
                <a:spcPts val="1200"/>
              </a:spcBef>
            </a:pPr>
            <a:r>
              <a:rPr lang="en-US" sz="2800" dirty="0"/>
              <a:t>Keep the size between 1</a:t>
            </a:r>
            <a:r>
              <a:rPr lang="en-US" altLang="zh-CN" sz="2800" dirty="0"/>
              <a:t>55</a:t>
            </a:r>
            <a:r>
              <a:rPr lang="en-US" sz="2800" dirty="0"/>
              <a:t> characters or less.</a:t>
            </a:r>
          </a:p>
          <a:p>
            <a:pPr lvl="1">
              <a:spcBef>
                <a:spcPts val="1200"/>
              </a:spcBef>
            </a:pPr>
            <a:r>
              <a:rPr lang="en-US" sz="2800" dirty="0"/>
              <a:t>Avoid repeating the title in the description</a:t>
            </a:r>
          </a:p>
          <a:p>
            <a:pPr lvl="1">
              <a:spcBef>
                <a:spcPts val="1200"/>
              </a:spcBef>
            </a:pPr>
            <a:r>
              <a:rPr lang="en-US" sz="2800" dirty="0"/>
              <a:t>Don’t add too many keywords</a:t>
            </a:r>
          </a:p>
          <a:p>
            <a:pPr lvl="1">
              <a:spcBef>
                <a:spcPts val="1200"/>
              </a:spcBef>
            </a:pPr>
            <a:r>
              <a:rPr lang="en-US" sz="2800" dirty="0"/>
              <a:t>Try to use the description as a way to ‘advertise’ your page to the reader so that they click on your title and visit the page.</a:t>
            </a:r>
          </a:p>
          <a:p>
            <a:endParaRPr lang="en-US" dirty="0"/>
          </a:p>
        </p:txBody>
      </p:sp>
      <p:sp>
        <p:nvSpPr>
          <p:cNvPr id="4" name="Slide Number Placeholder 3"/>
          <p:cNvSpPr>
            <a:spLocks noGrp="1"/>
          </p:cNvSpPr>
          <p:nvPr>
            <p:ph type="sldNum" sz="quarter" idx="12"/>
          </p:nvPr>
        </p:nvSpPr>
        <p:spPr/>
        <p:txBody>
          <a:bodyPr/>
          <a:lstStyle/>
          <a:p>
            <a:fld id="{2CE77E7F-9C64-4C27-A001-582651593751}" type="slidenum">
              <a:rPr lang="en-US" smtClean="0"/>
              <a:t>20</a:t>
            </a:fld>
            <a:endParaRPr lang="en-US"/>
          </a:p>
        </p:txBody>
      </p:sp>
      <p:sp>
        <p:nvSpPr>
          <p:cNvPr id="5" name="Rectangle 4"/>
          <p:cNvSpPr/>
          <p:nvPr/>
        </p:nvSpPr>
        <p:spPr>
          <a:xfrm>
            <a:off x="1212209" y="5798147"/>
            <a:ext cx="9201150" cy="646331"/>
          </a:xfrm>
          <a:prstGeom prst="rect">
            <a:avLst/>
          </a:prstGeom>
        </p:spPr>
        <p:txBody>
          <a:bodyPr wrap="square">
            <a:spAutoFit/>
          </a:bodyPr>
          <a:lstStyle/>
          <a:p>
            <a:r>
              <a:rPr lang="en-US" dirty="0"/>
              <a:t>https://www.weidert.com/whole_brain_marketing_blog/seo-6-ways-to-craft-better-meta-descriptions-that-rock-the-serps</a:t>
            </a:r>
          </a:p>
        </p:txBody>
      </p:sp>
    </p:spTree>
    <p:extLst>
      <p:ext uri="{BB962C8B-B14F-4D97-AF65-F5344CB8AC3E}">
        <p14:creationId xmlns:p14="http://schemas.microsoft.com/office/powerpoint/2010/main" val="2516844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SEO guidelines for URLS</a:t>
            </a:r>
          </a:p>
        </p:txBody>
      </p:sp>
      <p:sp>
        <p:nvSpPr>
          <p:cNvPr id="3" name="Content Placeholder 2"/>
          <p:cNvSpPr>
            <a:spLocks noGrp="1"/>
          </p:cNvSpPr>
          <p:nvPr>
            <p:ph idx="1"/>
          </p:nvPr>
        </p:nvSpPr>
        <p:spPr>
          <a:xfrm>
            <a:off x="225910" y="1856691"/>
            <a:ext cx="11467651" cy="1757878"/>
          </a:xfrm>
        </p:spPr>
        <p:txBody>
          <a:bodyPr/>
          <a:lstStyle/>
          <a:p>
            <a:pPr lvl="1"/>
            <a:r>
              <a:rPr lang="en-US" dirty="0"/>
              <a:t>Make </a:t>
            </a:r>
            <a:r>
              <a:rPr lang="en-US" dirty="0" err="1"/>
              <a:t>Urls</a:t>
            </a:r>
            <a:r>
              <a:rPr lang="en-US" dirty="0"/>
              <a:t> simple and easy to understand for search engines and users</a:t>
            </a:r>
          </a:p>
          <a:p>
            <a:pPr lvl="1"/>
            <a:r>
              <a:rPr lang="en-US" dirty="0"/>
              <a:t>Use hyphens ‘ – ‘ to separate the words that make up a </a:t>
            </a:r>
            <a:r>
              <a:rPr lang="en-US" dirty="0" err="1"/>
              <a:t>url</a:t>
            </a:r>
            <a:endParaRPr lang="en-US" dirty="0"/>
          </a:p>
          <a:p>
            <a:pPr lvl="1"/>
            <a:r>
              <a:rPr lang="en-US" dirty="0"/>
              <a:t>Avoid lengthy URLs with unnecessary information</a:t>
            </a:r>
          </a:p>
          <a:p>
            <a:pPr lvl="1"/>
            <a:r>
              <a:rPr lang="en-US" dirty="0"/>
              <a:t>Use words that describe what the page is about but avoid keyword stuffing</a:t>
            </a:r>
          </a:p>
          <a:p>
            <a:endParaRPr lang="en-US" b="1" dirty="0"/>
          </a:p>
        </p:txBody>
      </p:sp>
      <p:sp>
        <p:nvSpPr>
          <p:cNvPr id="5" name="Slide Number Placeholder 4"/>
          <p:cNvSpPr>
            <a:spLocks noGrp="1"/>
          </p:cNvSpPr>
          <p:nvPr>
            <p:ph type="sldNum" sz="quarter" idx="12"/>
          </p:nvPr>
        </p:nvSpPr>
        <p:spPr/>
        <p:txBody>
          <a:bodyPr/>
          <a:lstStyle/>
          <a:p>
            <a:fld id="{2CE77E7F-9C64-4C27-A001-582651593751}" type="slidenum">
              <a:rPr lang="en-US" smtClean="0"/>
              <a:t>21</a:t>
            </a:fld>
            <a:endParaRPr lang="en-US"/>
          </a:p>
        </p:txBody>
      </p:sp>
      <p:pic>
        <p:nvPicPr>
          <p:cNvPr id="4" name="Picture 3"/>
          <p:cNvPicPr>
            <a:picLocks noChangeAspect="1"/>
          </p:cNvPicPr>
          <p:nvPr/>
        </p:nvPicPr>
        <p:blipFill>
          <a:blip r:embed="rId2"/>
          <a:stretch>
            <a:fillRect/>
          </a:stretch>
        </p:blipFill>
        <p:spPr>
          <a:xfrm>
            <a:off x="838200" y="5001309"/>
            <a:ext cx="8858250" cy="342900"/>
          </a:xfrm>
          <a:prstGeom prst="rect">
            <a:avLst/>
          </a:prstGeom>
        </p:spPr>
      </p:pic>
      <p:sp>
        <p:nvSpPr>
          <p:cNvPr id="7" name="TextBox 6">
            <a:extLst>
              <a:ext uri="{FF2B5EF4-FFF2-40B4-BE49-F238E27FC236}">
                <a16:creationId xmlns:a16="http://schemas.microsoft.com/office/drawing/2014/main" id="{364DF353-F10C-411E-B183-8D197E065787}"/>
              </a:ext>
            </a:extLst>
          </p:cNvPr>
          <p:cNvSpPr txBox="1"/>
          <p:nvPr/>
        </p:nvSpPr>
        <p:spPr>
          <a:xfrm>
            <a:off x="1123950" y="5712659"/>
            <a:ext cx="6096000" cy="369332"/>
          </a:xfrm>
          <a:prstGeom prst="rect">
            <a:avLst/>
          </a:prstGeom>
          <a:noFill/>
        </p:spPr>
        <p:txBody>
          <a:bodyPr wrap="square">
            <a:spAutoFit/>
          </a:bodyPr>
          <a:lstStyle/>
          <a:p>
            <a:r>
              <a:rPr lang="en-US" dirty="0"/>
              <a:t>https://www.normalil.gov/CivicAlerts.aspx?AID=2509</a:t>
            </a:r>
          </a:p>
        </p:txBody>
      </p:sp>
    </p:spTree>
    <p:extLst>
      <p:ext uri="{BB962C8B-B14F-4D97-AF65-F5344CB8AC3E}">
        <p14:creationId xmlns:p14="http://schemas.microsoft.com/office/powerpoint/2010/main" val="310759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3014" y="727077"/>
            <a:ext cx="9066335" cy="5811837"/>
          </a:xfrm>
        </p:spPr>
        <p:txBody>
          <a:bodyPr/>
          <a:lstStyle/>
          <a:p>
            <a:pPr marL="0" indent="0">
              <a:buNone/>
            </a:pPr>
            <a:r>
              <a:rPr lang="en-US" b="1" dirty="0"/>
              <a:t>Examples of BAD </a:t>
            </a:r>
            <a:r>
              <a:rPr lang="en-US" b="1" dirty="0" err="1"/>
              <a:t>url</a:t>
            </a:r>
            <a:r>
              <a:rPr lang="en-US" b="1" dirty="0"/>
              <a:t> structures</a:t>
            </a:r>
            <a:endParaRPr lang="en-US" dirty="0"/>
          </a:p>
          <a:p>
            <a:r>
              <a:rPr lang="en-US" dirty="0"/>
              <a:t>http://www.example.com/UK/123213/5005.html</a:t>
            </a:r>
          </a:p>
          <a:p>
            <a:r>
              <a:rPr lang="en-US" dirty="0"/>
              <a:t>http://www.example.com/id=7&amp;sort=A&amp;action=70</a:t>
            </a:r>
          </a:p>
          <a:p>
            <a:pPr marL="0" indent="0">
              <a:buNone/>
            </a:pPr>
            <a:endParaRPr lang="en-US" sz="1200" b="1" dirty="0"/>
          </a:p>
          <a:p>
            <a:pPr marL="0" indent="0">
              <a:buNone/>
            </a:pPr>
            <a:r>
              <a:rPr lang="en-US" b="1" dirty="0"/>
              <a:t>Examples of GOOD </a:t>
            </a:r>
            <a:r>
              <a:rPr lang="en-US" b="1" dirty="0" err="1"/>
              <a:t>url</a:t>
            </a:r>
            <a:r>
              <a:rPr lang="en-US" b="1" dirty="0"/>
              <a:t> structures</a:t>
            </a:r>
            <a:endParaRPr lang="en-US" dirty="0"/>
          </a:p>
          <a:p>
            <a:r>
              <a:rPr lang="en-US" dirty="0"/>
              <a:t>http://www.example.com/social-media-news</a:t>
            </a:r>
          </a:p>
          <a:p>
            <a:r>
              <a:rPr lang="en-US" dirty="0"/>
              <a:t>http://www.example.com/2002/12/social-media-news</a:t>
            </a:r>
          </a:p>
          <a:p>
            <a:pPr marL="0" indent="0">
              <a:buNone/>
            </a:pPr>
            <a:endParaRPr lang="en-US" dirty="0"/>
          </a:p>
        </p:txBody>
      </p:sp>
      <p:sp>
        <p:nvSpPr>
          <p:cNvPr id="4" name="Slide Number Placeholder 3"/>
          <p:cNvSpPr>
            <a:spLocks noGrp="1"/>
          </p:cNvSpPr>
          <p:nvPr>
            <p:ph type="sldNum" sz="quarter" idx="12"/>
          </p:nvPr>
        </p:nvSpPr>
        <p:spPr/>
        <p:txBody>
          <a:bodyPr/>
          <a:lstStyle/>
          <a:p>
            <a:fld id="{2CE77E7F-9C64-4C27-A001-582651593751}" type="slidenum">
              <a:rPr lang="en-US" smtClean="0"/>
              <a:t>22</a:t>
            </a:fld>
            <a:endParaRPr lang="en-US"/>
          </a:p>
        </p:txBody>
      </p:sp>
      <p:sp>
        <p:nvSpPr>
          <p:cNvPr id="2" name="Rectangle 1"/>
          <p:cNvSpPr/>
          <p:nvPr/>
        </p:nvSpPr>
        <p:spPr>
          <a:xfrm>
            <a:off x="973014" y="4331297"/>
            <a:ext cx="9066335" cy="1938992"/>
          </a:xfrm>
          <a:prstGeom prst="rect">
            <a:avLst/>
          </a:prstGeom>
        </p:spPr>
        <p:txBody>
          <a:bodyPr wrap="square">
            <a:spAutoFit/>
          </a:bodyPr>
          <a:lstStyle/>
          <a:p>
            <a:r>
              <a:rPr lang="en-US" sz="2400" dirty="0">
                <a:solidFill>
                  <a:srgbClr val="FF0000"/>
                </a:solidFill>
                <a:latin typeface="Roboto"/>
              </a:rPr>
              <a:t>A </a:t>
            </a:r>
            <a:r>
              <a:rPr lang="en-US" sz="2400" b="1" dirty="0">
                <a:solidFill>
                  <a:srgbClr val="FF0000"/>
                </a:solidFill>
                <a:latin typeface="Roboto"/>
              </a:rPr>
              <a:t>friendly URL</a:t>
            </a:r>
            <a:r>
              <a:rPr lang="en-US" sz="2400" dirty="0">
                <a:solidFill>
                  <a:srgbClr val="FF0000"/>
                </a:solidFill>
                <a:latin typeface="Roboto"/>
              </a:rPr>
              <a:t> is a Web address that is easy to read and includes words that describe the content of the webpage. This type of </a:t>
            </a:r>
            <a:r>
              <a:rPr lang="en-US" sz="2400" b="1" dirty="0">
                <a:solidFill>
                  <a:srgbClr val="FF0000"/>
                </a:solidFill>
                <a:latin typeface="Roboto"/>
              </a:rPr>
              <a:t>URL</a:t>
            </a:r>
            <a:r>
              <a:rPr lang="en-US" sz="2400" dirty="0">
                <a:solidFill>
                  <a:srgbClr val="FF0000"/>
                </a:solidFill>
                <a:latin typeface="Roboto"/>
              </a:rPr>
              <a:t> can be "</a:t>
            </a:r>
            <a:r>
              <a:rPr lang="en-US" sz="2400" b="1" dirty="0">
                <a:solidFill>
                  <a:srgbClr val="FF0000"/>
                </a:solidFill>
                <a:latin typeface="Roboto"/>
              </a:rPr>
              <a:t>friendly</a:t>
            </a:r>
            <a:r>
              <a:rPr lang="en-US" sz="2400" dirty="0">
                <a:solidFill>
                  <a:srgbClr val="FF0000"/>
                </a:solidFill>
                <a:latin typeface="Roboto"/>
              </a:rPr>
              <a:t>" in two ways. </a:t>
            </a:r>
          </a:p>
          <a:p>
            <a:r>
              <a:rPr lang="en-US" sz="2400" dirty="0">
                <a:solidFill>
                  <a:srgbClr val="FF0000"/>
                </a:solidFill>
                <a:latin typeface="Roboto"/>
              </a:rPr>
              <a:t>	1) It can help visitors remember the Web address, and </a:t>
            </a:r>
          </a:p>
          <a:p>
            <a:r>
              <a:rPr lang="en-US" sz="2400" dirty="0">
                <a:solidFill>
                  <a:srgbClr val="FF0000"/>
                </a:solidFill>
                <a:latin typeface="Roboto"/>
              </a:rPr>
              <a:t>	2) it can help describe the page to search engines.</a:t>
            </a:r>
            <a:endParaRPr lang="en-US" sz="2400" dirty="0">
              <a:solidFill>
                <a:srgbClr val="FF0000"/>
              </a:solidFill>
            </a:endParaRPr>
          </a:p>
        </p:txBody>
      </p:sp>
    </p:spTree>
    <p:extLst>
      <p:ext uri="{BB962C8B-B14F-4D97-AF65-F5344CB8AC3E}">
        <p14:creationId xmlns:p14="http://schemas.microsoft.com/office/powerpoint/2010/main" val="186233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4277"/>
          </a:xfrm>
        </p:spPr>
        <p:txBody>
          <a:bodyPr/>
          <a:lstStyle/>
          <a:p>
            <a:r>
              <a:rPr lang="en-US" b="1" dirty="0"/>
              <a:t>Get links from other websites</a:t>
            </a:r>
          </a:p>
        </p:txBody>
      </p:sp>
      <p:sp>
        <p:nvSpPr>
          <p:cNvPr id="3" name="Content Placeholder 2"/>
          <p:cNvSpPr>
            <a:spLocks noGrp="1"/>
          </p:cNvSpPr>
          <p:nvPr>
            <p:ph idx="1"/>
          </p:nvPr>
        </p:nvSpPr>
        <p:spPr>
          <a:xfrm>
            <a:off x="794273" y="1269402"/>
            <a:ext cx="10380785" cy="4355191"/>
          </a:xfrm>
        </p:spPr>
        <p:txBody>
          <a:bodyPr>
            <a:normAutofit lnSpcReduction="10000"/>
          </a:bodyPr>
          <a:lstStyle/>
          <a:p>
            <a:pPr>
              <a:spcBef>
                <a:spcPts val="1200"/>
              </a:spcBef>
            </a:pPr>
            <a:r>
              <a:rPr lang="en-US" dirty="0"/>
              <a:t>Websites that have incoming links from other websites, are probably more important and popular than others, so they deserved a better ranking.</a:t>
            </a:r>
          </a:p>
          <a:p>
            <a:pPr>
              <a:spcBef>
                <a:spcPts val="1200"/>
              </a:spcBef>
            </a:pPr>
            <a:r>
              <a:rPr lang="en-US" dirty="0"/>
              <a:t>In other words, incoming links counted as ‘</a:t>
            </a:r>
            <a:r>
              <a:rPr lang="en-US" dirty="0">
                <a:solidFill>
                  <a:srgbClr val="FF0000"/>
                </a:solidFill>
              </a:rPr>
              <a:t>votes of trust</a:t>
            </a:r>
            <a:r>
              <a:rPr lang="en-US" dirty="0"/>
              <a:t>’ and this had a positive effect on a website’s ranking position.</a:t>
            </a:r>
          </a:p>
          <a:p>
            <a:pPr>
              <a:spcBef>
                <a:spcPts val="1200"/>
              </a:spcBef>
            </a:pPr>
            <a:r>
              <a:rPr lang="en-US" dirty="0"/>
              <a:t>At the beginning, this was something that could easily be manipulated. </a:t>
            </a:r>
          </a:p>
          <a:p>
            <a:pPr>
              <a:spcBef>
                <a:spcPts val="1200"/>
              </a:spcBef>
            </a:pPr>
            <a:r>
              <a:rPr lang="en-US" dirty="0"/>
              <a:t>Google started adding more strict rules to their ranking algorithm and they were able to differentiate between natural and artificially created links.</a:t>
            </a:r>
          </a:p>
        </p:txBody>
      </p:sp>
      <p:sp>
        <p:nvSpPr>
          <p:cNvPr id="4" name="Slide Number Placeholder 3"/>
          <p:cNvSpPr>
            <a:spLocks noGrp="1"/>
          </p:cNvSpPr>
          <p:nvPr>
            <p:ph type="sldNum" sz="quarter" idx="12"/>
          </p:nvPr>
        </p:nvSpPr>
        <p:spPr/>
        <p:txBody>
          <a:bodyPr/>
          <a:lstStyle/>
          <a:p>
            <a:fld id="{2CE77E7F-9C64-4C27-A001-582651593751}" type="slidenum">
              <a:rPr lang="en-US" smtClean="0"/>
              <a:t>23</a:t>
            </a:fld>
            <a:endParaRPr lang="en-US"/>
          </a:p>
        </p:txBody>
      </p:sp>
    </p:spTree>
    <p:extLst>
      <p:ext uri="{BB962C8B-B14F-4D97-AF65-F5344CB8AC3E}">
        <p14:creationId xmlns:p14="http://schemas.microsoft.com/office/powerpoint/2010/main" val="1220407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1" y="544515"/>
            <a:ext cx="10515600" cy="5811837"/>
          </a:xfrm>
        </p:spPr>
        <p:txBody>
          <a:bodyPr>
            <a:normAutofit/>
          </a:bodyPr>
          <a:lstStyle/>
          <a:p>
            <a:pPr>
              <a:lnSpc>
                <a:spcPct val="100000"/>
              </a:lnSpc>
              <a:spcBef>
                <a:spcPts val="1200"/>
              </a:spcBef>
            </a:pPr>
            <a:r>
              <a:rPr lang="en-US" b="1" dirty="0"/>
              <a:t>Things about links</a:t>
            </a:r>
          </a:p>
          <a:p>
            <a:pPr lvl="1">
              <a:lnSpc>
                <a:spcPct val="100000"/>
              </a:lnSpc>
              <a:spcBef>
                <a:spcPts val="1200"/>
              </a:spcBef>
            </a:pPr>
            <a:r>
              <a:rPr lang="en-US" dirty="0"/>
              <a:t>Links are still a very important aspect of SEO.</a:t>
            </a:r>
          </a:p>
          <a:p>
            <a:pPr lvl="1">
              <a:lnSpc>
                <a:spcPct val="100000"/>
              </a:lnSpc>
              <a:spcBef>
                <a:spcPts val="1200"/>
              </a:spcBef>
            </a:pPr>
            <a:r>
              <a:rPr lang="en-US" dirty="0"/>
              <a:t>Quality of links</a:t>
            </a:r>
          </a:p>
          <a:p>
            <a:pPr lvl="1">
              <a:lnSpc>
                <a:spcPct val="100000"/>
              </a:lnSpc>
              <a:spcBef>
                <a:spcPts val="1200"/>
              </a:spcBef>
            </a:pPr>
            <a:r>
              <a:rPr lang="en-US" b="1" dirty="0"/>
              <a:t>Natural links</a:t>
            </a:r>
            <a:r>
              <a:rPr lang="en-US" dirty="0"/>
              <a:t> are good for your rankings, artificially generated links can get you into trouble.</a:t>
            </a:r>
          </a:p>
          <a:p>
            <a:pPr lvl="2">
              <a:lnSpc>
                <a:spcPct val="100000"/>
              </a:lnSpc>
              <a:spcBef>
                <a:spcPts val="1200"/>
              </a:spcBef>
            </a:pPr>
            <a:r>
              <a:rPr lang="en-US" b="1" dirty="0">
                <a:solidFill>
                  <a:srgbClr val="FF0000"/>
                </a:solidFill>
              </a:rPr>
              <a:t>Article marketing-</a:t>
            </a:r>
            <a:r>
              <a:rPr lang="en-US" dirty="0">
                <a:solidFill>
                  <a:srgbClr val="FF0000"/>
                </a:solidFill>
              </a:rPr>
              <a:t> you could write an article, “spin” multiple versions of it, making small adjustments to the wording, and then submit those versions to different websites that collect free articles in exchange for a link back to your site.</a:t>
            </a:r>
          </a:p>
          <a:p>
            <a:pPr lvl="2">
              <a:lnSpc>
                <a:spcPct val="100000"/>
              </a:lnSpc>
              <a:spcBef>
                <a:spcPts val="600"/>
              </a:spcBef>
            </a:pPr>
            <a:endParaRPr lang="en-US" b="1" dirty="0">
              <a:solidFill>
                <a:srgbClr val="FF0000"/>
              </a:solidFill>
            </a:endParaRPr>
          </a:p>
          <a:p>
            <a:pPr marL="457200" lvl="1" indent="0">
              <a:lnSpc>
                <a:spcPct val="100000"/>
              </a:lnSpc>
              <a:spcBef>
                <a:spcPts val="600"/>
              </a:spcBef>
              <a:buNone/>
            </a:pPr>
            <a:endParaRPr lang="en-US" dirty="0"/>
          </a:p>
          <a:p>
            <a:pPr>
              <a:lnSpc>
                <a:spcPct val="100000"/>
              </a:lnSpc>
              <a:spcBef>
                <a:spcPts val="600"/>
              </a:spcBef>
            </a:pPr>
            <a:endParaRPr lang="en-US" dirty="0"/>
          </a:p>
        </p:txBody>
      </p:sp>
      <p:sp>
        <p:nvSpPr>
          <p:cNvPr id="4" name="Slide Number Placeholder 3"/>
          <p:cNvSpPr>
            <a:spLocks noGrp="1"/>
          </p:cNvSpPr>
          <p:nvPr>
            <p:ph type="sldNum" sz="quarter" idx="12"/>
          </p:nvPr>
        </p:nvSpPr>
        <p:spPr/>
        <p:txBody>
          <a:bodyPr/>
          <a:lstStyle/>
          <a:p>
            <a:fld id="{2CE77E7F-9C64-4C27-A001-582651593751}" type="slidenum">
              <a:rPr lang="en-US" smtClean="0"/>
              <a:t>24</a:t>
            </a:fld>
            <a:endParaRPr lang="en-US"/>
          </a:p>
        </p:txBody>
      </p:sp>
      <p:sp>
        <p:nvSpPr>
          <p:cNvPr id="2" name="Rectangle 1"/>
          <p:cNvSpPr/>
          <p:nvPr/>
        </p:nvSpPr>
        <p:spPr>
          <a:xfrm>
            <a:off x="2389162" y="6342949"/>
            <a:ext cx="8011551" cy="646331"/>
          </a:xfrm>
          <a:prstGeom prst="rect">
            <a:avLst/>
          </a:prstGeom>
        </p:spPr>
        <p:txBody>
          <a:bodyPr wrap="square">
            <a:spAutoFit/>
          </a:bodyPr>
          <a:lstStyle/>
          <a:p>
            <a:r>
              <a:rPr lang="en-US" dirty="0">
                <a:hlinkClick r:id="rId2"/>
              </a:rPr>
              <a:t>https://www.link-assistant.com/news/paid-links.html</a:t>
            </a:r>
            <a:endParaRPr lang="en-US" dirty="0"/>
          </a:p>
          <a:p>
            <a:endParaRPr lang="en-US" dirty="0"/>
          </a:p>
        </p:txBody>
      </p:sp>
      <p:pic>
        <p:nvPicPr>
          <p:cNvPr id="1028"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9160" y="4227755"/>
            <a:ext cx="3032693" cy="1941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881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9569" y="506437"/>
            <a:ext cx="10292862" cy="5670526"/>
          </a:xfrm>
        </p:spPr>
        <p:txBody>
          <a:bodyPr>
            <a:normAutofit lnSpcReduction="10000"/>
          </a:bodyPr>
          <a:lstStyle/>
          <a:p>
            <a:r>
              <a:rPr lang="en-US" sz="2400" b="1" dirty="0"/>
              <a:t>Link building mistakes to avoid:</a:t>
            </a:r>
            <a:endParaRPr lang="en-US" sz="2400" dirty="0"/>
          </a:p>
          <a:p>
            <a:pPr lvl="1">
              <a:lnSpc>
                <a:spcPct val="110000"/>
              </a:lnSpc>
              <a:spcBef>
                <a:spcPts val="1200"/>
              </a:spcBef>
            </a:pPr>
            <a:r>
              <a:rPr lang="en-US" dirty="0"/>
              <a:t>Don’t buy links (avoid any sort of link building packages)</a:t>
            </a:r>
          </a:p>
          <a:p>
            <a:pPr lvl="1">
              <a:lnSpc>
                <a:spcPct val="110000"/>
              </a:lnSpc>
              <a:spcBef>
                <a:spcPts val="1200"/>
              </a:spcBef>
            </a:pPr>
            <a:r>
              <a:rPr lang="en-US" dirty="0"/>
              <a:t>Don’t add your link in low quality websites</a:t>
            </a:r>
          </a:p>
          <a:p>
            <a:pPr lvl="1">
              <a:lnSpc>
                <a:spcPct val="110000"/>
              </a:lnSpc>
              <a:spcBef>
                <a:spcPts val="1200"/>
              </a:spcBef>
            </a:pPr>
            <a:r>
              <a:rPr lang="en-US" dirty="0"/>
              <a:t>Links from comments or forums can sometimes do more harm than good (unless they are genuine and from well trusted sources)</a:t>
            </a:r>
          </a:p>
          <a:p>
            <a:pPr lvl="1">
              <a:lnSpc>
                <a:spcPct val="110000"/>
              </a:lnSpc>
              <a:spcBef>
                <a:spcPts val="1200"/>
              </a:spcBef>
            </a:pPr>
            <a:r>
              <a:rPr lang="en-US" dirty="0"/>
              <a:t>Too many outgoing links is a strong spam signal to Google</a:t>
            </a:r>
          </a:p>
          <a:p>
            <a:pPr lvl="1">
              <a:lnSpc>
                <a:spcPct val="110000"/>
              </a:lnSpc>
              <a:spcBef>
                <a:spcPts val="1200"/>
              </a:spcBef>
            </a:pPr>
            <a:r>
              <a:rPr lang="en-US" dirty="0"/>
              <a:t>Unnatural </a:t>
            </a:r>
            <a:r>
              <a:rPr lang="en-US" b="1" dirty="0"/>
              <a:t>Anchor Text</a:t>
            </a:r>
          </a:p>
          <a:p>
            <a:pPr lvl="2">
              <a:lnSpc>
                <a:spcPct val="110000"/>
              </a:lnSpc>
              <a:spcBef>
                <a:spcPts val="1200"/>
              </a:spcBef>
            </a:pPr>
            <a:r>
              <a:rPr lang="en-US" dirty="0"/>
              <a:t>“anchor text” refers to the text inside of a link. So, the </a:t>
            </a:r>
            <a:r>
              <a:rPr lang="en-US" u="sng" dirty="0">
                <a:hlinkClick r:id="rId3"/>
              </a:rPr>
              <a:t>anchor text </a:t>
            </a:r>
            <a:r>
              <a:rPr lang="en-US" dirty="0"/>
              <a:t>in this sentence is “anchor text.”</a:t>
            </a:r>
          </a:p>
          <a:p>
            <a:pPr lvl="2">
              <a:lnSpc>
                <a:spcPct val="110000"/>
              </a:lnSpc>
              <a:spcBef>
                <a:spcPts val="1200"/>
              </a:spcBef>
            </a:pPr>
            <a:r>
              <a:rPr lang="en-US" u="sng" dirty="0">
                <a:solidFill>
                  <a:srgbClr val="0070C0"/>
                </a:solidFill>
              </a:rPr>
              <a:t>joke</a:t>
            </a:r>
            <a:r>
              <a:rPr lang="en-US" dirty="0">
                <a:solidFill>
                  <a:srgbClr val="0070C0"/>
                </a:solidFill>
              </a:rPr>
              <a:t>, </a:t>
            </a:r>
            <a:r>
              <a:rPr lang="en-US" u="sng" dirty="0">
                <a:solidFill>
                  <a:srgbClr val="0070C0"/>
                </a:solidFill>
              </a:rPr>
              <a:t>funny joke</a:t>
            </a:r>
            <a:r>
              <a:rPr lang="en-US" dirty="0">
                <a:solidFill>
                  <a:srgbClr val="0070C0"/>
                </a:solidFill>
              </a:rPr>
              <a:t>, </a:t>
            </a:r>
            <a:r>
              <a:rPr lang="en-US" u="sng" dirty="0">
                <a:solidFill>
                  <a:srgbClr val="0070C0"/>
                </a:solidFill>
              </a:rPr>
              <a:t>hilarious joke</a:t>
            </a:r>
            <a:r>
              <a:rPr lang="en-US" dirty="0">
                <a:solidFill>
                  <a:srgbClr val="0070C0"/>
                </a:solidFill>
              </a:rPr>
              <a:t>, </a:t>
            </a:r>
            <a:r>
              <a:rPr lang="en-US" u="sng" dirty="0">
                <a:solidFill>
                  <a:srgbClr val="0070C0"/>
                </a:solidFill>
              </a:rPr>
              <a:t>this makes me laugh</a:t>
            </a:r>
          </a:p>
          <a:p>
            <a:pPr lvl="2">
              <a:lnSpc>
                <a:spcPct val="110000"/>
              </a:lnSpc>
              <a:spcBef>
                <a:spcPts val="1200"/>
              </a:spcBef>
            </a:pPr>
            <a:r>
              <a:rPr lang="en-US" dirty="0"/>
              <a:t>By using the same anchor text in all your links, you’re basically telling Google that you’re trying to game the system. </a:t>
            </a:r>
          </a:p>
        </p:txBody>
      </p:sp>
      <p:sp>
        <p:nvSpPr>
          <p:cNvPr id="4" name="Slide Number Placeholder 3"/>
          <p:cNvSpPr>
            <a:spLocks noGrp="1"/>
          </p:cNvSpPr>
          <p:nvPr>
            <p:ph type="sldNum" sz="quarter" idx="12"/>
          </p:nvPr>
        </p:nvSpPr>
        <p:spPr/>
        <p:txBody>
          <a:bodyPr/>
          <a:lstStyle/>
          <a:p>
            <a:fld id="{2CE77E7F-9C64-4C27-A001-582651593751}" type="slidenum">
              <a:rPr lang="en-US" smtClean="0"/>
              <a:t>25</a:t>
            </a:fld>
            <a:endParaRPr lang="en-US"/>
          </a:p>
        </p:txBody>
      </p:sp>
      <p:sp>
        <p:nvSpPr>
          <p:cNvPr id="7" name="Rectangle 6"/>
          <p:cNvSpPr/>
          <p:nvPr/>
        </p:nvSpPr>
        <p:spPr>
          <a:xfrm>
            <a:off x="3859236" y="5943493"/>
            <a:ext cx="4572000" cy="646331"/>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r>
              <a:rPr lang="en-US" dirty="0"/>
              <a:t>“Great blog. I also wrote a blog about this hot topic, please check www.were.........”</a:t>
            </a:r>
          </a:p>
        </p:txBody>
      </p:sp>
    </p:spTree>
    <p:extLst>
      <p:ext uri="{BB962C8B-B14F-4D97-AF65-F5344CB8AC3E}">
        <p14:creationId xmlns:p14="http://schemas.microsoft.com/office/powerpoint/2010/main" val="4234944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Your External Links</a:t>
            </a:r>
          </a:p>
        </p:txBody>
      </p:sp>
      <p:sp>
        <p:nvSpPr>
          <p:cNvPr id="3" name="Content Placeholder 2"/>
          <p:cNvSpPr>
            <a:spLocks noGrp="1"/>
          </p:cNvSpPr>
          <p:nvPr>
            <p:ph idx="1"/>
          </p:nvPr>
        </p:nvSpPr>
        <p:spPr>
          <a:xfrm>
            <a:off x="838200" y="1505243"/>
            <a:ext cx="10322168" cy="4671720"/>
          </a:xfrm>
        </p:spPr>
        <p:txBody>
          <a:bodyPr>
            <a:normAutofit/>
          </a:bodyPr>
          <a:lstStyle/>
          <a:p>
            <a:r>
              <a:rPr lang="en-US" dirty="0"/>
              <a:t>You are not linking to spam web sites or web sites with inappropriate content</a:t>
            </a:r>
          </a:p>
          <a:p>
            <a:r>
              <a:rPr lang="en-US" dirty="0"/>
              <a:t>You have no broken links i.e. links to web sites or pages that no longer exist </a:t>
            </a:r>
          </a:p>
          <a:p>
            <a:r>
              <a:rPr lang="en-US" dirty="0"/>
              <a:t>You are not in any way selling or exchanging links</a:t>
            </a:r>
          </a:p>
          <a:p>
            <a:r>
              <a:rPr lang="en-US" dirty="0"/>
              <a:t>Any links in your comments section carry the </a:t>
            </a:r>
            <a:r>
              <a:rPr lang="en-US" b="1" dirty="0" err="1"/>
              <a:t>nofollow</a:t>
            </a:r>
            <a:r>
              <a:rPr lang="en-US" b="1" dirty="0"/>
              <a:t> directive</a:t>
            </a:r>
          </a:p>
          <a:p>
            <a:pPr lvl="1"/>
            <a:r>
              <a:rPr lang="en-US" dirty="0"/>
              <a:t>The </a:t>
            </a:r>
            <a:r>
              <a:rPr lang="en-US" dirty="0" err="1"/>
              <a:t>nofollow</a:t>
            </a:r>
            <a:r>
              <a:rPr lang="en-US" dirty="0"/>
              <a:t> directive is an often used value in a meta tag that can be added to the HTML source code of a webpage to suggest to search engines (most notably Google) not to pass link equity through any links on a given webpage.</a:t>
            </a:r>
          </a:p>
        </p:txBody>
      </p:sp>
      <p:sp>
        <p:nvSpPr>
          <p:cNvPr id="4" name="Slide Number Placeholder 3"/>
          <p:cNvSpPr>
            <a:spLocks noGrp="1"/>
          </p:cNvSpPr>
          <p:nvPr>
            <p:ph type="sldNum" sz="quarter" idx="12"/>
          </p:nvPr>
        </p:nvSpPr>
        <p:spPr/>
        <p:txBody>
          <a:bodyPr/>
          <a:lstStyle/>
          <a:p>
            <a:fld id="{2CE77E7F-9C64-4C27-A001-582651593751}" type="slidenum">
              <a:rPr lang="en-US" smtClean="0"/>
              <a:t>26</a:t>
            </a:fld>
            <a:endParaRPr lang="en-US"/>
          </a:p>
        </p:txBody>
      </p:sp>
      <p:sp>
        <p:nvSpPr>
          <p:cNvPr id="7" name="Rectangle 6"/>
          <p:cNvSpPr/>
          <p:nvPr/>
        </p:nvSpPr>
        <p:spPr>
          <a:xfrm>
            <a:off x="838200" y="5799198"/>
            <a:ext cx="8887265" cy="369332"/>
          </a:xfrm>
          <a:prstGeom prst="rect">
            <a:avLst/>
          </a:prstGeom>
        </p:spPr>
        <p:txBody>
          <a:bodyPr wrap="square">
            <a:spAutoFit/>
          </a:bodyPr>
          <a:lstStyle/>
          <a:p>
            <a:r>
              <a:rPr lang="en-US" dirty="0">
                <a:solidFill>
                  <a:srgbClr val="C7254E"/>
                </a:solidFill>
                <a:latin typeface="Menlo"/>
              </a:rPr>
              <a:t>&lt;a </a:t>
            </a:r>
            <a:r>
              <a:rPr lang="en-US" dirty="0" err="1">
                <a:solidFill>
                  <a:srgbClr val="C7254E"/>
                </a:solidFill>
                <a:latin typeface="Menlo"/>
              </a:rPr>
              <a:t>href</a:t>
            </a:r>
            <a:r>
              <a:rPr lang="en-US" dirty="0">
                <a:solidFill>
                  <a:srgbClr val="C7254E"/>
                </a:solidFill>
                <a:latin typeface="Menlo"/>
              </a:rPr>
              <a:t>="http://www.example.com/" </a:t>
            </a:r>
            <a:r>
              <a:rPr lang="en-US" dirty="0" err="1">
                <a:solidFill>
                  <a:srgbClr val="C7254E"/>
                </a:solidFill>
                <a:latin typeface="Menlo"/>
              </a:rPr>
              <a:t>rel</a:t>
            </a:r>
            <a:r>
              <a:rPr lang="en-US" dirty="0">
                <a:solidFill>
                  <a:srgbClr val="C7254E"/>
                </a:solidFill>
                <a:latin typeface="Menlo"/>
              </a:rPr>
              <a:t>="</a:t>
            </a:r>
            <a:r>
              <a:rPr lang="en-US" dirty="0" err="1">
                <a:solidFill>
                  <a:srgbClr val="C7254E"/>
                </a:solidFill>
                <a:latin typeface="Menlo"/>
              </a:rPr>
              <a:t>nofollow</a:t>
            </a:r>
            <a:r>
              <a:rPr lang="en-US" dirty="0">
                <a:solidFill>
                  <a:srgbClr val="C7254E"/>
                </a:solidFill>
                <a:latin typeface="Menlo"/>
              </a:rPr>
              <a:t>"&gt;Anchor Text&lt;/a&gt;</a:t>
            </a:r>
            <a:endParaRPr lang="en-US" dirty="0"/>
          </a:p>
        </p:txBody>
      </p:sp>
      <p:sp>
        <p:nvSpPr>
          <p:cNvPr id="5" name="Rectangle 4">
            <a:extLst>
              <a:ext uri="{FF2B5EF4-FFF2-40B4-BE49-F238E27FC236}">
                <a16:creationId xmlns:a16="http://schemas.microsoft.com/office/drawing/2014/main" id="{EBC573BA-6EA7-4C83-A834-C79A207100E7}"/>
              </a:ext>
            </a:extLst>
          </p:cNvPr>
          <p:cNvSpPr/>
          <p:nvPr/>
        </p:nvSpPr>
        <p:spPr>
          <a:xfrm>
            <a:off x="838200" y="6354247"/>
            <a:ext cx="9475092" cy="369332"/>
          </a:xfrm>
          <a:prstGeom prst="rect">
            <a:avLst/>
          </a:prstGeom>
        </p:spPr>
        <p:txBody>
          <a:bodyPr wrap="square">
            <a:spAutoFit/>
          </a:bodyPr>
          <a:lstStyle/>
          <a:p>
            <a:r>
              <a:rPr lang="en-US" dirty="0">
                <a:hlinkClick r:id="rId3"/>
              </a:rPr>
              <a:t>More information can be found https://searchengineland.com/infographic-nofollow-tag-172157</a:t>
            </a:r>
            <a:endParaRPr lang="en-US" dirty="0"/>
          </a:p>
        </p:txBody>
      </p:sp>
    </p:spTree>
    <p:extLst>
      <p:ext uri="{BB962C8B-B14F-4D97-AF65-F5344CB8AC3E}">
        <p14:creationId xmlns:p14="http://schemas.microsoft.com/office/powerpoint/2010/main" val="28557392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EACA1-2880-4DF0-918E-1A4EB13CEFF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655BE93-1431-46EF-BBFB-0DE576A76427}"/>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C1DC588A-3A21-4252-9234-83498F2D6BAE}"/>
              </a:ext>
            </a:extLst>
          </p:cNvPr>
          <p:cNvSpPr>
            <a:spLocks noGrp="1"/>
          </p:cNvSpPr>
          <p:nvPr>
            <p:ph type="sldNum" sz="quarter" idx="12"/>
          </p:nvPr>
        </p:nvSpPr>
        <p:spPr/>
        <p:txBody>
          <a:bodyPr/>
          <a:lstStyle/>
          <a:p>
            <a:fld id="{2CE77E7F-9C64-4C27-A001-582651593751}" type="slidenum">
              <a:rPr lang="en-US" smtClean="0"/>
              <a:t>27</a:t>
            </a:fld>
            <a:endParaRPr lang="en-US"/>
          </a:p>
        </p:txBody>
      </p:sp>
      <p:pic>
        <p:nvPicPr>
          <p:cNvPr id="5" name="Picture 4">
            <a:extLst>
              <a:ext uri="{FF2B5EF4-FFF2-40B4-BE49-F238E27FC236}">
                <a16:creationId xmlns:a16="http://schemas.microsoft.com/office/drawing/2014/main" id="{12B57219-31A0-4785-8F8A-40E6EF98D14D}"/>
              </a:ext>
            </a:extLst>
          </p:cNvPr>
          <p:cNvPicPr>
            <a:picLocks noChangeAspect="1"/>
          </p:cNvPicPr>
          <p:nvPr/>
        </p:nvPicPr>
        <p:blipFill>
          <a:blip r:embed="rId2"/>
          <a:stretch>
            <a:fillRect/>
          </a:stretch>
        </p:blipFill>
        <p:spPr>
          <a:xfrm>
            <a:off x="374356" y="1027906"/>
            <a:ext cx="11443288" cy="3886400"/>
          </a:xfrm>
          <a:prstGeom prst="rect">
            <a:avLst/>
          </a:prstGeom>
        </p:spPr>
      </p:pic>
      <p:sp>
        <p:nvSpPr>
          <p:cNvPr id="6" name="Rectangle 5">
            <a:extLst>
              <a:ext uri="{FF2B5EF4-FFF2-40B4-BE49-F238E27FC236}">
                <a16:creationId xmlns:a16="http://schemas.microsoft.com/office/drawing/2014/main" id="{6E7CA771-059B-4E84-8248-67C93E3E6A0C}"/>
              </a:ext>
            </a:extLst>
          </p:cNvPr>
          <p:cNvSpPr/>
          <p:nvPr/>
        </p:nvSpPr>
        <p:spPr>
          <a:xfrm>
            <a:off x="374356" y="5715298"/>
            <a:ext cx="11565096" cy="646331"/>
          </a:xfrm>
          <a:prstGeom prst="rect">
            <a:avLst/>
          </a:prstGeom>
        </p:spPr>
        <p:txBody>
          <a:bodyPr wrap="square">
            <a:spAutoFit/>
          </a:bodyPr>
          <a:lstStyle/>
          <a:p>
            <a:r>
              <a:rPr lang="en-US" dirty="0">
                <a:hlinkClick r:id="rId3"/>
              </a:rPr>
              <a:t>https://www.forbes.com/sites/gradsoflife/2020/02/18/5-ways-policymakers-can-help-build-a-future-ready-workforce-today/#f22e2915b88b</a:t>
            </a:r>
            <a:endParaRPr lang="en-US" dirty="0"/>
          </a:p>
        </p:txBody>
      </p:sp>
    </p:spTree>
    <p:extLst>
      <p:ext uri="{BB962C8B-B14F-4D97-AF65-F5344CB8AC3E}">
        <p14:creationId xmlns:p14="http://schemas.microsoft.com/office/powerpoint/2010/main" val="3101237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Mobile Friendly Websites</a:t>
            </a:r>
          </a:p>
        </p:txBody>
      </p:sp>
      <p:sp>
        <p:nvSpPr>
          <p:cNvPr id="3" name="Content Placeholder 2"/>
          <p:cNvSpPr>
            <a:spLocks noGrp="1"/>
          </p:cNvSpPr>
          <p:nvPr>
            <p:ph idx="1"/>
          </p:nvPr>
        </p:nvSpPr>
        <p:spPr/>
        <p:txBody>
          <a:bodyPr/>
          <a:lstStyle/>
          <a:p>
            <a:r>
              <a:rPr lang="en-US" dirty="0"/>
              <a:t>A significant number of searches performed each day are through mobile devices.</a:t>
            </a:r>
          </a:p>
          <a:p>
            <a:r>
              <a:rPr lang="en-US" dirty="0"/>
              <a:t>A mobile friendly web site vs. Android, iPhone or Windows Mobile app</a:t>
            </a:r>
          </a:p>
          <a:p>
            <a:endParaRPr lang="en-US" dirty="0"/>
          </a:p>
        </p:txBody>
      </p:sp>
      <p:sp>
        <p:nvSpPr>
          <p:cNvPr id="4" name="Slide Number Placeholder 3"/>
          <p:cNvSpPr>
            <a:spLocks noGrp="1"/>
          </p:cNvSpPr>
          <p:nvPr>
            <p:ph type="sldNum" sz="quarter" idx="12"/>
          </p:nvPr>
        </p:nvSpPr>
        <p:spPr/>
        <p:txBody>
          <a:bodyPr/>
          <a:lstStyle/>
          <a:p>
            <a:fld id="{2CE77E7F-9C64-4C27-A001-582651593751}" type="slidenum">
              <a:rPr lang="en-US" smtClean="0"/>
              <a:t>28</a:t>
            </a:fld>
            <a:endParaRPr lang="en-US"/>
          </a:p>
        </p:txBody>
      </p:sp>
    </p:spTree>
    <p:extLst>
      <p:ext uri="{BB962C8B-B14F-4D97-AF65-F5344CB8AC3E}">
        <p14:creationId xmlns:p14="http://schemas.microsoft.com/office/powerpoint/2010/main" val="4313811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 is still king</a:t>
            </a:r>
          </a:p>
        </p:txBody>
      </p:sp>
      <p:sp>
        <p:nvSpPr>
          <p:cNvPr id="3" name="Content Placeholder 2"/>
          <p:cNvSpPr>
            <a:spLocks noGrp="1"/>
          </p:cNvSpPr>
          <p:nvPr>
            <p:ph idx="1"/>
          </p:nvPr>
        </p:nvSpPr>
        <p:spPr/>
        <p:txBody>
          <a:bodyPr/>
          <a:lstStyle/>
          <a:p>
            <a:r>
              <a:rPr lang="en-US" dirty="0"/>
              <a:t>Content is still king and a web site with good, original, quality content can do better in the long run (with or without SEO).</a:t>
            </a:r>
          </a:p>
          <a:p>
            <a:endParaRPr lang="en-US" dirty="0"/>
          </a:p>
          <a:p>
            <a:r>
              <a:rPr lang="en-US" dirty="0"/>
              <a:t>Google’s official view about content length is very clear: </a:t>
            </a:r>
            <a:r>
              <a:rPr lang="en-US" b="1" dirty="0"/>
              <a:t>Short content can be useful and rank well</a:t>
            </a:r>
            <a:r>
              <a:rPr lang="en-US" dirty="0"/>
              <a:t>.</a:t>
            </a:r>
          </a:p>
        </p:txBody>
      </p:sp>
      <p:sp>
        <p:nvSpPr>
          <p:cNvPr id="4" name="Slide Number Placeholder 3"/>
          <p:cNvSpPr>
            <a:spLocks noGrp="1"/>
          </p:cNvSpPr>
          <p:nvPr>
            <p:ph type="sldNum" sz="quarter" idx="12"/>
          </p:nvPr>
        </p:nvSpPr>
        <p:spPr/>
        <p:txBody>
          <a:bodyPr/>
          <a:lstStyle/>
          <a:p>
            <a:fld id="{2CE77E7F-9C64-4C27-A001-582651593751}" type="slidenum">
              <a:rPr lang="en-US" smtClean="0"/>
              <a:t>29</a:t>
            </a:fld>
            <a:endParaRPr lang="en-US"/>
          </a:p>
        </p:txBody>
      </p:sp>
    </p:spTree>
    <p:extLst>
      <p:ext uri="{BB962C8B-B14F-4D97-AF65-F5344CB8AC3E}">
        <p14:creationId xmlns:p14="http://schemas.microsoft.com/office/powerpoint/2010/main" val="2133484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C91A974-A5BB-A14A-B6F6-09B61366EEB9}" type="slidenum">
              <a:rPr lang="en-US" smtClean="0">
                <a:solidFill>
                  <a:srgbClr val="00A55B"/>
                </a:solidFill>
              </a:rPr>
              <a:pPr/>
              <a:t>3</a:t>
            </a:fld>
            <a:endParaRPr lang="en-US">
              <a:solidFill>
                <a:srgbClr val="00A55B"/>
              </a:solidFill>
            </a:endParaRPr>
          </a:p>
        </p:txBody>
      </p:sp>
      <p:sp>
        <p:nvSpPr>
          <p:cNvPr id="2" name="Title 1"/>
          <p:cNvSpPr>
            <a:spLocks noGrp="1"/>
          </p:cNvSpPr>
          <p:nvPr>
            <p:ph type="title" idx="4294967295"/>
          </p:nvPr>
        </p:nvSpPr>
        <p:spPr>
          <a:xfrm>
            <a:off x="1195753" y="-215305"/>
            <a:ext cx="7886700" cy="1325563"/>
          </a:xfrm>
        </p:spPr>
        <p:txBody>
          <a:bodyPr/>
          <a:lstStyle/>
          <a:p>
            <a:r>
              <a:rPr lang="en-US" b="1" dirty="0">
                <a:latin typeface="+mn-lt"/>
              </a:rPr>
              <a:t>Search Results</a:t>
            </a:r>
          </a:p>
        </p:txBody>
      </p:sp>
      <p:sp>
        <p:nvSpPr>
          <p:cNvPr id="5" name="Content Placeholder 4"/>
          <p:cNvSpPr>
            <a:spLocks noGrp="1"/>
          </p:cNvSpPr>
          <p:nvPr>
            <p:ph idx="4294967295"/>
          </p:nvPr>
        </p:nvSpPr>
        <p:spPr>
          <a:xfrm>
            <a:off x="1195753" y="829270"/>
            <a:ext cx="7658100" cy="4572000"/>
          </a:xfrm>
        </p:spPr>
        <p:txBody>
          <a:bodyPr/>
          <a:lstStyle/>
          <a:p>
            <a:pPr marL="0" indent="0">
              <a:buNone/>
            </a:pPr>
            <a:r>
              <a:rPr lang="en-US" dirty="0"/>
              <a:t>Made up of organic and paid sections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3164" y="1403350"/>
            <a:ext cx="5520815"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6854282" y="5582334"/>
            <a:ext cx="2899318" cy="923330"/>
          </a:xfrm>
          <a:prstGeom prst="rect">
            <a:avLst/>
          </a:prstGeom>
        </p:spPr>
        <p:txBody>
          <a:bodyPr wrap="square">
            <a:spAutoFit/>
          </a:bodyPr>
          <a:lstStyle/>
          <a:p>
            <a:r>
              <a:rPr lang="en-US" altLang="zh-CN" b="1" dirty="0"/>
              <a:t>AdWords</a:t>
            </a:r>
            <a:r>
              <a:rPr lang="en-US" altLang="zh-CN" dirty="0"/>
              <a:t> from Google</a:t>
            </a:r>
            <a:endParaRPr lang="en-US" dirty="0"/>
          </a:p>
          <a:p>
            <a:r>
              <a:rPr lang="en-US" dirty="0"/>
              <a:t>https://www.youtube.com/watch?v=CY1wYKq5sLU</a:t>
            </a:r>
          </a:p>
        </p:txBody>
      </p:sp>
    </p:spTree>
    <p:extLst>
      <p:ext uri="{BB962C8B-B14F-4D97-AF65-F5344CB8AC3E}">
        <p14:creationId xmlns:p14="http://schemas.microsoft.com/office/powerpoint/2010/main" val="4979156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Webmaster guidelines from Google</a:t>
            </a:r>
          </a:p>
        </p:txBody>
      </p:sp>
      <p:sp>
        <p:nvSpPr>
          <p:cNvPr id="3" name="Content Placeholder 2"/>
          <p:cNvSpPr>
            <a:spLocks noGrp="1"/>
          </p:cNvSpPr>
          <p:nvPr>
            <p:ph idx="1"/>
          </p:nvPr>
        </p:nvSpPr>
        <p:spPr>
          <a:xfrm>
            <a:off x="838200" y="5345722"/>
            <a:ext cx="4434562" cy="1010628"/>
          </a:xfrm>
        </p:spPr>
        <p:txBody>
          <a:bodyPr>
            <a:normAutofit/>
          </a:bodyPr>
          <a:lstStyle/>
          <a:p>
            <a:pPr marL="0" indent="0">
              <a:buNone/>
            </a:pPr>
            <a:r>
              <a:rPr lang="en-US" b="1" dirty="0"/>
              <a:t>https://support.google.com/webmasters/answer/35769</a:t>
            </a:r>
          </a:p>
        </p:txBody>
      </p:sp>
      <p:sp>
        <p:nvSpPr>
          <p:cNvPr id="5" name="Slide Number Placeholder 4"/>
          <p:cNvSpPr>
            <a:spLocks noGrp="1"/>
          </p:cNvSpPr>
          <p:nvPr>
            <p:ph type="sldNum" sz="quarter" idx="12"/>
          </p:nvPr>
        </p:nvSpPr>
        <p:spPr/>
        <p:txBody>
          <a:bodyPr/>
          <a:lstStyle/>
          <a:p>
            <a:fld id="{2CE77E7F-9C64-4C27-A001-582651593751}" type="slidenum">
              <a:rPr lang="en-US" smtClean="0"/>
              <a:t>30</a:t>
            </a:fld>
            <a:endParaRPr lang="en-US"/>
          </a:p>
        </p:txBody>
      </p:sp>
      <p:pic>
        <p:nvPicPr>
          <p:cNvPr id="4" name="Picture 3"/>
          <p:cNvPicPr>
            <a:picLocks noChangeAspect="1"/>
          </p:cNvPicPr>
          <p:nvPr/>
        </p:nvPicPr>
        <p:blipFill rotWithShape="1">
          <a:blip r:embed="rId2"/>
          <a:srcRect b="22072"/>
          <a:stretch/>
        </p:blipFill>
        <p:spPr>
          <a:xfrm>
            <a:off x="5272762" y="1825626"/>
            <a:ext cx="4957089" cy="4134643"/>
          </a:xfrm>
          <a:prstGeom prst="rect">
            <a:avLst/>
          </a:prstGeom>
        </p:spPr>
      </p:pic>
    </p:spTree>
    <p:extLst>
      <p:ext uri="{BB962C8B-B14F-4D97-AF65-F5344CB8AC3E}">
        <p14:creationId xmlns:p14="http://schemas.microsoft.com/office/powerpoint/2010/main" val="24349703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a:t>Read</a:t>
            </a:r>
          </a:p>
          <a:p>
            <a:pPr marL="0" indent="0">
              <a:buNone/>
            </a:pPr>
            <a:r>
              <a:rPr lang="en-US" dirty="0">
                <a:hlinkClick r:id="rId2"/>
              </a:rPr>
              <a:t>https://www.reliablesoft.net/seo-tips-for-beginners-15-ways-to-google-boost-your-web-site/</a:t>
            </a:r>
            <a:endParaRPr lang="en-US" dirty="0"/>
          </a:p>
          <a:p>
            <a:pPr marL="0" indent="0">
              <a:buNone/>
            </a:pPr>
            <a:r>
              <a:rPr lang="en-US" dirty="0"/>
              <a:t>for more SEO optimization methods</a:t>
            </a:r>
          </a:p>
        </p:txBody>
      </p:sp>
      <p:sp>
        <p:nvSpPr>
          <p:cNvPr id="4" name="Slide Number Placeholder 3"/>
          <p:cNvSpPr>
            <a:spLocks noGrp="1"/>
          </p:cNvSpPr>
          <p:nvPr>
            <p:ph type="sldNum" sz="quarter" idx="12"/>
          </p:nvPr>
        </p:nvSpPr>
        <p:spPr/>
        <p:txBody>
          <a:bodyPr/>
          <a:lstStyle/>
          <a:p>
            <a:fld id="{2CE77E7F-9C64-4C27-A001-582651593751}" type="slidenum">
              <a:rPr lang="en-US" smtClean="0"/>
              <a:t>31</a:t>
            </a:fld>
            <a:endParaRPr lang="en-US"/>
          </a:p>
        </p:txBody>
      </p:sp>
    </p:spTree>
    <p:extLst>
      <p:ext uri="{BB962C8B-B14F-4D97-AF65-F5344CB8AC3E}">
        <p14:creationId xmlns:p14="http://schemas.microsoft.com/office/powerpoint/2010/main" val="2410070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SEO tools</a:t>
            </a:r>
          </a:p>
        </p:txBody>
      </p:sp>
      <p:sp>
        <p:nvSpPr>
          <p:cNvPr id="3" name="Content Placeholder 2"/>
          <p:cNvSpPr>
            <a:spLocks noGrp="1"/>
          </p:cNvSpPr>
          <p:nvPr>
            <p:ph idx="1"/>
          </p:nvPr>
        </p:nvSpPr>
        <p:spPr/>
        <p:txBody>
          <a:bodyPr/>
          <a:lstStyle/>
          <a:p>
            <a:pPr marL="0" indent="0">
              <a:buNone/>
            </a:pPr>
            <a:r>
              <a:rPr lang="en-US" dirty="0"/>
              <a:t>https://blog.bufferapp.com/free-seo-tools</a:t>
            </a:r>
          </a:p>
        </p:txBody>
      </p:sp>
      <p:sp>
        <p:nvSpPr>
          <p:cNvPr id="4" name="Slide Number Placeholder 3"/>
          <p:cNvSpPr>
            <a:spLocks noGrp="1"/>
          </p:cNvSpPr>
          <p:nvPr>
            <p:ph type="sldNum" sz="quarter" idx="12"/>
          </p:nvPr>
        </p:nvSpPr>
        <p:spPr/>
        <p:txBody>
          <a:bodyPr/>
          <a:lstStyle/>
          <a:p>
            <a:fld id="{2CE77E7F-9C64-4C27-A001-582651593751}" type="slidenum">
              <a:rPr lang="en-US" smtClean="0"/>
              <a:t>32</a:t>
            </a:fld>
            <a:endParaRPr lang="en-US"/>
          </a:p>
        </p:txBody>
      </p:sp>
      <p:pic>
        <p:nvPicPr>
          <p:cNvPr id="5" name="Picture 4"/>
          <p:cNvPicPr>
            <a:picLocks noChangeAspect="1"/>
          </p:cNvPicPr>
          <p:nvPr/>
        </p:nvPicPr>
        <p:blipFill>
          <a:blip r:embed="rId2"/>
          <a:stretch>
            <a:fillRect/>
          </a:stretch>
        </p:blipFill>
        <p:spPr>
          <a:xfrm>
            <a:off x="2270607" y="2506049"/>
            <a:ext cx="7650785" cy="3448176"/>
          </a:xfrm>
          <a:prstGeom prst="rect">
            <a:avLst/>
          </a:prstGeom>
        </p:spPr>
      </p:pic>
    </p:spTree>
    <p:extLst>
      <p:ext uri="{BB962C8B-B14F-4D97-AF65-F5344CB8AC3E}">
        <p14:creationId xmlns:p14="http://schemas.microsoft.com/office/powerpoint/2010/main" val="21525135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SEO Tools</a:t>
            </a:r>
          </a:p>
        </p:txBody>
      </p:sp>
      <p:sp>
        <p:nvSpPr>
          <p:cNvPr id="3" name="Content Placeholder 2"/>
          <p:cNvSpPr>
            <a:spLocks noGrp="1"/>
          </p:cNvSpPr>
          <p:nvPr>
            <p:ph idx="1"/>
          </p:nvPr>
        </p:nvSpPr>
        <p:spPr/>
        <p:txBody>
          <a:bodyPr>
            <a:normAutofit/>
          </a:bodyPr>
          <a:lstStyle/>
          <a:p>
            <a:r>
              <a:rPr lang="en-US" b="1" dirty="0"/>
              <a:t>Google Analytics</a:t>
            </a:r>
          </a:p>
          <a:p>
            <a:r>
              <a:rPr lang="en-US" b="1" dirty="0" err="1"/>
              <a:t>PageSpeed</a:t>
            </a:r>
            <a:r>
              <a:rPr lang="en-US" b="1" dirty="0"/>
              <a:t> Tool </a:t>
            </a:r>
          </a:p>
          <a:p>
            <a:r>
              <a:rPr lang="en-US" b="1" dirty="0"/>
              <a:t>Google Trend</a:t>
            </a:r>
          </a:p>
          <a:p>
            <a:r>
              <a:rPr lang="en-US" b="1" dirty="0"/>
              <a:t>Google Keyword Planner</a:t>
            </a:r>
          </a:p>
          <a:p>
            <a:endParaRPr lang="en-US" dirty="0"/>
          </a:p>
        </p:txBody>
      </p:sp>
      <p:sp>
        <p:nvSpPr>
          <p:cNvPr id="4" name="Slide Number Placeholder 3"/>
          <p:cNvSpPr>
            <a:spLocks noGrp="1"/>
          </p:cNvSpPr>
          <p:nvPr>
            <p:ph type="sldNum" sz="quarter" idx="12"/>
          </p:nvPr>
        </p:nvSpPr>
        <p:spPr/>
        <p:txBody>
          <a:bodyPr/>
          <a:lstStyle/>
          <a:p>
            <a:fld id="{0C8847BA-A27F-4088-9C0C-9CF4E5C0A5E2}" type="slidenum">
              <a:rPr lang="en-US" smtClean="0"/>
              <a:t>33</a:t>
            </a:fld>
            <a:endParaRPr lang="en-US"/>
          </a:p>
        </p:txBody>
      </p:sp>
      <p:sp>
        <p:nvSpPr>
          <p:cNvPr id="5" name="Rectangle 4"/>
          <p:cNvSpPr/>
          <p:nvPr/>
        </p:nvSpPr>
        <p:spPr>
          <a:xfrm>
            <a:off x="838200" y="5435128"/>
            <a:ext cx="7696200" cy="369332"/>
          </a:xfrm>
          <a:prstGeom prst="rect">
            <a:avLst/>
          </a:prstGeom>
        </p:spPr>
        <p:txBody>
          <a:bodyPr wrap="square">
            <a:spAutoFit/>
          </a:bodyPr>
          <a:lstStyle/>
          <a:p>
            <a:r>
              <a:rPr lang="en-US" dirty="0"/>
              <a:t>https://www.lunametrics.com/blog/2018/01/25/2018-favorite-free-seo-tools/</a:t>
            </a:r>
          </a:p>
        </p:txBody>
      </p:sp>
      <p:sp>
        <p:nvSpPr>
          <p:cNvPr id="6" name="Rectangle 5"/>
          <p:cNvSpPr/>
          <p:nvPr/>
        </p:nvSpPr>
        <p:spPr>
          <a:xfrm>
            <a:off x="6113584" y="1999176"/>
            <a:ext cx="5240216" cy="338554"/>
          </a:xfrm>
          <a:prstGeom prst="rect">
            <a:avLst/>
          </a:prstGeom>
        </p:spPr>
        <p:txBody>
          <a:bodyPr wrap="square">
            <a:spAutoFit/>
          </a:bodyPr>
          <a:lstStyle/>
          <a:p>
            <a:r>
              <a:rPr lang="en-US" sz="1600" dirty="0"/>
              <a:t>https://developers.google.com/speed/pagespeed/insights/</a:t>
            </a:r>
          </a:p>
        </p:txBody>
      </p:sp>
    </p:spTree>
    <p:extLst>
      <p:ext uri="{BB962C8B-B14F-4D97-AF65-F5344CB8AC3E}">
        <p14:creationId xmlns:p14="http://schemas.microsoft.com/office/powerpoint/2010/main" val="5794145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7452E-4D3E-45B8-937B-543BB131201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E736BC6-9AC9-4DC4-B8C4-10FDCE9FE2EF}"/>
              </a:ext>
            </a:extLst>
          </p:cNvPr>
          <p:cNvSpPr>
            <a:spLocks noGrp="1"/>
          </p:cNvSpPr>
          <p:nvPr>
            <p:ph idx="1"/>
          </p:nvPr>
        </p:nvSpPr>
        <p:spPr>
          <a:xfrm>
            <a:off x="838200" y="4337537"/>
            <a:ext cx="10515600" cy="1839425"/>
          </a:xfrm>
        </p:spPr>
        <p:txBody>
          <a:bodyPr/>
          <a:lstStyle/>
          <a:p>
            <a:pPr marL="0" indent="0">
              <a:buNone/>
            </a:pP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https://www.rankwatch.com/tools/web-analyzer.html/</a:t>
            </a:r>
            <a:endParaRPr lang="en-US" dirty="0"/>
          </a:p>
        </p:txBody>
      </p:sp>
      <p:sp>
        <p:nvSpPr>
          <p:cNvPr id="4" name="Slide Number Placeholder 3">
            <a:extLst>
              <a:ext uri="{FF2B5EF4-FFF2-40B4-BE49-F238E27FC236}">
                <a16:creationId xmlns:a16="http://schemas.microsoft.com/office/drawing/2014/main" id="{63B0B0F9-0B3E-4064-82F4-37DF8A88AEA6}"/>
              </a:ext>
            </a:extLst>
          </p:cNvPr>
          <p:cNvSpPr>
            <a:spLocks noGrp="1"/>
          </p:cNvSpPr>
          <p:nvPr>
            <p:ph type="sldNum" sz="quarter" idx="12"/>
          </p:nvPr>
        </p:nvSpPr>
        <p:spPr/>
        <p:txBody>
          <a:bodyPr/>
          <a:lstStyle/>
          <a:p>
            <a:fld id="{2CE77E7F-9C64-4C27-A001-582651593751}" type="slidenum">
              <a:rPr lang="en-US" smtClean="0"/>
              <a:t>34</a:t>
            </a:fld>
            <a:endParaRPr lang="en-US"/>
          </a:p>
        </p:txBody>
      </p:sp>
      <p:pic>
        <p:nvPicPr>
          <p:cNvPr id="5" name="Picture 4">
            <a:extLst>
              <a:ext uri="{FF2B5EF4-FFF2-40B4-BE49-F238E27FC236}">
                <a16:creationId xmlns:a16="http://schemas.microsoft.com/office/drawing/2014/main" id="{946D2933-BEED-43BC-9BB2-0DBA4D84CA94}"/>
              </a:ext>
            </a:extLst>
          </p:cNvPr>
          <p:cNvPicPr>
            <a:picLocks noChangeAspect="1"/>
          </p:cNvPicPr>
          <p:nvPr/>
        </p:nvPicPr>
        <p:blipFill>
          <a:blip r:embed="rId3"/>
          <a:stretch>
            <a:fillRect/>
          </a:stretch>
        </p:blipFill>
        <p:spPr>
          <a:xfrm>
            <a:off x="1510286" y="2103437"/>
            <a:ext cx="9171428" cy="1019048"/>
          </a:xfrm>
          <a:prstGeom prst="rect">
            <a:avLst/>
          </a:prstGeom>
        </p:spPr>
      </p:pic>
    </p:spTree>
    <p:extLst>
      <p:ext uri="{BB962C8B-B14F-4D97-AF65-F5344CB8AC3E}">
        <p14:creationId xmlns:p14="http://schemas.microsoft.com/office/powerpoint/2010/main" val="11487019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Timing</a:t>
            </a:r>
            <a:endParaRPr lang="en-US" b="1"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2CE77E7F-9C64-4C27-A001-582651593751}" type="slidenum">
              <a:rPr lang="en-US" smtClean="0"/>
              <a:t>35</a:t>
            </a:fld>
            <a:endParaRPr lang="en-US"/>
          </a:p>
        </p:txBody>
      </p:sp>
      <p:pic>
        <p:nvPicPr>
          <p:cNvPr id="5" name="Picture 4"/>
          <p:cNvPicPr>
            <a:picLocks noChangeAspect="1"/>
          </p:cNvPicPr>
          <p:nvPr/>
        </p:nvPicPr>
        <p:blipFill>
          <a:blip r:embed="rId2"/>
          <a:stretch>
            <a:fillRect/>
          </a:stretch>
        </p:blipFill>
        <p:spPr>
          <a:xfrm>
            <a:off x="4614496" y="332372"/>
            <a:ext cx="5598475" cy="2908966"/>
          </a:xfrm>
          <a:prstGeom prst="rect">
            <a:avLst/>
          </a:prstGeom>
        </p:spPr>
      </p:pic>
      <p:pic>
        <p:nvPicPr>
          <p:cNvPr id="6" name="Picture 5"/>
          <p:cNvPicPr>
            <a:picLocks noChangeAspect="1"/>
          </p:cNvPicPr>
          <p:nvPr/>
        </p:nvPicPr>
        <p:blipFill>
          <a:blip r:embed="rId3"/>
          <a:stretch>
            <a:fillRect/>
          </a:stretch>
        </p:blipFill>
        <p:spPr>
          <a:xfrm>
            <a:off x="2230230" y="3420727"/>
            <a:ext cx="5751721" cy="2935625"/>
          </a:xfrm>
          <a:prstGeom prst="rect">
            <a:avLst/>
          </a:prstGeom>
        </p:spPr>
      </p:pic>
      <p:sp>
        <p:nvSpPr>
          <p:cNvPr id="7" name="Rectangle 6"/>
          <p:cNvSpPr/>
          <p:nvPr/>
        </p:nvSpPr>
        <p:spPr>
          <a:xfrm>
            <a:off x="3271777" y="6311899"/>
            <a:ext cx="6545484" cy="369332"/>
          </a:xfrm>
          <a:prstGeom prst="rect">
            <a:avLst/>
          </a:prstGeom>
        </p:spPr>
        <p:txBody>
          <a:bodyPr wrap="square">
            <a:spAutoFit/>
          </a:bodyPr>
          <a:lstStyle/>
          <a:p>
            <a:r>
              <a:rPr lang="en-US" dirty="0"/>
              <a:t>https://www.searchenginejournal.com/google-trends-seo/226809/</a:t>
            </a:r>
          </a:p>
        </p:txBody>
      </p:sp>
    </p:spTree>
    <p:extLst>
      <p:ext uri="{BB962C8B-B14F-4D97-AF65-F5344CB8AC3E}">
        <p14:creationId xmlns:p14="http://schemas.microsoft.com/office/powerpoint/2010/main" val="25713849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2CE77E7F-9C64-4C27-A001-582651593751}" type="slidenum">
              <a:rPr lang="en-US" smtClean="0"/>
              <a:t>36</a:t>
            </a:fld>
            <a:endParaRPr lang="en-US"/>
          </a:p>
        </p:txBody>
      </p:sp>
      <p:pic>
        <p:nvPicPr>
          <p:cNvPr id="5" name="Picture 4"/>
          <p:cNvPicPr>
            <a:picLocks noChangeAspect="1"/>
          </p:cNvPicPr>
          <p:nvPr/>
        </p:nvPicPr>
        <p:blipFill>
          <a:blip r:embed="rId2"/>
          <a:stretch>
            <a:fillRect/>
          </a:stretch>
        </p:blipFill>
        <p:spPr>
          <a:xfrm>
            <a:off x="1778643" y="1112203"/>
            <a:ext cx="8634714" cy="4485376"/>
          </a:xfrm>
          <a:prstGeom prst="rect">
            <a:avLst/>
          </a:prstGeom>
        </p:spPr>
      </p:pic>
    </p:spTree>
    <p:extLst>
      <p:ext uri="{BB962C8B-B14F-4D97-AF65-F5344CB8AC3E}">
        <p14:creationId xmlns:p14="http://schemas.microsoft.com/office/powerpoint/2010/main" val="24782770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2CE77E7F-9C64-4C27-A001-582651593751}" type="slidenum">
              <a:rPr lang="en-US" smtClean="0"/>
              <a:t>37</a:t>
            </a:fld>
            <a:endParaRPr lang="en-US"/>
          </a:p>
        </p:txBody>
      </p:sp>
      <p:pic>
        <p:nvPicPr>
          <p:cNvPr id="5" name="Picture 4"/>
          <p:cNvPicPr>
            <a:picLocks noChangeAspect="1"/>
          </p:cNvPicPr>
          <p:nvPr/>
        </p:nvPicPr>
        <p:blipFill>
          <a:blip r:embed="rId2"/>
          <a:stretch>
            <a:fillRect/>
          </a:stretch>
        </p:blipFill>
        <p:spPr>
          <a:xfrm>
            <a:off x="1889276" y="1468580"/>
            <a:ext cx="8413448" cy="2882725"/>
          </a:xfrm>
          <a:prstGeom prst="rect">
            <a:avLst/>
          </a:prstGeom>
        </p:spPr>
      </p:pic>
    </p:spTree>
    <p:extLst>
      <p:ext uri="{BB962C8B-B14F-4D97-AF65-F5344CB8AC3E}">
        <p14:creationId xmlns:p14="http://schemas.microsoft.com/office/powerpoint/2010/main" val="14836551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D620C-ECC7-4D04-A51C-182EF2242C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F7B288C-7888-4D2D-BFE7-3CEF162235C4}"/>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AB9741FB-007F-42CE-818C-2FBA479E99D6}"/>
              </a:ext>
            </a:extLst>
          </p:cNvPr>
          <p:cNvSpPr>
            <a:spLocks noGrp="1"/>
          </p:cNvSpPr>
          <p:nvPr>
            <p:ph type="sldNum" sz="quarter" idx="12"/>
          </p:nvPr>
        </p:nvSpPr>
        <p:spPr/>
        <p:txBody>
          <a:bodyPr/>
          <a:lstStyle/>
          <a:p>
            <a:fld id="{2CE77E7F-9C64-4C27-A001-582651593751}" type="slidenum">
              <a:rPr lang="en-US" smtClean="0"/>
              <a:t>38</a:t>
            </a:fld>
            <a:endParaRPr lang="en-US"/>
          </a:p>
        </p:txBody>
      </p:sp>
      <p:pic>
        <p:nvPicPr>
          <p:cNvPr id="5" name="Picture 4">
            <a:extLst>
              <a:ext uri="{FF2B5EF4-FFF2-40B4-BE49-F238E27FC236}">
                <a16:creationId xmlns:a16="http://schemas.microsoft.com/office/drawing/2014/main" id="{0F661061-B453-4DB7-8A21-EF6724F994D2}"/>
              </a:ext>
            </a:extLst>
          </p:cNvPr>
          <p:cNvPicPr>
            <a:picLocks noChangeAspect="1"/>
          </p:cNvPicPr>
          <p:nvPr/>
        </p:nvPicPr>
        <p:blipFill>
          <a:blip r:embed="rId2"/>
          <a:stretch>
            <a:fillRect/>
          </a:stretch>
        </p:blipFill>
        <p:spPr>
          <a:xfrm>
            <a:off x="2184199" y="1641383"/>
            <a:ext cx="7823602" cy="3575234"/>
          </a:xfrm>
          <a:prstGeom prst="rect">
            <a:avLst/>
          </a:prstGeom>
        </p:spPr>
      </p:pic>
    </p:spTree>
    <p:extLst>
      <p:ext uri="{BB962C8B-B14F-4D97-AF65-F5344CB8AC3E}">
        <p14:creationId xmlns:p14="http://schemas.microsoft.com/office/powerpoint/2010/main" val="5843586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3228-0B19-49FC-9FC5-781F7144754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CE5A956-3E51-4530-957C-97D7C6AB416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5DFC544-7DDE-4BC5-9285-43A153A04E9A}"/>
              </a:ext>
            </a:extLst>
          </p:cNvPr>
          <p:cNvSpPr>
            <a:spLocks noGrp="1"/>
          </p:cNvSpPr>
          <p:nvPr>
            <p:ph type="sldNum" sz="quarter" idx="12"/>
          </p:nvPr>
        </p:nvSpPr>
        <p:spPr/>
        <p:txBody>
          <a:bodyPr/>
          <a:lstStyle/>
          <a:p>
            <a:fld id="{2CE77E7F-9C64-4C27-A001-582651593751}" type="slidenum">
              <a:rPr lang="en-US" smtClean="0"/>
              <a:t>39</a:t>
            </a:fld>
            <a:endParaRPr lang="en-US"/>
          </a:p>
        </p:txBody>
      </p:sp>
      <p:pic>
        <p:nvPicPr>
          <p:cNvPr id="5" name="Picture 4">
            <a:extLst>
              <a:ext uri="{FF2B5EF4-FFF2-40B4-BE49-F238E27FC236}">
                <a16:creationId xmlns:a16="http://schemas.microsoft.com/office/drawing/2014/main" id="{D878A0C9-E2D2-4734-83C4-EEC73C2D5ADB}"/>
              </a:ext>
            </a:extLst>
          </p:cNvPr>
          <p:cNvPicPr>
            <a:picLocks noChangeAspect="1"/>
          </p:cNvPicPr>
          <p:nvPr/>
        </p:nvPicPr>
        <p:blipFill>
          <a:blip r:embed="rId2"/>
          <a:stretch>
            <a:fillRect/>
          </a:stretch>
        </p:blipFill>
        <p:spPr>
          <a:xfrm>
            <a:off x="215407" y="1657079"/>
            <a:ext cx="11498365" cy="3474054"/>
          </a:xfrm>
          <a:prstGeom prst="rect">
            <a:avLst/>
          </a:prstGeom>
        </p:spPr>
      </p:pic>
    </p:spTree>
    <p:extLst>
      <p:ext uri="{BB962C8B-B14F-4D97-AF65-F5344CB8AC3E}">
        <p14:creationId xmlns:p14="http://schemas.microsoft.com/office/powerpoint/2010/main" val="519991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b="1" dirty="0"/>
              <a:t>How much a click cost?</a:t>
            </a:r>
            <a:endParaRPr lang="en-US" b="1" dirty="0"/>
          </a:p>
        </p:txBody>
      </p:sp>
      <p:sp>
        <p:nvSpPr>
          <p:cNvPr id="4" name="Content Placeholder 3"/>
          <p:cNvSpPr>
            <a:spLocks noGrp="1"/>
          </p:cNvSpPr>
          <p:nvPr>
            <p:ph idx="1"/>
          </p:nvPr>
        </p:nvSpPr>
        <p:spPr/>
        <p:txBody>
          <a:bodyPr>
            <a:noAutofit/>
          </a:bodyPr>
          <a:lstStyle/>
          <a:p>
            <a:r>
              <a:rPr lang="en-US" sz="2400" dirty="0"/>
              <a:t>The average cost per click in Google AdWords is between </a:t>
            </a:r>
            <a:r>
              <a:rPr lang="en-US" sz="2400" dirty="0">
                <a:solidFill>
                  <a:srgbClr val="FF0000"/>
                </a:solidFill>
              </a:rPr>
              <a:t>$1 and $2</a:t>
            </a:r>
            <a:r>
              <a:rPr lang="en-US" sz="2400" dirty="0"/>
              <a:t> on the search network. </a:t>
            </a:r>
          </a:p>
          <a:p>
            <a:r>
              <a:rPr lang="en-US" sz="2400" dirty="0"/>
              <a:t>The most expensive keywords in AdWords and Bing Ads cost </a:t>
            </a:r>
            <a:r>
              <a:rPr lang="en-US" sz="2400" dirty="0">
                <a:solidFill>
                  <a:srgbClr val="FF0000"/>
                </a:solidFill>
              </a:rPr>
              <a:t>$50 </a:t>
            </a:r>
            <a:r>
              <a:rPr lang="en-US" sz="2400" dirty="0"/>
              <a:t>or more per click. These are generally highly competitive keywords in industries that have high customer lifetime values, like law and insurance.</a:t>
            </a:r>
          </a:p>
          <a:p>
            <a:r>
              <a:rPr lang="en-US" sz="2400" dirty="0"/>
              <a:t>Giant retailers can spend up to $50 million per year on paid search in AdWords.</a:t>
            </a:r>
          </a:p>
          <a:p>
            <a:r>
              <a:rPr lang="en-US" sz="2400" dirty="0"/>
              <a:t>The average small business using AdWords spends between $9,000 and $10,000 per month on their Google paid search campaigns. That's $100,000 to $120,000 per year.</a:t>
            </a:r>
          </a:p>
        </p:txBody>
      </p:sp>
      <p:sp>
        <p:nvSpPr>
          <p:cNvPr id="2" name="Slide Number Placeholder 1"/>
          <p:cNvSpPr>
            <a:spLocks noGrp="1"/>
          </p:cNvSpPr>
          <p:nvPr>
            <p:ph type="sldNum" sz="quarter" idx="12"/>
          </p:nvPr>
        </p:nvSpPr>
        <p:spPr/>
        <p:txBody>
          <a:bodyPr/>
          <a:lstStyle/>
          <a:p>
            <a:fld id="{2CE77E7F-9C64-4C27-A001-582651593751}" type="slidenum">
              <a:rPr lang="en-US" smtClean="0"/>
              <a:t>4</a:t>
            </a:fld>
            <a:endParaRPr lang="en-US" dirty="0"/>
          </a:p>
        </p:txBody>
      </p:sp>
      <p:sp>
        <p:nvSpPr>
          <p:cNvPr id="5" name="Rectangle 4"/>
          <p:cNvSpPr/>
          <p:nvPr/>
        </p:nvSpPr>
        <p:spPr>
          <a:xfrm>
            <a:off x="838198" y="5703566"/>
            <a:ext cx="8191793" cy="369332"/>
          </a:xfrm>
          <a:prstGeom prst="rect">
            <a:avLst/>
          </a:prstGeom>
        </p:spPr>
        <p:txBody>
          <a:bodyPr wrap="square">
            <a:spAutoFit/>
          </a:bodyPr>
          <a:lstStyle/>
          <a:p>
            <a:r>
              <a:rPr lang="en-US" dirty="0"/>
              <a:t>https://www.wordstream.com/blog/ws/2015/05/21/how-much-does-adwords-cost</a:t>
            </a:r>
          </a:p>
        </p:txBody>
      </p:sp>
      <p:sp>
        <p:nvSpPr>
          <p:cNvPr id="6" name="Rectangle 5"/>
          <p:cNvSpPr/>
          <p:nvPr/>
        </p:nvSpPr>
        <p:spPr>
          <a:xfrm>
            <a:off x="838198" y="6044330"/>
            <a:ext cx="7886702" cy="369332"/>
          </a:xfrm>
          <a:prstGeom prst="rect">
            <a:avLst/>
          </a:prstGeom>
        </p:spPr>
        <p:txBody>
          <a:bodyPr wrap="square">
            <a:spAutoFit/>
          </a:bodyPr>
          <a:lstStyle/>
          <a:p>
            <a:r>
              <a:rPr lang="en-US" dirty="0"/>
              <a:t>https://www.hochmanconsultants.com/cost-of-ppc-advertising/</a:t>
            </a:r>
          </a:p>
        </p:txBody>
      </p:sp>
    </p:spTree>
    <p:extLst>
      <p:ext uri="{BB962C8B-B14F-4D97-AF65-F5344CB8AC3E}">
        <p14:creationId xmlns:p14="http://schemas.microsoft.com/office/powerpoint/2010/main" val="330577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Reminders</a:t>
            </a:r>
          </a:p>
        </p:txBody>
      </p:sp>
      <p:sp>
        <p:nvSpPr>
          <p:cNvPr id="3" name="Content Placeholder 2"/>
          <p:cNvSpPr>
            <a:spLocks noGrp="1"/>
          </p:cNvSpPr>
          <p:nvPr>
            <p:ph idx="1"/>
          </p:nvPr>
        </p:nvSpPr>
        <p:spPr/>
        <p:txBody>
          <a:bodyPr/>
          <a:lstStyle/>
          <a:p>
            <a:r>
              <a:rPr lang="en-US" altLang="zh-CN" dirty="0">
                <a:solidFill>
                  <a:srgbClr val="FF0000"/>
                </a:solidFill>
              </a:rPr>
              <a:t>Exam 1 on 10/19. </a:t>
            </a:r>
            <a:r>
              <a:rPr lang="en-US" altLang="zh-CN" dirty="0"/>
              <a:t>The review is in the week 6 folder</a:t>
            </a:r>
          </a:p>
          <a:p>
            <a:r>
              <a:rPr lang="en-US" sz="2800" dirty="0"/>
              <a:t>Prepare for the heuristic evaluation presentation on </a:t>
            </a:r>
            <a:r>
              <a:rPr lang="en-US" sz="2800" dirty="0">
                <a:solidFill>
                  <a:srgbClr val="FF0000"/>
                </a:solidFill>
              </a:rPr>
              <a:t>10/5</a:t>
            </a:r>
          </a:p>
          <a:p>
            <a:r>
              <a:rPr lang="en-US" dirty="0"/>
              <a:t>Individual assignment </a:t>
            </a:r>
            <a:r>
              <a:rPr lang="en-US" altLang="zh-CN" dirty="0"/>
              <a:t>5</a:t>
            </a:r>
            <a:r>
              <a:rPr lang="en-US" dirty="0"/>
              <a:t>-</a:t>
            </a:r>
            <a:r>
              <a:rPr lang="en-US" altLang="zh-CN" dirty="0"/>
              <a:t>SEO </a:t>
            </a:r>
            <a:r>
              <a:rPr lang="en-US" altLang="zh-CN" dirty="0">
                <a:solidFill>
                  <a:srgbClr val="FF0000"/>
                </a:solidFill>
              </a:rPr>
              <a:t>10/12</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2CE77E7F-9C64-4C27-A001-582651593751}" type="slidenum">
              <a:rPr lang="en-US" smtClean="0"/>
              <a:t>40</a:t>
            </a:fld>
            <a:endParaRPr lang="en-US"/>
          </a:p>
        </p:txBody>
      </p:sp>
    </p:spTree>
    <p:extLst>
      <p:ext uri="{BB962C8B-B14F-4D97-AF65-F5344CB8AC3E}">
        <p14:creationId xmlns:p14="http://schemas.microsoft.com/office/powerpoint/2010/main" val="285124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E9B81-53B1-4356-9930-3DB7A5F55E4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84013F-4284-4B87-A828-7CB22EEA134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B19DE863-51A2-40B0-855E-0A996B2BE7BB}"/>
              </a:ext>
            </a:extLst>
          </p:cNvPr>
          <p:cNvSpPr>
            <a:spLocks noGrp="1"/>
          </p:cNvSpPr>
          <p:nvPr>
            <p:ph type="sldNum" sz="quarter" idx="12"/>
          </p:nvPr>
        </p:nvSpPr>
        <p:spPr/>
        <p:txBody>
          <a:bodyPr/>
          <a:lstStyle/>
          <a:p>
            <a:fld id="{2CE77E7F-9C64-4C27-A001-582651593751}" type="slidenum">
              <a:rPr lang="en-US" smtClean="0"/>
              <a:t>5</a:t>
            </a:fld>
            <a:endParaRPr lang="en-US"/>
          </a:p>
        </p:txBody>
      </p:sp>
      <p:pic>
        <p:nvPicPr>
          <p:cNvPr id="1026" name="Picture 2" descr="most expensive keywords 2017">
            <a:extLst>
              <a:ext uri="{FF2B5EF4-FFF2-40B4-BE49-F238E27FC236}">
                <a16:creationId xmlns:a16="http://schemas.microsoft.com/office/drawing/2014/main" id="{1CEC5101-975A-4750-9467-C9536BAC3F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3790"/>
            <a:ext cx="11430000" cy="59817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369D6988-6587-4947-A91B-A6C1D04C067C}"/>
              </a:ext>
            </a:extLst>
          </p:cNvPr>
          <p:cNvSpPr/>
          <p:nvPr/>
        </p:nvSpPr>
        <p:spPr>
          <a:xfrm>
            <a:off x="381000" y="6324878"/>
            <a:ext cx="10972800" cy="369332"/>
          </a:xfrm>
          <a:prstGeom prst="rect">
            <a:avLst/>
          </a:prstGeom>
        </p:spPr>
        <p:txBody>
          <a:bodyPr wrap="square">
            <a:spAutoFit/>
          </a:bodyPr>
          <a:lstStyle/>
          <a:p>
            <a:r>
              <a:rPr lang="en-US" dirty="0">
                <a:hlinkClick r:id="rId3"/>
              </a:rPr>
              <a:t>https://www.wordstream.com/blog/ws/2017/06/27/most-expensive-keywords</a:t>
            </a:r>
            <a:endParaRPr lang="en-US" dirty="0"/>
          </a:p>
        </p:txBody>
      </p:sp>
    </p:spTree>
    <p:extLst>
      <p:ext uri="{BB962C8B-B14F-4D97-AF65-F5344CB8AC3E}">
        <p14:creationId xmlns:p14="http://schemas.microsoft.com/office/powerpoint/2010/main" val="3009000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How does search engine work</a:t>
            </a:r>
            <a:r>
              <a:rPr lang="en-US" b="1" dirty="0"/>
              <a:t>?</a:t>
            </a:r>
          </a:p>
        </p:txBody>
      </p:sp>
      <p:sp>
        <p:nvSpPr>
          <p:cNvPr id="3" name="Content Placeholder 2"/>
          <p:cNvSpPr>
            <a:spLocks noGrp="1"/>
          </p:cNvSpPr>
          <p:nvPr>
            <p:ph idx="1"/>
          </p:nvPr>
        </p:nvSpPr>
        <p:spPr/>
        <p:txBody>
          <a:bodyPr/>
          <a:lstStyle/>
          <a:p>
            <a:r>
              <a:rPr lang="en-US" dirty="0"/>
              <a:t>Search engines have two major functions: </a:t>
            </a:r>
          </a:p>
          <a:p>
            <a:pPr lvl="1"/>
            <a:r>
              <a:rPr lang="en-US" dirty="0">
                <a:solidFill>
                  <a:srgbClr val="FF0000"/>
                </a:solidFill>
              </a:rPr>
              <a:t>crawling and building an index</a:t>
            </a:r>
            <a:r>
              <a:rPr lang="en-US" dirty="0"/>
              <a:t>, and </a:t>
            </a:r>
          </a:p>
          <a:p>
            <a:pPr lvl="1"/>
            <a:r>
              <a:rPr lang="en-US" dirty="0">
                <a:solidFill>
                  <a:srgbClr val="FF0000"/>
                </a:solidFill>
              </a:rPr>
              <a:t>providing users with a ranked list </a:t>
            </a:r>
            <a:r>
              <a:rPr lang="en-US" dirty="0"/>
              <a:t>of the websites they've determined are the most relevant.                                         </a:t>
            </a:r>
          </a:p>
        </p:txBody>
      </p:sp>
      <p:sp>
        <p:nvSpPr>
          <p:cNvPr id="4" name="Slide Number Placeholder 3"/>
          <p:cNvSpPr>
            <a:spLocks noGrp="1"/>
          </p:cNvSpPr>
          <p:nvPr>
            <p:ph type="sldNum" sz="quarter" idx="12"/>
          </p:nvPr>
        </p:nvSpPr>
        <p:spPr/>
        <p:txBody>
          <a:bodyPr/>
          <a:lstStyle/>
          <a:p>
            <a:fld id="{2CE77E7F-9C64-4C27-A001-582651593751}" type="slidenum">
              <a:rPr lang="en-US" smtClean="0"/>
              <a:t>6</a:t>
            </a:fld>
            <a:endParaRPr lang="en-US"/>
          </a:p>
        </p:txBody>
      </p:sp>
      <p:pic>
        <p:nvPicPr>
          <p:cNvPr id="2052" name="Picture 4" descr="seo-spi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5100" y="3722149"/>
            <a:ext cx="3127375" cy="2869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7309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2CE77E7F-9C64-4C27-A001-582651593751}" type="slidenum">
              <a:rPr lang="en-US" smtClean="0"/>
              <a:t>7</a:t>
            </a:fld>
            <a:endParaRPr lang="en-US"/>
          </a:p>
        </p:txBody>
      </p:sp>
      <p:pic>
        <p:nvPicPr>
          <p:cNvPr id="4" name="Picture 3"/>
          <p:cNvPicPr>
            <a:picLocks noChangeAspect="1"/>
          </p:cNvPicPr>
          <p:nvPr/>
        </p:nvPicPr>
        <p:blipFill>
          <a:blip r:embed="rId2"/>
          <a:stretch>
            <a:fillRect/>
          </a:stretch>
        </p:blipFill>
        <p:spPr>
          <a:xfrm>
            <a:off x="2271269" y="365125"/>
            <a:ext cx="7649462" cy="4237372"/>
          </a:xfrm>
          <a:prstGeom prst="rect">
            <a:avLst/>
          </a:prstGeom>
        </p:spPr>
      </p:pic>
      <p:sp>
        <p:nvSpPr>
          <p:cNvPr id="8" name="Rectangle 7"/>
          <p:cNvSpPr/>
          <p:nvPr/>
        </p:nvSpPr>
        <p:spPr>
          <a:xfrm>
            <a:off x="7382762" y="4928065"/>
            <a:ext cx="2419350" cy="923330"/>
          </a:xfrm>
          <a:prstGeom prst="rect">
            <a:avLst/>
          </a:prstGeom>
        </p:spPr>
        <p:txBody>
          <a:bodyPr wrap="square">
            <a:spAutoFit/>
          </a:bodyPr>
          <a:lstStyle/>
          <a:p>
            <a:r>
              <a:rPr lang="en-US" dirty="0"/>
              <a:t>Yahoo: Slurp</a:t>
            </a:r>
          </a:p>
          <a:p>
            <a:r>
              <a:rPr lang="en-US" dirty="0"/>
              <a:t>Google: </a:t>
            </a:r>
            <a:r>
              <a:rPr lang="en-US" dirty="0" err="1"/>
              <a:t>Googlebot</a:t>
            </a:r>
            <a:endParaRPr lang="en-US" dirty="0"/>
          </a:p>
          <a:p>
            <a:r>
              <a:rPr lang="en-US" dirty="0"/>
              <a:t>Bing: </a:t>
            </a:r>
            <a:r>
              <a:rPr lang="en-US" dirty="0" err="1"/>
              <a:t>BingBot</a:t>
            </a:r>
            <a:endParaRPr lang="en-US" dirty="0"/>
          </a:p>
        </p:txBody>
      </p:sp>
      <p:sp>
        <p:nvSpPr>
          <p:cNvPr id="9" name="Rectangle 8"/>
          <p:cNvSpPr/>
          <p:nvPr/>
        </p:nvSpPr>
        <p:spPr>
          <a:xfrm>
            <a:off x="2152651" y="5156833"/>
            <a:ext cx="4874255" cy="369332"/>
          </a:xfrm>
          <a:prstGeom prst="rect">
            <a:avLst/>
          </a:prstGeom>
        </p:spPr>
        <p:txBody>
          <a:bodyPr wrap="square">
            <a:spAutoFit/>
          </a:bodyPr>
          <a:lstStyle/>
          <a:p>
            <a:r>
              <a:rPr lang="en-US" dirty="0"/>
              <a:t>https://www.keycdn.com/blog/web-crawlers/</a:t>
            </a:r>
          </a:p>
        </p:txBody>
      </p:sp>
      <p:sp>
        <p:nvSpPr>
          <p:cNvPr id="5" name="Rectangle 4"/>
          <p:cNvSpPr/>
          <p:nvPr/>
        </p:nvSpPr>
        <p:spPr>
          <a:xfrm>
            <a:off x="2152651" y="5666730"/>
            <a:ext cx="5338395" cy="369332"/>
          </a:xfrm>
          <a:prstGeom prst="rect">
            <a:avLst/>
          </a:prstGeom>
        </p:spPr>
        <p:txBody>
          <a:bodyPr wrap="square">
            <a:spAutoFit/>
          </a:bodyPr>
          <a:lstStyle/>
          <a:p>
            <a:r>
              <a:rPr lang="en-US" b="1" dirty="0"/>
              <a:t>https://www.youtube.com/watch?v=BNHR6IQJGZs</a:t>
            </a:r>
          </a:p>
        </p:txBody>
      </p:sp>
    </p:spTree>
    <p:extLst>
      <p:ext uri="{BB962C8B-B14F-4D97-AF65-F5344CB8AC3E}">
        <p14:creationId xmlns:p14="http://schemas.microsoft.com/office/powerpoint/2010/main" val="2702175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0250" y="4591050"/>
            <a:ext cx="7886700" cy="1901824"/>
          </a:xfrm>
        </p:spPr>
        <p:txBody>
          <a:bodyPr/>
          <a:lstStyle/>
          <a:p>
            <a:r>
              <a:rPr lang="en-US" dirty="0"/>
              <a:t>Search engines gather the pages during crawl process and then create an index. </a:t>
            </a:r>
          </a:p>
          <a:p>
            <a:r>
              <a:rPr lang="en-US" dirty="0"/>
              <a:t>Include information about words and their locations.</a:t>
            </a:r>
          </a:p>
        </p:txBody>
      </p:sp>
      <p:sp>
        <p:nvSpPr>
          <p:cNvPr id="5" name="Slide Number Placeholder 4"/>
          <p:cNvSpPr>
            <a:spLocks noGrp="1"/>
          </p:cNvSpPr>
          <p:nvPr>
            <p:ph type="sldNum" sz="quarter" idx="12"/>
          </p:nvPr>
        </p:nvSpPr>
        <p:spPr/>
        <p:txBody>
          <a:bodyPr/>
          <a:lstStyle/>
          <a:p>
            <a:fld id="{2CE77E7F-9C64-4C27-A001-582651593751}" type="slidenum">
              <a:rPr lang="en-US" smtClean="0"/>
              <a:t>8</a:t>
            </a:fld>
            <a:endParaRPr lang="en-US" dirty="0"/>
          </a:p>
        </p:txBody>
      </p:sp>
      <p:pic>
        <p:nvPicPr>
          <p:cNvPr id="3076" name="Picture 4" descr="Image result for book inde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365126"/>
            <a:ext cx="4572000" cy="40671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934200" y="894101"/>
            <a:ext cx="3105150" cy="2246769"/>
          </a:xfrm>
          <a:prstGeom prst="rect">
            <a:avLst/>
          </a:prstGeom>
        </p:spPr>
        <p:txBody>
          <a:bodyPr wrap="square">
            <a:spAutoFit/>
          </a:bodyPr>
          <a:lstStyle/>
          <a:p>
            <a:r>
              <a:rPr lang="en-US" sz="2800" dirty="0">
                <a:solidFill>
                  <a:srgbClr val="222222"/>
                </a:solidFill>
              </a:rPr>
              <a:t>Index: a list of information, with instructions on how to find that information</a:t>
            </a:r>
            <a:endParaRPr lang="en-US" sz="2800" dirty="0"/>
          </a:p>
        </p:txBody>
      </p:sp>
    </p:spTree>
    <p:extLst>
      <p:ext uri="{BB962C8B-B14F-4D97-AF65-F5344CB8AC3E}">
        <p14:creationId xmlns:p14="http://schemas.microsoft.com/office/powerpoint/2010/main" val="3272870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CE77E7F-9C64-4C27-A001-582651593751}" type="slidenum">
              <a:rPr lang="en-US" smtClean="0"/>
              <a:t>9</a:t>
            </a:fld>
            <a:endParaRPr lang="en-US"/>
          </a:p>
        </p:txBody>
      </p:sp>
      <p:pic>
        <p:nvPicPr>
          <p:cNvPr id="4" name="Picture 3"/>
          <p:cNvPicPr>
            <a:picLocks noChangeAspect="1"/>
          </p:cNvPicPr>
          <p:nvPr/>
        </p:nvPicPr>
        <p:blipFill>
          <a:blip r:embed="rId2"/>
          <a:stretch>
            <a:fillRect/>
          </a:stretch>
        </p:blipFill>
        <p:spPr>
          <a:xfrm>
            <a:off x="2338388" y="809625"/>
            <a:ext cx="7515225" cy="5238750"/>
          </a:xfrm>
          <a:prstGeom prst="rect">
            <a:avLst/>
          </a:prstGeom>
        </p:spPr>
      </p:pic>
    </p:spTree>
    <p:extLst>
      <p:ext uri="{BB962C8B-B14F-4D97-AF65-F5344CB8AC3E}">
        <p14:creationId xmlns:p14="http://schemas.microsoft.com/office/powerpoint/2010/main" val="42034874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2943</TotalTime>
  <Words>2168</Words>
  <Application>Microsoft Office PowerPoint</Application>
  <PresentationFormat>Widescreen</PresentationFormat>
  <Paragraphs>213</Paragraphs>
  <Slides>40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Calibri Light</vt:lpstr>
      <vt:lpstr>Consolas</vt:lpstr>
      <vt:lpstr>Menlo</vt:lpstr>
      <vt:lpstr>Roboto</vt:lpstr>
      <vt:lpstr>Office Theme</vt:lpstr>
      <vt:lpstr>SEO</vt:lpstr>
      <vt:lpstr>What to cover this class?</vt:lpstr>
      <vt:lpstr>Search Results</vt:lpstr>
      <vt:lpstr>How much a click cost?</vt:lpstr>
      <vt:lpstr>PowerPoint Presentation</vt:lpstr>
      <vt:lpstr>How does search engine work?</vt:lpstr>
      <vt:lpstr>PowerPoint Presentation</vt:lpstr>
      <vt:lpstr>PowerPoint Presentation</vt:lpstr>
      <vt:lpstr>PowerPoint Presentation</vt:lpstr>
      <vt:lpstr>PowerPoint Presentation</vt:lpstr>
      <vt:lpstr>Page ranking</vt:lpstr>
      <vt:lpstr>What is SEO?</vt:lpstr>
      <vt:lpstr>Benefits of SEO</vt:lpstr>
      <vt:lpstr>PowerPoint Presentation</vt:lpstr>
      <vt:lpstr>PowerPoint Presentation</vt:lpstr>
      <vt:lpstr>PowerPoint Presentation</vt:lpstr>
      <vt:lpstr>PowerPoint Presentation</vt:lpstr>
      <vt:lpstr>Page titles</vt:lpstr>
      <vt:lpstr>Description</vt:lpstr>
      <vt:lpstr>PowerPoint Presentation</vt:lpstr>
      <vt:lpstr>SEO guidelines for URLS</vt:lpstr>
      <vt:lpstr>PowerPoint Presentation</vt:lpstr>
      <vt:lpstr>Get links from other websites</vt:lpstr>
      <vt:lpstr>PowerPoint Presentation</vt:lpstr>
      <vt:lpstr>PowerPoint Presentation</vt:lpstr>
      <vt:lpstr>Your External Links</vt:lpstr>
      <vt:lpstr>PowerPoint Presentation</vt:lpstr>
      <vt:lpstr>Mobile Friendly Websites</vt:lpstr>
      <vt:lpstr>Content is still king</vt:lpstr>
      <vt:lpstr>Webmaster guidelines from Google</vt:lpstr>
      <vt:lpstr>PowerPoint Presentation</vt:lpstr>
      <vt:lpstr>SEO tools</vt:lpstr>
      <vt:lpstr>SEO Tools</vt:lpstr>
      <vt:lpstr>PowerPoint Presentation</vt:lpstr>
      <vt:lpstr>Timing</vt:lpstr>
      <vt:lpstr>PowerPoint Presentation</vt:lpstr>
      <vt:lpstr>PowerPoint Presentation</vt:lpstr>
      <vt:lpstr>PowerPoint Presentation</vt:lpstr>
      <vt:lpstr>PowerPoint Presentation</vt:lpstr>
      <vt:lpstr>Reminders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Lai, Jianwei</dc:creator>
  <cp:lastModifiedBy>Agyemang, Eric</cp:lastModifiedBy>
  <cp:revision>167</cp:revision>
  <dcterms:created xsi:type="dcterms:W3CDTF">2017-02-21T05:57:06Z</dcterms:created>
  <dcterms:modified xsi:type="dcterms:W3CDTF">2022-11-19T20:47:33Z</dcterms:modified>
</cp:coreProperties>
</file>