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9" r:id="rId2"/>
    <p:sldId id="292" r:id="rId3"/>
    <p:sldId id="293" r:id="rId4"/>
    <p:sldId id="294" r:id="rId5"/>
    <p:sldId id="305" r:id="rId6"/>
    <p:sldId id="306" r:id="rId7"/>
    <p:sldId id="304" r:id="rId8"/>
    <p:sldId id="296" r:id="rId9"/>
    <p:sldId id="297" r:id="rId10"/>
    <p:sldId id="307" r:id="rId11"/>
    <p:sldId id="298" r:id="rId12"/>
    <p:sldId id="299" r:id="rId13"/>
    <p:sldId id="300" r:id="rId14"/>
    <p:sldId id="301" r:id="rId15"/>
    <p:sldId id="302" r:id="rId16"/>
    <p:sldId id="303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28" autoAdjust="0"/>
  </p:normalViewPr>
  <p:slideViewPr>
    <p:cSldViewPr>
      <p:cViewPr varScale="1">
        <p:scale>
          <a:sx n="48" d="100"/>
          <a:sy n="48" d="100"/>
        </p:scale>
        <p:origin x="1800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wei" userId="a9adc4b8-c48f-4695-ba31-44e2f6e8bd84" providerId="ADAL" clId="{6F15EA9A-8ABB-4BEE-81ED-9D604EFACF0A}"/>
    <pc:docChg chg="modSld">
      <pc:chgData name="Jianwei" userId="a9adc4b8-c48f-4695-ba31-44e2f6e8bd84" providerId="ADAL" clId="{6F15EA9A-8ABB-4BEE-81ED-9D604EFACF0A}" dt="2022-03-16T02:27:58.410" v="0" actId="20577"/>
      <pc:docMkLst>
        <pc:docMk/>
      </pc:docMkLst>
      <pc:sldChg chg="modSp mod">
        <pc:chgData name="Jianwei" userId="a9adc4b8-c48f-4695-ba31-44e2f6e8bd84" providerId="ADAL" clId="{6F15EA9A-8ABB-4BEE-81ED-9D604EFACF0A}" dt="2022-03-16T02:27:58.410" v="0" actId="20577"/>
        <pc:sldMkLst>
          <pc:docMk/>
          <pc:sldMk cId="2312952277" sldId="290"/>
        </pc:sldMkLst>
        <pc:spChg chg="mod">
          <ac:chgData name="Jianwei" userId="a9adc4b8-c48f-4695-ba31-44e2f6e8bd84" providerId="ADAL" clId="{6F15EA9A-8ABB-4BEE-81ED-9D604EFACF0A}" dt="2022-03-16T02:27:58.410" v="0" actId="20577"/>
          <ac:spMkLst>
            <pc:docMk/>
            <pc:sldMk cId="2312952277" sldId="29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6D48-8F67-4616-91E6-8AC45DBA683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C5F15-E4B6-4C8B-94C9-88529DD0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9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E9A95-2F1B-4E65-B5B3-8A7FB487D4F1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40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C5F15-E4B6-4C8B-94C9-88529DD0FF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2E7A-A4D9-4DF7-AF3C-AB274C859BDC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0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8D69-ECCB-4E49-9127-6F8863D09299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4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DC65-2777-4E73-93C5-38A207BBB96D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24DE-D62F-446B-97A2-AFD6F71B8DA7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5BC2-E221-4A14-A97D-22CBCD911E37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7F45-7B79-4815-AE0F-F4D2A702DB97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1C35-D945-4DD9-8EA9-44592A1F19BB}" type="datetime1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0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104-57DB-412E-B2A8-DF2CE027B9F2}" type="datetime1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19E6-D76C-4C75-9C65-1DAB62DCF7D4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14B5-6AAF-4266-8224-28AE15E15D36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7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CF2-C0E6-4964-82CB-B2FE6710ADB3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82C3-5050-4704-9A4F-15245E603B26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A53F8-ABC8-413D-B072-9FDACE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dui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</a:rPr>
              <a:t>A/B Testing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629400" y="4876800"/>
            <a:ext cx="2514600" cy="107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Jianwei Lai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jlai12@ilstu.edu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 panose="020F0502020204030204" pitchFamily="34" charset="0"/>
              </a:rPr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83380"/>
            <a:ext cx="4819048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5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Call to Action Button Impacts Con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4813"/>
            <a:ext cx="590550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57300" y="3962400"/>
            <a:ext cx="6629400" cy="1274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9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one has higher conversion 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/>
              <a:t>The conversion rate of the background with a photo was 25.14% as compared to 7.68% for the one without a photo.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img_56cf1044b8d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7638"/>
            <a:ext cx="38862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g_56cf101ca63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17638"/>
            <a:ext cx="36290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Which one gets for likes?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12</a:t>
            </a:fld>
            <a:endParaRPr lang="en-US"/>
          </a:p>
        </p:txBody>
      </p:sp>
      <p:pic>
        <p:nvPicPr>
          <p:cNvPr id="6148" name="Picture 4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91627" cy="228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04419" y="4876800"/>
            <a:ext cx="777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Version A “LIKE us for pro tips on how to improve your Facebook ad campaigns today!” resulted in 70 Facebook likes. Version B didn’t even get 1 like.</a:t>
            </a:r>
          </a:p>
        </p:txBody>
      </p:sp>
    </p:spTree>
    <p:extLst>
      <p:ext uri="{BB962C8B-B14F-4D97-AF65-F5344CB8AC3E}">
        <p14:creationId xmlns:p14="http://schemas.microsoft.com/office/powerpoint/2010/main" val="299721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 descr="https://d1h2pr3atgnv7f.cloudfront.net/wp-content/uploads/Screen-Shot-2013-11-01-at-16.01.1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" y="109770"/>
            <a:ext cx="8186737" cy="62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8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14</a:t>
            </a:fld>
            <a:endParaRPr lang="en-US"/>
          </a:p>
        </p:txBody>
      </p:sp>
      <p:pic>
        <p:nvPicPr>
          <p:cNvPr id="8194" name="Picture 2" descr="https://d1h2pr3atgnv7f.cloudfront.net/wp-content/uploads/Screen-Shot-2013-11-01-at-16.33.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2010"/>
            <a:ext cx="5601298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619487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https://beemdigital.com/case-study-increase-in-downloads-tweaking-bullet-point</a:t>
            </a:r>
          </a:p>
        </p:txBody>
      </p:sp>
    </p:spTree>
    <p:extLst>
      <p:ext uri="{BB962C8B-B14F-4D97-AF65-F5344CB8AC3E}">
        <p14:creationId xmlns:p14="http://schemas.microsoft.com/office/powerpoint/2010/main" val="260829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57200"/>
            <a:ext cx="8572500" cy="4762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5326802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A3A3A"/>
                </a:solidFill>
                <a:latin typeface="klinic_slabbook"/>
              </a:rPr>
              <a:t>The cleaner variation achieved a staggering 433% increase in </a:t>
            </a:r>
            <a:r>
              <a:rPr lang="en-US" b="1" dirty="0" err="1">
                <a:solidFill>
                  <a:srgbClr val="3A3A3A"/>
                </a:solidFill>
                <a:latin typeface="klinic_slabbook"/>
              </a:rPr>
              <a:t>clickthroughs</a:t>
            </a:r>
            <a:r>
              <a:rPr lang="en-US" b="1" dirty="0">
                <a:solidFill>
                  <a:srgbClr val="3A3A3A"/>
                </a:solidFill>
                <a:latin typeface="klinic_slabbook"/>
              </a:rPr>
              <a:t>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6398309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https://www.designforfounders.com/ab-testing-examples/</a:t>
            </a:r>
          </a:p>
        </p:txBody>
      </p:sp>
    </p:spTree>
    <p:extLst>
      <p:ext uri="{BB962C8B-B14F-4D97-AF65-F5344CB8AC3E}">
        <p14:creationId xmlns:p14="http://schemas.microsoft.com/office/powerpoint/2010/main" val="95124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2533"/>
            <a:ext cx="7410450" cy="4940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5170474"/>
            <a:ext cx="434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They let their customers check out without the sign-up, moving the extra step of creating an account to the end of the process, after the check out.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119" y="50622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A3A3A"/>
                </a:solidFill>
                <a:latin typeface="Open Sans"/>
              </a:rPr>
              <a:t>Removing a barrier increased completed purchases by 21.8%.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161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75 general UI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https://goodui.org/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5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A/B Testing</a:t>
            </a:r>
          </a:p>
          <a:p>
            <a:r>
              <a:rPr lang="en-US" altLang="zh-CN" dirty="0"/>
              <a:t>Online usability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A/B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A/B testing (also known as split testing or bucket testing) is a method of comparing two versions of a webpage or app against each other to determine which one performs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A/B testing splits traffic 50/50 between a control and a var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985" y="3505200"/>
            <a:ext cx="4499615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033184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https://conversionxl.com/blog/ab-testing-guide/</a:t>
            </a:r>
          </a:p>
        </p:txBody>
      </p:sp>
    </p:spTree>
    <p:extLst>
      <p:ext uri="{BB962C8B-B14F-4D97-AF65-F5344CB8AC3E}">
        <p14:creationId xmlns:p14="http://schemas.microsoft.com/office/powerpoint/2010/main" val="395015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variation with no offer messaging drove 43.4% more purchases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6126163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https://blog.hubspot.com/marketing/a-b-testing-experiments-examples</a:t>
            </a:r>
          </a:p>
        </p:txBody>
      </p:sp>
      <p:pic>
        <p:nvPicPr>
          <p:cNvPr id="2050" name="Picture 2" descr="simcity_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2" y="712682"/>
            <a:ext cx="4133850" cy="434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mcity_vari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712682"/>
            <a:ext cx="4335488" cy="39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-228600" y="1230868"/>
            <a:ext cx="4579912" cy="1456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4" y="152400"/>
            <a:ext cx="8453536" cy="3891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4781454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400" b="1" dirty="0"/>
              <a:t>A</a:t>
            </a:r>
            <a:r>
              <a:rPr lang="en-US" sz="2400" b="1" dirty="0"/>
              <a:t> vitamin and supplement company tweaked their headline to add the word “supplement” and increased conversions by a whopping 89.97%.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" y="2745867"/>
            <a:ext cx="8610600" cy="1300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4282" y="6196559"/>
            <a:ext cx="8191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https://optinmonster.com/8-ab-tests-to-run-on-your-popups-to-get-more-email-subscribers/</a:t>
            </a:r>
          </a:p>
        </p:txBody>
      </p:sp>
    </p:spTree>
    <p:extLst>
      <p:ext uri="{BB962C8B-B14F-4D97-AF65-F5344CB8AC3E}">
        <p14:creationId xmlns:p14="http://schemas.microsoft.com/office/powerpoint/2010/main" val="215845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14" y="274638"/>
            <a:ext cx="5428571" cy="4133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4845372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Michael </a:t>
            </a:r>
            <a:r>
              <a:rPr lang="en-US" sz="2400" b="1" dirty="0" err="1"/>
              <a:t>Aagaard</a:t>
            </a:r>
            <a:r>
              <a:rPr lang="en-US" sz="2400" b="1" dirty="0"/>
              <a:t> tweaked the button copy for a client and saw a 38.26% increase in conversions. The control read “Order information”, and the winning variation read “Get information”.</a:t>
            </a:r>
          </a:p>
        </p:txBody>
      </p:sp>
    </p:spTree>
    <p:extLst>
      <p:ext uri="{BB962C8B-B14F-4D97-AF65-F5344CB8AC3E}">
        <p14:creationId xmlns:p14="http://schemas.microsoft.com/office/powerpoint/2010/main" val="414196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4737" y="6356350"/>
            <a:ext cx="8894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https://www.targetinternet.com/examples-of-effective-ab-testing-in-action/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41" y="392931"/>
            <a:ext cx="6428571" cy="21238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0600" y="28956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A2A2A"/>
                </a:solidFill>
                <a:latin typeface="PT Sans"/>
              </a:rPr>
              <a:t>You may be surprised to learn that the victor – by a not-insubstantial 12.6% – was the second version; the version without the </a:t>
            </a:r>
            <a:r>
              <a:rPr lang="en-US" b="1" dirty="0" err="1">
                <a:solidFill>
                  <a:srgbClr val="2A2A2A"/>
                </a:solidFill>
                <a:latin typeface="PT Sans"/>
              </a:rPr>
              <a:t>TRUSTe</a:t>
            </a:r>
            <a:r>
              <a:rPr lang="en-US" b="1" dirty="0">
                <a:solidFill>
                  <a:srgbClr val="2A2A2A"/>
                </a:solidFill>
                <a:latin typeface="PT Sans"/>
              </a:rPr>
              <a:t> security badge.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738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08" y="373171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/>
              <a:t>Click-through Rate (CTR)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2752" y="6215746"/>
            <a:ext cx="788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https://www.abtasty.com/blog/learn-from-5-ab-test-case-studies/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00" y="1827213"/>
            <a:ext cx="8095750" cy="30140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49875" y="1886429"/>
            <a:ext cx="4962275" cy="3014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5230044"/>
            <a:ext cx="84090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2.57% increase in Open Rates 5.84% Higher Click-through Rate (CTR) by Changing the Subject Line of an Email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6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Call-to-Action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9959"/>
            <a:ext cx="8077200" cy="4525963"/>
          </a:xfrm>
        </p:spPr>
        <p:txBody>
          <a:bodyPr>
            <a:no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There was an increase of 49% in CTR over the original after text “Add to Cart” was included in the CTA button rather than just an image or symbol.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3F8-ABC8-413D-B072-9FDACE660096}" type="slidenum">
              <a:rPr lang="en-US" smtClean="0"/>
              <a:t>9</a:t>
            </a:fld>
            <a:endParaRPr lang="en-US" dirty="0"/>
          </a:p>
        </p:txBody>
      </p:sp>
      <p:pic>
        <p:nvPicPr>
          <p:cNvPr id="4100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1041"/>
            <a:ext cx="7162800" cy="376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0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442</Words>
  <Application>Microsoft Office PowerPoint</Application>
  <PresentationFormat>On-screen Show (4:3)</PresentationFormat>
  <Paragraphs>70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klinic_slabbook</vt:lpstr>
      <vt:lpstr>Arial</vt:lpstr>
      <vt:lpstr>Calibri</vt:lpstr>
      <vt:lpstr>Open Sans</vt:lpstr>
      <vt:lpstr>PT Sans</vt:lpstr>
      <vt:lpstr>Office Theme</vt:lpstr>
      <vt:lpstr>A/B Testing</vt:lpstr>
      <vt:lpstr>Today’s Content</vt:lpstr>
      <vt:lpstr>What is A/B Testing?</vt:lpstr>
      <vt:lpstr>PowerPoint Presentation</vt:lpstr>
      <vt:lpstr>PowerPoint Presentation</vt:lpstr>
      <vt:lpstr>PowerPoint Presentation</vt:lpstr>
      <vt:lpstr>PowerPoint Presentation</vt:lpstr>
      <vt:lpstr>Click-through Rate (CTR)</vt:lpstr>
      <vt:lpstr>Call-to-Action Button</vt:lpstr>
      <vt:lpstr>PowerPoint Presentation</vt:lpstr>
      <vt:lpstr>Which one has higher conversion rate?</vt:lpstr>
      <vt:lpstr>Which one gets for likes?</vt:lpstr>
      <vt:lpstr>PowerPoint Presentation</vt:lpstr>
      <vt:lpstr>PowerPoint Presentation</vt:lpstr>
      <vt:lpstr>PowerPoint Presentation</vt:lpstr>
      <vt:lpstr>PowerPoint Presentation</vt:lpstr>
      <vt:lpstr>75 general UI ideas</vt:lpstr>
    </vt:vector>
  </TitlesOfParts>
  <Company>COUNTRY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Sorting</dc:title>
  <dc:creator>Walczynski, Sarah</dc:creator>
  <cp:lastModifiedBy>Jianwei</cp:lastModifiedBy>
  <cp:revision>78</cp:revision>
  <dcterms:created xsi:type="dcterms:W3CDTF">2015-02-06T21:38:37Z</dcterms:created>
  <dcterms:modified xsi:type="dcterms:W3CDTF">2022-03-16T02:28:07Z</dcterms:modified>
</cp:coreProperties>
</file>