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333" r:id="rId3"/>
    <p:sldId id="316" r:id="rId4"/>
    <p:sldId id="347" r:id="rId5"/>
    <p:sldId id="332" r:id="rId6"/>
    <p:sldId id="337" r:id="rId7"/>
    <p:sldId id="348" r:id="rId8"/>
    <p:sldId id="349" r:id="rId9"/>
    <p:sldId id="338" r:id="rId10"/>
    <p:sldId id="315" r:id="rId11"/>
    <p:sldId id="331" r:id="rId12"/>
    <p:sldId id="317" r:id="rId13"/>
    <p:sldId id="318" r:id="rId14"/>
    <p:sldId id="319" r:id="rId15"/>
    <p:sldId id="320" r:id="rId16"/>
    <p:sldId id="321" r:id="rId17"/>
    <p:sldId id="322" r:id="rId18"/>
    <p:sldId id="335" r:id="rId19"/>
    <p:sldId id="323" r:id="rId20"/>
    <p:sldId id="324" r:id="rId21"/>
    <p:sldId id="325" r:id="rId22"/>
    <p:sldId id="326" r:id="rId23"/>
    <p:sldId id="327" r:id="rId24"/>
    <p:sldId id="328" r:id="rId25"/>
    <p:sldId id="342" r:id="rId26"/>
    <p:sldId id="343" r:id="rId27"/>
    <p:sldId id="344" r:id="rId28"/>
    <p:sldId id="339" r:id="rId29"/>
    <p:sldId id="340" r:id="rId30"/>
    <p:sldId id="345" r:id="rId31"/>
    <p:sldId id="346" r:id="rId32"/>
    <p:sldId id="350" r:id="rId33"/>
    <p:sldId id="341" r:id="rId34"/>
    <p:sldId id="33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5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297" autoAdjust="0"/>
  </p:normalViewPr>
  <p:slideViewPr>
    <p:cSldViewPr snapToGrid="0">
      <p:cViewPr varScale="1">
        <p:scale>
          <a:sx n="53" d="100"/>
          <a:sy n="53" d="100"/>
        </p:scale>
        <p:origin x="115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i, Jianwei" userId="a9adc4b8-c48f-4695-ba31-44e2f6e8bd84" providerId="ADAL" clId="{B04EFC64-F1B8-49DE-88C3-5E5846B5B3BE}"/>
    <pc:docChg chg="modSld">
      <pc:chgData name="Lai, Jianwei" userId="a9adc4b8-c48f-4695-ba31-44e2f6e8bd84" providerId="ADAL" clId="{B04EFC64-F1B8-49DE-88C3-5E5846B5B3BE}" dt="2022-10-16T22:52:56.323" v="2"/>
      <pc:docMkLst>
        <pc:docMk/>
      </pc:docMkLst>
      <pc:sldChg chg="modSp mod">
        <pc:chgData name="Lai, Jianwei" userId="a9adc4b8-c48f-4695-ba31-44e2f6e8bd84" providerId="ADAL" clId="{B04EFC64-F1B8-49DE-88C3-5E5846B5B3BE}" dt="2022-10-16T22:50:07.448" v="0" actId="20577"/>
        <pc:sldMkLst>
          <pc:docMk/>
          <pc:sldMk cId="766362081" sldId="256"/>
        </pc:sldMkLst>
        <pc:spChg chg="mod">
          <ac:chgData name="Lai, Jianwei" userId="a9adc4b8-c48f-4695-ba31-44e2f6e8bd84" providerId="ADAL" clId="{B04EFC64-F1B8-49DE-88C3-5E5846B5B3BE}" dt="2022-10-16T22:50:07.448" v="0" actId="20577"/>
          <ac:spMkLst>
            <pc:docMk/>
            <pc:sldMk cId="766362081" sldId="256"/>
            <ac:spMk id="2" creationId="{85689B2F-6CD1-43DC-AFC7-CBFBB04DD00B}"/>
          </ac:spMkLst>
        </pc:spChg>
      </pc:sldChg>
      <pc:sldChg chg="modSp mod">
        <pc:chgData name="Lai, Jianwei" userId="a9adc4b8-c48f-4695-ba31-44e2f6e8bd84" providerId="ADAL" clId="{B04EFC64-F1B8-49DE-88C3-5E5846B5B3BE}" dt="2022-10-16T22:52:56.323" v="2"/>
        <pc:sldMkLst>
          <pc:docMk/>
          <pc:sldMk cId="3160802008" sldId="341"/>
        </pc:sldMkLst>
        <pc:spChg chg="mod">
          <ac:chgData name="Lai, Jianwei" userId="a9adc4b8-c48f-4695-ba31-44e2f6e8bd84" providerId="ADAL" clId="{B04EFC64-F1B8-49DE-88C3-5E5846B5B3BE}" dt="2022-10-16T22:52:56.323" v="2"/>
          <ac:spMkLst>
            <pc:docMk/>
            <pc:sldMk cId="3160802008" sldId="341"/>
            <ac:spMk id="5" creationId="{BC8DDDC8-4319-4AAC-B759-8EDBEEFD12CE}"/>
          </ac:spMkLst>
        </pc:spChg>
      </pc:sldChg>
    </pc:docChg>
  </pc:docChgLst>
  <pc:docChgLst>
    <pc:chgData name="Lai, Jianwei" userId="a9adc4b8-c48f-4695-ba31-44e2f6e8bd84" providerId="ADAL" clId="{FF40363A-F2B9-4BEC-8A37-2E7D9572A3FE}"/>
    <pc:docChg chg="modSld">
      <pc:chgData name="Lai, Jianwei" userId="a9adc4b8-c48f-4695-ba31-44e2f6e8bd84" providerId="ADAL" clId="{FF40363A-F2B9-4BEC-8A37-2E7D9572A3FE}" dt="2022-03-21T17:21:57.750" v="10" actId="1076"/>
      <pc:docMkLst>
        <pc:docMk/>
      </pc:docMkLst>
      <pc:sldChg chg="modSp mod">
        <pc:chgData name="Lai, Jianwei" userId="a9adc4b8-c48f-4695-ba31-44e2f6e8bd84" providerId="ADAL" clId="{FF40363A-F2B9-4BEC-8A37-2E7D9572A3FE}" dt="2022-03-21T17:15:34.033" v="2"/>
        <pc:sldMkLst>
          <pc:docMk/>
          <pc:sldMk cId="766362081" sldId="256"/>
        </pc:sldMkLst>
        <pc:spChg chg="mod">
          <ac:chgData name="Lai, Jianwei" userId="a9adc4b8-c48f-4695-ba31-44e2f6e8bd84" providerId="ADAL" clId="{FF40363A-F2B9-4BEC-8A37-2E7D9572A3FE}" dt="2022-03-21T17:15:34.033" v="2"/>
          <ac:spMkLst>
            <pc:docMk/>
            <pc:sldMk cId="766362081" sldId="256"/>
            <ac:spMk id="2" creationId="{85689B2F-6CD1-43DC-AFC7-CBFBB04DD00B}"/>
          </ac:spMkLst>
        </pc:spChg>
      </pc:sldChg>
      <pc:sldChg chg="addSp modSp modAnim">
        <pc:chgData name="Lai, Jianwei" userId="a9adc4b8-c48f-4695-ba31-44e2f6e8bd84" providerId="ADAL" clId="{FF40363A-F2B9-4BEC-8A37-2E7D9572A3FE}" dt="2022-03-21T17:19:11.960" v="9" actId="1076"/>
        <pc:sldMkLst>
          <pc:docMk/>
          <pc:sldMk cId="2362582136" sldId="316"/>
        </pc:sldMkLst>
        <pc:picChg chg="add mod">
          <ac:chgData name="Lai, Jianwei" userId="a9adc4b8-c48f-4695-ba31-44e2f6e8bd84" providerId="ADAL" clId="{FF40363A-F2B9-4BEC-8A37-2E7D9572A3FE}" dt="2022-03-21T17:19:11.960" v="9" actId="1076"/>
          <ac:picMkLst>
            <pc:docMk/>
            <pc:sldMk cId="2362582136" sldId="316"/>
            <ac:picMk id="1026" creationId="{6DEAC5A8-BCE7-4526-869C-0DB26E655FDD}"/>
          </ac:picMkLst>
        </pc:picChg>
      </pc:sldChg>
      <pc:sldChg chg="modSp mod">
        <pc:chgData name="Lai, Jianwei" userId="a9adc4b8-c48f-4695-ba31-44e2f6e8bd84" providerId="ADAL" clId="{FF40363A-F2B9-4BEC-8A37-2E7D9572A3FE}" dt="2022-03-21T17:21:57.750" v="10" actId="1076"/>
        <pc:sldMkLst>
          <pc:docMk/>
          <pc:sldMk cId="3329065507" sldId="349"/>
        </pc:sldMkLst>
        <pc:spChg chg="mod">
          <ac:chgData name="Lai, Jianwei" userId="a9adc4b8-c48f-4695-ba31-44e2f6e8bd84" providerId="ADAL" clId="{FF40363A-F2B9-4BEC-8A37-2E7D9572A3FE}" dt="2022-03-21T17:21:57.750" v="10" actId="1076"/>
          <ac:spMkLst>
            <pc:docMk/>
            <pc:sldMk cId="3329065507" sldId="349"/>
            <ac:spMk id="6" creationId="{2F764746-CD89-40C1-976D-6785C7F493D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F65713-5001-49D8-BB0B-4F6E75EB232F}" type="datetimeFigureOut">
              <a:rPr lang="en-US" smtClean="0"/>
              <a:t>10/16/2022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1E9132-2911-40CD-BCE9-257FB9C55234}" type="slidenum">
              <a:rPr lang="en-US" smtClean="0"/>
              <a:t>‹#›</a:t>
            </a:fld>
            <a:endParaRPr lang="en-US"/>
          </a:p>
        </p:txBody>
      </p:sp>
    </p:spTree>
    <p:extLst>
      <p:ext uri="{BB962C8B-B14F-4D97-AF65-F5344CB8AC3E}">
        <p14:creationId xmlns:p14="http://schemas.microsoft.com/office/powerpoint/2010/main" val="2406852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333333"/>
                </a:solidFill>
                <a:effectLst/>
                <a:latin typeface="Arial" panose="020B0604020202020204" pitchFamily="34" charset="0"/>
              </a:rPr>
              <a:t>read–tap asymmetry</a:t>
            </a:r>
            <a:r>
              <a:rPr lang="en-US" b="0" i="0" dirty="0">
                <a:solidFill>
                  <a:srgbClr val="333333"/>
                </a:solidFill>
                <a:effectLst/>
                <a:latin typeface="Arial" panose="020B0604020202020204" pitchFamily="34" charset="0"/>
              </a:rPr>
              <a:t>, where text </a:t>
            </a:r>
            <a:r>
              <a:rPr lang="en-US" b="0" i="1" dirty="0">
                <a:solidFill>
                  <a:srgbClr val="333333"/>
                </a:solidFill>
                <a:effectLst/>
                <a:latin typeface="Arial" panose="020B0604020202020204" pitchFamily="34" charset="0"/>
              </a:rPr>
              <a:t>big enough </a:t>
            </a:r>
            <a:r>
              <a:rPr lang="en-US" b="0" i="0" dirty="0">
                <a:solidFill>
                  <a:srgbClr val="333333"/>
                </a:solidFill>
                <a:effectLst/>
                <a:latin typeface="Arial" panose="020B0604020202020204" pitchFamily="34" charset="0"/>
              </a:rPr>
              <a:t>to read is </a:t>
            </a:r>
            <a:r>
              <a:rPr lang="en-US" b="0" i="1" dirty="0">
                <a:solidFill>
                  <a:srgbClr val="333333"/>
                </a:solidFill>
                <a:effectLst/>
                <a:latin typeface="Arial" panose="020B0604020202020204" pitchFamily="34" charset="0"/>
              </a:rPr>
              <a:t>too small </a:t>
            </a:r>
            <a:r>
              <a:rPr lang="en-US" b="0" i="0" dirty="0">
                <a:solidFill>
                  <a:srgbClr val="333333"/>
                </a:solidFill>
                <a:effectLst/>
                <a:latin typeface="Arial" panose="020B0604020202020204" pitchFamily="34" charset="0"/>
              </a:rPr>
              <a:t>to touch.</a:t>
            </a:r>
            <a:endParaRPr lang="en-US" dirty="0"/>
          </a:p>
        </p:txBody>
      </p:sp>
      <p:sp>
        <p:nvSpPr>
          <p:cNvPr id="4" name="Slide Number Placeholder 3"/>
          <p:cNvSpPr>
            <a:spLocks noGrp="1"/>
          </p:cNvSpPr>
          <p:nvPr>
            <p:ph type="sldNum" sz="quarter" idx="5"/>
          </p:nvPr>
        </p:nvSpPr>
        <p:spPr/>
        <p:txBody>
          <a:bodyPr/>
          <a:lstStyle/>
          <a:p>
            <a:fld id="{6E1E9132-2911-40CD-BCE9-257FB9C55234}" type="slidenum">
              <a:rPr lang="en-US" smtClean="0"/>
              <a:t>3</a:t>
            </a:fld>
            <a:endParaRPr lang="en-US"/>
          </a:p>
        </p:txBody>
      </p:sp>
    </p:spTree>
    <p:extLst>
      <p:ext uri="{BB962C8B-B14F-4D97-AF65-F5344CB8AC3E}">
        <p14:creationId xmlns:p14="http://schemas.microsoft.com/office/powerpoint/2010/main" val="2261054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err="1">
                <a:solidFill>
                  <a:srgbClr val="444444"/>
                </a:solidFill>
                <a:effectLst/>
                <a:latin typeface="Source Sans Variable"/>
              </a:rPr>
              <a:t>nngroup</a:t>
            </a:r>
            <a:r>
              <a:rPr lang="en-US" b="0" i="1" dirty="0">
                <a:solidFill>
                  <a:srgbClr val="444444"/>
                </a:solidFill>
                <a:effectLst/>
                <a:latin typeface="Source Sans Variable"/>
              </a:rPr>
              <a:t>: Examples of intranet icons that are not helpful (from left to right): the ubiquitous wireless symbol used here to represent support, a hard-to decipher image of a person with a magnifying glass over his face to represent personalization, a briefcase standing for job listings, books to represent internal audit, and a chair with a speech bubble to represent departments. (To maintain anonymity of the organization who created these icons, we recreated them in different colors and slightly different styles, but the concepts are the same as the originals.)</a:t>
            </a:r>
            <a:endParaRPr lang="en-US" dirty="0"/>
          </a:p>
          <a:p>
            <a:endParaRPr lang="en-US" dirty="0"/>
          </a:p>
        </p:txBody>
      </p:sp>
      <p:sp>
        <p:nvSpPr>
          <p:cNvPr id="4" name="Slide Number Placeholder 3"/>
          <p:cNvSpPr>
            <a:spLocks noGrp="1"/>
          </p:cNvSpPr>
          <p:nvPr>
            <p:ph type="sldNum" sz="quarter" idx="5"/>
          </p:nvPr>
        </p:nvSpPr>
        <p:spPr/>
        <p:txBody>
          <a:bodyPr/>
          <a:lstStyle/>
          <a:p>
            <a:fld id="{6E1E9132-2911-40CD-BCE9-257FB9C55234}" type="slidenum">
              <a:rPr lang="en-US" smtClean="0"/>
              <a:t>31</a:t>
            </a:fld>
            <a:endParaRPr lang="en-US"/>
          </a:p>
        </p:txBody>
      </p:sp>
    </p:spTree>
    <p:extLst>
      <p:ext uri="{BB962C8B-B14F-4D97-AF65-F5344CB8AC3E}">
        <p14:creationId xmlns:p14="http://schemas.microsoft.com/office/powerpoint/2010/main" val="1179811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https://developer.apple.com/design/</a:t>
            </a:r>
          </a:p>
        </p:txBody>
      </p:sp>
      <p:sp>
        <p:nvSpPr>
          <p:cNvPr id="4" name="Slide Number Placeholder 3"/>
          <p:cNvSpPr>
            <a:spLocks noGrp="1"/>
          </p:cNvSpPr>
          <p:nvPr>
            <p:ph type="sldNum" sz="quarter" idx="5"/>
          </p:nvPr>
        </p:nvSpPr>
        <p:spPr/>
        <p:txBody>
          <a:bodyPr/>
          <a:lstStyle/>
          <a:p>
            <a:fld id="{6E1E9132-2911-40CD-BCE9-257FB9C55234}" type="slidenum">
              <a:rPr lang="en-US" smtClean="0"/>
              <a:t>34</a:t>
            </a:fld>
            <a:endParaRPr lang="en-US"/>
          </a:p>
        </p:txBody>
      </p:sp>
    </p:spTree>
    <p:extLst>
      <p:ext uri="{BB962C8B-B14F-4D97-AF65-F5344CB8AC3E}">
        <p14:creationId xmlns:p14="http://schemas.microsoft.com/office/powerpoint/2010/main" val="2525588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Shape: </a:t>
            </a:r>
            <a:r>
              <a:rPr lang="en-US" sz="1200" b="0" i="0" kern="1200" dirty="0">
                <a:solidFill>
                  <a:schemeClr val="tx1"/>
                </a:solidFill>
                <a:effectLst/>
                <a:latin typeface="+mn-lt"/>
                <a:ea typeface="+mn-ea"/>
                <a:cs typeface="+mn-cs"/>
              </a:rPr>
              <a:t>A logo could be any shape, color or dimension; it can be used on a </a:t>
            </a:r>
            <a:r>
              <a:rPr lang="en-US" sz="1200" b="1" i="0" kern="1200" dirty="0">
                <a:solidFill>
                  <a:schemeClr val="tx1"/>
                </a:solidFill>
                <a:effectLst/>
                <a:latin typeface="+mn-lt"/>
                <a:ea typeface="+mn-ea"/>
                <a:cs typeface="+mn-cs"/>
              </a:rPr>
              <a:t>100 meters banner</a:t>
            </a:r>
            <a:r>
              <a:rPr lang="en-US" sz="1200" b="0" i="0" kern="1200" dirty="0">
                <a:solidFill>
                  <a:schemeClr val="tx1"/>
                </a:solidFill>
                <a:effectLst/>
                <a:latin typeface="+mn-lt"/>
                <a:ea typeface="+mn-ea"/>
                <a:cs typeface="+mn-cs"/>
              </a:rPr>
              <a:t>  It’s only constraint is that of the physical media that will display it.</a:t>
            </a:r>
          </a:p>
          <a:p>
            <a:endParaRPr lang="en-US" sz="1200" b="0" i="0" kern="1200" dirty="0">
              <a:solidFill>
                <a:schemeClr val="tx1"/>
              </a:solidFill>
              <a:effectLst/>
              <a:latin typeface="+mn-lt"/>
              <a:ea typeface="+mn-ea"/>
              <a:cs typeface="+mn-cs"/>
            </a:endParaRPr>
          </a:p>
          <a:p>
            <a:r>
              <a:rPr lang="en-US" dirty="0"/>
              <a:t>https://medium.com/@subsign/logo-vs-icon-c2ad6eaab980#:~:text=Shape%3A%20Icons%20are%20made%20to,16x16%20(favicon)or%20512x512.</a:t>
            </a:r>
          </a:p>
        </p:txBody>
      </p:sp>
      <p:sp>
        <p:nvSpPr>
          <p:cNvPr id="4" name="Slide Number Placeholder 3"/>
          <p:cNvSpPr>
            <a:spLocks noGrp="1"/>
          </p:cNvSpPr>
          <p:nvPr>
            <p:ph type="sldNum" sz="quarter" idx="5"/>
          </p:nvPr>
        </p:nvSpPr>
        <p:spPr/>
        <p:txBody>
          <a:bodyPr/>
          <a:lstStyle/>
          <a:p>
            <a:fld id="{6E1E9132-2911-40CD-BCE9-257FB9C55234}" type="slidenum">
              <a:rPr lang="en-US" smtClean="0"/>
              <a:t>5</a:t>
            </a:fld>
            <a:endParaRPr lang="en-US"/>
          </a:p>
        </p:txBody>
      </p:sp>
    </p:spTree>
    <p:extLst>
      <p:ext uri="{BB962C8B-B14F-4D97-AF65-F5344CB8AC3E}">
        <p14:creationId xmlns:p14="http://schemas.microsoft.com/office/powerpoint/2010/main" val="4243774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favicon?</a:t>
            </a:r>
          </a:p>
          <a:p>
            <a:endParaRPr lang="en-US" dirty="0"/>
          </a:p>
          <a:p>
            <a:r>
              <a:rPr lang="en-US" b="0" i="0" dirty="0">
                <a:solidFill>
                  <a:srgbClr val="232629"/>
                </a:solidFill>
                <a:effectLst/>
                <a:latin typeface="-apple-system"/>
              </a:rPr>
              <a:t>Now there are icons 1024x1024</a:t>
            </a:r>
            <a:endParaRPr lang="en-US" dirty="0"/>
          </a:p>
          <a:p>
            <a:endParaRPr lang="en-US" dirty="0"/>
          </a:p>
        </p:txBody>
      </p:sp>
      <p:sp>
        <p:nvSpPr>
          <p:cNvPr id="4" name="Slide Number Placeholder 3"/>
          <p:cNvSpPr>
            <a:spLocks noGrp="1"/>
          </p:cNvSpPr>
          <p:nvPr>
            <p:ph type="sldNum" sz="quarter" idx="5"/>
          </p:nvPr>
        </p:nvSpPr>
        <p:spPr/>
        <p:txBody>
          <a:bodyPr/>
          <a:lstStyle/>
          <a:p>
            <a:fld id="{6E1E9132-2911-40CD-BCE9-257FB9C55234}" type="slidenum">
              <a:rPr lang="en-US" smtClean="0"/>
              <a:t>6</a:t>
            </a:fld>
            <a:endParaRPr lang="en-US"/>
          </a:p>
        </p:txBody>
      </p:sp>
    </p:spTree>
    <p:extLst>
      <p:ext uri="{BB962C8B-B14F-4D97-AF65-F5344CB8AC3E}">
        <p14:creationId xmlns:p14="http://schemas.microsoft.com/office/powerpoint/2010/main" val="4094934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https://material.io/design/iconography/product-icons.html</a:t>
            </a:r>
          </a:p>
          <a:p>
            <a:r>
              <a:rPr lang="en-US" dirty="0"/>
              <a:t>https://material.io/design/iconography/animated-icons.html#transitions</a:t>
            </a:r>
          </a:p>
        </p:txBody>
      </p:sp>
      <p:sp>
        <p:nvSpPr>
          <p:cNvPr id="4" name="Slide Number Placeholder 3"/>
          <p:cNvSpPr>
            <a:spLocks noGrp="1"/>
          </p:cNvSpPr>
          <p:nvPr>
            <p:ph type="sldNum" sz="quarter" idx="5"/>
          </p:nvPr>
        </p:nvSpPr>
        <p:spPr/>
        <p:txBody>
          <a:bodyPr/>
          <a:lstStyle/>
          <a:p>
            <a:fld id="{6E1E9132-2911-40CD-BCE9-257FB9C55234}" type="slidenum">
              <a:rPr lang="en-US" smtClean="0"/>
              <a:t>9</a:t>
            </a:fld>
            <a:endParaRPr lang="en-US"/>
          </a:p>
        </p:txBody>
      </p:sp>
    </p:spTree>
    <p:extLst>
      <p:ext uri="{BB962C8B-B14F-4D97-AF65-F5344CB8AC3E}">
        <p14:creationId xmlns:p14="http://schemas.microsoft.com/office/powerpoint/2010/main" val="3348892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Ticks here are absolutely superfluous. By the way, why are they done in red?</a:t>
            </a:r>
            <a:endParaRPr lang="en-US" dirty="0"/>
          </a:p>
        </p:txBody>
      </p:sp>
      <p:sp>
        <p:nvSpPr>
          <p:cNvPr id="4" name="Slide Number Placeholder 3"/>
          <p:cNvSpPr>
            <a:spLocks noGrp="1"/>
          </p:cNvSpPr>
          <p:nvPr>
            <p:ph type="sldNum" sz="quarter" idx="10"/>
          </p:nvPr>
        </p:nvSpPr>
        <p:spPr/>
        <p:txBody>
          <a:bodyPr/>
          <a:lstStyle/>
          <a:p>
            <a:fld id="{3C16BB05-0EC3-4B88-AECE-FA34A6957230}" type="slidenum">
              <a:rPr lang="en-US" smtClean="0"/>
              <a:t>15</a:t>
            </a:fld>
            <a:endParaRPr lang="en-US"/>
          </a:p>
        </p:txBody>
      </p:sp>
    </p:spTree>
    <p:extLst>
      <p:ext uri="{BB962C8B-B14F-4D97-AF65-F5344CB8AC3E}">
        <p14:creationId xmlns:p14="http://schemas.microsoft.com/office/powerpoint/2010/main" val="1647359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http://turbomilk.com/blog/cookbook/icon_design/10_mistakes_in_icon_design/</a:t>
            </a:r>
          </a:p>
        </p:txBody>
      </p:sp>
      <p:sp>
        <p:nvSpPr>
          <p:cNvPr id="4" name="Slide Number Placeholder 3"/>
          <p:cNvSpPr>
            <a:spLocks noGrp="1"/>
          </p:cNvSpPr>
          <p:nvPr>
            <p:ph type="sldNum" sz="quarter" idx="10"/>
          </p:nvPr>
        </p:nvSpPr>
        <p:spPr/>
        <p:txBody>
          <a:bodyPr/>
          <a:lstStyle/>
          <a:p>
            <a:fld id="{3C16BB05-0EC3-4B88-AECE-FA34A6957230}" type="slidenum">
              <a:rPr lang="en-US" smtClean="0"/>
              <a:t>17</a:t>
            </a:fld>
            <a:endParaRPr lang="en-US"/>
          </a:p>
        </p:txBody>
      </p:sp>
    </p:spTree>
    <p:extLst>
      <p:ext uri="{BB962C8B-B14F-4D97-AF65-F5344CB8AC3E}">
        <p14:creationId xmlns:p14="http://schemas.microsoft.com/office/powerpoint/2010/main" val="3468636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1E9132-2911-40CD-BCE9-257FB9C55234}" type="slidenum">
              <a:rPr lang="en-US" smtClean="0"/>
              <a:t>18</a:t>
            </a:fld>
            <a:endParaRPr lang="en-US"/>
          </a:p>
        </p:txBody>
      </p:sp>
    </p:spTree>
    <p:extLst>
      <p:ext uri="{BB962C8B-B14F-4D97-AF65-F5344CB8AC3E}">
        <p14:creationId xmlns:p14="http://schemas.microsoft.com/office/powerpoint/2010/main" val="1347828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NN group divided icons into three groups.</a:t>
            </a:r>
          </a:p>
          <a:p>
            <a:r>
              <a:rPr lang="en-US" dirty="0"/>
              <a:t>floppy disk</a:t>
            </a:r>
          </a:p>
        </p:txBody>
      </p:sp>
      <p:sp>
        <p:nvSpPr>
          <p:cNvPr id="4" name="Slide Number Placeholder 3"/>
          <p:cNvSpPr>
            <a:spLocks noGrp="1"/>
          </p:cNvSpPr>
          <p:nvPr>
            <p:ph type="sldNum" sz="quarter" idx="5"/>
          </p:nvPr>
        </p:nvSpPr>
        <p:spPr/>
        <p:txBody>
          <a:bodyPr/>
          <a:lstStyle/>
          <a:p>
            <a:fld id="{6E1E9132-2911-40CD-BCE9-257FB9C55234}" type="slidenum">
              <a:rPr lang="en-US" smtClean="0"/>
              <a:t>25</a:t>
            </a:fld>
            <a:endParaRPr lang="en-US"/>
          </a:p>
        </p:txBody>
      </p:sp>
    </p:spTree>
    <p:extLst>
      <p:ext uri="{BB962C8B-B14F-4D97-AF65-F5344CB8AC3E}">
        <p14:creationId xmlns:p14="http://schemas.microsoft.com/office/powerpoint/2010/main" val="178814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1E9132-2911-40CD-BCE9-257FB9C55234}" type="slidenum">
              <a:rPr lang="en-US" smtClean="0"/>
              <a:t>30</a:t>
            </a:fld>
            <a:endParaRPr lang="en-US"/>
          </a:p>
        </p:txBody>
      </p:sp>
    </p:spTree>
    <p:extLst>
      <p:ext uri="{BB962C8B-B14F-4D97-AF65-F5344CB8AC3E}">
        <p14:creationId xmlns:p14="http://schemas.microsoft.com/office/powerpoint/2010/main" val="41909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D11D2-0EA8-4803-A7E8-DE0BC693C1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C1454B-9694-4E19-A1DA-CB6725D20E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954E8F-3656-457F-8DC0-B3EBB13FE240}"/>
              </a:ext>
            </a:extLst>
          </p:cNvPr>
          <p:cNvSpPr>
            <a:spLocks noGrp="1"/>
          </p:cNvSpPr>
          <p:nvPr>
            <p:ph type="dt" sz="half" idx="10"/>
          </p:nvPr>
        </p:nvSpPr>
        <p:spPr/>
        <p:txBody>
          <a:bodyPr/>
          <a:lstStyle/>
          <a:p>
            <a:fld id="{84EE9BA6-5215-438B-B3F1-091995567272}" type="datetimeFigureOut">
              <a:rPr lang="en-US" smtClean="0"/>
              <a:t>10/16/2022</a:t>
            </a:fld>
            <a:endParaRPr lang="en-US"/>
          </a:p>
        </p:txBody>
      </p:sp>
      <p:sp>
        <p:nvSpPr>
          <p:cNvPr id="5" name="Footer Placeholder 4">
            <a:extLst>
              <a:ext uri="{FF2B5EF4-FFF2-40B4-BE49-F238E27FC236}">
                <a16:creationId xmlns:a16="http://schemas.microsoft.com/office/drawing/2014/main" id="{2A056189-3A21-4F80-A285-49F71D7134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65E24C-D9A7-4C33-877C-66662002B069}"/>
              </a:ext>
            </a:extLst>
          </p:cNvPr>
          <p:cNvSpPr>
            <a:spLocks noGrp="1"/>
          </p:cNvSpPr>
          <p:nvPr>
            <p:ph type="sldNum" sz="quarter" idx="12"/>
          </p:nvPr>
        </p:nvSpPr>
        <p:spPr/>
        <p:txBody>
          <a:bodyPr/>
          <a:lstStyle/>
          <a:p>
            <a:fld id="{07637A90-4C35-4FD6-AFCC-747A998D0524}" type="slidenum">
              <a:rPr lang="en-US" smtClean="0"/>
              <a:t>‹#›</a:t>
            </a:fld>
            <a:endParaRPr lang="en-US"/>
          </a:p>
        </p:txBody>
      </p:sp>
    </p:spTree>
    <p:extLst>
      <p:ext uri="{BB962C8B-B14F-4D97-AF65-F5344CB8AC3E}">
        <p14:creationId xmlns:p14="http://schemas.microsoft.com/office/powerpoint/2010/main" val="2226605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9E807-029D-4404-80E6-89599B59FA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4198DAC-4F12-460C-BC0C-8419555231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3B60FF-287C-4DC9-A0E6-876ABE38360F}"/>
              </a:ext>
            </a:extLst>
          </p:cNvPr>
          <p:cNvSpPr>
            <a:spLocks noGrp="1"/>
          </p:cNvSpPr>
          <p:nvPr>
            <p:ph type="dt" sz="half" idx="10"/>
          </p:nvPr>
        </p:nvSpPr>
        <p:spPr/>
        <p:txBody>
          <a:bodyPr/>
          <a:lstStyle/>
          <a:p>
            <a:fld id="{84EE9BA6-5215-438B-B3F1-091995567272}" type="datetimeFigureOut">
              <a:rPr lang="en-US" smtClean="0"/>
              <a:t>10/16/2022</a:t>
            </a:fld>
            <a:endParaRPr lang="en-US"/>
          </a:p>
        </p:txBody>
      </p:sp>
      <p:sp>
        <p:nvSpPr>
          <p:cNvPr id="5" name="Footer Placeholder 4">
            <a:extLst>
              <a:ext uri="{FF2B5EF4-FFF2-40B4-BE49-F238E27FC236}">
                <a16:creationId xmlns:a16="http://schemas.microsoft.com/office/drawing/2014/main" id="{36659F6E-D92C-464A-A066-CF97984E29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A6C683-09AD-4B20-AC4A-14B654D08925}"/>
              </a:ext>
            </a:extLst>
          </p:cNvPr>
          <p:cNvSpPr>
            <a:spLocks noGrp="1"/>
          </p:cNvSpPr>
          <p:nvPr>
            <p:ph type="sldNum" sz="quarter" idx="12"/>
          </p:nvPr>
        </p:nvSpPr>
        <p:spPr/>
        <p:txBody>
          <a:bodyPr/>
          <a:lstStyle/>
          <a:p>
            <a:fld id="{07637A90-4C35-4FD6-AFCC-747A998D0524}" type="slidenum">
              <a:rPr lang="en-US" smtClean="0"/>
              <a:t>‹#›</a:t>
            </a:fld>
            <a:endParaRPr lang="en-US"/>
          </a:p>
        </p:txBody>
      </p:sp>
    </p:spTree>
    <p:extLst>
      <p:ext uri="{BB962C8B-B14F-4D97-AF65-F5344CB8AC3E}">
        <p14:creationId xmlns:p14="http://schemas.microsoft.com/office/powerpoint/2010/main" val="3125382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5FC084-EC42-4EBA-829A-971C49719B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F0ACC0-ED76-457F-9BC1-D95247ED34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CA87F8-5784-409C-84C7-3E2B1E2A9AD1}"/>
              </a:ext>
            </a:extLst>
          </p:cNvPr>
          <p:cNvSpPr>
            <a:spLocks noGrp="1"/>
          </p:cNvSpPr>
          <p:nvPr>
            <p:ph type="dt" sz="half" idx="10"/>
          </p:nvPr>
        </p:nvSpPr>
        <p:spPr/>
        <p:txBody>
          <a:bodyPr/>
          <a:lstStyle/>
          <a:p>
            <a:fld id="{84EE9BA6-5215-438B-B3F1-091995567272}" type="datetimeFigureOut">
              <a:rPr lang="en-US" smtClean="0"/>
              <a:t>10/16/2022</a:t>
            </a:fld>
            <a:endParaRPr lang="en-US"/>
          </a:p>
        </p:txBody>
      </p:sp>
      <p:sp>
        <p:nvSpPr>
          <p:cNvPr id="5" name="Footer Placeholder 4">
            <a:extLst>
              <a:ext uri="{FF2B5EF4-FFF2-40B4-BE49-F238E27FC236}">
                <a16:creationId xmlns:a16="http://schemas.microsoft.com/office/drawing/2014/main" id="{C6CAECA7-09C1-4910-9402-EFDFD5F01C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35667F-6958-489E-87D4-17159D09233B}"/>
              </a:ext>
            </a:extLst>
          </p:cNvPr>
          <p:cNvSpPr>
            <a:spLocks noGrp="1"/>
          </p:cNvSpPr>
          <p:nvPr>
            <p:ph type="sldNum" sz="quarter" idx="12"/>
          </p:nvPr>
        </p:nvSpPr>
        <p:spPr/>
        <p:txBody>
          <a:bodyPr/>
          <a:lstStyle/>
          <a:p>
            <a:fld id="{07637A90-4C35-4FD6-AFCC-747A998D0524}" type="slidenum">
              <a:rPr lang="en-US" smtClean="0"/>
              <a:t>‹#›</a:t>
            </a:fld>
            <a:endParaRPr lang="en-US"/>
          </a:p>
        </p:txBody>
      </p:sp>
    </p:spTree>
    <p:extLst>
      <p:ext uri="{BB962C8B-B14F-4D97-AF65-F5344CB8AC3E}">
        <p14:creationId xmlns:p14="http://schemas.microsoft.com/office/powerpoint/2010/main" val="3520879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94575-EAB9-4966-A21B-40164F41A4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5AC729-BE9A-4F8B-AC14-D4E08CDEC3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ACA28D-0345-418C-9BE5-EAFE5EC6E79B}"/>
              </a:ext>
            </a:extLst>
          </p:cNvPr>
          <p:cNvSpPr>
            <a:spLocks noGrp="1"/>
          </p:cNvSpPr>
          <p:nvPr>
            <p:ph type="dt" sz="half" idx="10"/>
          </p:nvPr>
        </p:nvSpPr>
        <p:spPr/>
        <p:txBody>
          <a:bodyPr/>
          <a:lstStyle/>
          <a:p>
            <a:fld id="{84EE9BA6-5215-438B-B3F1-091995567272}" type="datetimeFigureOut">
              <a:rPr lang="en-US" smtClean="0"/>
              <a:t>10/16/2022</a:t>
            </a:fld>
            <a:endParaRPr lang="en-US"/>
          </a:p>
        </p:txBody>
      </p:sp>
      <p:sp>
        <p:nvSpPr>
          <p:cNvPr id="5" name="Footer Placeholder 4">
            <a:extLst>
              <a:ext uri="{FF2B5EF4-FFF2-40B4-BE49-F238E27FC236}">
                <a16:creationId xmlns:a16="http://schemas.microsoft.com/office/drawing/2014/main" id="{6A68A3DB-54F2-4177-9CFA-BE9EF985F5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08D306-1D32-4667-B236-A56248A20400}"/>
              </a:ext>
            </a:extLst>
          </p:cNvPr>
          <p:cNvSpPr>
            <a:spLocks noGrp="1"/>
          </p:cNvSpPr>
          <p:nvPr>
            <p:ph type="sldNum" sz="quarter" idx="12"/>
          </p:nvPr>
        </p:nvSpPr>
        <p:spPr/>
        <p:txBody>
          <a:bodyPr/>
          <a:lstStyle/>
          <a:p>
            <a:fld id="{07637A90-4C35-4FD6-AFCC-747A998D0524}" type="slidenum">
              <a:rPr lang="en-US" smtClean="0"/>
              <a:t>‹#›</a:t>
            </a:fld>
            <a:endParaRPr lang="en-US"/>
          </a:p>
        </p:txBody>
      </p:sp>
    </p:spTree>
    <p:extLst>
      <p:ext uri="{BB962C8B-B14F-4D97-AF65-F5344CB8AC3E}">
        <p14:creationId xmlns:p14="http://schemas.microsoft.com/office/powerpoint/2010/main" val="2208483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B45E1-C1E1-40C1-AE83-D481411ED3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F86AD76-6171-44DA-A770-A08DD3AAFE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87D0C0-0ED6-48AE-BE1A-7FE1B7694BDF}"/>
              </a:ext>
            </a:extLst>
          </p:cNvPr>
          <p:cNvSpPr>
            <a:spLocks noGrp="1"/>
          </p:cNvSpPr>
          <p:nvPr>
            <p:ph type="dt" sz="half" idx="10"/>
          </p:nvPr>
        </p:nvSpPr>
        <p:spPr/>
        <p:txBody>
          <a:bodyPr/>
          <a:lstStyle/>
          <a:p>
            <a:fld id="{84EE9BA6-5215-438B-B3F1-091995567272}" type="datetimeFigureOut">
              <a:rPr lang="en-US" smtClean="0"/>
              <a:t>10/16/2022</a:t>
            </a:fld>
            <a:endParaRPr lang="en-US"/>
          </a:p>
        </p:txBody>
      </p:sp>
      <p:sp>
        <p:nvSpPr>
          <p:cNvPr id="5" name="Footer Placeholder 4">
            <a:extLst>
              <a:ext uri="{FF2B5EF4-FFF2-40B4-BE49-F238E27FC236}">
                <a16:creationId xmlns:a16="http://schemas.microsoft.com/office/drawing/2014/main" id="{56181586-5B50-437E-BC95-F01C9FC25F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83F479-8111-450A-8E1A-2E7176FE7CC8}"/>
              </a:ext>
            </a:extLst>
          </p:cNvPr>
          <p:cNvSpPr>
            <a:spLocks noGrp="1"/>
          </p:cNvSpPr>
          <p:nvPr>
            <p:ph type="sldNum" sz="quarter" idx="12"/>
          </p:nvPr>
        </p:nvSpPr>
        <p:spPr/>
        <p:txBody>
          <a:bodyPr/>
          <a:lstStyle/>
          <a:p>
            <a:fld id="{07637A90-4C35-4FD6-AFCC-747A998D0524}" type="slidenum">
              <a:rPr lang="en-US" smtClean="0"/>
              <a:t>‹#›</a:t>
            </a:fld>
            <a:endParaRPr lang="en-US"/>
          </a:p>
        </p:txBody>
      </p:sp>
    </p:spTree>
    <p:extLst>
      <p:ext uri="{BB962C8B-B14F-4D97-AF65-F5344CB8AC3E}">
        <p14:creationId xmlns:p14="http://schemas.microsoft.com/office/powerpoint/2010/main" val="2864744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00915-B4C6-4E1E-8DF3-651696EAAB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20A372-5A4B-48D2-B025-CFFC3D2D76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B99000-868B-4A6D-9102-6731B5DEF3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7B89AF-A9D9-4AB3-BD58-23BA636E9C2E}"/>
              </a:ext>
            </a:extLst>
          </p:cNvPr>
          <p:cNvSpPr>
            <a:spLocks noGrp="1"/>
          </p:cNvSpPr>
          <p:nvPr>
            <p:ph type="dt" sz="half" idx="10"/>
          </p:nvPr>
        </p:nvSpPr>
        <p:spPr/>
        <p:txBody>
          <a:bodyPr/>
          <a:lstStyle/>
          <a:p>
            <a:fld id="{84EE9BA6-5215-438B-B3F1-091995567272}" type="datetimeFigureOut">
              <a:rPr lang="en-US" smtClean="0"/>
              <a:t>10/16/2022</a:t>
            </a:fld>
            <a:endParaRPr lang="en-US"/>
          </a:p>
        </p:txBody>
      </p:sp>
      <p:sp>
        <p:nvSpPr>
          <p:cNvPr id="6" name="Footer Placeholder 5">
            <a:extLst>
              <a:ext uri="{FF2B5EF4-FFF2-40B4-BE49-F238E27FC236}">
                <a16:creationId xmlns:a16="http://schemas.microsoft.com/office/drawing/2014/main" id="{A9E55ED9-416F-460F-AC2D-228DD58EBE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D91899-D04B-45AE-9EAB-E333F0F679A4}"/>
              </a:ext>
            </a:extLst>
          </p:cNvPr>
          <p:cNvSpPr>
            <a:spLocks noGrp="1"/>
          </p:cNvSpPr>
          <p:nvPr>
            <p:ph type="sldNum" sz="quarter" idx="12"/>
          </p:nvPr>
        </p:nvSpPr>
        <p:spPr/>
        <p:txBody>
          <a:bodyPr/>
          <a:lstStyle/>
          <a:p>
            <a:fld id="{07637A90-4C35-4FD6-AFCC-747A998D0524}" type="slidenum">
              <a:rPr lang="en-US" smtClean="0"/>
              <a:t>‹#›</a:t>
            </a:fld>
            <a:endParaRPr lang="en-US"/>
          </a:p>
        </p:txBody>
      </p:sp>
    </p:spTree>
    <p:extLst>
      <p:ext uri="{BB962C8B-B14F-4D97-AF65-F5344CB8AC3E}">
        <p14:creationId xmlns:p14="http://schemas.microsoft.com/office/powerpoint/2010/main" val="1023954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DDDE6-F388-432E-B7E2-10C293C5F6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7DAC7D-0DF8-4CEE-8A63-BA1A9D51E6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48DC7A-9E5E-4AD4-A13D-B102062502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8F331A-C05C-48E6-973F-DEF4C47AA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EE24D8-CDC5-45D0-AE3C-A1BA1E7CAF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751F03-41B8-4DF4-96BB-BABAA2E14409}"/>
              </a:ext>
            </a:extLst>
          </p:cNvPr>
          <p:cNvSpPr>
            <a:spLocks noGrp="1"/>
          </p:cNvSpPr>
          <p:nvPr>
            <p:ph type="dt" sz="half" idx="10"/>
          </p:nvPr>
        </p:nvSpPr>
        <p:spPr/>
        <p:txBody>
          <a:bodyPr/>
          <a:lstStyle/>
          <a:p>
            <a:fld id="{84EE9BA6-5215-438B-B3F1-091995567272}" type="datetimeFigureOut">
              <a:rPr lang="en-US" smtClean="0"/>
              <a:t>10/16/2022</a:t>
            </a:fld>
            <a:endParaRPr lang="en-US"/>
          </a:p>
        </p:txBody>
      </p:sp>
      <p:sp>
        <p:nvSpPr>
          <p:cNvPr id="8" name="Footer Placeholder 7">
            <a:extLst>
              <a:ext uri="{FF2B5EF4-FFF2-40B4-BE49-F238E27FC236}">
                <a16:creationId xmlns:a16="http://schemas.microsoft.com/office/drawing/2014/main" id="{AF28B260-3D5D-4B80-86E2-1B70A3A758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29C6C2-BD45-4387-8B21-0795D8997253}"/>
              </a:ext>
            </a:extLst>
          </p:cNvPr>
          <p:cNvSpPr>
            <a:spLocks noGrp="1"/>
          </p:cNvSpPr>
          <p:nvPr>
            <p:ph type="sldNum" sz="quarter" idx="12"/>
          </p:nvPr>
        </p:nvSpPr>
        <p:spPr/>
        <p:txBody>
          <a:bodyPr/>
          <a:lstStyle/>
          <a:p>
            <a:fld id="{07637A90-4C35-4FD6-AFCC-747A998D0524}" type="slidenum">
              <a:rPr lang="en-US" smtClean="0"/>
              <a:t>‹#›</a:t>
            </a:fld>
            <a:endParaRPr lang="en-US"/>
          </a:p>
        </p:txBody>
      </p:sp>
    </p:spTree>
    <p:extLst>
      <p:ext uri="{BB962C8B-B14F-4D97-AF65-F5344CB8AC3E}">
        <p14:creationId xmlns:p14="http://schemas.microsoft.com/office/powerpoint/2010/main" val="654519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0F203-AAB2-4615-A2C4-5272E3A82E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6272D1C-4462-4A5A-9F10-39309213FB5A}"/>
              </a:ext>
            </a:extLst>
          </p:cNvPr>
          <p:cNvSpPr>
            <a:spLocks noGrp="1"/>
          </p:cNvSpPr>
          <p:nvPr>
            <p:ph type="dt" sz="half" idx="10"/>
          </p:nvPr>
        </p:nvSpPr>
        <p:spPr/>
        <p:txBody>
          <a:bodyPr/>
          <a:lstStyle/>
          <a:p>
            <a:fld id="{84EE9BA6-5215-438B-B3F1-091995567272}" type="datetimeFigureOut">
              <a:rPr lang="en-US" smtClean="0"/>
              <a:t>10/16/2022</a:t>
            </a:fld>
            <a:endParaRPr lang="en-US"/>
          </a:p>
        </p:txBody>
      </p:sp>
      <p:sp>
        <p:nvSpPr>
          <p:cNvPr id="4" name="Footer Placeholder 3">
            <a:extLst>
              <a:ext uri="{FF2B5EF4-FFF2-40B4-BE49-F238E27FC236}">
                <a16:creationId xmlns:a16="http://schemas.microsoft.com/office/drawing/2014/main" id="{CFE75A87-CB8C-4D53-B0CB-2FD80D899B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F81352-B0D1-4FDA-A1D8-AEDC554E7245}"/>
              </a:ext>
            </a:extLst>
          </p:cNvPr>
          <p:cNvSpPr>
            <a:spLocks noGrp="1"/>
          </p:cNvSpPr>
          <p:nvPr>
            <p:ph type="sldNum" sz="quarter" idx="12"/>
          </p:nvPr>
        </p:nvSpPr>
        <p:spPr/>
        <p:txBody>
          <a:bodyPr/>
          <a:lstStyle/>
          <a:p>
            <a:fld id="{07637A90-4C35-4FD6-AFCC-747A998D0524}" type="slidenum">
              <a:rPr lang="en-US" smtClean="0"/>
              <a:t>‹#›</a:t>
            </a:fld>
            <a:endParaRPr lang="en-US"/>
          </a:p>
        </p:txBody>
      </p:sp>
    </p:spTree>
    <p:extLst>
      <p:ext uri="{BB962C8B-B14F-4D97-AF65-F5344CB8AC3E}">
        <p14:creationId xmlns:p14="http://schemas.microsoft.com/office/powerpoint/2010/main" val="3673229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51C7F9-17DA-4EC4-A8B4-AD23C522F953}"/>
              </a:ext>
            </a:extLst>
          </p:cNvPr>
          <p:cNvSpPr>
            <a:spLocks noGrp="1"/>
          </p:cNvSpPr>
          <p:nvPr>
            <p:ph type="dt" sz="half" idx="10"/>
          </p:nvPr>
        </p:nvSpPr>
        <p:spPr/>
        <p:txBody>
          <a:bodyPr/>
          <a:lstStyle/>
          <a:p>
            <a:fld id="{84EE9BA6-5215-438B-B3F1-091995567272}" type="datetimeFigureOut">
              <a:rPr lang="en-US" smtClean="0"/>
              <a:t>10/16/2022</a:t>
            </a:fld>
            <a:endParaRPr lang="en-US"/>
          </a:p>
        </p:txBody>
      </p:sp>
      <p:sp>
        <p:nvSpPr>
          <p:cNvPr id="3" name="Footer Placeholder 2">
            <a:extLst>
              <a:ext uri="{FF2B5EF4-FFF2-40B4-BE49-F238E27FC236}">
                <a16:creationId xmlns:a16="http://schemas.microsoft.com/office/drawing/2014/main" id="{7DC2D64F-BAAF-48D1-942E-48E9E923FB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93592D-5790-4119-92B1-328DFDD1CD31}"/>
              </a:ext>
            </a:extLst>
          </p:cNvPr>
          <p:cNvSpPr>
            <a:spLocks noGrp="1"/>
          </p:cNvSpPr>
          <p:nvPr>
            <p:ph type="sldNum" sz="quarter" idx="12"/>
          </p:nvPr>
        </p:nvSpPr>
        <p:spPr/>
        <p:txBody>
          <a:bodyPr/>
          <a:lstStyle/>
          <a:p>
            <a:fld id="{07637A90-4C35-4FD6-AFCC-747A998D0524}" type="slidenum">
              <a:rPr lang="en-US" smtClean="0"/>
              <a:t>‹#›</a:t>
            </a:fld>
            <a:endParaRPr lang="en-US"/>
          </a:p>
        </p:txBody>
      </p:sp>
    </p:spTree>
    <p:extLst>
      <p:ext uri="{BB962C8B-B14F-4D97-AF65-F5344CB8AC3E}">
        <p14:creationId xmlns:p14="http://schemas.microsoft.com/office/powerpoint/2010/main" val="4247247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9F49F-373A-4385-AA36-22D43C4DB8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1AA46C-EF52-4247-99A3-1F34E72465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2BC842-6C5F-48FF-8FFB-19EBBAC3FA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B7A2E7-FAA3-4327-8BA5-FA728079D374}"/>
              </a:ext>
            </a:extLst>
          </p:cNvPr>
          <p:cNvSpPr>
            <a:spLocks noGrp="1"/>
          </p:cNvSpPr>
          <p:nvPr>
            <p:ph type="dt" sz="half" idx="10"/>
          </p:nvPr>
        </p:nvSpPr>
        <p:spPr/>
        <p:txBody>
          <a:bodyPr/>
          <a:lstStyle/>
          <a:p>
            <a:fld id="{84EE9BA6-5215-438B-B3F1-091995567272}" type="datetimeFigureOut">
              <a:rPr lang="en-US" smtClean="0"/>
              <a:t>10/16/2022</a:t>
            </a:fld>
            <a:endParaRPr lang="en-US"/>
          </a:p>
        </p:txBody>
      </p:sp>
      <p:sp>
        <p:nvSpPr>
          <p:cNvPr id="6" name="Footer Placeholder 5">
            <a:extLst>
              <a:ext uri="{FF2B5EF4-FFF2-40B4-BE49-F238E27FC236}">
                <a16:creationId xmlns:a16="http://schemas.microsoft.com/office/drawing/2014/main" id="{BF2625B8-C6A4-4E47-B633-1E4ED49861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41A58C-68C4-4851-A298-3657D25766F8}"/>
              </a:ext>
            </a:extLst>
          </p:cNvPr>
          <p:cNvSpPr>
            <a:spLocks noGrp="1"/>
          </p:cNvSpPr>
          <p:nvPr>
            <p:ph type="sldNum" sz="quarter" idx="12"/>
          </p:nvPr>
        </p:nvSpPr>
        <p:spPr/>
        <p:txBody>
          <a:bodyPr/>
          <a:lstStyle/>
          <a:p>
            <a:fld id="{07637A90-4C35-4FD6-AFCC-747A998D0524}" type="slidenum">
              <a:rPr lang="en-US" smtClean="0"/>
              <a:t>‹#›</a:t>
            </a:fld>
            <a:endParaRPr lang="en-US"/>
          </a:p>
        </p:txBody>
      </p:sp>
    </p:spTree>
    <p:extLst>
      <p:ext uri="{BB962C8B-B14F-4D97-AF65-F5344CB8AC3E}">
        <p14:creationId xmlns:p14="http://schemas.microsoft.com/office/powerpoint/2010/main" val="2626045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396B1-2A6E-4146-8B5E-A0BEE49855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8CA6A3-4333-4969-AAFE-C7FFA5220C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9182F0-66D3-4BAE-A040-B91E9B3DDD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AD78E8-859B-4528-B2AE-53098BC0CB93}"/>
              </a:ext>
            </a:extLst>
          </p:cNvPr>
          <p:cNvSpPr>
            <a:spLocks noGrp="1"/>
          </p:cNvSpPr>
          <p:nvPr>
            <p:ph type="dt" sz="half" idx="10"/>
          </p:nvPr>
        </p:nvSpPr>
        <p:spPr/>
        <p:txBody>
          <a:bodyPr/>
          <a:lstStyle/>
          <a:p>
            <a:fld id="{84EE9BA6-5215-438B-B3F1-091995567272}" type="datetimeFigureOut">
              <a:rPr lang="en-US" smtClean="0"/>
              <a:t>10/16/2022</a:t>
            </a:fld>
            <a:endParaRPr lang="en-US"/>
          </a:p>
        </p:txBody>
      </p:sp>
      <p:sp>
        <p:nvSpPr>
          <p:cNvPr id="6" name="Footer Placeholder 5">
            <a:extLst>
              <a:ext uri="{FF2B5EF4-FFF2-40B4-BE49-F238E27FC236}">
                <a16:creationId xmlns:a16="http://schemas.microsoft.com/office/drawing/2014/main" id="{4D4CF048-7B0B-428A-B71C-4158A01BEF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D76BA3-127D-4699-BE56-3CD58213CE32}"/>
              </a:ext>
            </a:extLst>
          </p:cNvPr>
          <p:cNvSpPr>
            <a:spLocks noGrp="1"/>
          </p:cNvSpPr>
          <p:nvPr>
            <p:ph type="sldNum" sz="quarter" idx="12"/>
          </p:nvPr>
        </p:nvSpPr>
        <p:spPr/>
        <p:txBody>
          <a:bodyPr/>
          <a:lstStyle/>
          <a:p>
            <a:fld id="{07637A90-4C35-4FD6-AFCC-747A998D0524}" type="slidenum">
              <a:rPr lang="en-US" smtClean="0"/>
              <a:t>‹#›</a:t>
            </a:fld>
            <a:endParaRPr lang="en-US"/>
          </a:p>
        </p:txBody>
      </p:sp>
    </p:spTree>
    <p:extLst>
      <p:ext uri="{BB962C8B-B14F-4D97-AF65-F5344CB8AC3E}">
        <p14:creationId xmlns:p14="http://schemas.microsoft.com/office/powerpoint/2010/main" val="3577030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0D6EA2-C9CB-4C4A-AEFC-D8E70E25C2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4C0C68-3AAF-42DE-A8F5-9C47DA7347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B327D6-A2C3-44B0-B8E6-B4673D18CC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EE9BA6-5215-438B-B3F1-091995567272}" type="datetimeFigureOut">
              <a:rPr lang="en-US" smtClean="0"/>
              <a:t>10/16/2022</a:t>
            </a:fld>
            <a:endParaRPr lang="en-US"/>
          </a:p>
        </p:txBody>
      </p:sp>
      <p:sp>
        <p:nvSpPr>
          <p:cNvPr id="5" name="Footer Placeholder 4">
            <a:extLst>
              <a:ext uri="{FF2B5EF4-FFF2-40B4-BE49-F238E27FC236}">
                <a16:creationId xmlns:a16="http://schemas.microsoft.com/office/drawing/2014/main" id="{2BC570DB-B133-4D99-928F-29C38D2122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3F931DB-8709-4E8D-9910-1F713726F2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637A90-4C35-4FD6-AFCC-747A998D0524}" type="slidenum">
              <a:rPr lang="en-US" smtClean="0"/>
              <a:t>‹#›</a:t>
            </a:fld>
            <a:endParaRPr lang="en-US"/>
          </a:p>
        </p:txBody>
      </p:sp>
    </p:spTree>
    <p:extLst>
      <p:ext uri="{BB962C8B-B14F-4D97-AF65-F5344CB8AC3E}">
        <p14:creationId xmlns:p14="http://schemas.microsoft.com/office/powerpoint/2010/main" val="1586549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3" Type="http://schemas.openxmlformats.org/officeDocument/2006/relationships/hyperlink" Target="https://www.nngroup.com/articles/mouse-vs-fingers-input-devic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hyperlink" Target="https://www.nngroup.com/articles/ipad-usability-first-findings/"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nngroup.com/topic/international-user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eveloper.apple.com/design/human-interface-guidelines/ios/icons-and-images/image-size-and-resolution/" TargetMode="External"/><Relationship Id="rId2" Type="http://schemas.openxmlformats.org/officeDocument/2006/relationships/hyperlink" Target="https://developer.apple.com/design/human-interface-guidelines/ios/visual-design/color/#color-managemen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8.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9F5EF"/>
        </a:solidFill>
        <a:effectLst/>
      </p:bgPr>
    </p:bg>
    <p:spTree>
      <p:nvGrpSpPr>
        <p:cNvPr id="1" name=""/>
        <p:cNvGrpSpPr/>
        <p:nvPr/>
      </p:nvGrpSpPr>
      <p:grpSpPr>
        <a:xfrm>
          <a:off x="0" y="0"/>
          <a:ext cx="0" cy="0"/>
          <a:chOff x="0" y="0"/>
          <a:chExt cx="0" cy="0"/>
        </a:xfrm>
      </p:grpSpPr>
      <p:pic>
        <p:nvPicPr>
          <p:cNvPr id="1026" name="Picture 2" descr="Delta Uniform Iconography | Iconography, Circle logo design, Modern logo  design">
            <a:extLst>
              <a:ext uri="{FF2B5EF4-FFF2-40B4-BE49-F238E27FC236}">
                <a16:creationId xmlns:a16="http://schemas.microsoft.com/office/drawing/2014/main" id="{740A341D-FC2A-4958-AE50-F124A00794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011" y="483529"/>
            <a:ext cx="7620000" cy="5715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689B2F-6CD1-43DC-AFC7-CBFBB04DD00B}"/>
              </a:ext>
            </a:extLst>
          </p:cNvPr>
          <p:cNvSpPr>
            <a:spLocks noGrp="1"/>
          </p:cNvSpPr>
          <p:nvPr>
            <p:ph type="ctrTitle"/>
          </p:nvPr>
        </p:nvSpPr>
        <p:spPr>
          <a:xfrm>
            <a:off x="2233271" y="4559610"/>
            <a:ext cx="9144000" cy="2387600"/>
          </a:xfrm>
        </p:spPr>
        <p:txBody>
          <a:bodyPr>
            <a:normAutofit/>
          </a:bodyPr>
          <a:lstStyle/>
          <a:p>
            <a:pPr algn="r"/>
            <a:r>
              <a:rPr lang="en-US" b="1" dirty="0"/>
              <a:t>Iconography</a:t>
            </a:r>
            <a:br>
              <a:rPr lang="en-US" b="1" dirty="0"/>
            </a:br>
            <a:r>
              <a:rPr lang="en-US" sz="3600" b="1" dirty="0"/>
              <a:t>IT </a:t>
            </a:r>
            <a:r>
              <a:rPr lang="en-US" altLang="zh-CN" sz="3600" b="1" dirty="0"/>
              <a:t>4</a:t>
            </a:r>
            <a:r>
              <a:rPr lang="en-US" sz="3600" b="1" dirty="0"/>
              <a:t>67</a:t>
            </a:r>
            <a:br>
              <a:rPr lang="en-US" dirty="0"/>
            </a:br>
            <a:endParaRPr lang="en-US" dirty="0"/>
          </a:p>
        </p:txBody>
      </p:sp>
    </p:spTree>
    <p:extLst>
      <p:ext uri="{BB962C8B-B14F-4D97-AF65-F5344CB8AC3E}">
        <p14:creationId xmlns:p14="http://schemas.microsoft.com/office/powerpoint/2010/main" val="766362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0941" y="4615651"/>
            <a:ext cx="7886700" cy="994172"/>
          </a:xfrm>
        </p:spPr>
        <p:txBody>
          <a:bodyPr/>
          <a:lstStyle/>
          <a:p>
            <a:r>
              <a:rPr lang="en-US" b="1" dirty="0"/>
              <a:t>Mistakes in Icon Design</a:t>
            </a:r>
          </a:p>
        </p:txBody>
      </p:sp>
      <p:sp>
        <p:nvSpPr>
          <p:cNvPr id="4" name="Rectangle 3"/>
          <p:cNvSpPr/>
          <p:nvPr/>
        </p:nvSpPr>
        <p:spPr>
          <a:xfrm>
            <a:off x="600941" y="5724879"/>
            <a:ext cx="8063659" cy="300082"/>
          </a:xfrm>
          <a:prstGeom prst="rect">
            <a:avLst/>
          </a:prstGeom>
        </p:spPr>
        <p:txBody>
          <a:bodyPr wrap="square">
            <a:spAutoFit/>
          </a:bodyPr>
          <a:lstStyle/>
          <a:p>
            <a:r>
              <a:rPr lang="en-US" sz="1350" dirty="0"/>
              <a:t>http://turbomilk.com/blog/cookbook/icon_design/10_mistakes_in_icon_design/</a:t>
            </a:r>
          </a:p>
        </p:txBody>
      </p:sp>
    </p:spTree>
    <p:extLst>
      <p:ext uri="{BB962C8B-B14F-4D97-AF65-F5344CB8AC3E}">
        <p14:creationId xmlns:p14="http://schemas.microsoft.com/office/powerpoint/2010/main" val="4197211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descr="Image result for belt 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9850" y="1823709"/>
            <a:ext cx="2443170" cy="277633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rotWithShape="1">
          <a:blip r:embed="rId3"/>
          <a:srcRect l="43837" t="66723" r="42167" b="13643"/>
          <a:stretch/>
        </p:blipFill>
        <p:spPr>
          <a:xfrm>
            <a:off x="5610969" y="439376"/>
            <a:ext cx="2608028" cy="2772498"/>
          </a:xfrm>
          <a:prstGeom prst="rect">
            <a:avLst/>
          </a:prstGeom>
        </p:spPr>
      </p:pic>
      <p:pic>
        <p:nvPicPr>
          <p:cNvPr id="1030" name="Picture 6" descr="http://5b0988e595225.cdn.sohucs.com/images/20171223/e91ce6659c9842c0b424a81d84c4bd8f.jpeg"/>
          <p:cNvPicPr>
            <a:picLocks noChangeAspect="1" noChangeArrowheads="1"/>
          </p:cNvPicPr>
          <p:nvPr/>
        </p:nvPicPr>
        <p:blipFill rotWithShape="1">
          <a:blip r:embed="rId4">
            <a:extLst>
              <a:ext uri="{28A0092B-C50C-407E-A947-70E740481C1C}">
                <a14:useLocalDpi xmlns:a14="http://schemas.microsoft.com/office/drawing/2010/main" val="0"/>
              </a:ext>
            </a:extLst>
          </a:blip>
          <a:srcRect l="51711" t="59264" r="39774" b="31157"/>
          <a:stretch/>
        </p:blipFill>
        <p:spPr bwMode="auto">
          <a:xfrm>
            <a:off x="5711925" y="3736952"/>
            <a:ext cx="2507073" cy="1726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177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3078"/>
            <a:ext cx="9201150" cy="1325563"/>
          </a:xfrm>
        </p:spPr>
        <p:txBody>
          <a:bodyPr/>
          <a:lstStyle/>
          <a:p>
            <a:r>
              <a:rPr lang="en-US" b="1" dirty="0"/>
              <a:t>Insufficient differentiation between icons</a:t>
            </a:r>
          </a:p>
        </p:txBody>
      </p:sp>
      <p:sp>
        <p:nvSpPr>
          <p:cNvPr id="3" name="Content Placeholder 2"/>
          <p:cNvSpPr>
            <a:spLocks noGrp="1"/>
          </p:cNvSpPr>
          <p:nvPr>
            <p:ph idx="1"/>
          </p:nvPr>
        </p:nvSpPr>
        <p:spPr/>
        <p:txBody>
          <a:bodyPr/>
          <a:lstStyle/>
          <a:p>
            <a:endParaRPr lang="en-US" dirty="0"/>
          </a:p>
        </p:txBody>
      </p:sp>
      <p:pic>
        <p:nvPicPr>
          <p:cNvPr id="1026" name="Picture 2" descr="Insufficient differentiation between ic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1477" y="2226470"/>
            <a:ext cx="3714750" cy="135016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5756722" y="2469974"/>
            <a:ext cx="4282628" cy="1328781"/>
          </a:xfrm>
          <a:prstGeom prst="rect">
            <a:avLst/>
          </a:prstGeom>
        </p:spPr>
      </p:pic>
    </p:spTree>
    <p:extLst>
      <p:ext uri="{BB962C8B-B14F-4D97-AF65-F5344CB8AC3E}">
        <p14:creationId xmlns:p14="http://schemas.microsoft.com/office/powerpoint/2010/main" val="3853613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Too many elements in one icon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765760" y="2226470"/>
            <a:ext cx="2660480" cy="3464087"/>
          </a:xfrm>
          <a:prstGeom prst="rect">
            <a:avLst/>
          </a:prstGeom>
        </p:spPr>
      </p:pic>
    </p:spTree>
    <p:extLst>
      <p:ext uri="{BB962C8B-B14F-4D97-AF65-F5344CB8AC3E}">
        <p14:creationId xmlns:p14="http://schemas.microsoft.com/office/powerpoint/2010/main" val="3753921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Unnecessary elements</a:t>
            </a:r>
          </a:p>
        </p:txBody>
      </p:sp>
      <p:sp>
        <p:nvSpPr>
          <p:cNvPr id="3" name="Content Placeholder 2"/>
          <p:cNvSpPr>
            <a:spLocks noGrp="1"/>
          </p:cNvSpPr>
          <p:nvPr>
            <p:ph idx="1"/>
          </p:nvPr>
        </p:nvSpPr>
        <p:spPr/>
        <p:txBody>
          <a:bodyPr/>
          <a:lstStyle/>
          <a:p>
            <a:endParaRPr lang="en-US"/>
          </a:p>
        </p:txBody>
      </p:sp>
      <p:pic>
        <p:nvPicPr>
          <p:cNvPr id="2052" name="Picture 4" descr="Unnecessary elements in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2649" y="3636924"/>
            <a:ext cx="7384026" cy="2243609"/>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Unnecessary elements in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2651" y="1823108"/>
            <a:ext cx="7384025" cy="2243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9563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BeOS 5 icons example</a:t>
            </a:r>
          </a:p>
        </p:txBody>
      </p:sp>
      <p:sp>
        <p:nvSpPr>
          <p:cNvPr id="3" name="Content Placeholder 2"/>
          <p:cNvSpPr>
            <a:spLocks noGrp="1"/>
          </p:cNvSpPr>
          <p:nvPr>
            <p:ph idx="1"/>
          </p:nvPr>
        </p:nvSpPr>
        <p:spPr/>
        <p:txBody>
          <a:bodyPr/>
          <a:lstStyle/>
          <a:p>
            <a:endParaRPr lang="en-US"/>
          </a:p>
        </p:txBody>
      </p:sp>
      <p:pic>
        <p:nvPicPr>
          <p:cNvPr id="3074" name="Picture 2" descr="BeOS 5 ic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7972" y="2040357"/>
            <a:ext cx="2736056" cy="3207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758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Overly original metaphors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021818" y="2125268"/>
            <a:ext cx="6867308" cy="1980954"/>
          </a:xfrm>
          <a:prstGeom prst="rect">
            <a:avLst/>
          </a:prstGeom>
        </p:spPr>
      </p:pic>
      <p:sp>
        <p:nvSpPr>
          <p:cNvPr id="5" name="Rectangle 4"/>
          <p:cNvSpPr/>
          <p:nvPr/>
        </p:nvSpPr>
        <p:spPr>
          <a:xfrm>
            <a:off x="2152651" y="4244099"/>
            <a:ext cx="6736475" cy="923330"/>
          </a:xfrm>
          <a:prstGeom prst="rect">
            <a:avLst/>
          </a:prstGeom>
        </p:spPr>
        <p:txBody>
          <a:bodyPr wrap="square">
            <a:spAutoFit/>
          </a:bodyPr>
          <a:lstStyle/>
          <a:p>
            <a:r>
              <a:rPr lang="en-US" sz="1350" dirty="0">
                <a:solidFill>
                  <a:srgbClr val="777777"/>
                </a:solidFill>
                <a:latin typeface="georgia" panose="02040502050405020303" pitchFamily="18" charset="0"/>
              </a:rPr>
              <a:t>Another problem with choosing a shredder is that there is no one well-known type of shredder out there. The icon appears very much like a printer with an octopus hidden inside. What is more, it is absolutely unclear how a full bin would be displayed according to this metaphor.</a:t>
            </a:r>
            <a:endParaRPr lang="en-US" sz="1350" dirty="0"/>
          </a:p>
        </p:txBody>
      </p:sp>
    </p:spTree>
    <p:extLst>
      <p:ext uri="{BB962C8B-B14F-4D97-AF65-F5344CB8AC3E}">
        <p14:creationId xmlns:p14="http://schemas.microsoft.com/office/powerpoint/2010/main" val="969116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Text inside icons</a:t>
            </a:r>
          </a:p>
        </p:txBody>
      </p:sp>
      <p:sp>
        <p:nvSpPr>
          <p:cNvPr id="3" name="Content Placeholder 2"/>
          <p:cNvSpPr>
            <a:spLocks noGrp="1"/>
          </p:cNvSpPr>
          <p:nvPr>
            <p:ph idx="1"/>
          </p:nvPr>
        </p:nvSpPr>
        <p:spPr/>
        <p:txBody>
          <a:bodyPr>
            <a:normAutofit fontScale="92500" lnSpcReduction="10000"/>
          </a:bodyPr>
          <a:lstStyle/>
          <a:p>
            <a:endParaRPr lang="en-US" dirty="0"/>
          </a:p>
          <a:p>
            <a:endParaRPr lang="en-US" dirty="0"/>
          </a:p>
          <a:p>
            <a:endParaRPr lang="en-US" dirty="0"/>
          </a:p>
          <a:p>
            <a:endParaRPr lang="en-US" dirty="0"/>
          </a:p>
          <a:p>
            <a:endParaRPr lang="en-US" dirty="0"/>
          </a:p>
          <a:p>
            <a:endParaRPr lang="en-US" dirty="0"/>
          </a:p>
          <a:p>
            <a:r>
              <a:rPr lang="en-US" dirty="0"/>
              <a:t>Firstly, it is directly language-related and so impedes localization.</a:t>
            </a:r>
          </a:p>
          <a:p>
            <a:r>
              <a:rPr lang="en-US" dirty="0"/>
              <a:t> Secondly, if the icon is small, it is impossible to read the text. </a:t>
            </a:r>
          </a:p>
          <a:p>
            <a:r>
              <a:rPr lang="en-US" dirty="0"/>
              <a:t>Thirdly, in the case of application icons, this text is repeated in the name of the application</a:t>
            </a:r>
          </a:p>
        </p:txBody>
      </p:sp>
      <p:pic>
        <p:nvPicPr>
          <p:cNvPr id="4098" name="Picture 2" descr="Icons with tit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118" y="1919043"/>
            <a:ext cx="5788337" cy="2070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6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CFA73-6625-40F9-AA75-F8A9BA76B7A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F78C916-8422-45AD-99F9-5A41E0EA0A73}"/>
              </a:ext>
            </a:extLst>
          </p:cNvPr>
          <p:cNvSpPr>
            <a:spLocks noGrp="1"/>
          </p:cNvSpPr>
          <p:nvPr>
            <p:ph idx="1"/>
          </p:nvPr>
        </p:nvSpPr>
        <p:spPr/>
        <p:txBody>
          <a:bodyPr/>
          <a:lstStyle/>
          <a:p>
            <a:endParaRPr lang="en-US" dirty="0"/>
          </a:p>
        </p:txBody>
      </p:sp>
      <p:pic>
        <p:nvPicPr>
          <p:cNvPr id="2050" name="Picture 2" descr="Amazon app icon – I AM JONGWOO">
            <a:extLst>
              <a:ext uri="{FF2B5EF4-FFF2-40B4-BE49-F238E27FC236}">
                <a16:creationId xmlns:a16="http://schemas.microsoft.com/office/drawing/2014/main" id="{A92A80A5-9347-40E0-9814-6A6EABC9AA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0688" y="1346200"/>
            <a:ext cx="4527550" cy="46736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Missing Icon: amazon? · Issue #68 · snwh/suru-icon-theme · GitHub">
            <a:extLst>
              <a:ext uri="{FF2B5EF4-FFF2-40B4-BE49-F238E27FC236}">
                <a16:creationId xmlns:a16="http://schemas.microsoft.com/office/drawing/2014/main" id="{F77AE72D-5AB2-43EA-B017-2C67D685C51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24808"/>
          <a:stretch/>
        </p:blipFill>
        <p:spPr bwMode="auto">
          <a:xfrm>
            <a:off x="6273800" y="1346200"/>
            <a:ext cx="4797512" cy="454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8956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Inaccurate icon image</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106129" y="2391971"/>
            <a:ext cx="3979742" cy="3098003"/>
          </a:xfrm>
          <a:prstGeom prst="rect">
            <a:avLst/>
          </a:prstGeom>
        </p:spPr>
      </p:pic>
    </p:spTree>
    <p:extLst>
      <p:ext uri="{BB962C8B-B14F-4D97-AF65-F5344CB8AC3E}">
        <p14:creationId xmlns:p14="http://schemas.microsoft.com/office/powerpoint/2010/main" val="1909937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BE571-7744-4CF2-9BF2-AB45BE17237C}"/>
              </a:ext>
            </a:extLst>
          </p:cNvPr>
          <p:cNvSpPr>
            <a:spLocks noGrp="1"/>
          </p:cNvSpPr>
          <p:nvPr>
            <p:ph type="title"/>
          </p:nvPr>
        </p:nvSpPr>
        <p:spPr/>
        <p:txBody>
          <a:bodyPr/>
          <a:lstStyle/>
          <a:p>
            <a:r>
              <a:rPr lang="en-US" altLang="zh-CN" b="1" dirty="0"/>
              <a:t>Today’s Topics</a:t>
            </a:r>
            <a:endParaRPr lang="en-US" b="1" dirty="0"/>
          </a:p>
        </p:txBody>
      </p:sp>
      <p:sp>
        <p:nvSpPr>
          <p:cNvPr id="3" name="Content Placeholder 2">
            <a:extLst>
              <a:ext uri="{FF2B5EF4-FFF2-40B4-BE49-F238E27FC236}">
                <a16:creationId xmlns:a16="http://schemas.microsoft.com/office/drawing/2014/main" id="{37DA8E27-17DD-4211-843C-DEBA6979A575}"/>
              </a:ext>
            </a:extLst>
          </p:cNvPr>
          <p:cNvSpPr>
            <a:spLocks noGrp="1"/>
          </p:cNvSpPr>
          <p:nvPr>
            <p:ph idx="1"/>
          </p:nvPr>
        </p:nvSpPr>
        <p:spPr/>
        <p:txBody>
          <a:bodyPr/>
          <a:lstStyle/>
          <a:p>
            <a:r>
              <a:rPr lang="en-US" altLang="zh-CN" dirty="0"/>
              <a:t>Logo vs. Icon</a:t>
            </a:r>
            <a:endParaRPr lang="en-US" dirty="0"/>
          </a:p>
          <a:p>
            <a:r>
              <a:rPr lang="en-US" dirty="0"/>
              <a:t>Mistakes in Icon Design</a:t>
            </a:r>
          </a:p>
        </p:txBody>
      </p:sp>
    </p:spTree>
    <p:extLst>
      <p:ext uri="{BB962C8B-B14F-4D97-AF65-F5344CB8AC3E}">
        <p14:creationId xmlns:p14="http://schemas.microsoft.com/office/powerpoint/2010/main" val="1709294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descr="Ice cream and cigarettes are not allowed here, but the unicorns a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8589" y="1200109"/>
            <a:ext cx="4314825" cy="323612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865179" y="4857773"/>
            <a:ext cx="4572000" cy="507831"/>
          </a:xfrm>
          <a:prstGeom prst="rect">
            <a:avLst/>
          </a:prstGeom>
        </p:spPr>
        <p:txBody>
          <a:bodyPr>
            <a:spAutoFit/>
          </a:bodyPr>
          <a:lstStyle/>
          <a:p>
            <a:r>
              <a:rPr lang="en-US" sz="1350" dirty="0"/>
              <a:t>https://blog.icondesignlab.com/en/2018/10-mistakes-in-icon-design-that-confuse-users/</a:t>
            </a:r>
          </a:p>
        </p:txBody>
      </p:sp>
    </p:spTree>
    <p:extLst>
      <p:ext uri="{BB962C8B-B14F-4D97-AF65-F5344CB8AC3E}">
        <p14:creationId xmlns:p14="http://schemas.microsoft.com/office/powerpoint/2010/main" val="10895101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5023947" y="1131096"/>
            <a:ext cx="2144109" cy="3971356"/>
          </a:xfrm>
          <a:prstGeom prst="rect">
            <a:avLst/>
          </a:prstGeom>
        </p:spPr>
      </p:pic>
      <p:sp>
        <p:nvSpPr>
          <p:cNvPr id="5" name="Rectangle 4"/>
          <p:cNvSpPr/>
          <p:nvPr/>
        </p:nvSpPr>
        <p:spPr>
          <a:xfrm>
            <a:off x="2152650" y="5516002"/>
            <a:ext cx="7096454" cy="300082"/>
          </a:xfrm>
          <a:prstGeom prst="rect">
            <a:avLst/>
          </a:prstGeom>
        </p:spPr>
        <p:txBody>
          <a:bodyPr wrap="square">
            <a:spAutoFit/>
          </a:bodyPr>
          <a:lstStyle/>
          <a:p>
            <a:r>
              <a:rPr lang="en-US" sz="1350" dirty="0"/>
              <a:t>https://blog.icondesignlab.com/en/2018/10-mistakes-in-icon-design-that-confuse-users/</a:t>
            </a:r>
          </a:p>
        </p:txBody>
      </p:sp>
      <p:pic>
        <p:nvPicPr>
          <p:cNvPr id="6" name="Content Placeholder 5"/>
          <p:cNvPicPr>
            <a:picLocks noGrp="1" noChangeAspect="1"/>
          </p:cNvPicPr>
          <p:nvPr>
            <p:ph idx="1"/>
          </p:nvPr>
        </p:nvPicPr>
        <p:blipFill>
          <a:blip r:embed="rId3"/>
          <a:stretch>
            <a:fillRect/>
          </a:stretch>
        </p:blipFill>
        <p:spPr>
          <a:xfrm>
            <a:off x="5039711" y="2732830"/>
            <a:ext cx="2128344" cy="2542957"/>
          </a:xfrm>
          <a:prstGeom prst="rect">
            <a:avLst/>
          </a:prstGeom>
        </p:spPr>
      </p:pic>
    </p:spTree>
    <p:extLst>
      <p:ext uri="{BB962C8B-B14F-4D97-AF65-F5344CB8AC3E}">
        <p14:creationId xmlns:p14="http://schemas.microsoft.com/office/powerpoint/2010/main" val="1450826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descr="Users were being taught to use the new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4233" y="1131096"/>
            <a:ext cx="3886200" cy="307181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328043" y="4589726"/>
            <a:ext cx="3547241" cy="923330"/>
          </a:xfrm>
          <a:prstGeom prst="rect">
            <a:avLst/>
          </a:prstGeom>
        </p:spPr>
        <p:txBody>
          <a:bodyPr wrap="square">
            <a:spAutoFit/>
          </a:bodyPr>
          <a:lstStyle/>
          <a:p>
            <a:r>
              <a:rPr lang="en-US" sz="1350" dirty="0">
                <a:solidFill>
                  <a:srgbClr val="1A1A1A"/>
                </a:solidFill>
                <a:latin typeface="Open Sans"/>
              </a:rPr>
              <a:t>The paper-box icon was unclear to the user; only a few people understood that they were supposed to send private messages by clicking on it.  </a:t>
            </a:r>
            <a:endParaRPr lang="en-US" sz="1350" dirty="0"/>
          </a:p>
        </p:txBody>
      </p:sp>
      <p:pic>
        <p:nvPicPr>
          <p:cNvPr id="6148" name="Picture 4" descr="It appears that this method does not always yield the desired outco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6089" y="2589878"/>
            <a:ext cx="3707606" cy="707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841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Not taking into account the cultural characteristics of your target audience</a:t>
            </a:r>
          </a:p>
        </p:txBody>
      </p:sp>
      <p:sp>
        <p:nvSpPr>
          <p:cNvPr id="3" name="Content Placeholder 2"/>
          <p:cNvSpPr>
            <a:spLocks noGrp="1"/>
          </p:cNvSpPr>
          <p:nvPr>
            <p:ph idx="1"/>
          </p:nvPr>
        </p:nvSpPr>
        <p:spPr/>
        <p:txBody>
          <a:bodyPr/>
          <a:lstStyle/>
          <a:p>
            <a:endParaRPr lang="en-US" dirty="0"/>
          </a:p>
        </p:txBody>
      </p:sp>
      <p:pic>
        <p:nvPicPr>
          <p:cNvPr id="7170" name="Picture 2" descr="For example, an Italian will interpret this icon quite differently than an American will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1888" y="2226470"/>
            <a:ext cx="2654414" cy="2900897"/>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This is how the gestures are understood differently in different countri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3575" y="2245500"/>
            <a:ext cx="4994867" cy="28165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38200" y="5615115"/>
            <a:ext cx="7134773" cy="300082"/>
          </a:xfrm>
          <a:prstGeom prst="rect">
            <a:avLst/>
          </a:prstGeom>
        </p:spPr>
        <p:txBody>
          <a:bodyPr wrap="square">
            <a:spAutoFit/>
          </a:bodyPr>
          <a:lstStyle/>
          <a:p>
            <a:r>
              <a:rPr lang="en-US" sz="1350" dirty="0"/>
              <a:t>https://blog.icondesignlab.com/en/2018/10-mistakes-in-icon-design-that-confuse-users/</a:t>
            </a:r>
          </a:p>
        </p:txBody>
      </p:sp>
      <p:sp>
        <p:nvSpPr>
          <p:cNvPr id="5" name="Rectangle 4">
            <a:extLst>
              <a:ext uri="{FF2B5EF4-FFF2-40B4-BE49-F238E27FC236}">
                <a16:creationId xmlns:a16="http://schemas.microsoft.com/office/drawing/2014/main" id="{5DAAD42F-FF07-4F0B-BB43-F0227DBF11D3}"/>
              </a:ext>
            </a:extLst>
          </p:cNvPr>
          <p:cNvSpPr/>
          <p:nvPr/>
        </p:nvSpPr>
        <p:spPr>
          <a:xfrm>
            <a:off x="838200" y="5988734"/>
            <a:ext cx="10807700" cy="646331"/>
          </a:xfrm>
          <a:prstGeom prst="rect">
            <a:avLst/>
          </a:prstGeom>
        </p:spPr>
        <p:txBody>
          <a:bodyPr wrap="square">
            <a:spAutoFit/>
          </a:bodyPr>
          <a:lstStyle/>
          <a:p>
            <a:r>
              <a:rPr lang="en-US" dirty="0"/>
              <a:t>https://en.wikipedia.org/wiki/Sign_of_the_horns#:~:text=The%20sign%20of%20the%20horns%20is%20a%20hand%20gesture%20with,fingers%20down%20with%20the%20thumb.</a:t>
            </a:r>
          </a:p>
        </p:txBody>
      </p:sp>
    </p:spTree>
    <p:extLst>
      <p:ext uri="{BB962C8B-B14F-4D97-AF65-F5344CB8AC3E}">
        <p14:creationId xmlns:p14="http://schemas.microsoft.com/office/powerpoint/2010/main" val="3296568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357837" y="1160408"/>
            <a:ext cx="7476326" cy="1015460"/>
          </a:xfrm>
          <a:prstGeom prst="rect">
            <a:avLst/>
          </a:prstGeom>
        </p:spPr>
      </p:pic>
      <p:pic>
        <p:nvPicPr>
          <p:cNvPr id="5" name="Picture 4"/>
          <p:cNvPicPr>
            <a:picLocks noChangeAspect="1"/>
          </p:cNvPicPr>
          <p:nvPr/>
        </p:nvPicPr>
        <p:blipFill>
          <a:blip r:embed="rId3"/>
          <a:stretch>
            <a:fillRect/>
          </a:stretch>
        </p:blipFill>
        <p:spPr>
          <a:xfrm>
            <a:off x="3540691" y="2490187"/>
            <a:ext cx="4606118" cy="2293883"/>
          </a:xfrm>
          <a:prstGeom prst="rect">
            <a:avLst/>
          </a:prstGeom>
        </p:spPr>
      </p:pic>
      <p:sp>
        <p:nvSpPr>
          <p:cNvPr id="6" name="Rectangle 5"/>
          <p:cNvSpPr/>
          <p:nvPr/>
        </p:nvSpPr>
        <p:spPr>
          <a:xfrm>
            <a:off x="2915306" y="4834669"/>
            <a:ext cx="5856890" cy="300082"/>
          </a:xfrm>
          <a:prstGeom prst="rect">
            <a:avLst/>
          </a:prstGeom>
        </p:spPr>
        <p:txBody>
          <a:bodyPr wrap="square">
            <a:spAutoFit/>
          </a:bodyPr>
          <a:lstStyle/>
          <a:p>
            <a:r>
              <a:rPr lang="en-US" sz="1350" dirty="0"/>
              <a:t>The United Kingdom residents are more familiar with a bag or a basket icon.</a:t>
            </a:r>
          </a:p>
        </p:txBody>
      </p:sp>
      <p:sp>
        <p:nvSpPr>
          <p:cNvPr id="7" name="Oval 6"/>
          <p:cNvSpPr/>
          <p:nvPr/>
        </p:nvSpPr>
        <p:spPr>
          <a:xfrm>
            <a:off x="6299812" y="2388985"/>
            <a:ext cx="636224" cy="61969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104521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34859-57E5-4CFE-AC5E-795AAA245E33}"/>
              </a:ext>
            </a:extLst>
          </p:cNvPr>
          <p:cNvSpPr>
            <a:spLocks noGrp="1"/>
          </p:cNvSpPr>
          <p:nvPr>
            <p:ph type="title"/>
          </p:nvPr>
        </p:nvSpPr>
        <p:spPr/>
        <p:txBody>
          <a:bodyPr>
            <a:normAutofit/>
          </a:bodyPr>
          <a:lstStyle/>
          <a:p>
            <a:r>
              <a:rPr lang="en-US" b="1" dirty="0"/>
              <a:t>Icon Classification: Resemblance, Reference, and Arbitrary Icons</a:t>
            </a:r>
          </a:p>
        </p:txBody>
      </p:sp>
      <p:sp>
        <p:nvSpPr>
          <p:cNvPr id="3" name="Content Placeholder 2">
            <a:extLst>
              <a:ext uri="{FF2B5EF4-FFF2-40B4-BE49-F238E27FC236}">
                <a16:creationId xmlns:a16="http://schemas.microsoft.com/office/drawing/2014/main" id="{24A4A755-C572-4B87-A20F-E89836425510}"/>
              </a:ext>
            </a:extLst>
          </p:cNvPr>
          <p:cNvSpPr>
            <a:spLocks noGrp="1"/>
          </p:cNvSpPr>
          <p:nvPr>
            <p:ph idx="1"/>
          </p:nvPr>
        </p:nvSpPr>
        <p:spPr/>
        <p:txBody>
          <a:bodyPr>
            <a:normAutofit/>
          </a:bodyPr>
          <a:lstStyle/>
          <a:p>
            <a:r>
              <a:rPr lang="en-US" b="1" i="0" dirty="0">
                <a:solidFill>
                  <a:srgbClr val="333333"/>
                </a:solidFill>
                <a:effectLst/>
                <a:latin typeface="Arial" panose="020B0604020202020204" pitchFamily="34" charset="0"/>
                <a:cs typeface="Arial" panose="020B0604020202020204" pitchFamily="34" charset="0"/>
              </a:rPr>
              <a:t>Resemblance Icons: </a:t>
            </a:r>
            <a:r>
              <a:rPr lang="en-US" dirty="0">
                <a:solidFill>
                  <a:srgbClr val="333333"/>
                </a:solidFill>
                <a:latin typeface="Arial" panose="020B0604020202020204" pitchFamily="34" charset="0"/>
                <a:cs typeface="Arial" panose="020B0604020202020204" pitchFamily="34" charset="0"/>
              </a:rPr>
              <a:t>Depicting a physical object which the icon is intended to represent. Using a picture of an envelope to represent a file of electronic mail would be a resemblance </a:t>
            </a:r>
            <a:r>
              <a:rPr lang="en-US" b="0" i="0" dirty="0">
                <a:solidFill>
                  <a:srgbClr val="333333"/>
                </a:solidFill>
                <a:effectLst/>
                <a:latin typeface="Arial" panose="020B0604020202020204" pitchFamily="34" charset="0"/>
                <a:cs typeface="Arial" panose="020B0604020202020204" pitchFamily="34" charset="0"/>
              </a:rPr>
              <a:t>icon.</a:t>
            </a:r>
          </a:p>
          <a:p>
            <a:endParaRPr lang="en-US" sz="2400" b="1" i="0" dirty="0">
              <a:solidFill>
                <a:srgbClr val="333333"/>
              </a:solidFill>
              <a:effectLst/>
              <a:latin typeface="Arial" panose="020B0604020202020204" pitchFamily="34" charset="0"/>
              <a:cs typeface="Arial" panose="020B0604020202020204" pitchFamily="34" charset="0"/>
            </a:endParaRPr>
          </a:p>
          <a:p>
            <a:endParaRPr lang="en-US" dirty="0"/>
          </a:p>
        </p:txBody>
      </p:sp>
      <p:sp>
        <p:nvSpPr>
          <p:cNvPr id="5" name="TextBox 4">
            <a:extLst>
              <a:ext uri="{FF2B5EF4-FFF2-40B4-BE49-F238E27FC236}">
                <a16:creationId xmlns:a16="http://schemas.microsoft.com/office/drawing/2014/main" id="{E1A47CE8-A211-4FC2-8DC3-677AEEC08ECA}"/>
              </a:ext>
            </a:extLst>
          </p:cNvPr>
          <p:cNvSpPr txBox="1"/>
          <p:nvPr/>
        </p:nvSpPr>
        <p:spPr>
          <a:xfrm>
            <a:off x="951671" y="6123543"/>
            <a:ext cx="6097656" cy="369332"/>
          </a:xfrm>
          <a:prstGeom prst="rect">
            <a:avLst/>
          </a:prstGeom>
          <a:noFill/>
        </p:spPr>
        <p:txBody>
          <a:bodyPr wrap="square">
            <a:spAutoFit/>
          </a:bodyPr>
          <a:lstStyle/>
          <a:p>
            <a:r>
              <a:rPr lang="en-US" dirty="0"/>
              <a:t>https://www.nngroup.com/articles/classifying-icons/</a:t>
            </a:r>
          </a:p>
        </p:txBody>
      </p:sp>
      <p:pic>
        <p:nvPicPr>
          <p:cNvPr id="7" name="Picture 6">
            <a:extLst>
              <a:ext uri="{FF2B5EF4-FFF2-40B4-BE49-F238E27FC236}">
                <a16:creationId xmlns:a16="http://schemas.microsoft.com/office/drawing/2014/main" id="{0A8688D5-7BF2-452D-A126-D2391C5A89EA}"/>
              </a:ext>
            </a:extLst>
          </p:cNvPr>
          <p:cNvPicPr>
            <a:picLocks noChangeAspect="1"/>
          </p:cNvPicPr>
          <p:nvPr/>
        </p:nvPicPr>
        <p:blipFill>
          <a:blip r:embed="rId3"/>
          <a:stretch>
            <a:fillRect/>
          </a:stretch>
        </p:blipFill>
        <p:spPr>
          <a:xfrm>
            <a:off x="1756853" y="3311266"/>
            <a:ext cx="1968785" cy="1857082"/>
          </a:xfrm>
          <a:prstGeom prst="rect">
            <a:avLst/>
          </a:prstGeom>
        </p:spPr>
      </p:pic>
      <p:pic>
        <p:nvPicPr>
          <p:cNvPr id="11" name="Picture 10">
            <a:extLst>
              <a:ext uri="{FF2B5EF4-FFF2-40B4-BE49-F238E27FC236}">
                <a16:creationId xmlns:a16="http://schemas.microsoft.com/office/drawing/2014/main" id="{B003F204-5DFA-4DAC-B1D7-5D591935C228}"/>
              </a:ext>
            </a:extLst>
          </p:cNvPr>
          <p:cNvPicPr>
            <a:picLocks noChangeAspect="1"/>
          </p:cNvPicPr>
          <p:nvPr/>
        </p:nvPicPr>
        <p:blipFill>
          <a:blip r:embed="rId4"/>
          <a:stretch>
            <a:fillRect/>
          </a:stretch>
        </p:blipFill>
        <p:spPr>
          <a:xfrm>
            <a:off x="5943123" y="3525786"/>
            <a:ext cx="2121661" cy="1749822"/>
          </a:xfrm>
          <a:prstGeom prst="rect">
            <a:avLst/>
          </a:prstGeom>
        </p:spPr>
      </p:pic>
    </p:spTree>
    <p:extLst>
      <p:ext uri="{BB962C8B-B14F-4D97-AF65-F5344CB8AC3E}">
        <p14:creationId xmlns:p14="http://schemas.microsoft.com/office/powerpoint/2010/main" val="15717844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EA18-B10A-427F-8A6D-54218952A646}"/>
              </a:ext>
            </a:extLst>
          </p:cNvPr>
          <p:cNvSpPr>
            <a:spLocks noGrp="1"/>
          </p:cNvSpPr>
          <p:nvPr>
            <p:ph type="title"/>
          </p:nvPr>
        </p:nvSpPr>
        <p:spPr/>
        <p:txBody>
          <a:bodyPr/>
          <a:lstStyle/>
          <a:p>
            <a:r>
              <a:rPr lang="en-US" b="1" dirty="0"/>
              <a:t>Icon Classification: Resemblance, Reference, and Arbitrary Icons</a:t>
            </a:r>
            <a:endParaRPr lang="en-US" dirty="0"/>
          </a:p>
        </p:txBody>
      </p:sp>
      <p:sp>
        <p:nvSpPr>
          <p:cNvPr id="3" name="Content Placeholder 2">
            <a:extLst>
              <a:ext uri="{FF2B5EF4-FFF2-40B4-BE49-F238E27FC236}">
                <a16:creationId xmlns:a16="http://schemas.microsoft.com/office/drawing/2014/main" id="{6D6027DF-06BE-44A7-9747-67CA45E915D1}"/>
              </a:ext>
            </a:extLst>
          </p:cNvPr>
          <p:cNvSpPr>
            <a:spLocks noGrp="1"/>
          </p:cNvSpPr>
          <p:nvPr>
            <p:ph idx="1"/>
          </p:nvPr>
        </p:nvSpPr>
        <p:spPr/>
        <p:txBody>
          <a:bodyPr>
            <a:normAutofit/>
          </a:bodyPr>
          <a:lstStyle/>
          <a:p>
            <a:r>
              <a:rPr lang="en-US" sz="2400" b="1" i="0" dirty="0">
                <a:solidFill>
                  <a:srgbClr val="333333"/>
                </a:solidFill>
                <a:effectLst/>
                <a:latin typeface="Arial" panose="020B0604020202020204" pitchFamily="34" charset="0"/>
                <a:cs typeface="Arial" panose="020B0604020202020204" pitchFamily="34" charset="0"/>
              </a:rPr>
              <a:t>Reference Icons: </a:t>
            </a:r>
            <a:r>
              <a:rPr lang="en-US" sz="2400" b="0" i="0" dirty="0">
                <a:solidFill>
                  <a:srgbClr val="333333"/>
                </a:solidFill>
                <a:effectLst/>
                <a:latin typeface="Arial" panose="020B0604020202020204" pitchFamily="34" charset="0"/>
                <a:cs typeface="Arial" panose="020B0604020202020204" pitchFamily="34" charset="0"/>
              </a:rPr>
              <a:t>Depicting some object which </a:t>
            </a:r>
            <a:r>
              <a:rPr lang="en-US" sz="2400" b="1" i="0" dirty="0">
                <a:solidFill>
                  <a:srgbClr val="333333"/>
                </a:solidFill>
                <a:effectLst/>
                <a:latin typeface="Arial" panose="020B0604020202020204" pitchFamily="34" charset="0"/>
                <a:cs typeface="Arial" panose="020B0604020202020204" pitchFamily="34" charset="0"/>
              </a:rPr>
              <a:t>by reference or analogy</a:t>
            </a:r>
            <a:r>
              <a:rPr lang="en-US" sz="2400" b="0" i="0" dirty="0">
                <a:solidFill>
                  <a:srgbClr val="333333"/>
                </a:solidFill>
                <a:effectLst/>
                <a:latin typeface="Arial" panose="020B0604020202020204" pitchFamily="34" charset="0"/>
                <a:cs typeface="Arial" panose="020B0604020202020204" pitchFamily="34" charset="0"/>
              </a:rPr>
              <a:t> might represent the concept the icon is intended to represent. For example, using a picture of a clamp to represent a file-compression utility (because it squeezes) would be a reference icon.</a:t>
            </a:r>
          </a:p>
          <a:p>
            <a:endParaRPr lang="en-US" sz="2800" b="1" i="0" dirty="0">
              <a:solidFill>
                <a:srgbClr val="333333"/>
              </a:solidFill>
              <a:effectLst/>
              <a:latin typeface="Arial" panose="020B0604020202020204" pitchFamily="34" charset="0"/>
              <a:cs typeface="Arial" panose="020B0604020202020204" pitchFamily="34" charset="0"/>
            </a:endParaRPr>
          </a:p>
          <a:p>
            <a:endParaRPr lang="en-US" dirty="0"/>
          </a:p>
        </p:txBody>
      </p:sp>
      <p:pic>
        <p:nvPicPr>
          <p:cNvPr id="5" name="Picture 4">
            <a:extLst>
              <a:ext uri="{FF2B5EF4-FFF2-40B4-BE49-F238E27FC236}">
                <a16:creationId xmlns:a16="http://schemas.microsoft.com/office/drawing/2014/main" id="{5FE34FAE-B112-48FD-A70F-091247100031}"/>
              </a:ext>
            </a:extLst>
          </p:cNvPr>
          <p:cNvPicPr>
            <a:picLocks noChangeAspect="1"/>
          </p:cNvPicPr>
          <p:nvPr/>
        </p:nvPicPr>
        <p:blipFill>
          <a:blip r:embed="rId2"/>
          <a:stretch>
            <a:fillRect/>
          </a:stretch>
        </p:blipFill>
        <p:spPr>
          <a:xfrm>
            <a:off x="6794580" y="4042743"/>
            <a:ext cx="1904920" cy="2148573"/>
          </a:xfrm>
          <a:prstGeom prst="rect">
            <a:avLst/>
          </a:prstGeom>
        </p:spPr>
      </p:pic>
      <p:pic>
        <p:nvPicPr>
          <p:cNvPr id="7" name="Picture 6">
            <a:extLst>
              <a:ext uri="{FF2B5EF4-FFF2-40B4-BE49-F238E27FC236}">
                <a16:creationId xmlns:a16="http://schemas.microsoft.com/office/drawing/2014/main" id="{35E1980F-CC1D-49B2-89C1-028652BA8980}"/>
              </a:ext>
            </a:extLst>
          </p:cNvPr>
          <p:cNvPicPr>
            <a:picLocks noChangeAspect="1"/>
          </p:cNvPicPr>
          <p:nvPr/>
        </p:nvPicPr>
        <p:blipFill>
          <a:blip r:embed="rId3"/>
          <a:stretch>
            <a:fillRect/>
          </a:stretch>
        </p:blipFill>
        <p:spPr>
          <a:xfrm>
            <a:off x="3829177" y="3741186"/>
            <a:ext cx="2556214" cy="2751689"/>
          </a:xfrm>
          <a:prstGeom prst="rect">
            <a:avLst/>
          </a:prstGeom>
        </p:spPr>
      </p:pic>
    </p:spTree>
    <p:extLst>
      <p:ext uri="{BB962C8B-B14F-4D97-AF65-F5344CB8AC3E}">
        <p14:creationId xmlns:p14="http://schemas.microsoft.com/office/powerpoint/2010/main" val="37726824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B0CA8-FC6A-4AD2-8DE7-A0C84D6C451C}"/>
              </a:ext>
            </a:extLst>
          </p:cNvPr>
          <p:cNvSpPr>
            <a:spLocks noGrp="1"/>
          </p:cNvSpPr>
          <p:nvPr>
            <p:ph type="title"/>
          </p:nvPr>
        </p:nvSpPr>
        <p:spPr/>
        <p:txBody>
          <a:bodyPr/>
          <a:lstStyle/>
          <a:p>
            <a:r>
              <a:rPr lang="en-US" b="1" dirty="0"/>
              <a:t>Icon Classification: Resemblance, Reference, and Arbitrary Icons</a:t>
            </a:r>
            <a:endParaRPr lang="en-US" dirty="0"/>
          </a:p>
        </p:txBody>
      </p:sp>
      <p:sp>
        <p:nvSpPr>
          <p:cNvPr id="3" name="Content Placeholder 2">
            <a:extLst>
              <a:ext uri="{FF2B5EF4-FFF2-40B4-BE49-F238E27FC236}">
                <a16:creationId xmlns:a16="http://schemas.microsoft.com/office/drawing/2014/main" id="{BB76FDBC-F185-4A2A-BF51-2FF424267770}"/>
              </a:ext>
            </a:extLst>
          </p:cNvPr>
          <p:cNvSpPr>
            <a:spLocks noGrp="1"/>
          </p:cNvSpPr>
          <p:nvPr>
            <p:ph idx="1"/>
          </p:nvPr>
        </p:nvSpPr>
        <p:spPr/>
        <p:txBody>
          <a:bodyPr/>
          <a:lstStyle/>
          <a:p>
            <a:r>
              <a:rPr lang="en-US" sz="2400" b="1" i="0" dirty="0">
                <a:solidFill>
                  <a:srgbClr val="333333"/>
                </a:solidFill>
                <a:effectLst/>
                <a:latin typeface="Arial" panose="020B0604020202020204" pitchFamily="34" charset="0"/>
                <a:cs typeface="Arial" panose="020B0604020202020204" pitchFamily="34" charset="0"/>
              </a:rPr>
              <a:t>Arbitrary Icons: </a:t>
            </a:r>
            <a:r>
              <a:rPr lang="en-US" sz="2400" dirty="0">
                <a:solidFill>
                  <a:srgbClr val="333333"/>
                </a:solidFill>
                <a:latin typeface="Arial" panose="020B0604020202020204" pitchFamily="34" charset="0"/>
                <a:cs typeface="Arial" panose="020B0604020202020204" pitchFamily="34" charset="0"/>
              </a:rPr>
              <a:t>Arbitrary shapes that only </a:t>
            </a:r>
            <a:r>
              <a:rPr lang="en-US" sz="2400" b="1" dirty="0">
                <a:solidFill>
                  <a:srgbClr val="333333"/>
                </a:solidFill>
                <a:latin typeface="Arial" panose="020B0604020202020204" pitchFamily="34" charset="0"/>
                <a:cs typeface="Arial" panose="020B0604020202020204" pitchFamily="34" charset="0"/>
              </a:rPr>
              <a:t>have meaning by convention</a:t>
            </a:r>
            <a:r>
              <a:rPr lang="en-US" sz="2400" dirty="0">
                <a:solidFill>
                  <a:srgbClr val="333333"/>
                </a:solidFill>
                <a:latin typeface="Arial" panose="020B0604020202020204" pitchFamily="34" charset="0"/>
                <a:cs typeface="Arial" panose="020B0604020202020204" pitchFamily="34" charset="0"/>
              </a:rPr>
              <a:t>. Traffic signs are often arbitrary icons and may form a good source of computer icons because of their fairly standardized international use. For example, a warning triangle might be used as the icon for a warning message.</a:t>
            </a:r>
          </a:p>
          <a:p>
            <a:endParaRPr lang="en-US" dirty="0"/>
          </a:p>
        </p:txBody>
      </p:sp>
      <p:pic>
        <p:nvPicPr>
          <p:cNvPr id="7" name="Picture 6">
            <a:extLst>
              <a:ext uri="{FF2B5EF4-FFF2-40B4-BE49-F238E27FC236}">
                <a16:creationId xmlns:a16="http://schemas.microsoft.com/office/drawing/2014/main" id="{9FC0841C-60EC-4B15-A45C-C948ABCE1144}"/>
              </a:ext>
            </a:extLst>
          </p:cNvPr>
          <p:cNvPicPr>
            <a:picLocks noChangeAspect="1"/>
          </p:cNvPicPr>
          <p:nvPr/>
        </p:nvPicPr>
        <p:blipFill>
          <a:blip r:embed="rId2"/>
          <a:stretch>
            <a:fillRect/>
          </a:stretch>
        </p:blipFill>
        <p:spPr>
          <a:xfrm>
            <a:off x="3291901" y="4001294"/>
            <a:ext cx="5608197" cy="2050573"/>
          </a:xfrm>
          <a:prstGeom prst="rect">
            <a:avLst/>
          </a:prstGeom>
        </p:spPr>
      </p:pic>
    </p:spTree>
    <p:extLst>
      <p:ext uri="{BB962C8B-B14F-4D97-AF65-F5344CB8AC3E}">
        <p14:creationId xmlns:p14="http://schemas.microsoft.com/office/powerpoint/2010/main" val="36011062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7D425-0896-4235-BF02-BA2738BF8A1E}"/>
              </a:ext>
            </a:extLst>
          </p:cNvPr>
          <p:cNvSpPr>
            <a:spLocks noGrp="1"/>
          </p:cNvSpPr>
          <p:nvPr>
            <p:ph type="title"/>
          </p:nvPr>
        </p:nvSpPr>
        <p:spPr/>
        <p:txBody>
          <a:bodyPr>
            <a:normAutofit/>
          </a:bodyPr>
          <a:lstStyle/>
          <a:p>
            <a:r>
              <a:rPr lang="en-US" b="1" dirty="0"/>
              <a:t>Bad Icons: How to Identify and Improve Them</a:t>
            </a:r>
          </a:p>
        </p:txBody>
      </p:sp>
      <p:sp>
        <p:nvSpPr>
          <p:cNvPr id="3" name="Content Placeholder 2">
            <a:extLst>
              <a:ext uri="{FF2B5EF4-FFF2-40B4-BE49-F238E27FC236}">
                <a16:creationId xmlns:a16="http://schemas.microsoft.com/office/drawing/2014/main" id="{83858882-4A25-46AD-B0A2-CE94543C93BB}"/>
              </a:ext>
            </a:extLst>
          </p:cNvPr>
          <p:cNvSpPr>
            <a:spLocks noGrp="1"/>
          </p:cNvSpPr>
          <p:nvPr>
            <p:ph idx="1"/>
          </p:nvPr>
        </p:nvSpPr>
        <p:spPr>
          <a:xfrm>
            <a:off x="838200" y="1825625"/>
            <a:ext cx="8940800" cy="4351338"/>
          </a:xfrm>
        </p:spPr>
        <p:txBody>
          <a:bodyPr/>
          <a:lstStyle/>
          <a:p>
            <a:r>
              <a:rPr lang="en-US" b="1" i="0" dirty="0">
                <a:solidFill>
                  <a:srgbClr val="333333"/>
                </a:solidFill>
                <a:effectLst/>
                <a:latin typeface="Arial" panose="020B0604020202020204" pitchFamily="34" charset="0"/>
              </a:rPr>
              <a:t>The visual already has a different, established meaning.</a:t>
            </a:r>
            <a:endParaRPr lang="en-US" dirty="0"/>
          </a:p>
          <a:p>
            <a:pPr lvl="1"/>
            <a:endParaRPr lang="en-US" b="0" i="0" dirty="0">
              <a:solidFill>
                <a:srgbClr val="333333"/>
              </a:solidFill>
              <a:effectLst/>
              <a:latin typeface="Arial" panose="020B0604020202020204" pitchFamily="34" charset="0"/>
            </a:endParaRPr>
          </a:p>
          <a:p>
            <a:pPr lvl="1"/>
            <a:r>
              <a:rPr lang="en-US" b="0" i="0" dirty="0">
                <a:solidFill>
                  <a:srgbClr val="333333"/>
                </a:solidFill>
                <a:effectLst/>
                <a:latin typeface="Arial" panose="020B0604020202020204" pitchFamily="34" charset="0"/>
              </a:rPr>
              <a:t>A star icon, for example is for rating and bookmarking, not to view “presentation templates.” </a:t>
            </a:r>
          </a:p>
          <a:p>
            <a:pPr lvl="1"/>
            <a:endParaRPr lang="en-US" b="0" i="0" dirty="0">
              <a:solidFill>
                <a:srgbClr val="333333"/>
              </a:solidFill>
              <a:effectLst/>
              <a:latin typeface="Arial" panose="020B0604020202020204" pitchFamily="34" charset="0"/>
            </a:endParaRPr>
          </a:p>
          <a:p>
            <a:pPr lvl="1"/>
            <a:r>
              <a:rPr lang="en-US" b="0" i="0" dirty="0">
                <a:solidFill>
                  <a:srgbClr val="333333"/>
                </a:solidFill>
                <a:effectLst/>
                <a:latin typeface="Arial" panose="020B0604020202020204" pitchFamily="34" charset="0"/>
              </a:rPr>
              <a:t>The Internet Explorer icon means “launch Internet Explorer,” not “open a list of web links.</a:t>
            </a:r>
            <a:endParaRPr lang="en-US" dirty="0"/>
          </a:p>
        </p:txBody>
      </p:sp>
      <p:sp>
        <p:nvSpPr>
          <p:cNvPr id="5" name="TextBox 4">
            <a:extLst>
              <a:ext uri="{FF2B5EF4-FFF2-40B4-BE49-F238E27FC236}">
                <a16:creationId xmlns:a16="http://schemas.microsoft.com/office/drawing/2014/main" id="{374798C0-87E0-4EBD-95C4-0624D282F507}"/>
              </a:ext>
            </a:extLst>
          </p:cNvPr>
          <p:cNvSpPr txBox="1"/>
          <p:nvPr/>
        </p:nvSpPr>
        <p:spPr>
          <a:xfrm>
            <a:off x="838200" y="6123543"/>
            <a:ext cx="6097424" cy="369332"/>
          </a:xfrm>
          <a:prstGeom prst="rect">
            <a:avLst/>
          </a:prstGeom>
          <a:noFill/>
        </p:spPr>
        <p:txBody>
          <a:bodyPr wrap="square">
            <a:spAutoFit/>
          </a:bodyPr>
          <a:lstStyle/>
          <a:p>
            <a:r>
              <a:rPr lang="en-US" dirty="0"/>
              <a:t>https://www.nngroup.com/articles/bad-icons/</a:t>
            </a:r>
          </a:p>
        </p:txBody>
      </p:sp>
      <p:pic>
        <p:nvPicPr>
          <p:cNvPr id="9" name="Picture 8">
            <a:extLst>
              <a:ext uri="{FF2B5EF4-FFF2-40B4-BE49-F238E27FC236}">
                <a16:creationId xmlns:a16="http://schemas.microsoft.com/office/drawing/2014/main" id="{5592E5E4-F735-4269-9C1B-397DFAAD24AD}"/>
              </a:ext>
            </a:extLst>
          </p:cNvPr>
          <p:cNvPicPr>
            <a:picLocks noChangeAspect="1"/>
          </p:cNvPicPr>
          <p:nvPr/>
        </p:nvPicPr>
        <p:blipFill rotWithShape="1">
          <a:blip r:embed="rId2"/>
          <a:srcRect l="27217" r="50103" b="41863"/>
          <a:stretch/>
        </p:blipFill>
        <p:spPr>
          <a:xfrm>
            <a:off x="9779000" y="3011217"/>
            <a:ext cx="1333500" cy="835566"/>
          </a:xfrm>
          <a:prstGeom prst="rect">
            <a:avLst/>
          </a:prstGeom>
        </p:spPr>
      </p:pic>
      <p:pic>
        <p:nvPicPr>
          <p:cNvPr id="6" name="Picture 5">
            <a:extLst>
              <a:ext uri="{FF2B5EF4-FFF2-40B4-BE49-F238E27FC236}">
                <a16:creationId xmlns:a16="http://schemas.microsoft.com/office/drawing/2014/main" id="{E74267A5-4FE4-4B57-BB66-B6B66C9F2B53}"/>
              </a:ext>
            </a:extLst>
          </p:cNvPr>
          <p:cNvPicPr>
            <a:picLocks noChangeAspect="1"/>
          </p:cNvPicPr>
          <p:nvPr/>
        </p:nvPicPr>
        <p:blipFill>
          <a:blip r:embed="rId3"/>
          <a:stretch>
            <a:fillRect/>
          </a:stretch>
        </p:blipFill>
        <p:spPr>
          <a:xfrm>
            <a:off x="9779000" y="4304507"/>
            <a:ext cx="1215047" cy="1235075"/>
          </a:xfrm>
          <a:prstGeom prst="rect">
            <a:avLst/>
          </a:prstGeom>
        </p:spPr>
      </p:pic>
    </p:spTree>
    <p:extLst>
      <p:ext uri="{BB962C8B-B14F-4D97-AF65-F5344CB8AC3E}">
        <p14:creationId xmlns:p14="http://schemas.microsoft.com/office/powerpoint/2010/main" val="42676072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8E164-B0FE-4FC1-97A8-1F974D45FD9C}"/>
              </a:ext>
            </a:extLst>
          </p:cNvPr>
          <p:cNvSpPr>
            <a:spLocks noGrp="1"/>
          </p:cNvSpPr>
          <p:nvPr>
            <p:ph type="title"/>
          </p:nvPr>
        </p:nvSpPr>
        <p:spPr/>
        <p:txBody>
          <a:bodyPr/>
          <a:lstStyle/>
          <a:p>
            <a:r>
              <a:rPr lang="en-US" b="1" dirty="0"/>
              <a:t>Bad Icons: How to Identify and Improve Them</a:t>
            </a:r>
            <a:endParaRPr lang="en-US" dirty="0"/>
          </a:p>
        </p:txBody>
      </p:sp>
      <p:sp>
        <p:nvSpPr>
          <p:cNvPr id="3" name="Content Placeholder 2">
            <a:extLst>
              <a:ext uri="{FF2B5EF4-FFF2-40B4-BE49-F238E27FC236}">
                <a16:creationId xmlns:a16="http://schemas.microsoft.com/office/drawing/2014/main" id="{4ECC70F9-98F8-4DC3-A56E-C34065D3E611}"/>
              </a:ext>
            </a:extLst>
          </p:cNvPr>
          <p:cNvSpPr>
            <a:spLocks noGrp="1"/>
          </p:cNvSpPr>
          <p:nvPr>
            <p:ph idx="1"/>
          </p:nvPr>
        </p:nvSpPr>
        <p:spPr/>
        <p:txBody>
          <a:bodyPr/>
          <a:lstStyle/>
          <a:p>
            <a:r>
              <a:rPr lang="en-US" b="1" i="0" dirty="0">
                <a:solidFill>
                  <a:srgbClr val="333333"/>
                </a:solidFill>
                <a:effectLst/>
                <a:latin typeface="Arial" panose="020B0604020202020204" pitchFamily="34" charset="0"/>
              </a:rPr>
              <a:t>The reference</a:t>
            </a:r>
            <a:r>
              <a:rPr lang="en-US" b="1" i="0" dirty="0">
                <a:solidFill>
                  <a:srgbClr val="017698"/>
                </a:solidFill>
                <a:effectLst/>
                <a:latin typeface="Arial" panose="020B0604020202020204" pitchFamily="34" charset="0"/>
              </a:rPr>
              <a:t> </a:t>
            </a:r>
            <a:r>
              <a:rPr lang="en-US" dirty="0">
                <a:solidFill>
                  <a:srgbClr val="333333"/>
                </a:solidFill>
                <a:latin typeface="Arial" panose="020B0604020202020204" pitchFamily="34" charset="0"/>
              </a:rPr>
              <a:t>is too esoteric and requires </a:t>
            </a:r>
            <a:r>
              <a:rPr lang="en-US" b="0" i="0" dirty="0">
                <a:solidFill>
                  <a:srgbClr val="333333"/>
                </a:solidFill>
                <a:effectLst/>
                <a:latin typeface="Arial" panose="020B0604020202020204" pitchFamily="34" charset="0"/>
              </a:rPr>
              <a:t>too many inferences</a:t>
            </a:r>
            <a:r>
              <a:rPr lang="en-US" b="1" i="0" dirty="0">
                <a:solidFill>
                  <a:srgbClr val="333333"/>
                </a:solidFill>
                <a:effectLst/>
                <a:latin typeface="Arial" panose="020B0604020202020204" pitchFamily="34" charset="0"/>
              </a:rPr>
              <a:t>.</a:t>
            </a:r>
            <a:r>
              <a:rPr lang="en-US" b="0" i="0" dirty="0">
                <a:solidFill>
                  <a:srgbClr val="333333"/>
                </a:solidFill>
                <a:effectLst/>
                <a:latin typeface="Arial" panose="020B0604020202020204" pitchFamily="34" charset="0"/>
              </a:rPr>
              <a:t> </a:t>
            </a:r>
          </a:p>
          <a:p>
            <a:pPr lvl="1"/>
            <a:r>
              <a:rPr lang="en-US" b="0" i="0" dirty="0">
                <a:solidFill>
                  <a:srgbClr val="333333"/>
                </a:solidFill>
                <a:effectLst/>
                <a:latin typeface="Arial" panose="020B0604020202020204" pitchFamily="34" charset="0"/>
              </a:rPr>
              <a:t>An image of a rocket may lead the occasional user to make the leap from “rocket” to “launch” to “app”, as in </a:t>
            </a:r>
            <a:r>
              <a:rPr lang="en-US" b="0" i="1" dirty="0">
                <a:solidFill>
                  <a:srgbClr val="333333"/>
                </a:solidFill>
                <a:effectLst/>
                <a:latin typeface="Arial" panose="020B0604020202020204" pitchFamily="34" charset="0"/>
              </a:rPr>
              <a:t>launch applications.</a:t>
            </a:r>
            <a:endParaRPr lang="en-US" dirty="0"/>
          </a:p>
        </p:txBody>
      </p:sp>
      <p:pic>
        <p:nvPicPr>
          <p:cNvPr id="1028" name="Picture 4" descr="Rocket Icon | App icon design, Android icon design, Mobile icon">
            <a:extLst>
              <a:ext uri="{FF2B5EF4-FFF2-40B4-BE49-F238E27FC236}">
                <a16:creationId xmlns:a16="http://schemas.microsoft.com/office/drawing/2014/main" id="{CE36DD95-9983-4110-B322-989F929F07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926" y="3719618"/>
            <a:ext cx="1796040" cy="134703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84D79B2-322E-4A20-B5EE-188870867EE8}"/>
              </a:ext>
            </a:extLst>
          </p:cNvPr>
          <p:cNvSpPr txBox="1"/>
          <p:nvPr/>
        </p:nvSpPr>
        <p:spPr>
          <a:xfrm>
            <a:off x="658026" y="5807631"/>
            <a:ext cx="6097424" cy="369332"/>
          </a:xfrm>
          <a:prstGeom prst="rect">
            <a:avLst/>
          </a:prstGeom>
          <a:noFill/>
        </p:spPr>
        <p:txBody>
          <a:bodyPr wrap="square">
            <a:spAutoFit/>
          </a:bodyPr>
          <a:lstStyle/>
          <a:p>
            <a:r>
              <a:rPr lang="en-US" dirty="0"/>
              <a:t>https://www.nngroup.com/articles/bad-icons/</a:t>
            </a:r>
          </a:p>
        </p:txBody>
      </p:sp>
      <p:pic>
        <p:nvPicPr>
          <p:cNvPr id="10" name="Picture 9">
            <a:extLst>
              <a:ext uri="{FF2B5EF4-FFF2-40B4-BE49-F238E27FC236}">
                <a16:creationId xmlns:a16="http://schemas.microsoft.com/office/drawing/2014/main" id="{1A6374C9-7A31-44D3-A8B7-B2CD3AA8A3EE}"/>
              </a:ext>
            </a:extLst>
          </p:cNvPr>
          <p:cNvPicPr>
            <a:picLocks noChangeAspect="1"/>
          </p:cNvPicPr>
          <p:nvPr/>
        </p:nvPicPr>
        <p:blipFill>
          <a:blip r:embed="rId3"/>
          <a:stretch>
            <a:fillRect/>
          </a:stretch>
        </p:blipFill>
        <p:spPr>
          <a:xfrm>
            <a:off x="8207063" y="3752409"/>
            <a:ext cx="3564104" cy="1460698"/>
          </a:xfrm>
          <a:prstGeom prst="rect">
            <a:avLst/>
          </a:prstGeom>
        </p:spPr>
      </p:pic>
      <p:pic>
        <p:nvPicPr>
          <p:cNvPr id="12" name="Picture 11">
            <a:extLst>
              <a:ext uri="{FF2B5EF4-FFF2-40B4-BE49-F238E27FC236}">
                <a16:creationId xmlns:a16="http://schemas.microsoft.com/office/drawing/2014/main" id="{4235A46A-C3DE-4893-A87A-68C53910AC4D}"/>
              </a:ext>
            </a:extLst>
          </p:cNvPr>
          <p:cNvPicPr>
            <a:picLocks noChangeAspect="1"/>
          </p:cNvPicPr>
          <p:nvPr/>
        </p:nvPicPr>
        <p:blipFill>
          <a:blip r:embed="rId4"/>
          <a:stretch>
            <a:fillRect/>
          </a:stretch>
        </p:blipFill>
        <p:spPr>
          <a:xfrm>
            <a:off x="4012699" y="3719618"/>
            <a:ext cx="3715175" cy="1572469"/>
          </a:xfrm>
          <a:prstGeom prst="rect">
            <a:avLst/>
          </a:prstGeom>
        </p:spPr>
      </p:pic>
      <p:sp>
        <p:nvSpPr>
          <p:cNvPr id="13" name="Rectangle 12">
            <a:extLst>
              <a:ext uri="{FF2B5EF4-FFF2-40B4-BE49-F238E27FC236}">
                <a16:creationId xmlns:a16="http://schemas.microsoft.com/office/drawing/2014/main" id="{9310E653-2E3C-4D4C-9D45-817FD6032609}"/>
              </a:ext>
            </a:extLst>
          </p:cNvPr>
          <p:cNvSpPr/>
          <p:nvPr/>
        </p:nvSpPr>
        <p:spPr>
          <a:xfrm>
            <a:off x="7951808" y="3611301"/>
            <a:ext cx="3945718" cy="16807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3168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benefits of icons in a graphical user interface</a:t>
            </a:r>
          </a:p>
        </p:txBody>
      </p:sp>
      <p:sp>
        <p:nvSpPr>
          <p:cNvPr id="3" name="Content Placeholder 2"/>
          <p:cNvSpPr>
            <a:spLocks noGrp="1"/>
          </p:cNvSpPr>
          <p:nvPr>
            <p:ph idx="1"/>
          </p:nvPr>
        </p:nvSpPr>
        <p:spPr>
          <a:xfrm>
            <a:off x="838199" y="1690687"/>
            <a:ext cx="10515600" cy="4801635"/>
          </a:xfrm>
        </p:spPr>
        <p:txBody>
          <a:bodyPr>
            <a:normAutofit/>
          </a:bodyPr>
          <a:lstStyle/>
          <a:p>
            <a:pPr>
              <a:lnSpc>
                <a:spcPct val="100000"/>
              </a:lnSpc>
              <a:spcBef>
                <a:spcPts val="1200"/>
              </a:spcBef>
              <a:spcAft>
                <a:spcPts val="600"/>
              </a:spcAft>
            </a:pPr>
            <a:r>
              <a:rPr lang="en-US" sz="2400" dirty="0">
                <a:latin typeface="Arial" panose="020B0604020202020204" pitchFamily="34" charset="0"/>
                <a:cs typeface="Arial" panose="020B0604020202020204" pitchFamily="34" charset="0"/>
              </a:rPr>
              <a:t>Icons make good targets: they are typically sized large enough to be </a:t>
            </a:r>
            <a:r>
              <a:rPr lang="en-US" sz="2400" b="1" dirty="0">
                <a:latin typeface="Arial" panose="020B0604020202020204" pitchFamily="34" charset="0"/>
                <a:cs typeface="Arial" panose="020B0604020202020204" pitchFamily="34" charset="0"/>
              </a:rPr>
              <a:t>easily touched</a:t>
            </a:r>
            <a:r>
              <a:rPr lang="en-US" sz="2400" dirty="0">
                <a:latin typeface="Arial" panose="020B0604020202020204" pitchFamily="34" charset="0"/>
                <a:cs typeface="Arial" panose="020B0604020202020204" pitchFamily="34" charset="0"/>
              </a:rPr>
              <a:t> in a </a:t>
            </a:r>
            <a:r>
              <a:rPr lang="en-US" sz="2400" u="sng" dirty="0">
                <a:latin typeface="Arial" panose="020B0604020202020204" pitchFamily="34" charset="0"/>
                <a:cs typeface="Arial" panose="020B0604020202020204" pitchFamily="34" charset="0"/>
                <a:hlinkClick r:id="rId3"/>
              </a:rPr>
              <a:t>finger-operated UI</a:t>
            </a:r>
            <a:r>
              <a:rPr lang="en-US" sz="2400" dirty="0">
                <a:latin typeface="Arial" panose="020B0604020202020204" pitchFamily="34" charset="0"/>
                <a:cs typeface="Arial" panose="020B0604020202020204" pitchFamily="34" charset="0"/>
              </a:rPr>
              <a:t>, but also work well with a mouse cursor (in contrast to words, which can suffer from </a:t>
            </a:r>
            <a:r>
              <a:rPr lang="en-US" sz="2400" u="sng" dirty="0">
                <a:latin typeface="Arial" panose="020B0604020202020204" pitchFamily="34" charset="0"/>
                <a:cs typeface="Arial" panose="020B0604020202020204" pitchFamily="34" charset="0"/>
                <a:hlinkClick r:id="rId4"/>
              </a:rPr>
              <a:t>read–tap asymmetry</a:t>
            </a:r>
            <a:r>
              <a:rPr lang="en-US" sz="2400" dirty="0">
                <a:latin typeface="Arial" panose="020B0604020202020204" pitchFamily="34" charset="0"/>
                <a:cs typeface="Arial" panose="020B0604020202020204" pitchFamily="34" charset="0"/>
              </a:rPr>
              <a:t> on touch screens).</a:t>
            </a:r>
          </a:p>
          <a:p>
            <a:pPr>
              <a:lnSpc>
                <a:spcPct val="100000"/>
              </a:lnSpc>
              <a:spcBef>
                <a:spcPts val="1200"/>
              </a:spcBef>
              <a:spcAft>
                <a:spcPts val="600"/>
              </a:spcAft>
            </a:pPr>
            <a:r>
              <a:rPr lang="en-US" sz="2400" dirty="0">
                <a:latin typeface="Arial" panose="020B0604020202020204" pitchFamily="34" charset="0"/>
                <a:cs typeface="Arial" panose="020B0604020202020204" pitchFamily="34" charset="0"/>
              </a:rPr>
              <a:t>Yet they save space: icons can be </a:t>
            </a:r>
            <a:r>
              <a:rPr lang="en-US" sz="2400" b="1" dirty="0">
                <a:latin typeface="Arial" panose="020B0604020202020204" pitchFamily="34" charset="0"/>
                <a:cs typeface="Arial" panose="020B0604020202020204" pitchFamily="34" charset="0"/>
              </a:rPr>
              <a:t>compact</a:t>
            </a:r>
            <a:r>
              <a:rPr lang="en-US" sz="2400" dirty="0">
                <a:latin typeface="Arial" panose="020B0604020202020204" pitchFamily="34" charset="0"/>
                <a:cs typeface="Arial" panose="020B0604020202020204" pitchFamily="34" charset="0"/>
              </a:rPr>
              <a:t> enough to allow toolbars, palettes, and so on to display many icons in a relatively small space.</a:t>
            </a:r>
          </a:p>
          <a:p>
            <a:pPr>
              <a:lnSpc>
                <a:spcPct val="100000"/>
              </a:lnSpc>
              <a:spcBef>
                <a:spcPts val="1200"/>
              </a:spcBef>
              <a:spcAft>
                <a:spcPts val="600"/>
              </a:spcAft>
            </a:pPr>
            <a:r>
              <a:rPr lang="en-US" sz="2400" dirty="0">
                <a:latin typeface="Arial" panose="020B0604020202020204" pitchFamily="34" charset="0"/>
                <a:cs typeface="Arial" panose="020B0604020202020204" pitchFamily="34" charset="0"/>
              </a:rPr>
              <a:t>Icons are </a:t>
            </a:r>
            <a:r>
              <a:rPr lang="en-US" sz="2400" b="1" dirty="0">
                <a:latin typeface="Arial" panose="020B0604020202020204" pitchFamily="34" charset="0"/>
                <a:cs typeface="Arial" panose="020B0604020202020204" pitchFamily="34" charset="0"/>
              </a:rPr>
              <a:t>fast to recognize</a:t>
            </a:r>
            <a:r>
              <a:rPr lang="en-US" sz="2400" dirty="0">
                <a:latin typeface="Arial" panose="020B0604020202020204" pitchFamily="34" charset="0"/>
                <a:cs typeface="Arial" panose="020B0604020202020204" pitchFamily="34" charset="0"/>
              </a:rPr>
              <a:t> at a glance (if well designed) — particularly true for standard icons that people have seen and used before.</a:t>
            </a:r>
          </a:p>
          <a:p>
            <a:endParaRPr lang="en-US" dirty="0"/>
          </a:p>
        </p:txBody>
      </p:sp>
      <p:sp>
        <p:nvSpPr>
          <p:cNvPr id="5" name="Rectangle 4"/>
          <p:cNvSpPr/>
          <p:nvPr/>
        </p:nvSpPr>
        <p:spPr>
          <a:xfrm>
            <a:off x="838199" y="6492323"/>
            <a:ext cx="3718390" cy="300082"/>
          </a:xfrm>
          <a:prstGeom prst="rect">
            <a:avLst/>
          </a:prstGeom>
        </p:spPr>
        <p:txBody>
          <a:bodyPr wrap="none">
            <a:spAutoFit/>
          </a:bodyPr>
          <a:lstStyle/>
          <a:p>
            <a:r>
              <a:rPr lang="en-US" sz="1350" dirty="0"/>
              <a:t>https://www.nngroup.com/articles/icon-usability/</a:t>
            </a:r>
          </a:p>
        </p:txBody>
      </p:sp>
      <p:pic>
        <p:nvPicPr>
          <p:cNvPr id="1026" name="Picture 2" descr="iPhones Icons Are Huge">
            <a:extLst>
              <a:ext uri="{FF2B5EF4-FFF2-40B4-BE49-F238E27FC236}">
                <a16:creationId xmlns:a16="http://schemas.microsoft.com/office/drawing/2014/main" id="{6DEAC5A8-BCE7-4526-869C-0DB26E655FD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53614"/>
          <a:stretch/>
        </p:blipFill>
        <p:spPr bwMode="auto">
          <a:xfrm>
            <a:off x="4741800" y="1357313"/>
            <a:ext cx="2708397"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582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2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0D5D0-A43E-4098-BF28-594E96424EB7}"/>
              </a:ext>
            </a:extLst>
          </p:cNvPr>
          <p:cNvSpPr>
            <a:spLocks noGrp="1"/>
          </p:cNvSpPr>
          <p:nvPr>
            <p:ph type="title"/>
          </p:nvPr>
        </p:nvSpPr>
        <p:spPr/>
        <p:txBody>
          <a:bodyPr/>
          <a:lstStyle/>
          <a:p>
            <a:r>
              <a:rPr lang="en-US" b="1" dirty="0"/>
              <a:t>Bad Icons: How to Identify and Improve Them</a:t>
            </a:r>
            <a:endParaRPr lang="en-US" dirty="0"/>
          </a:p>
        </p:txBody>
      </p:sp>
      <p:sp>
        <p:nvSpPr>
          <p:cNvPr id="3" name="Content Placeholder 2">
            <a:extLst>
              <a:ext uri="{FF2B5EF4-FFF2-40B4-BE49-F238E27FC236}">
                <a16:creationId xmlns:a16="http://schemas.microsoft.com/office/drawing/2014/main" id="{7D01595D-9400-4D90-9EFA-F91FC05C6A36}"/>
              </a:ext>
            </a:extLst>
          </p:cNvPr>
          <p:cNvSpPr>
            <a:spLocks noGrp="1"/>
          </p:cNvSpPr>
          <p:nvPr>
            <p:ph idx="1"/>
          </p:nvPr>
        </p:nvSpPr>
        <p:spPr/>
        <p:txBody>
          <a:bodyPr/>
          <a:lstStyle/>
          <a:p>
            <a:r>
              <a:rPr lang="en-US" b="1" i="0" dirty="0">
                <a:solidFill>
                  <a:srgbClr val="333333"/>
                </a:solidFill>
                <a:effectLst/>
                <a:latin typeface="Arial" panose="020B0604020202020204" pitchFamily="34" charset="0"/>
              </a:rPr>
              <a:t>The icons only work as a set.</a:t>
            </a:r>
            <a:r>
              <a:rPr lang="en-US" b="0" i="0" dirty="0">
                <a:solidFill>
                  <a:srgbClr val="333333"/>
                </a:solidFill>
                <a:effectLst/>
                <a:latin typeface="Arial" panose="020B0604020202020204" pitchFamily="34" charset="0"/>
              </a:rPr>
              <a:t> Users should not have to study all icons in a set to determine the meaning of an individual icon.</a:t>
            </a:r>
          </a:p>
          <a:p>
            <a:pPr marL="0" indent="0">
              <a:buNone/>
            </a:pPr>
            <a:endParaRPr lang="en-US" dirty="0"/>
          </a:p>
        </p:txBody>
      </p:sp>
      <p:pic>
        <p:nvPicPr>
          <p:cNvPr id="5" name="Picture 4">
            <a:extLst>
              <a:ext uri="{FF2B5EF4-FFF2-40B4-BE49-F238E27FC236}">
                <a16:creationId xmlns:a16="http://schemas.microsoft.com/office/drawing/2014/main" id="{EC56F4D5-6CD8-43CE-9A8C-7981F2497F26}"/>
              </a:ext>
            </a:extLst>
          </p:cNvPr>
          <p:cNvPicPr>
            <a:picLocks noChangeAspect="1"/>
          </p:cNvPicPr>
          <p:nvPr/>
        </p:nvPicPr>
        <p:blipFill>
          <a:blip r:embed="rId3"/>
          <a:stretch>
            <a:fillRect/>
          </a:stretch>
        </p:blipFill>
        <p:spPr>
          <a:xfrm>
            <a:off x="3240846" y="3294721"/>
            <a:ext cx="5539452" cy="1148233"/>
          </a:xfrm>
          <a:prstGeom prst="rect">
            <a:avLst/>
          </a:prstGeom>
        </p:spPr>
      </p:pic>
      <p:sp>
        <p:nvSpPr>
          <p:cNvPr id="7" name="TextBox 6">
            <a:extLst>
              <a:ext uri="{FF2B5EF4-FFF2-40B4-BE49-F238E27FC236}">
                <a16:creationId xmlns:a16="http://schemas.microsoft.com/office/drawing/2014/main" id="{E2DCA17F-21FF-4FBB-B348-209B2D62BB0D}"/>
              </a:ext>
            </a:extLst>
          </p:cNvPr>
          <p:cNvSpPr txBox="1"/>
          <p:nvPr/>
        </p:nvSpPr>
        <p:spPr>
          <a:xfrm>
            <a:off x="2963537" y="4560381"/>
            <a:ext cx="6094070" cy="646331"/>
          </a:xfrm>
          <a:prstGeom prst="rect">
            <a:avLst/>
          </a:prstGeom>
          <a:noFill/>
        </p:spPr>
        <p:txBody>
          <a:bodyPr wrap="square">
            <a:spAutoFit/>
          </a:bodyPr>
          <a:lstStyle/>
          <a:p>
            <a:r>
              <a:rPr lang="en-US" b="0" i="1" dirty="0">
                <a:solidFill>
                  <a:srgbClr val="444444"/>
                </a:solidFill>
                <a:effectLst/>
                <a:latin typeface="Source Sans Variable"/>
              </a:rPr>
              <a:t>Examples of intranet icons: without their labels, can you tell what each one is for? </a:t>
            </a:r>
            <a:endParaRPr lang="en-US" dirty="0"/>
          </a:p>
        </p:txBody>
      </p:sp>
    </p:spTree>
    <p:extLst>
      <p:ext uri="{BB962C8B-B14F-4D97-AF65-F5344CB8AC3E}">
        <p14:creationId xmlns:p14="http://schemas.microsoft.com/office/powerpoint/2010/main" val="17354399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7BA63-75A2-4994-B63C-8C488B3CA67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CAE0B18-0968-4726-AB71-5C69F7CA06AE}"/>
              </a:ext>
            </a:extLst>
          </p:cNvPr>
          <p:cNvSpPr>
            <a:spLocks noGrp="1"/>
          </p:cNvSpPr>
          <p:nvPr>
            <p:ph idx="1"/>
          </p:nvPr>
        </p:nvSpPr>
        <p:spPr>
          <a:xfrm>
            <a:off x="838200" y="1547833"/>
            <a:ext cx="10515600" cy="4351338"/>
          </a:xfrm>
        </p:spPr>
        <p:txBody>
          <a:bodyPr/>
          <a:lstStyle/>
          <a:p>
            <a:pPr marL="0" indent="0">
              <a:buNone/>
            </a:pPr>
            <a:endParaRPr lang="en-US" b="0" i="1" dirty="0">
              <a:solidFill>
                <a:srgbClr val="444444"/>
              </a:solidFill>
              <a:effectLst/>
              <a:latin typeface="Source Sans Variable"/>
            </a:endParaRPr>
          </a:p>
          <a:p>
            <a:pPr marL="0" indent="0">
              <a:buNone/>
            </a:pPr>
            <a:r>
              <a:rPr lang="en-US" sz="3200" b="0" dirty="0">
                <a:solidFill>
                  <a:srgbClr val="444444"/>
                </a:solidFill>
                <a:effectLst/>
                <a:latin typeface="Source Sans Variable"/>
              </a:rPr>
              <a:t>Examples of intranet icons that are not helpful (from left to right): </a:t>
            </a:r>
          </a:p>
          <a:p>
            <a:pPr lvl="1"/>
            <a:r>
              <a:rPr lang="en-US" sz="2800" b="0" i="1" dirty="0">
                <a:solidFill>
                  <a:srgbClr val="444444"/>
                </a:solidFill>
                <a:effectLst/>
                <a:latin typeface="Source Sans Variable"/>
              </a:rPr>
              <a:t>the ubiquitous wireless symbol used here to represent support, </a:t>
            </a:r>
          </a:p>
          <a:p>
            <a:pPr lvl="1"/>
            <a:r>
              <a:rPr lang="en-US" sz="2800" b="0" i="1" dirty="0">
                <a:solidFill>
                  <a:srgbClr val="444444"/>
                </a:solidFill>
                <a:effectLst/>
                <a:latin typeface="Source Sans Variable"/>
              </a:rPr>
              <a:t>a hard-to decipher image of a person with a magnifying glass over his face to represent personalization, </a:t>
            </a:r>
          </a:p>
          <a:p>
            <a:pPr lvl="1"/>
            <a:r>
              <a:rPr lang="en-US" sz="2800" b="0" i="1" dirty="0">
                <a:solidFill>
                  <a:srgbClr val="444444"/>
                </a:solidFill>
                <a:effectLst/>
                <a:latin typeface="Source Sans Variable"/>
              </a:rPr>
              <a:t>a briefcase standing for job listings, books to represent internal audit, </a:t>
            </a:r>
          </a:p>
          <a:p>
            <a:pPr lvl="1"/>
            <a:r>
              <a:rPr lang="en-US" sz="2800" b="0" i="1" dirty="0">
                <a:solidFill>
                  <a:srgbClr val="444444"/>
                </a:solidFill>
                <a:effectLst/>
                <a:latin typeface="Source Sans Variable"/>
              </a:rPr>
              <a:t>and a chair with a speech bubble to represent departments.</a:t>
            </a:r>
            <a:endParaRPr lang="en-US" sz="2800" dirty="0"/>
          </a:p>
        </p:txBody>
      </p:sp>
      <p:pic>
        <p:nvPicPr>
          <p:cNvPr id="5" name="Picture 4">
            <a:extLst>
              <a:ext uri="{FF2B5EF4-FFF2-40B4-BE49-F238E27FC236}">
                <a16:creationId xmlns:a16="http://schemas.microsoft.com/office/drawing/2014/main" id="{5E2A2E53-52D9-4CF1-87EF-F3035281DA42}"/>
              </a:ext>
            </a:extLst>
          </p:cNvPr>
          <p:cNvPicPr>
            <a:picLocks noChangeAspect="1"/>
          </p:cNvPicPr>
          <p:nvPr/>
        </p:nvPicPr>
        <p:blipFill>
          <a:blip r:embed="rId3"/>
          <a:stretch>
            <a:fillRect/>
          </a:stretch>
        </p:blipFill>
        <p:spPr>
          <a:xfrm>
            <a:off x="3048406" y="331185"/>
            <a:ext cx="6095187" cy="1711216"/>
          </a:xfrm>
          <a:prstGeom prst="rect">
            <a:avLst/>
          </a:prstGeom>
        </p:spPr>
      </p:pic>
      <p:sp>
        <p:nvSpPr>
          <p:cNvPr id="7" name="TextBox 6">
            <a:extLst>
              <a:ext uri="{FF2B5EF4-FFF2-40B4-BE49-F238E27FC236}">
                <a16:creationId xmlns:a16="http://schemas.microsoft.com/office/drawing/2014/main" id="{F2D672D9-950A-4B7E-8054-E99344114B0C}"/>
              </a:ext>
            </a:extLst>
          </p:cNvPr>
          <p:cNvSpPr txBox="1"/>
          <p:nvPr/>
        </p:nvSpPr>
        <p:spPr>
          <a:xfrm>
            <a:off x="2827116" y="6308209"/>
            <a:ext cx="6094070" cy="369332"/>
          </a:xfrm>
          <a:prstGeom prst="rect">
            <a:avLst/>
          </a:prstGeom>
          <a:noFill/>
        </p:spPr>
        <p:txBody>
          <a:bodyPr wrap="square">
            <a:spAutoFit/>
          </a:bodyPr>
          <a:lstStyle/>
          <a:p>
            <a:r>
              <a:rPr lang="en-US" dirty="0"/>
              <a:t>https://www.nngroup.com/articles/bad-icons/</a:t>
            </a:r>
          </a:p>
        </p:txBody>
      </p:sp>
    </p:spTree>
    <p:extLst>
      <p:ext uri="{BB962C8B-B14F-4D97-AF65-F5344CB8AC3E}">
        <p14:creationId xmlns:p14="http://schemas.microsoft.com/office/powerpoint/2010/main" val="14364775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AE94F-5E57-4106-A197-47AFEC7B9EF2}"/>
              </a:ext>
            </a:extLst>
          </p:cNvPr>
          <p:cNvSpPr>
            <a:spLocks noGrp="1"/>
          </p:cNvSpPr>
          <p:nvPr>
            <p:ph type="title"/>
          </p:nvPr>
        </p:nvSpPr>
        <p:spPr/>
        <p:txBody>
          <a:bodyPr/>
          <a:lstStyle/>
          <a:p>
            <a:r>
              <a:rPr lang="en-US" b="1" dirty="0"/>
              <a:t>Bad Icons: How to Identify and Improve Them</a:t>
            </a:r>
            <a:endParaRPr lang="en-US" dirty="0"/>
          </a:p>
        </p:txBody>
      </p:sp>
      <p:sp>
        <p:nvSpPr>
          <p:cNvPr id="3" name="Content Placeholder 2">
            <a:extLst>
              <a:ext uri="{FF2B5EF4-FFF2-40B4-BE49-F238E27FC236}">
                <a16:creationId xmlns:a16="http://schemas.microsoft.com/office/drawing/2014/main" id="{D2056881-81DB-4F03-A2B4-6D9A34BDEDA5}"/>
              </a:ext>
            </a:extLst>
          </p:cNvPr>
          <p:cNvSpPr>
            <a:spLocks noGrp="1"/>
          </p:cNvSpPr>
          <p:nvPr>
            <p:ph idx="1"/>
          </p:nvPr>
        </p:nvSpPr>
        <p:spPr/>
        <p:txBody>
          <a:bodyPr/>
          <a:lstStyle/>
          <a:p>
            <a:r>
              <a:rPr lang="en-US" i="0" dirty="0">
                <a:solidFill>
                  <a:srgbClr val="333333"/>
                </a:solidFill>
                <a:effectLst/>
                <a:latin typeface="Arial" panose="020B0604020202020204" pitchFamily="34" charset="0"/>
              </a:rPr>
              <a:t>The icon is repeated for every item in a list. </a:t>
            </a:r>
          </a:p>
          <a:p>
            <a:endParaRPr lang="en-US" dirty="0"/>
          </a:p>
        </p:txBody>
      </p:sp>
      <p:pic>
        <p:nvPicPr>
          <p:cNvPr id="5" name="Picture 4">
            <a:extLst>
              <a:ext uri="{FF2B5EF4-FFF2-40B4-BE49-F238E27FC236}">
                <a16:creationId xmlns:a16="http://schemas.microsoft.com/office/drawing/2014/main" id="{396F67E9-9D62-4C7A-A73C-2C5C01FEF2D3}"/>
              </a:ext>
            </a:extLst>
          </p:cNvPr>
          <p:cNvPicPr>
            <a:picLocks noChangeAspect="1"/>
          </p:cNvPicPr>
          <p:nvPr/>
        </p:nvPicPr>
        <p:blipFill>
          <a:blip r:embed="rId2"/>
          <a:stretch>
            <a:fillRect/>
          </a:stretch>
        </p:blipFill>
        <p:spPr>
          <a:xfrm>
            <a:off x="3429000" y="2585051"/>
            <a:ext cx="5036096" cy="3222580"/>
          </a:xfrm>
          <a:prstGeom prst="rect">
            <a:avLst/>
          </a:prstGeom>
        </p:spPr>
      </p:pic>
      <p:sp>
        <p:nvSpPr>
          <p:cNvPr id="7" name="TextBox 6">
            <a:extLst>
              <a:ext uri="{FF2B5EF4-FFF2-40B4-BE49-F238E27FC236}">
                <a16:creationId xmlns:a16="http://schemas.microsoft.com/office/drawing/2014/main" id="{2F9A2C45-039F-4B8B-8F40-E6BF45FDB7C9}"/>
              </a:ext>
            </a:extLst>
          </p:cNvPr>
          <p:cNvSpPr txBox="1"/>
          <p:nvPr/>
        </p:nvSpPr>
        <p:spPr>
          <a:xfrm>
            <a:off x="3526133" y="6144530"/>
            <a:ext cx="6093994" cy="369332"/>
          </a:xfrm>
          <a:prstGeom prst="rect">
            <a:avLst/>
          </a:prstGeom>
          <a:noFill/>
        </p:spPr>
        <p:txBody>
          <a:bodyPr wrap="square">
            <a:spAutoFit/>
          </a:bodyPr>
          <a:lstStyle/>
          <a:p>
            <a:r>
              <a:rPr lang="en-US" dirty="0"/>
              <a:t>http://www.pnwx.com/</a:t>
            </a:r>
          </a:p>
        </p:txBody>
      </p:sp>
    </p:spTree>
    <p:extLst>
      <p:ext uri="{BB962C8B-B14F-4D97-AF65-F5344CB8AC3E}">
        <p14:creationId xmlns:p14="http://schemas.microsoft.com/office/powerpoint/2010/main" val="6121393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F57B8-E89B-4101-B277-7C0FB16A36E2}"/>
              </a:ext>
            </a:extLst>
          </p:cNvPr>
          <p:cNvSpPr>
            <a:spLocks noGrp="1"/>
          </p:cNvSpPr>
          <p:nvPr>
            <p:ph type="title"/>
          </p:nvPr>
        </p:nvSpPr>
        <p:spPr/>
        <p:txBody>
          <a:bodyPr/>
          <a:lstStyle/>
          <a:p>
            <a:r>
              <a:rPr lang="en-US" b="1" dirty="0"/>
              <a:t>Icon Usability</a:t>
            </a:r>
          </a:p>
        </p:txBody>
      </p:sp>
      <p:sp>
        <p:nvSpPr>
          <p:cNvPr id="3" name="Content Placeholder 2">
            <a:extLst>
              <a:ext uri="{FF2B5EF4-FFF2-40B4-BE49-F238E27FC236}">
                <a16:creationId xmlns:a16="http://schemas.microsoft.com/office/drawing/2014/main" id="{4B4EE8F9-F385-4F3E-815E-3A203FFF1703}"/>
              </a:ext>
            </a:extLst>
          </p:cNvPr>
          <p:cNvSpPr>
            <a:spLocks noGrp="1"/>
          </p:cNvSpPr>
          <p:nvPr>
            <p:ph idx="1"/>
          </p:nvPr>
        </p:nvSpPr>
        <p:spPr/>
        <p:txBody>
          <a:bodyPr/>
          <a:lstStyle/>
          <a:p>
            <a:endParaRPr lang="en-US" dirty="0"/>
          </a:p>
        </p:txBody>
      </p:sp>
      <p:sp>
        <p:nvSpPr>
          <p:cNvPr id="5" name="TextBox 4">
            <a:extLst>
              <a:ext uri="{FF2B5EF4-FFF2-40B4-BE49-F238E27FC236}">
                <a16:creationId xmlns:a16="http://schemas.microsoft.com/office/drawing/2014/main" id="{BC8DDDC8-4319-4AAC-B759-8EDBEEFD12CE}"/>
              </a:ext>
            </a:extLst>
          </p:cNvPr>
          <p:cNvSpPr txBox="1"/>
          <p:nvPr/>
        </p:nvSpPr>
        <p:spPr>
          <a:xfrm>
            <a:off x="838200" y="5741842"/>
            <a:ext cx="6097424" cy="369332"/>
          </a:xfrm>
          <a:prstGeom prst="rect">
            <a:avLst/>
          </a:prstGeom>
          <a:noFill/>
        </p:spPr>
        <p:txBody>
          <a:bodyPr wrap="square">
            <a:spAutoFit/>
          </a:bodyPr>
          <a:lstStyle/>
          <a:p>
            <a:r>
              <a:rPr lang="en-US" dirty="0"/>
              <a:t>https://www.youtube.com/watch?v=ZF_25i-be8k&amp;t=5s</a:t>
            </a:r>
          </a:p>
        </p:txBody>
      </p:sp>
    </p:spTree>
    <p:extLst>
      <p:ext uri="{BB962C8B-B14F-4D97-AF65-F5344CB8AC3E}">
        <p14:creationId xmlns:p14="http://schemas.microsoft.com/office/powerpoint/2010/main" val="31608020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6047B-760F-401B-B71E-6EA74C4A02FE}"/>
              </a:ext>
            </a:extLst>
          </p:cNvPr>
          <p:cNvSpPr>
            <a:spLocks noGrp="1"/>
          </p:cNvSpPr>
          <p:nvPr>
            <p:ph type="title"/>
          </p:nvPr>
        </p:nvSpPr>
        <p:spPr/>
        <p:txBody>
          <a:bodyPr/>
          <a:lstStyle/>
          <a:p>
            <a:r>
              <a:rPr lang="en-US" b="1" dirty="0"/>
              <a:t>Design guidelines</a:t>
            </a:r>
          </a:p>
        </p:txBody>
      </p:sp>
      <p:sp>
        <p:nvSpPr>
          <p:cNvPr id="4" name="Rectangle 3">
            <a:extLst>
              <a:ext uri="{FF2B5EF4-FFF2-40B4-BE49-F238E27FC236}">
                <a16:creationId xmlns:a16="http://schemas.microsoft.com/office/drawing/2014/main" id="{B17768A6-65D0-4A17-A7B2-1ED1094BC54A}"/>
              </a:ext>
            </a:extLst>
          </p:cNvPr>
          <p:cNvSpPr/>
          <p:nvPr/>
        </p:nvSpPr>
        <p:spPr>
          <a:xfrm>
            <a:off x="838200" y="4897763"/>
            <a:ext cx="6044668" cy="369332"/>
          </a:xfrm>
          <a:prstGeom prst="rect">
            <a:avLst/>
          </a:prstGeom>
        </p:spPr>
        <p:txBody>
          <a:bodyPr wrap="none">
            <a:spAutoFit/>
          </a:bodyPr>
          <a:lstStyle/>
          <a:p>
            <a:r>
              <a:rPr lang="en-US" dirty="0"/>
              <a:t>https://uxdesign.cc/7-principles-of-icon-design-e7187539e4a2</a:t>
            </a:r>
          </a:p>
        </p:txBody>
      </p:sp>
      <p:sp>
        <p:nvSpPr>
          <p:cNvPr id="6" name="TextBox 5">
            <a:extLst>
              <a:ext uri="{FF2B5EF4-FFF2-40B4-BE49-F238E27FC236}">
                <a16:creationId xmlns:a16="http://schemas.microsoft.com/office/drawing/2014/main" id="{179672F8-7C32-4996-9F7A-5977647A7349}"/>
              </a:ext>
            </a:extLst>
          </p:cNvPr>
          <p:cNvSpPr txBox="1"/>
          <p:nvPr/>
        </p:nvSpPr>
        <p:spPr>
          <a:xfrm>
            <a:off x="887856" y="1790246"/>
            <a:ext cx="8709071" cy="646331"/>
          </a:xfrm>
          <a:prstGeom prst="rect">
            <a:avLst/>
          </a:prstGeom>
          <a:noFill/>
        </p:spPr>
        <p:txBody>
          <a:bodyPr wrap="square">
            <a:spAutoFit/>
          </a:bodyPr>
          <a:lstStyle/>
          <a:p>
            <a:r>
              <a:rPr lang="en-US" dirty="0"/>
              <a:t>Google</a:t>
            </a:r>
          </a:p>
          <a:p>
            <a:r>
              <a:rPr lang="en-US" dirty="0"/>
              <a:t>https://material.io/design/iconography/system-icons.html</a:t>
            </a:r>
          </a:p>
        </p:txBody>
      </p:sp>
      <p:sp>
        <p:nvSpPr>
          <p:cNvPr id="8" name="TextBox 7">
            <a:extLst>
              <a:ext uri="{FF2B5EF4-FFF2-40B4-BE49-F238E27FC236}">
                <a16:creationId xmlns:a16="http://schemas.microsoft.com/office/drawing/2014/main" id="{80FE7348-BB9E-4009-AEDB-6BE118E278E0}"/>
              </a:ext>
            </a:extLst>
          </p:cNvPr>
          <p:cNvSpPr txBox="1"/>
          <p:nvPr/>
        </p:nvSpPr>
        <p:spPr>
          <a:xfrm>
            <a:off x="887856" y="2621244"/>
            <a:ext cx="6097424" cy="923330"/>
          </a:xfrm>
          <a:prstGeom prst="rect">
            <a:avLst/>
          </a:prstGeom>
          <a:noFill/>
        </p:spPr>
        <p:txBody>
          <a:bodyPr wrap="square">
            <a:spAutoFit/>
          </a:bodyPr>
          <a:lstStyle/>
          <a:p>
            <a:r>
              <a:rPr lang="en-US" dirty="0"/>
              <a:t>Apple</a:t>
            </a:r>
          </a:p>
          <a:p>
            <a:r>
              <a:rPr lang="en-US" dirty="0"/>
              <a:t>https://developer.apple.com/design/human-interface-guidelines/macos/icons-and-images/app-icon/</a:t>
            </a:r>
          </a:p>
        </p:txBody>
      </p:sp>
      <p:pic>
        <p:nvPicPr>
          <p:cNvPr id="10" name="Picture 9">
            <a:extLst>
              <a:ext uri="{FF2B5EF4-FFF2-40B4-BE49-F238E27FC236}">
                <a16:creationId xmlns:a16="http://schemas.microsoft.com/office/drawing/2014/main" id="{13C5B8F6-2879-4BFB-A89A-5299EBA5F3C9}"/>
              </a:ext>
            </a:extLst>
          </p:cNvPr>
          <p:cNvPicPr>
            <a:picLocks noChangeAspect="1"/>
          </p:cNvPicPr>
          <p:nvPr/>
        </p:nvPicPr>
        <p:blipFill rotWithShape="1">
          <a:blip r:embed="rId3"/>
          <a:srcRect r="29453"/>
          <a:stretch/>
        </p:blipFill>
        <p:spPr>
          <a:xfrm>
            <a:off x="7305199" y="3103576"/>
            <a:ext cx="4583455" cy="2299918"/>
          </a:xfrm>
          <a:prstGeom prst="rect">
            <a:avLst/>
          </a:prstGeom>
        </p:spPr>
      </p:pic>
      <p:sp>
        <p:nvSpPr>
          <p:cNvPr id="12" name="TextBox 11">
            <a:extLst>
              <a:ext uri="{FF2B5EF4-FFF2-40B4-BE49-F238E27FC236}">
                <a16:creationId xmlns:a16="http://schemas.microsoft.com/office/drawing/2014/main" id="{D92A7E54-0AE8-4836-94B1-11C40942356B}"/>
              </a:ext>
            </a:extLst>
          </p:cNvPr>
          <p:cNvSpPr txBox="1"/>
          <p:nvPr/>
        </p:nvSpPr>
        <p:spPr>
          <a:xfrm>
            <a:off x="887856" y="3724674"/>
            <a:ext cx="6097424" cy="923330"/>
          </a:xfrm>
          <a:prstGeom prst="rect">
            <a:avLst/>
          </a:prstGeom>
          <a:noFill/>
        </p:spPr>
        <p:txBody>
          <a:bodyPr wrap="square">
            <a:spAutoFit/>
          </a:bodyPr>
          <a:lstStyle/>
          <a:p>
            <a:r>
              <a:rPr lang="en-US" dirty="0"/>
              <a:t>Google vs Apple</a:t>
            </a:r>
          </a:p>
          <a:p>
            <a:r>
              <a:rPr lang="en-US" dirty="0"/>
              <a:t>https://www.appschopper.com/blog/google-material-design-apple-human-interface-guidelines-which-is-better-and-why/</a:t>
            </a:r>
          </a:p>
        </p:txBody>
      </p:sp>
    </p:spTree>
    <p:extLst>
      <p:ext uri="{BB962C8B-B14F-4D97-AF65-F5344CB8AC3E}">
        <p14:creationId xmlns:p14="http://schemas.microsoft.com/office/powerpoint/2010/main" val="481286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DE6FF-24AD-40E0-A018-DB7E63AE808B}"/>
              </a:ext>
            </a:extLst>
          </p:cNvPr>
          <p:cNvSpPr>
            <a:spLocks noGrp="1"/>
          </p:cNvSpPr>
          <p:nvPr>
            <p:ph type="title"/>
          </p:nvPr>
        </p:nvSpPr>
        <p:spPr/>
        <p:txBody>
          <a:bodyPr/>
          <a:lstStyle/>
          <a:p>
            <a:r>
              <a:rPr lang="en-US" b="1" dirty="0"/>
              <a:t>The benefits of icons in a graphical user interface</a:t>
            </a:r>
            <a:endParaRPr lang="en-US" dirty="0"/>
          </a:p>
        </p:txBody>
      </p:sp>
      <p:sp>
        <p:nvSpPr>
          <p:cNvPr id="3" name="Content Placeholder 2">
            <a:extLst>
              <a:ext uri="{FF2B5EF4-FFF2-40B4-BE49-F238E27FC236}">
                <a16:creationId xmlns:a16="http://schemas.microsoft.com/office/drawing/2014/main" id="{2675C3A7-3FA6-4A23-AE44-FA3B8342DD8B}"/>
              </a:ext>
            </a:extLst>
          </p:cNvPr>
          <p:cNvSpPr>
            <a:spLocks noGrp="1"/>
          </p:cNvSpPr>
          <p:nvPr>
            <p:ph idx="1"/>
          </p:nvPr>
        </p:nvSpPr>
        <p:spPr/>
        <p:txBody>
          <a:bodyPr>
            <a:normAutofit/>
          </a:bodyPr>
          <a:lstStyle/>
          <a:p>
            <a:pPr>
              <a:lnSpc>
                <a:spcPct val="100000"/>
              </a:lnSpc>
              <a:spcBef>
                <a:spcPts val="1200"/>
              </a:spcBef>
              <a:spcAft>
                <a:spcPts val="600"/>
              </a:spcAft>
            </a:pPr>
            <a:r>
              <a:rPr lang="en-US" sz="2400" dirty="0">
                <a:latin typeface="Arial" panose="020B0604020202020204" pitchFamily="34" charset="0"/>
                <a:cs typeface="Arial" panose="020B0604020202020204" pitchFamily="34" charset="0"/>
              </a:rPr>
              <a:t>There is</a:t>
            </a:r>
            <a:r>
              <a:rPr lang="en-US" sz="2400" b="1" dirty="0">
                <a:latin typeface="Arial" panose="020B0604020202020204" pitchFamily="34" charset="0"/>
                <a:cs typeface="Arial" panose="020B0604020202020204" pitchFamily="34" charset="0"/>
              </a:rPr>
              <a:t> no need to translate</a:t>
            </a:r>
            <a:r>
              <a:rPr lang="en-US" sz="2400" dirty="0">
                <a:latin typeface="Arial" panose="020B0604020202020204" pitchFamily="34" charset="0"/>
                <a:cs typeface="Arial" panose="020B0604020202020204" pitchFamily="34" charset="0"/>
              </a:rPr>
              <a:t> icons for </a:t>
            </a:r>
            <a:r>
              <a:rPr lang="en-US" sz="2400" u="sng" dirty="0">
                <a:latin typeface="Arial" panose="020B0604020202020204" pitchFamily="34" charset="0"/>
                <a:cs typeface="Arial" panose="020B0604020202020204" pitchFamily="34" charset="0"/>
                <a:hlinkClick r:id="rId2"/>
              </a:rPr>
              <a:t>international users</a:t>
            </a:r>
            <a:r>
              <a:rPr lang="en-US" sz="2400" dirty="0">
                <a:latin typeface="Arial" panose="020B0604020202020204" pitchFamily="34" charset="0"/>
                <a:cs typeface="Arial" panose="020B0604020202020204" pitchFamily="34" charset="0"/>
              </a:rPr>
              <a:t>, provided that the icons are mindful of cultural differences.  (for example, mailboxes look very different in various countries whereas envelopes look the same, therefore an envelope is a more international icon for an email program than a mailbox).</a:t>
            </a:r>
          </a:p>
          <a:p>
            <a:pPr>
              <a:lnSpc>
                <a:spcPct val="100000"/>
              </a:lnSpc>
              <a:spcBef>
                <a:spcPts val="1200"/>
              </a:spcBef>
              <a:spcAft>
                <a:spcPts val="600"/>
              </a:spcAft>
            </a:pPr>
            <a:r>
              <a:rPr lang="en-US" sz="2400" dirty="0">
                <a:latin typeface="Arial" panose="020B0604020202020204" pitchFamily="34" charset="0"/>
                <a:cs typeface="Arial" panose="020B0604020202020204" pitchFamily="34" charset="0"/>
              </a:rPr>
              <a:t>Icons can be </a:t>
            </a:r>
            <a:r>
              <a:rPr lang="en-US" sz="2400" b="1" dirty="0">
                <a:latin typeface="Arial" panose="020B0604020202020204" pitchFamily="34" charset="0"/>
                <a:cs typeface="Arial" panose="020B0604020202020204" pitchFamily="34" charset="0"/>
              </a:rPr>
              <a:t>visually pleasing</a:t>
            </a:r>
            <a:r>
              <a:rPr lang="en-US" sz="2400" dirty="0">
                <a:latin typeface="Arial" panose="020B0604020202020204" pitchFamily="34" charset="0"/>
                <a:cs typeface="Arial" panose="020B0604020202020204" pitchFamily="34" charset="0"/>
              </a:rPr>
              <a:t> and enhance the aesthetic appeal of a design.</a:t>
            </a:r>
          </a:p>
          <a:p>
            <a:pPr>
              <a:lnSpc>
                <a:spcPct val="100000"/>
              </a:lnSpc>
              <a:spcBef>
                <a:spcPts val="1200"/>
              </a:spcBef>
              <a:spcAft>
                <a:spcPts val="600"/>
              </a:spcAft>
            </a:pPr>
            <a:r>
              <a:rPr lang="en-US" sz="2400" dirty="0">
                <a:latin typeface="Arial" panose="020B0604020202020204" pitchFamily="34" charset="0"/>
                <a:cs typeface="Arial" panose="020B0604020202020204" pitchFamily="34" charset="0"/>
              </a:rPr>
              <a:t>They support the notion of a </a:t>
            </a:r>
            <a:r>
              <a:rPr lang="en-US" sz="2400" b="1" dirty="0">
                <a:latin typeface="Arial" panose="020B0604020202020204" pitchFamily="34" charset="0"/>
                <a:cs typeface="Arial" panose="020B0604020202020204" pitchFamily="34" charset="0"/>
              </a:rPr>
              <a:t>product family</a:t>
            </a:r>
            <a:r>
              <a:rPr lang="en-US" sz="2400" dirty="0">
                <a:latin typeface="Arial" panose="020B0604020202020204" pitchFamily="34" charset="0"/>
                <a:cs typeface="Arial" panose="020B0604020202020204" pitchFamily="34" charset="0"/>
              </a:rPr>
              <a:t> or suite when the same icons and style are used in several places.</a:t>
            </a: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2020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50BD4-CC28-4547-AB1E-7C46D3AFEC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11EB515-AC90-42C9-BFEB-98F42E36023B}"/>
              </a:ext>
            </a:extLst>
          </p:cNvPr>
          <p:cNvSpPr>
            <a:spLocks noGrp="1"/>
          </p:cNvSpPr>
          <p:nvPr>
            <p:ph idx="1"/>
          </p:nvPr>
        </p:nvSpPr>
        <p:spPr>
          <a:xfrm>
            <a:off x="838200" y="5194116"/>
            <a:ext cx="10515600" cy="973592"/>
          </a:xfrm>
        </p:spPr>
        <p:txBody>
          <a:bodyPr/>
          <a:lstStyle/>
          <a:p>
            <a:pPr marL="0" indent="0">
              <a:buNone/>
            </a:pPr>
            <a:r>
              <a:rPr lang="en-US" altLang="zh-CN" sz="4400" b="1" dirty="0">
                <a:latin typeface="+mj-lt"/>
                <a:ea typeface="+mj-ea"/>
                <a:cs typeface="+mj-cs"/>
              </a:rPr>
              <a:t>Logo vs. Icon</a:t>
            </a:r>
            <a:endParaRPr lang="en-US" sz="4400" b="1" dirty="0">
              <a:latin typeface="+mj-lt"/>
              <a:ea typeface="+mj-ea"/>
              <a:cs typeface="+mj-cs"/>
            </a:endParaRPr>
          </a:p>
        </p:txBody>
      </p:sp>
      <p:pic>
        <p:nvPicPr>
          <p:cNvPr id="1032" name="Picture 8" descr="Google has a new logo - The Verge">
            <a:extLst>
              <a:ext uri="{FF2B5EF4-FFF2-40B4-BE49-F238E27FC236}">
                <a16:creationId xmlns:a16="http://schemas.microsoft.com/office/drawing/2014/main" id="{3B1D8650-A3A8-47F3-AA05-1E7D0C7E4B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386113"/>
            <a:ext cx="4991099" cy="33274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ow do I disable the ugly white box that borders my apps? I've disabled  &quot;Item Frames&quot; but some apps (like Google and Google Play) still have it!  Samsung Galaxy S7 : samsung">
            <a:extLst>
              <a:ext uri="{FF2B5EF4-FFF2-40B4-BE49-F238E27FC236}">
                <a16:creationId xmlns:a16="http://schemas.microsoft.com/office/drawing/2014/main" id="{6602C37C-33F9-4556-B97E-211C959A58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1016" y="1386113"/>
            <a:ext cx="4499748" cy="332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4463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3A7B8-914C-4D75-8B1E-C5DAD9094798}"/>
              </a:ext>
            </a:extLst>
          </p:cNvPr>
          <p:cNvSpPr>
            <a:spLocks noGrp="1"/>
          </p:cNvSpPr>
          <p:nvPr>
            <p:ph type="title"/>
          </p:nvPr>
        </p:nvSpPr>
        <p:spPr/>
        <p:txBody>
          <a:bodyPr>
            <a:normAutofit/>
          </a:bodyPr>
          <a:lstStyle/>
          <a:p>
            <a:r>
              <a:rPr lang="en-US" b="1" dirty="0"/>
              <a:t>Icons are visual descriptors</a:t>
            </a:r>
          </a:p>
        </p:txBody>
      </p:sp>
      <p:sp>
        <p:nvSpPr>
          <p:cNvPr id="3" name="Content Placeholder 2">
            <a:extLst>
              <a:ext uri="{FF2B5EF4-FFF2-40B4-BE49-F238E27FC236}">
                <a16:creationId xmlns:a16="http://schemas.microsoft.com/office/drawing/2014/main" id="{7219F28E-723A-404F-8342-2E7DD0482E73}"/>
              </a:ext>
            </a:extLst>
          </p:cNvPr>
          <p:cNvSpPr>
            <a:spLocks noGrp="1"/>
          </p:cNvSpPr>
          <p:nvPr>
            <p:ph idx="1"/>
          </p:nvPr>
        </p:nvSpPr>
        <p:spPr/>
        <p:txBody>
          <a:bodyPr/>
          <a:lstStyle/>
          <a:p>
            <a:pPr marL="0" indent="0">
              <a:buNone/>
            </a:pPr>
            <a:r>
              <a:rPr lang="en-US" dirty="0"/>
              <a:t>Visual metaphor to convey the primary function of the application or the object.</a:t>
            </a:r>
          </a:p>
          <a:p>
            <a:pPr marL="0" indent="0">
              <a:buNone/>
            </a:pPr>
            <a:r>
              <a:rPr lang="en-US" dirty="0"/>
              <a:t>	</a:t>
            </a:r>
            <a:r>
              <a:rPr lang="en-US" b="1" dirty="0"/>
              <a:t> Shape: </a:t>
            </a:r>
            <a:r>
              <a:rPr lang="en-US" dirty="0"/>
              <a:t>fit in squares </a:t>
            </a:r>
            <a:r>
              <a:rPr lang="en-US" i="1" dirty="0"/>
              <a:t>(‘quadratic’)</a:t>
            </a:r>
            <a:r>
              <a:rPr lang="en-US" dirty="0"/>
              <a:t> </a:t>
            </a:r>
            <a:endParaRPr lang="en-US" b="1" dirty="0"/>
          </a:p>
          <a:p>
            <a:pPr marL="0" indent="0">
              <a:buNone/>
            </a:pPr>
            <a:r>
              <a:rPr lang="en-US" b="1" dirty="0"/>
              <a:t>	 Size: </a:t>
            </a:r>
            <a:r>
              <a:rPr lang="en-US" dirty="0"/>
              <a:t> 16x16 </a:t>
            </a:r>
            <a:r>
              <a:rPr lang="en-US" i="1" dirty="0"/>
              <a:t>(favicon) </a:t>
            </a:r>
            <a:r>
              <a:rPr lang="en-US" dirty="0"/>
              <a:t>- 512x512</a:t>
            </a:r>
          </a:p>
        </p:txBody>
      </p:sp>
      <p:pic>
        <p:nvPicPr>
          <p:cNvPr id="4" name="Picture 3">
            <a:extLst>
              <a:ext uri="{FF2B5EF4-FFF2-40B4-BE49-F238E27FC236}">
                <a16:creationId xmlns:a16="http://schemas.microsoft.com/office/drawing/2014/main" id="{F0E46D04-9BA1-445C-B911-CDCDB8F3086A}"/>
              </a:ext>
            </a:extLst>
          </p:cNvPr>
          <p:cNvPicPr>
            <a:picLocks noChangeAspect="1"/>
          </p:cNvPicPr>
          <p:nvPr/>
        </p:nvPicPr>
        <p:blipFill>
          <a:blip r:embed="rId3"/>
          <a:stretch>
            <a:fillRect/>
          </a:stretch>
        </p:blipFill>
        <p:spPr>
          <a:xfrm>
            <a:off x="7040880" y="4040293"/>
            <a:ext cx="5151120" cy="2817707"/>
          </a:xfrm>
          <a:prstGeom prst="rect">
            <a:avLst/>
          </a:prstGeom>
        </p:spPr>
      </p:pic>
      <p:sp>
        <p:nvSpPr>
          <p:cNvPr id="5" name="Oval 4">
            <a:extLst>
              <a:ext uri="{FF2B5EF4-FFF2-40B4-BE49-F238E27FC236}">
                <a16:creationId xmlns:a16="http://schemas.microsoft.com/office/drawing/2014/main" id="{E0832E31-1562-4650-8CAE-EA9BF3AD7C93}"/>
              </a:ext>
            </a:extLst>
          </p:cNvPr>
          <p:cNvSpPr/>
          <p:nvPr/>
        </p:nvSpPr>
        <p:spPr>
          <a:xfrm>
            <a:off x="10629900" y="5237956"/>
            <a:ext cx="355600" cy="1279525"/>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rgbClr val="FF0000"/>
              </a:solidFill>
            </a:endParaRPr>
          </a:p>
        </p:txBody>
      </p:sp>
      <p:sp>
        <p:nvSpPr>
          <p:cNvPr id="9" name="TextBox 8">
            <a:extLst>
              <a:ext uri="{FF2B5EF4-FFF2-40B4-BE49-F238E27FC236}">
                <a16:creationId xmlns:a16="http://schemas.microsoft.com/office/drawing/2014/main" id="{FDE8C836-6451-4010-B5DF-C53172ADDE81}"/>
              </a:ext>
            </a:extLst>
          </p:cNvPr>
          <p:cNvSpPr txBox="1"/>
          <p:nvPr/>
        </p:nvSpPr>
        <p:spPr>
          <a:xfrm>
            <a:off x="943456" y="5877718"/>
            <a:ext cx="6097424" cy="369332"/>
          </a:xfrm>
          <a:prstGeom prst="rect">
            <a:avLst/>
          </a:prstGeom>
          <a:noFill/>
        </p:spPr>
        <p:txBody>
          <a:bodyPr wrap="square">
            <a:spAutoFit/>
          </a:bodyPr>
          <a:lstStyle/>
          <a:p>
            <a:r>
              <a:rPr lang="en-US" dirty="0"/>
              <a:t>https://www.flaticon.com/</a:t>
            </a:r>
          </a:p>
        </p:txBody>
      </p:sp>
      <p:sp>
        <p:nvSpPr>
          <p:cNvPr id="11" name="TextBox 10">
            <a:extLst>
              <a:ext uri="{FF2B5EF4-FFF2-40B4-BE49-F238E27FC236}">
                <a16:creationId xmlns:a16="http://schemas.microsoft.com/office/drawing/2014/main" id="{3C8158BC-281B-41EF-8D50-0193E98844FC}"/>
              </a:ext>
            </a:extLst>
          </p:cNvPr>
          <p:cNvSpPr txBox="1"/>
          <p:nvPr/>
        </p:nvSpPr>
        <p:spPr>
          <a:xfrm>
            <a:off x="943456" y="5449146"/>
            <a:ext cx="6097424" cy="369332"/>
          </a:xfrm>
          <a:prstGeom prst="rect">
            <a:avLst/>
          </a:prstGeom>
          <a:noFill/>
        </p:spPr>
        <p:txBody>
          <a:bodyPr wrap="square">
            <a:spAutoFit/>
          </a:bodyPr>
          <a:lstStyle/>
          <a:p>
            <a:r>
              <a:rPr lang="en-US" dirty="0"/>
              <a:t>https://fonts.google.com/icons</a:t>
            </a:r>
          </a:p>
        </p:txBody>
      </p:sp>
    </p:spTree>
    <p:extLst>
      <p:ext uri="{BB962C8B-B14F-4D97-AF65-F5344CB8AC3E}">
        <p14:creationId xmlns:p14="http://schemas.microsoft.com/office/powerpoint/2010/main" val="3158643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0CE32-1AE2-4506-92AC-DD05250D704E}"/>
              </a:ext>
            </a:extLst>
          </p:cNvPr>
          <p:cNvSpPr>
            <a:spLocks noGrp="1"/>
          </p:cNvSpPr>
          <p:nvPr>
            <p:ph type="title"/>
          </p:nvPr>
        </p:nvSpPr>
        <p:spPr/>
        <p:txBody>
          <a:bodyPr/>
          <a:lstStyle/>
          <a:p>
            <a:r>
              <a:rPr lang="en-US" b="1" dirty="0"/>
              <a:t>Google play icon requirements</a:t>
            </a:r>
          </a:p>
        </p:txBody>
      </p:sp>
      <p:sp>
        <p:nvSpPr>
          <p:cNvPr id="3" name="Content Placeholder 2">
            <a:extLst>
              <a:ext uri="{FF2B5EF4-FFF2-40B4-BE49-F238E27FC236}">
                <a16:creationId xmlns:a16="http://schemas.microsoft.com/office/drawing/2014/main" id="{3E3610FF-DD29-4E98-8133-F4DF4124B63F}"/>
              </a:ext>
            </a:extLst>
          </p:cNvPr>
          <p:cNvSpPr>
            <a:spLocks noGrp="1"/>
          </p:cNvSpPr>
          <p:nvPr>
            <p:ph idx="1"/>
          </p:nvPr>
        </p:nvSpPr>
        <p:spPr/>
        <p:txBody>
          <a:bodyPr/>
          <a:lstStyle/>
          <a:p>
            <a:pPr algn="l">
              <a:buFont typeface="Arial" panose="020B0604020202020204" pitchFamily="34" charset="0"/>
              <a:buChar char="•"/>
            </a:pPr>
            <a:r>
              <a:rPr lang="en-US" sz="2400" b="0" i="0" dirty="0">
                <a:solidFill>
                  <a:srgbClr val="202124"/>
                </a:solidFill>
                <a:effectLst/>
                <a:latin typeface="Arial" panose="020B0604020202020204" pitchFamily="34" charset="0"/>
                <a:cs typeface="Arial" panose="020B0604020202020204" pitchFamily="34" charset="0"/>
              </a:rPr>
              <a:t>Final size: 512px x 512px</a:t>
            </a:r>
          </a:p>
          <a:p>
            <a:pPr algn="l">
              <a:buFont typeface="Arial" panose="020B0604020202020204" pitchFamily="34" charset="0"/>
              <a:buChar char="•"/>
            </a:pPr>
            <a:r>
              <a:rPr lang="en-US" sz="2400" b="0" i="0" dirty="0">
                <a:solidFill>
                  <a:srgbClr val="202124"/>
                </a:solidFill>
                <a:effectLst/>
                <a:latin typeface="Arial" panose="020B0604020202020204" pitchFamily="34" charset="0"/>
                <a:cs typeface="Arial" panose="020B0604020202020204" pitchFamily="34" charset="0"/>
              </a:rPr>
              <a:t>Format: 32-bit PNG</a:t>
            </a:r>
          </a:p>
          <a:p>
            <a:pPr algn="l">
              <a:buFont typeface="Arial" panose="020B0604020202020204" pitchFamily="34" charset="0"/>
              <a:buChar char="•"/>
            </a:pPr>
            <a:r>
              <a:rPr lang="en-US" sz="2400" b="0" i="0" dirty="0">
                <a:solidFill>
                  <a:srgbClr val="202124"/>
                </a:solidFill>
                <a:effectLst/>
                <a:latin typeface="Arial" panose="020B0604020202020204" pitchFamily="34" charset="0"/>
                <a:cs typeface="Arial" panose="020B0604020202020204" pitchFamily="34" charset="0"/>
              </a:rPr>
              <a:t>Color space: sRGB</a:t>
            </a:r>
          </a:p>
          <a:p>
            <a:pPr algn="l">
              <a:buFont typeface="Arial" panose="020B0604020202020204" pitchFamily="34" charset="0"/>
              <a:buChar char="•"/>
            </a:pPr>
            <a:r>
              <a:rPr lang="en-US" sz="2400" b="0" i="0" dirty="0">
                <a:solidFill>
                  <a:srgbClr val="202124"/>
                </a:solidFill>
                <a:effectLst/>
                <a:latin typeface="Arial" panose="020B0604020202020204" pitchFamily="34" charset="0"/>
                <a:cs typeface="Arial" panose="020B0604020202020204" pitchFamily="34" charset="0"/>
              </a:rPr>
              <a:t>Max file size: 1024KB</a:t>
            </a:r>
          </a:p>
          <a:p>
            <a:pPr algn="l">
              <a:buFont typeface="Arial" panose="020B0604020202020204" pitchFamily="34" charset="0"/>
              <a:buChar char="•"/>
            </a:pPr>
            <a:r>
              <a:rPr lang="en-US" sz="2400" b="0" i="0" dirty="0">
                <a:solidFill>
                  <a:srgbClr val="202124"/>
                </a:solidFill>
                <a:effectLst/>
                <a:latin typeface="Arial" panose="020B0604020202020204" pitchFamily="34" charset="0"/>
                <a:cs typeface="Arial" panose="020B0604020202020204" pitchFamily="34" charset="0"/>
              </a:rPr>
              <a:t>Shape: Full square – Google Play dynamically handles masking. Radius will be equivalent to 20% of icon size.</a:t>
            </a:r>
          </a:p>
          <a:p>
            <a:pPr algn="l">
              <a:buFont typeface="Arial" panose="020B0604020202020204" pitchFamily="34" charset="0"/>
              <a:buChar char="•"/>
            </a:pPr>
            <a:r>
              <a:rPr lang="en-US" sz="2400" b="0" i="0" dirty="0">
                <a:solidFill>
                  <a:srgbClr val="202124"/>
                </a:solidFill>
                <a:effectLst/>
                <a:latin typeface="Arial" panose="020B0604020202020204" pitchFamily="34" charset="0"/>
                <a:cs typeface="Arial" panose="020B0604020202020204" pitchFamily="34" charset="0"/>
              </a:rPr>
              <a:t>Shadow: None – Google Play dynamically handles shadows. See 'Shadows' section below on including shadows within your artwork.</a:t>
            </a:r>
          </a:p>
          <a:p>
            <a:endParaRPr lang="en-US" dirty="0"/>
          </a:p>
        </p:txBody>
      </p:sp>
      <p:sp>
        <p:nvSpPr>
          <p:cNvPr id="5" name="TextBox 4">
            <a:extLst>
              <a:ext uri="{FF2B5EF4-FFF2-40B4-BE49-F238E27FC236}">
                <a16:creationId xmlns:a16="http://schemas.microsoft.com/office/drawing/2014/main" id="{91C6BFA7-97FF-48FD-98C1-2CBAFE691B1B}"/>
              </a:ext>
            </a:extLst>
          </p:cNvPr>
          <p:cNvSpPr txBox="1"/>
          <p:nvPr/>
        </p:nvSpPr>
        <p:spPr>
          <a:xfrm>
            <a:off x="838200" y="5807631"/>
            <a:ext cx="9508958" cy="369332"/>
          </a:xfrm>
          <a:prstGeom prst="rect">
            <a:avLst/>
          </a:prstGeom>
          <a:noFill/>
        </p:spPr>
        <p:txBody>
          <a:bodyPr wrap="square">
            <a:spAutoFit/>
          </a:bodyPr>
          <a:lstStyle/>
          <a:p>
            <a:r>
              <a:rPr lang="en-US" dirty="0"/>
              <a:t>https://developer.android.com/distribute/google-play/resources/icon-design-specifications</a:t>
            </a:r>
          </a:p>
        </p:txBody>
      </p:sp>
    </p:spTree>
    <p:extLst>
      <p:ext uri="{BB962C8B-B14F-4D97-AF65-F5344CB8AC3E}">
        <p14:creationId xmlns:p14="http://schemas.microsoft.com/office/powerpoint/2010/main" val="1109254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AF0B8-843B-473F-A5E4-BE081A440455}"/>
              </a:ext>
            </a:extLst>
          </p:cNvPr>
          <p:cNvSpPr>
            <a:spLocks noGrp="1"/>
          </p:cNvSpPr>
          <p:nvPr>
            <p:ph type="title"/>
          </p:nvPr>
        </p:nvSpPr>
        <p:spPr/>
        <p:txBody>
          <a:bodyPr/>
          <a:lstStyle/>
          <a:p>
            <a:r>
              <a:rPr lang="en-US" b="1" dirty="0"/>
              <a:t>Apple’s icon requirements</a:t>
            </a:r>
          </a:p>
        </p:txBody>
      </p:sp>
      <p:sp>
        <p:nvSpPr>
          <p:cNvPr id="3" name="Content Placeholder 2">
            <a:extLst>
              <a:ext uri="{FF2B5EF4-FFF2-40B4-BE49-F238E27FC236}">
                <a16:creationId xmlns:a16="http://schemas.microsoft.com/office/drawing/2014/main" id="{CF916467-9C74-4A12-AAF5-37F74CFC60C7}"/>
              </a:ext>
            </a:extLst>
          </p:cNvPr>
          <p:cNvSpPr>
            <a:spLocks noGrp="1"/>
          </p:cNvSpPr>
          <p:nvPr>
            <p:ph idx="1"/>
          </p:nvPr>
        </p:nvSpPr>
        <p:spPr/>
        <p:txBody>
          <a:bodyPr/>
          <a:lstStyle/>
          <a:p>
            <a:r>
              <a:rPr lang="en-US" b="0" i="0" dirty="0">
                <a:solidFill>
                  <a:srgbClr val="1D1D1F"/>
                </a:solidFill>
                <a:effectLst/>
                <a:latin typeface="SF Pro Text"/>
              </a:rPr>
              <a:t>All app icons should adhere to the following specifications.</a:t>
            </a:r>
            <a:endParaRPr lang="en-US" dirty="0"/>
          </a:p>
        </p:txBody>
      </p:sp>
      <p:graphicFrame>
        <p:nvGraphicFramePr>
          <p:cNvPr id="4" name="Table 3">
            <a:extLst>
              <a:ext uri="{FF2B5EF4-FFF2-40B4-BE49-F238E27FC236}">
                <a16:creationId xmlns:a16="http://schemas.microsoft.com/office/drawing/2014/main" id="{9C1CEBFB-E395-4789-B8CC-C6C0F47E9A55}"/>
              </a:ext>
            </a:extLst>
          </p:cNvPr>
          <p:cNvGraphicFramePr>
            <a:graphicFrameLocks noGrp="1"/>
          </p:cNvGraphicFramePr>
          <p:nvPr>
            <p:extLst>
              <p:ext uri="{D42A27DB-BD31-4B8C-83A1-F6EECF244321}">
                <p14:modId xmlns:p14="http://schemas.microsoft.com/office/powerpoint/2010/main" val="3417568324"/>
              </p:ext>
            </p:extLst>
          </p:nvPr>
        </p:nvGraphicFramePr>
        <p:xfrm>
          <a:off x="943726" y="2842393"/>
          <a:ext cx="9940842" cy="2689860"/>
        </p:xfrm>
        <a:graphic>
          <a:graphicData uri="http://schemas.openxmlformats.org/drawingml/2006/table">
            <a:tbl>
              <a:tblPr/>
              <a:tblGrid>
                <a:gridCol w="4970421">
                  <a:extLst>
                    <a:ext uri="{9D8B030D-6E8A-4147-A177-3AD203B41FA5}">
                      <a16:colId xmlns:a16="http://schemas.microsoft.com/office/drawing/2014/main" val="4077904891"/>
                    </a:ext>
                  </a:extLst>
                </a:gridCol>
                <a:gridCol w="4970421">
                  <a:extLst>
                    <a:ext uri="{9D8B030D-6E8A-4147-A177-3AD203B41FA5}">
                      <a16:colId xmlns:a16="http://schemas.microsoft.com/office/drawing/2014/main" val="1659327248"/>
                    </a:ext>
                  </a:extLst>
                </a:gridCol>
              </a:tblGrid>
              <a:tr h="0">
                <a:tc>
                  <a:txBody>
                    <a:bodyPr/>
                    <a:lstStyle/>
                    <a:p>
                      <a:pPr algn="l" fontAlgn="b"/>
                      <a:r>
                        <a:rPr lang="en-US" b="1" i="0">
                          <a:solidFill>
                            <a:srgbClr val="333333"/>
                          </a:solidFill>
                          <a:effectLst/>
                        </a:rPr>
                        <a:t>Attribute</a:t>
                      </a:r>
                    </a:p>
                  </a:txBody>
                  <a:tcPr marT="19050" marB="19050" anchor="b">
                    <a:lnL>
                      <a:noFill/>
                    </a:lnL>
                    <a:lnR>
                      <a:noFill/>
                    </a:lnR>
                    <a:lnT>
                      <a:noFill/>
                    </a:lnT>
                    <a:lnB w="6350" cap="flat" cmpd="sng" algn="ctr">
                      <a:solidFill>
                        <a:srgbClr val="333333"/>
                      </a:solidFill>
                      <a:prstDash val="solid"/>
                      <a:round/>
                      <a:headEnd type="none" w="med" len="med"/>
                      <a:tailEnd type="none" w="med" len="med"/>
                    </a:lnB>
                    <a:solidFill>
                      <a:srgbClr val="FAFAFA"/>
                    </a:solidFill>
                  </a:tcPr>
                </a:tc>
                <a:tc>
                  <a:txBody>
                    <a:bodyPr/>
                    <a:lstStyle/>
                    <a:p>
                      <a:pPr algn="l" fontAlgn="b"/>
                      <a:r>
                        <a:rPr lang="en-US" b="1" i="0">
                          <a:solidFill>
                            <a:srgbClr val="333333"/>
                          </a:solidFill>
                          <a:effectLst/>
                        </a:rPr>
                        <a:t>Value</a:t>
                      </a:r>
                    </a:p>
                  </a:txBody>
                  <a:tcPr marT="19050" marB="19050" anchor="b">
                    <a:lnL>
                      <a:noFill/>
                    </a:lnL>
                    <a:lnR>
                      <a:noFill/>
                    </a:lnR>
                    <a:lnT>
                      <a:noFill/>
                    </a:lnT>
                    <a:lnB w="6350" cap="flat" cmpd="sng" algn="ctr">
                      <a:solidFill>
                        <a:srgbClr val="333333"/>
                      </a:solidFill>
                      <a:prstDash val="solid"/>
                      <a:round/>
                      <a:headEnd type="none" w="med" len="med"/>
                      <a:tailEnd type="none" w="med" len="med"/>
                    </a:lnB>
                    <a:solidFill>
                      <a:srgbClr val="FAFAFA"/>
                    </a:solidFill>
                  </a:tcPr>
                </a:tc>
                <a:extLst>
                  <a:ext uri="{0D108BD9-81ED-4DB2-BD59-A6C34878D82A}">
                    <a16:rowId xmlns:a16="http://schemas.microsoft.com/office/drawing/2014/main" val="3241357338"/>
                  </a:ext>
                </a:extLst>
              </a:tr>
              <a:tr h="0">
                <a:tc>
                  <a:txBody>
                    <a:bodyPr/>
                    <a:lstStyle/>
                    <a:p>
                      <a:pPr fontAlgn="t"/>
                      <a:r>
                        <a:rPr lang="en-US">
                          <a:solidFill>
                            <a:srgbClr val="666666"/>
                          </a:solidFill>
                          <a:effectLst/>
                        </a:rPr>
                        <a:t>Format</a:t>
                      </a:r>
                    </a:p>
                  </a:txBody>
                  <a:tcPr>
                    <a:lnL>
                      <a:noFill/>
                    </a:lnL>
                    <a:lnR>
                      <a:noFill/>
                    </a:lnR>
                    <a:lnT w="6350" cap="flat" cmpd="sng" algn="ctr">
                      <a:solidFill>
                        <a:srgbClr val="333333"/>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rgbClr val="FAFAFA"/>
                    </a:solidFill>
                  </a:tcPr>
                </a:tc>
                <a:tc>
                  <a:txBody>
                    <a:bodyPr/>
                    <a:lstStyle/>
                    <a:p>
                      <a:pPr fontAlgn="t"/>
                      <a:r>
                        <a:rPr lang="en-US">
                          <a:solidFill>
                            <a:srgbClr val="666666"/>
                          </a:solidFill>
                          <a:effectLst/>
                        </a:rPr>
                        <a:t>PNG</a:t>
                      </a:r>
                    </a:p>
                  </a:txBody>
                  <a:tcPr>
                    <a:lnL>
                      <a:noFill/>
                    </a:lnL>
                    <a:lnR>
                      <a:noFill/>
                    </a:lnR>
                    <a:lnT w="6350" cap="flat" cmpd="sng" algn="ctr">
                      <a:solidFill>
                        <a:srgbClr val="333333"/>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rgbClr val="FAFAFA"/>
                    </a:solidFill>
                  </a:tcPr>
                </a:tc>
                <a:extLst>
                  <a:ext uri="{0D108BD9-81ED-4DB2-BD59-A6C34878D82A}">
                    <a16:rowId xmlns:a16="http://schemas.microsoft.com/office/drawing/2014/main" val="4103320360"/>
                  </a:ext>
                </a:extLst>
              </a:tr>
              <a:tr h="0">
                <a:tc>
                  <a:txBody>
                    <a:bodyPr/>
                    <a:lstStyle/>
                    <a:p>
                      <a:pPr fontAlgn="t"/>
                      <a:r>
                        <a:rPr lang="en-US">
                          <a:solidFill>
                            <a:srgbClr val="666666"/>
                          </a:solidFill>
                          <a:effectLst/>
                        </a:rPr>
                        <a:t>Color space</a:t>
                      </a:r>
                    </a:p>
                  </a:txBody>
                  <a:tcPr>
                    <a:lnL>
                      <a:noFill/>
                    </a:lnL>
                    <a:lnR>
                      <a:noFill/>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rgbClr val="FAFAFA"/>
                    </a:solidFill>
                  </a:tcPr>
                </a:tc>
                <a:tc>
                  <a:txBody>
                    <a:bodyPr/>
                    <a:lstStyle/>
                    <a:p>
                      <a:pPr fontAlgn="t"/>
                      <a:r>
                        <a:rPr lang="en-US">
                          <a:solidFill>
                            <a:srgbClr val="666666"/>
                          </a:solidFill>
                          <a:effectLst/>
                        </a:rPr>
                        <a:t>Display P3 (wide-gamut color), sRGB (color), or Gray Gamma 2.2 (grayscale). See </a:t>
                      </a:r>
                      <a:r>
                        <a:rPr lang="en-US" u="none" strike="noStrike">
                          <a:solidFill>
                            <a:srgbClr val="0066CC"/>
                          </a:solidFill>
                          <a:effectLst/>
                          <a:hlinkClick r:id="rId2"/>
                        </a:rPr>
                        <a:t>Color Management</a:t>
                      </a:r>
                      <a:r>
                        <a:rPr lang="en-US">
                          <a:solidFill>
                            <a:srgbClr val="666666"/>
                          </a:solidFill>
                          <a:effectLst/>
                        </a:rPr>
                        <a:t>.</a:t>
                      </a:r>
                    </a:p>
                  </a:txBody>
                  <a:tcPr>
                    <a:lnL>
                      <a:noFill/>
                    </a:lnL>
                    <a:lnR>
                      <a:noFill/>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rgbClr val="FAFAFA"/>
                    </a:solidFill>
                  </a:tcPr>
                </a:tc>
                <a:extLst>
                  <a:ext uri="{0D108BD9-81ED-4DB2-BD59-A6C34878D82A}">
                    <a16:rowId xmlns:a16="http://schemas.microsoft.com/office/drawing/2014/main" val="2888707961"/>
                  </a:ext>
                </a:extLst>
              </a:tr>
              <a:tr h="0">
                <a:tc>
                  <a:txBody>
                    <a:bodyPr/>
                    <a:lstStyle/>
                    <a:p>
                      <a:pPr fontAlgn="t"/>
                      <a:r>
                        <a:rPr lang="en-US">
                          <a:solidFill>
                            <a:srgbClr val="666666"/>
                          </a:solidFill>
                          <a:effectLst/>
                        </a:rPr>
                        <a:t>Layers</a:t>
                      </a:r>
                    </a:p>
                  </a:txBody>
                  <a:tcPr>
                    <a:lnL>
                      <a:noFill/>
                    </a:lnL>
                    <a:lnR>
                      <a:noFill/>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rgbClr val="FAFAFA"/>
                    </a:solidFill>
                  </a:tcPr>
                </a:tc>
                <a:tc>
                  <a:txBody>
                    <a:bodyPr/>
                    <a:lstStyle/>
                    <a:p>
                      <a:pPr fontAlgn="t"/>
                      <a:r>
                        <a:rPr lang="en-US">
                          <a:solidFill>
                            <a:srgbClr val="666666"/>
                          </a:solidFill>
                          <a:effectLst/>
                        </a:rPr>
                        <a:t>Flattened with no transparency</a:t>
                      </a:r>
                    </a:p>
                  </a:txBody>
                  <a:tcPr>
                    <a:lnL>
                      <a:noFill/>
                    </a:lnL>
                    <a:lnR>
                      <a:noFill/>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rgbClr val="FAFAFA"/>
                    </a:solidFill>
                  </a:tcPr>
                </a:tc>
                <a:extLst>
                  <a:ext uri="{0D108BD9-81ED-4DB2-BD59-A6C34878D82A}">
                    <a16:rowId xmlns:a16="http://schemas.microsoft.com/office/drawing/2014/main" val="4095223805"/>
                  </a:ext>
                </a:extLst>
              </a:tr>
              <a:tr h="0">
                <a:tc>
                  <a:txBody>
                    <a:bodyPr/>
                    <a:lstStyle/>
                    <a:p>
                      <a:pPr fontAlgn="t"/>
                      <a:r>
                        <a:rPr lang="en-US">
                          <a:solidFill>
                            <a:srgbClr val="666666"/>
                          </a:solidFill>
                          <a:effectLst/>
                        </a:rPr>
                        <a:t>Resolution</a:t>
                      </a:r>
                    </a:p>
                  </a:txBody>
                  <a:tcPr>
                    <a:lnL>
                      <a:noFill/>
                    </a:lnL>
                    <a:lnR>
                      <a:noFill/>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rgbClr val="FAFAFA"/>
                    </a:solidFill>
                  </a:tcPr>
                </a:tc>
                <a:tc>
                  <a:txBody>
                    <a:bodyPr/>
                    <a:lstStyle/>
                    <a:p>
                      <a:pPr fontAlgn="t"/>
                      <a:r>
                        <a:rPr lang="en-US">
                          <a:solidFill>
                            <a:srgbClr val="666666"/>
                          </a:solidFill>
                          <a:effectLst/>
                        </a:rPr>
                        <a:t>Varies. See </a:t>
                      </a:r>
                      <a:r>
                        <a:rPr lang="en-US" u="none" strike="noStrike">
                          <a:solidFill>
                            <a:srgbClr val="0066CC"/>
                          </a:solidFill>
                          <a:effectLst/>
                          <a:hlinkClick r:id="rId3"/>
                        </a:rPr>
                        <a:t>Image Size and Resolution</a:t>
                      </a:r>
                      <a:r>
                        <a:rPr lang="en-US">
                          <a:solidFill>
                            <a:srgbClr val="666666"/>
                          </a:solidFill>
                          <a:effectLst/>
                        </a:rPr>
                        <a:t>.</a:t>
                      </a:r>
                    </a:p>
                  </a:txBody>
                  <a:tcPr>
                    <a:lnL>
                      <a:noFill/>
                    </a:lnL>
                    <a:lnR>
                      <a:noFill/>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rgbClr val="FAFAFA"/>
                    </a:solidFill>
                  </a:tcPr>
                </a:tc>
                <a:extLst>
                  <a:ext uri="{0D108BD9-81ED-4DB2-BD59-A6C34878D82A}">
                    <a16:rowId xmlns:a16="http://schemas.microsoft.com/office/drawing/2014/main" val="2672739376"/>
                  </a:ext>
                </a:extLst>
              </a:tr>
              <a:tr h="0">
                <a:tc>
                  <a:txBody>
                    <a:bodyPr/>
                    <a:lstStyle/>
                    <a:p>
                      <a:pPr fontAlgn="t"/>
                      <a:r>
                        <a:rPr lang="en-US">
                          <a:solidFill>
                            <a:srgbClr val="666666"/>
                          </a:solidFill>
                          <a:effectLst/>
                        </a:rPr>
                        <a:t>Shape</a:t>
                      </a:r>
                    </a:p>
                  </a:txBody>
                  <a:tcPr>
                    <a:lnL>
                      <a:noFill/>
                    </a:lnL>
                    <a:lnR>
                      <a:noFill/>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rgbClr val="FAFAFA"/>
                    </a:solidFill>
                  </a:tcPr>
                </a:tc>
                <a:tc>
                  <a:txBody>
                    <a:bodyPr/>
                    <a:lstStyle/>
                    <a:p>
                      <a:pPr fontAlgn="t"/>
                      <a:r>
                        <a:rPr lang="en-US" dirty="0">
                          <a:solidFill>
                            <a:srgbClr val="666666"/>
                          </a:solidFill>
                          <a:effectLst/>
                        </a:rPr>
                        <a:t>Square with no rounded corners</a:t>
                      </a:r>
                    </a:p>
                  </a:txBody>
                  <a:tcPr>
                    <a:lnL>
                      <a:noFill/>
                    </a:lnL>
                    <a:lnR>
                      <a:noFill/>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rgbClr val="FAFAFA"/>
                    </a:solidFill>
                  </a:tcPr>
                </a:tc>
                <a:extLst>
                  <a:ext uri="{0D108BD9-81ED-4DB2-BD59-A6C34878D82A}">
                    <a16:rowId xmlns:a16="http://schemas.microsoft.com/office/drawing/2014/main" val="1721587511"/>
                  </a:ext>
                </a:extLst>
              </a:tr>
            </a:tbl>
          </a:graphicData>
        </a:graphic>
      </p:graphicFrame>
      <p:sp>
        <p:nvSpPr>
          <p:cNvPr id="6" name="TextBox 5">
            <a:extLst>
              <a:ext uri="{FF2B5EF4-FFF2-40B4-BE49-F238E27FC236}">
                <a16:creationId xmlns:a16="http://schemas.microsoft.com/office/drawing/2014/main" id="{2F764746-CD89-40C1-976D-6785C7F493D9}"/>
              </a:ext>
            </a:extLst>
          </p:cNvPr>
          <p:cNvSpPr txBox="1"/>
          <p:nvPr/>
        </p:nvSpPr>
        <p:spPr>
          <a:xfrm>
            <a:off x="627722" y="6123543"/>
            <a:ext cx="11775909" cy="369332"/>
          </a:xfrm>
          <a:prstGeom prst="rect">
            <a:avLst/>
          </a:prstGeom>
          <a:noFill/>
        </p:spPr>
        <p:txBody>
          <a:bodyPr wrap="square">
            <a:spAutoFit/>
          </a:bodyPr>
          <a:lstStyle/>
          <a:p>
            <a:r>
              <a:rPr lang="en-US" dirty="0"/>
              <a:t>https://developer.apple.com/design/human-interface-guidelines/ios/icons-and-images/app-icon/</a:t>
            </a:r>
          </a:p>
        </p:txBody>
      </p:sp>
    </p:spTree>
    <p:extLst>
      <p:ext uri="{BB962C8B-B14F-4D97-AF65-F5344CB8AC3E}">
        <p14:creationId xmlns:p14="http://schemas.microsoft.com/office/powerpoint/2010/main" val="3329065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7E2BF-4E6D-410E-94E2-7A63A4A01FAF}"/>
              </a:ext>
            </a:extLst>
          </p:cNvPr>
          <p:cNvSpPr>
            <a:spLocks noGrp="1"/>
          </p:cNvSpPr>
          <p:nvPr>
            <p:ph type="title"/>
          </p:nvPr>
        </p:nvSpPr>
        <p:spPr/>
        <p:txBody>
          <a:bodyPr/>
          <a:lstStyle/>
          <a:p>
            <a:r>
              <a:rPr lang="en-US" b="1" dirty="0"/>
              <a:t>Different types of icons</a:t>
            </a:r>
          </a:p>
        </p:txBody>
      </p:sp>
      <p:sp>
        <p:nvSpPr>
          <p:cNvPr id="3" name="Content Placeholder 2">
            <a:extLst>
              <a:ext uri="{FF2B5EF4-FFF2-40B4-BE49-F238E27FC236}">
                <a16:creationId xmlns:a16="http://schemas.microsoft.com/office/drawing/2014/main" id="{5C445EE5-1FC6-4678-A3CF-CE63A57684FF}"/>
              </a:ext>
            </a:extLst>
          </p:cNvPr>
          <p:cNvSpPr>
            <a:spLocks noGrp="1"/>
          </p:cNvSpPr>
          <p:nvPr>
            <p:ph idx="1"/>
          </p:nvPr>
        </p:nvSpPr>
        <p:spPr/>
        <p:txBody>
          <a:bodyPr/>
          <a:lstStyle/>
          <a:p>
            <a:r>
              <a:rPr lang="en-US" altLang="zh-CN" dirty="0"/>
              <a:t>Product icons</a:t>
            </a:r>
          </a:p>
          <a:p>
            <a:r>
              <a:rPr lang="en-US" dirty="0"/>
              <a:t>System icons</a:t>
            </a:r>
          </a:p>
          <a:p>
            <a:r>
              <a:rPr lang="en-US" dirty="0"/>
              <a:t>Animated icons</a:t>
            </a:r>
          </a:p>
        </p:txBody>
      </p:sp>
      <p:pic>
        <p:nvPicPr>
          <p:cNvPr id="4" name="Picture 3">
            <a:extLst>
              <a:ext uri="{FF2B5EF4-FFF2-40B4-BE49-F238E27FC236}">
                <a16:creationId xmlns:a16="http://schemas.microsoft.com/office/drawing/2014/main" id="{2EAB243C-DAC4-4778-AE84-75808709A555}"/>
              </a:ext>
            </a:extLst>
          </p:cNvPr>
          <p:cNvPicPr>
            <a:picLocks noChangeAspect="1"/>
          </p:cNvPicPr>
          <p:nvPr/>
        </p:nvPicPr>
        <p:blipFill>
          <a:blip r:embed="rId5"/>
          <a:stretch>
            <a:fillRect/>
          </a:stretch>
        </p:blipFill>
        <p:spPr>
          <a:xfrm>
            <a:off x="6266121" y="234308"/>
            <a:ext cx="4400993" cy="2084681"/>
          </a:xfrm>
          <a:prstGeom prst="rect">
            <a:avLst/>
          </a:prstGeom>
        </p:spPr>
      </p:pic>
      <p:pic>
        <p:nvPicPr>
          <p:cNvPr id="5" name="Picture 4">
            <a:extLst>
              <a:ext uri="{FF2B5EF4-FFF2-40B4-BE49-F238E27FC236}">
                <a16:creationId xmlns:a16="http://schemas.microsoft.com/office/drawing/2014/main" id="{7AF31EF4-985A-4E3B-8947-A1741A6DECD3}"/>
              </a:ext>
            </a:extLst>
          </p:cNvPr>
          <p:cNvPicPr>
            <a:picLocks noChangeAspect="1"/>
          </p:cNvPicPr>
          <p:nvPr/>
        </p:nvPicPr>
        <p:blipFill>
          <a:blip r:embed="rId6"/>
          <a:stretch>
            <a:fillRect/>
          </a:stretch>
        </p:blipFill>
        <p:spPr>
          <a:xfrm>
            <a:off x="6387364" y="2673277"/>
            <a:ext cx="5262230" cy="2908074"/>
          </a:xfrm>
          <a:prstGeom prst="rect">
            <a:avLst/>
          </a:prstGeom>
        </p:spPr>
      </p:pic>
      <p:pic>
        <p:nvPicPr>
          <p:cNvPr id="6" name="01-meaning">
            <a:hlinkClick r:id="" action="ppaction://media"/>
            <a:extLst>
              <a:ext uri="{FF2B5EF4-FFF2-40B4-BE49-F238E27FC236}">
                <a16:creationId xmlns:a16="http://schemas.microsoft.com/office/drawing/2014/main" id="{2D25DC50-C92D-4CDB-8E40-1141F27F57F4}"/>
              </a:ext>
            </a:extLst>
          </p:cNvPr>
          <p:cNvPicPr>
            <a:picLocks noChangeAspect="1"/>
          </p:cNvPicPr>
          <p:nvPr>
            <a:videoFile r:link="rId2"/>
            <p:extLst>
              <p:ext uri="{DAA4B4D4-6D71-4841-9C94-3DE7FCFB9230}">
                <p14:media xmlns:p14="http://schemas.microsoft.com/office/powerpoint/2010/main" r:embed="rId1"/>
              </p:ext>
            </p:extLst>
          </p:nvPr>
        </p:nvPicPr>
        <p:blipFill>
          <a:blip r:embed="rId7"/>
          <a:stretch>
            <a:fillRect/>
          </a:stretch>
        </p:blipFill>
        <p:spPr>
          <a:xfrm>
            <a:off x="838200" y="4001294"/>
            <a:ext cx="4966438" cy="2352523"/>
          </a:xfrm>
          <a:prstGeom prst="rect">
            <a:avLst/>
          </a:prstGeom>
        </p:spPr>
      </p:pic>
    </p:spTree>
    <p:extLst>
      <p:ext uri="{BB962C8B-B14F-4D97-AF65-F5344CB8AC3E}">
        <p14:creationId xmlns:p14="http://schemas.microsoft.com/office/powerpoint/2010/main" val="1279092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967"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1301</TotalTime>
  <Words>1599</Words>
  <Application>Microsoft Office PowerPoint</Application>
  <PresentationFormat>Widescreen</PresentationFormat>
  <Paragraphs>140</Paragraphs>
  <Slides>34</Slides>
  <Notes>11</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-apple-system</vt:lpstr>
      <vt:lpstr>SF Pro Text</vt:lpstr>
      <vt:lpstr>Source Sans Variable</vt:lpstr>
      <vt:lpstr>Arial</vt:lpstr>
      <vt:lpstr>Calibri</vt:lpstr>
      <vt:lpstr>Calibri Light</vt:lpstr>
      <vt:lpstr>georgia</vt:lpstr>
      <vt:lpstr>Open Sans</vt:lpstr>
      <vt:lpstr>Office Theme</vt:lpstr>
      <vt:lpstr>Iconography IT 467 </vt:lpstr>
      <vt:lpstr>Today’s Topics</vt:lpstr>
      <vt:lpstr>The benefits of icons in a graphical user interface</vt:lpstr>
      <vt:lpstr>The benefits of icons in a graphical user interface</vt:lpstr>
      <vt:lpstr>PowerPoint Presentation</vt:lpstr>
      <vt:lpstr>Icons are visual descriptors</vt:lpstr>
      <vt:lpstr>Google play icon requirements</vt:lpstr>
      <vt:lpstr>Apple’s icon requirements</vt:lpstr>
      <vt:lpstr>Different types of icons</vt:lpstr>
      <vt:lpstr>Mistakes in Icon Design</vt:lpstr>
      <vt:lpstr>PowerPoint Presentation</vt:lpstr>
      <vt:lpstr>Insufficient differentiation between icons</vt:lpstr>
      <vt:lpstr>Too many elements in one icon</vt:lpstr>
      <vt:lpstr>Unnecessary elements</vt:lpstr>
      <vt:lpstr>BeOS 5 icons example</vt:lpstr>
      <vt:lpstr>Overly original metaphors</vt:lpstr>
      <vt:lpstr>Text inside icons</vt:lpstr>
      <vt:lpstr>PowerPoint Presentation</vt:lpstr>
      <vt:lpstr>Inaccurate icon image</vt:lpstr>
      <vt:lpstr>PowerPoint Presentation</vt:lpstr>
      <vt:lpstr>PowerPoint Presentation</vt:lpstr>
      <vt:lpstr>PowerPoint Presentation</vt:lpstr>
      <vt:lpstr>Not taking into account the cultural characteristics of your target audience</vt:lpstr>
      <vt:lpstr>PowerPoint Presentation</vt:lpstr>
      <vt:lpstr>Icon Classification: Resemblance, Reference, and Arbitrary Icons</vt:lpstr>
      <vt:lpstr>Icon Classification: Resemblance, Reference, and Arbitrary Icons</vt:lpstr>
      <vt:lpstr>Icon Classification: Resemblance, Reference, and Arbitrary Icons</vt:lpstr>
      <vt:lpstr>Bad Icons: How to Identify and Improve Them</vt:lpstr>
      <vt:lpstr>Bad Icons: How to Identify and Improve Them</vt:lpstr>
      <vt:lpstr>Bad Icons: How to Identify and Improve Them</vt:lpstr>
      <vt:lpstr>PowerPoint Presentation</vt:lpstr>
      <vt:lpstr>Bad Icons: How to Identify and Improve Them</vt:lpstr>
      <vt:lpstr>Icon Usability</vt:lpstr>
      <vt:lpstr>Design guidelines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Jianwei Lai</dc:creator>
  <cp:lastModifiedBy>Lai, Jianwei</cp:lastModifiedBy>
  <cp:revision>57</cp:revision>
  <dcterms:created xsi:type="dcterms:W3CDTF">2020-10-26T01:09:45Z</dcterms:created>
  <dcterms:modified xsi:type="dcterms:W3CDTF">2022-10-16T22:52:58Z</dcterms:modified>
</cp:coreProperties>
</file>