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2" r:id="rId7"/>
    <p:sldId id="263" r:id="rId8"/>
    <p:sldId id="264" r:id="rId9"/>
    <p:sldId id="265" r:id="rId10"/>
    <p:sldId id="266" r:id="rId11"/>
    <p:sldId id="270" r:id="rId12"/>
    <p:sldId id="271" r:id="rId13"/>
    <p:sldId id="273" r:id="rId14"/>
    <p:sldId id="275" r:id="rId15"/>
    <p:sldId id="274" r:id="rId16"/>
    <p:sldId id="285" r:id="rId17"/>
    <p:sldId id="276" r:id="rId18"/>
    <p:sldId id="277" r:id="rId19"/>
    <p:sldId id="278" r:id="rId20"/>
    <p:sldId id="279" r:id="rId21"/>
    <p:sldId id="280" r:id="rId22"/>
    <p:sldId id="281" r:id="rId23"/>
    <p:sldId id="282" r:id="rId24"/>
    <p:sldId id="283"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24373" autoAdjust="0"/>
  </p:normalViewPr>
  <p:slideViewPr>
    <p:cSldViewPr snapToGrid="0">
      <p:cViewPr>
        <p:scale>
          <a:sx n="75" d="100"/>
          <a:sy n="75" d="100"/>
        </p:scale>
        <p:origin x="946"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CDA2A-6C9D-4EF7-A88E-DDA45E114B0D}" type="datetimeFigureOut">
              <a:rPr lang="en-US" smtClean="0"/>
              <a:t>8/27/2022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EEF8B-38BC-4463-B3FB-41BF6EB12973}" type="slidenum">
              <a:rPr lang="en-US" smtClean="0"/>
              <a:t>‹#›</a:t>
            </a:fld>
            <a:endParaRPr lang="en-US"/>
          </a:p>
        </p:txBody>
      </p:sp>
    </p:spTree>
    <p:extLst>
      <p:ext uri="{BB962C8B-B14F-4D97-AF65-F5344CB8AC3E}">
        <p14:creationId xmlns:p14="http://schemas.microsoft.com/office/powerpoint/2010/main" val="348005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EEF8B-38BC-4463-B3FB-41BF6EB12973}" type="slidenum">
              <a:rPr lang="en-US" smtClean="0"/>
              <a:t>1</a:t>
            </a:fld>
            <a:endParaRPr lang="en-US"/>
          </a:p>
        </p:txBody>
      </p:sp>
    </p:spTree>
    <p:extLst>
      <p:ext uri="{BB962C8B-B14F-4D97-AF65-F5344CB8AC3E}">
        <p14:creationId xmlns:p14="http://schemas.microsoft.com/office/powerpoint/2010/main" val="220171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3228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016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47066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638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54729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7717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&lt;style&gt;</a:t>
            </a:r>
          </a:p>
          <a:p>
            <a:r>
              <a:rPr lang="en-US" smtClean="0"/>
              <a:t>  div.city</a:t>
            </a:r>
            <a:r>
              <a:rPr lang="en-US" dirty="0" smtClean="0"/>
              <a:t> </a:t>
            </a:r>
            <a:r>
              <a:rPr lang="en-US" dirty="0"/>
              <a:t>{</a:t>
            </a:r>
          </a:p>
          <a:p>
            <a:r>
              <a:rPr lang="en-US" dirty="0"/>
              <a:t>  background-color: tomato;</a:t>
            </a:r>
          </a:p>
          <a:p>
            <a:r>
              <a:rPr lang="en-US" dirty="0"/>
              <a:t>  color: white;</a:t>
            </a:r>
          </a:p>
          <a:p>
            <a:r>
              <a:rPr lang="en-US" dirty="0"/>
              <a:t>  border: 2px solid black;</a:t>
            </a:r>
          </a:p>
          <a:p>
            <a:r>
              <a:rPr lang="en-US" dirty="0"/>
              <a:t>  margin: 20px;</a:t>
            </a:r>
          </a:p>
          <a:p>
            <a:r>
              <a:rPr lang="en-US" dirty="0"/>
              <a:t>  padding: 20px;</a:t>
            </a:r>
          </a:p>
          <a:p>
            <a:r>
              <a:rPr lang="en-US" dirty="0"/>
              <a:t>}</a:t>
            </a:r>
          </a:p>
          <a:p>
            <a:r>
              <a:rPr lang="en-US" dirty="0"/>
              <a:t>&lt;/style&gt;</a:t>
            </a:r>
          </a:p>
          <a:p>
            <a:r>
              <a:rPr lang="en-US" dirty="0"/>
              <a:t>&lt;/head&gt;</a:t>
            </a:r>
          </a:p>
          <a:p>
            <a:r>
              <a:rPr lang="en-US" dirty="0"/>
              <a:t>&lt;body&gt;</a:t>
            </a:r>
          </a:p>
          <a:p>
            <a:endParaRPr lang="en-US" dirty="0"/>
          </a:p>
          <a:p>
            <a:r>
              <a:rPr lang="en-US" dirty="0"/>
              <a:t>&lt;div class="city"&gt;</a:t>
            </a:r>
          </a:p>
          <a:p>
            <a:r>
              <a:rPr lang="en-US" dirty="0"/>
              <a:t>&lt;h2&gt;London&lt;/h2&gt;</a:t>
            </a:r>
          </a:p>
          <a:p>
            <a:r>
              <a:rPr lang="en-US" dirty="0"/>
              <a:t>&lt;p&gt;London is the capital of England.&lt;/p&gt;</a:t>
            </a:r>
          </a:p>
          <a:p>
            <a:r>
              <a:rPr lang="en-US" dirty="0"/>
              <a:t>&lt;/div&gt; </a:t>
            </a:r>
          </a:p>
          <a:p>
            <a:endParaRPr lang="en-US" dirty="0"/>
          </a:p>
          <a:p>
            <a:r>
              <a:rPr lang="en-US" dirty="0"/>
              <a:t>&lt;div class="city"&gt;</a:t>
            </a:r>
          </a:p>
          <a:p>
            <a:r>
              <a:rPr lang="en-US" dirty="0"/>
              <a:t>&lt;h2&gt;Paris&lt;/h2&gt;</a:t>
            </a:r>
          </a:p>
          <a:p>
            <a:r>
              <a:rPr lang="en-US" dirty="0"/>
              <a:t>&lt;p&gt;Paris is the capital of France.&lt;/p&gt;</a:t>
            </a:r>
          </a:p>
          <a:p>
            <a:r>
              <a:rPr lang="en-US" dirty="0"/>
              <a:t>&lt;/div&gt;</a:t>
            </a:r>
          </a:p>
          <a:p>
            <a:endParaRPr lang="en-US" dirty="0"/>
          </a:p>
          <a:p>
            <a:r>
              <a:rPr lang="en-US" dirty="0"/>
              <a:t>&lt;div class="city"&gt;</a:t>
            </a:r>
          </a:p>
          <a:p>
            <a:r>
              <a:rPr lang="en-US" dirty="0"/>
              <a:t>&lt;h2&gt;Tokyo&lt;/h2&gt;</a:t>
            </a:r>
          </a:p>
          <a:p>
            <a:r>
              <a:rPr lang="en-US" dirty="0"/>
              <a:t>&lt;p&gt;Tokyo is the capital of Japan.&lt;/p&gt;</a:t>
            </a:r>
          </a:p>
          <a:p>
            <a:r>
              <a:rPr lang="en-US" dirty="0"/>
              <a:t>&lt;/div&gt;</a:t>
            </a:r>
          </a:p>
          <a:p>
            <a:endParaRPr lang="en-US" dirty="0"/>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EF8EEF8B-38BC-4463-B3FB-41BF6EB12973}" type="slidenum">
              <a:rPr lang="en-US" smtClean="0"/>
              <a:t>24</a:t>
            </a:fld>
            <a:endParaRPr lang="en-US"/>
          </a:p>
        </p:txBody>
      </p:sp>
    </p:spTree>
    <p:extLst>
      <p:ext uri="{BB962C8B-B14F-4D97-AF65-F5344CB8AC3E}">
        <p14:creationId xmlns:p14="http://schemas.microsoft.com/office/powerpoint/2010/main" val="268915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https://www.visionmobile.com/blog/2013/07/web-sites-vs-web-apps-what-the-experts-think</a:t>
            </a:r>
          </a:p>
        </p:txBody>
      </p:sp>
      <p:sp>
        <p:nvSpPr>
          <p:cNvPr id="4" name="Slide Number Placeholder 3"/>
          <p:cNvSpPr>
            <a:spLocks noGrp="1"/>
          </p:cNvSpPr>
          <p:nvPr>
            <p:ph type="sldNum" sz="quarter" idx="10"/>
          </p:nvPr>
        </p:nvSpPr>
        <p:spPr/>
        <p:txBody>
          <a:bodyPr/>
          <a:lstStyle/>
          <a:p>
            <a:fld id="{A49B3CC9-3874-4336-85B9-70C0A6260C19}" type="slidenum">
              <a:rPr lang="en-US" smtClean="0"/>
              <a:t>3</a:t>
            </a:fld>
            <a:endParaRPr lang="en-US"/>
          </a:p>
        </p:txBody>
      </p:sp>
    </p:spTree>
    <p:extLst>
      <p:ext uri="{BB962C8B-B14F-4D97-AF65-F5344CB8AC3E}">
        <p14:creationId xmlns:p14="http://schemas.microsoft.com/office/powerpoint/2010/main" val="148275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http://www.magicwebsolutions.co.uk/blog/the-benefits-of-web-based-applications.htm</a:t>
            </a:r>
          </a:p>
        </p:txBody>
      </p:sp>
      <p:sp>
        <p:nvSpPr>
          <p:cNvPr id="4" name="Slide Number Placeholder 3"/>
          <p:cNvSpPr>
            <a:spLocks noGrp="1"/>
          </p:cNvSpPr>
          <p:nvPr>
            <p:ph type="sldNum" sz="quarter" idx="10"/>
          </p:nvPr>
        </p:nvSpPr>
        <p:spPr/>
        <p:txBody>
          <a:bodyPr/>
          <a:lstStyle/>
          <a:p>
            <a:fld id="{A49B3CC9-3874-4336-85B9-70C0A6260C19}" type="slidenum">
              <a:rPr lang="en-US" smtClean="0"/>
              <a:t>4</a:t>
            </a:fld>
            <a:endParaRPr lang="en-US"/>
          </a:p>
        </p:txBody>
      </p:sp>
    </p:spTree>
    <p:extLst>
      <p:ext uri="{BB962C8B-B14F-4D97-AF65-F5344CB8AC3E}">
        <p14:creationId xmlns:p14="http://schemas.microsoft.com/office/powerpoint/2010/main" val="402783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http://www.resultantsys.com/index.php/general/what-is-a-web-application-server/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user requests a web page. The Web Server finds the web page file in a local directory and sends it back out to the user. When graphic files are requested, the same thing happens. The Web Server finds the requested graphic files and sends them back to the user.</a:t>
            </a:r>
            <a:r>
              <a:rPr lang="en-US" dirty="0"/>
              <a:t/>
            </a:r>
            <a:br>
              <a:rPr lang="en-US" dirty="0"/>
            </a:br>
            <a:r>
              <a:rPr lang="en-US" sz="1200" b="0" i="0" kern="1200" dirty="0">
                <a:solidFill>
                  <a:schemeClr val="tx1"/>
                </a:solidFill>
                <a:effectLst/>
                <a:latin typeface="+mn-lt"/>
                <a:ea typeface="+mn-ea"/>
                <a:cs typeface="+mn-cs"/>
              </a:rPr>
              <a:t>The Web Server standards were originally designed to publish static documents on the Internet. There was a limited capability for accessing dynamic content, but this was never intended to support high volume, highly interactive Web applications.</a:t>
            </a:r>
            <a:endParaRPr lang="en-US" dirty="0"/>
          </a:p>
        </p:txBody>
      </p:sp>
      <p:sp>
        <p:nvSpPr>
          <p:cNvPr id="4" name="Slide Number Placeholder 3"/>
          <p:cNvSpPr>
            <a:spLocks noGrp="1"/>
          </p:cNvSpPr>
          <p:nvPr>
            <p:ph type="sldNum" sz="quarter" idx="10"/>
          </p:nvPr>
        </p:nvSpPr>
        <p:spPr/>
        <p:txBody>
          <a:bodyPr/>
          <a:lstStyle/>
          <a:p>
            <a:fld id="{A49B3CC9-3874-4336-85B9-70C0A6260C19}" type="slidenum">
              <a:rPr lang="en-US" smtClean="0"/>
              <a:t>5</a:t>
            </a:fld>
            <a:endParaRPr lang="en-US"/>
          </a:p>
        </p:txBody>
      </p:sp>
    </p:spTree>
    <p:extLst>
      <p:ext uri="{BB962C8B-B14F-4D97-AF65-F5344CB8AC3E}">
        <p14:creationId xmlns:p14="http://schemas.microsoft.com/office/powerpoint/2010/main" val="219027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Web application servers are designed specifically to extend web servers to support dynamic content. The application server software “hooks in” to the web server software and automatically intercepts any user requests for dynamic content. The web server still sends out static web pages and graphic files–Just like before. But now, the application server can create dynamic content by mixing data with templates, running programs, or by accessing databases.</a:t>
            </a:r>
            <a:endParaRPr lang="en-US" dirty="0"/>
          </a:p>
        </p:txBody>
      </p:sp>
      <p:sp>
        <p:nvSpPr>
          <p:cNvPr id="4" name="Slide Number Placeholder 3"/>
          <p:cNvSpPr>
            <a:spLocks noGrp="1"/>
          </p:cNvSpPr>
          <p:nvPr>
            <p:ph type="sldNum" sz="quarter" idx="10"/>
          </p:nvPr>
        </p:nvSpPr>
        <p:spPr/>
        <p:txBody>
          <a:bodyPr/>
          <a:lstStyle/>
          <a:p>
            <a:fld id="{A49B3CC9-3874-4336-85B9-70C0A6260C19}" type="slidenum">
              <a:rPr lang="en-US" smtClean="0"/>
              <a:t>6</a:t>
            </a:fld>
            <a:endParaRPr lang="en-US"/>
          </a:p>
        </p:txBody>
      </p:sp>
    </p:spTree>
    <p:extLst>
      <p:ext uri="{BB962C8B-B14F-4D97-AF65-F5344CB8AC3E}">
        <p14:creationId xmlns:p14="http://schemas.microsoft.com/office/powerpoint/2010/main" val="11233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Head first HTML and CSS page 2</a:t>
            </a:r>
          </a:p>
          <a:p>
            <a:r>
              <a:rPr lang="en-US" dirty="0"/>
              <a:t>W3schools.com</a:t>
            </a:r>
          </a:p>
          <a:p>
            <a:r>
              <a:rPr lang="en-US" dirty="0"/>
              <a:t>http://www.w3schools.com/html/html_intro.asp</a:t>
            </a:r>
          </a:p>
        </p:txBody>
      </p:sp>
      <p:sp>
        <p:nvSpPr>
          <p:cNvPr id="4" name="Slide Number Placeholder 3"/>
          <p:cNvSpPr>
            <a:spLocks noGrp="1"/>
          </p:cNvSpPr>
          <p:nvPr>
            <p:ph type="sldNum" sz="quarter" idx="10"/>
          </p:nvPr>
        </p:nvSpPr>
        <p:spPr/>
        <p:txBody>
          <a:bodyPr/>
          <a:lstStyle/>
          <a:p>
            <a:fld id="{73F22261-5FC1-48FD-94FE-376F58127438}" type="slidenum">
              <a:rPr lang="en-US" smtClean="0"/>
              <a:t>7</a:t>
            </a:fld>
            <a:endParaRPr lang="en-US"/>
          </a:p>
        </p:txBody>
      </p:sp>
    </p:spTree>
    <p:extLst>
      <p:ext uri="{BB962C8B-B14F-4D97-AF65-F5344CB8AC3E}">
        <p14:creationId xmlns:p14="http://schemas.microsoft.com/office/powerpoint/2010/main" val="183157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EEF8B-38BC-4463-B3FB-41BF6EB12973}" type="slidenum">
              <a:rPr lang="en-US" smtClean="0"/>
              <a:t>9</a:t>
            </a:fld>
            <a:endParaRPr lang="en-US"/>
          </a:p>
        </p:txBody>
      </p:sp>
    </p:spTree>
    <p:extLst>
      <p:ext uri="{BB962C8B-B14F-4D97-AF65-F5344CB8AC3E}">
        <p14:creationId xmlns:p14="http://schemas.microsoft.com/office/powerpoint/2010/main" val="853082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4584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5024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54B8E5-0B5F-4B4E-9562-9D7C79014FE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183186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54B8E5-0B5F-4B4E-9562-9D7C79014FE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25424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54B8E5-0B5F-4B4E-9562-9D7C79014FE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353093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54B8E5-0B5F-4B4E-9562-9D7C79014FE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260582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54B8E5-0B5F-4B4E-9562-9D7C79014FE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279745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54B8E5-0B5F-4B4E-9562-9D7C79014FE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4331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54B8E5-0B5F-4B4E-9562-9D7C79014FEF}" type="datetimeFigureOut">
              <a:rPr lang="en-US" smtClean="0"/>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172209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54B8E5-0B5F-4B4E-9562-9D7C79014FEF}" type="datetimeFigureOut">
              <a:rPr lang="en-US" smtClean="0"/>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128484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4B8E5-0B5F-4B4E-9562-9D7C79014FEF}" type="datetimeFigureOut">
              <a:rPr lang="en-US" smtClean="0"/>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409834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4B8E5-0B5F-4B4E-9562-9D7C79014FE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4224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4B8E5-0B5F-4B4E-9562-9D7C79014FEF}" type="datetimeFigureOut">
              <a:rPr lang="en-US" smtClean="0"/>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0E511B-8634-4AB1-8C0F-55A69621FA24}" type="slidenum">
              <a:rPr lang="en-US" smtClean="0"/>
              <a:t>‹#›</a:t>
            </a:fld>
            <a:endParaRPr lang="en-US"/>
          </a:p>
        </p:txBody>
      </p:sp>
    </p:spTree>
    <p:extLst>
      <p:ext uri="{BB962C8B-B14F-4D97-AF65-F5344CB8AC3E}">
        <p14:creationId xmlns:p14="http://schemas.microsoft.com/office/powerpoint/2010/main" val="115616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4B8E5-0B5F-4B4E-9562-9D7C79014FEF}" type="datetimeFigureOut">
              <a:rPr lang="en-US" smtClean="0"/>
              <a:t>8/27/2022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E511B-8634-4AB1-8C0F-55A69621FA24}" type="slidenum">
              <a:rPr lang="en-US" smtClean="0"/>
              <a:t>‹#›</a:t>
            </a:fld>
            <a:endParaRPr lang="en-US"/>
          </a:p>
        </p:txBody>
      </p:sp>
    </p:spTree>
    <p:extLst>
      <p:ext uri="{BB962C8B-B14F-4D97-AF65-F5344CB8AC3E}">
        <p14:creationId xmlns:p14="http://schemas.microsoft.com/office/powerpoint/2010/main" val="2094177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lai12@ilst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b="1" dirty="0"/>
              <a:t>IT 353 Web Development Technologies</a:t>
            </a:r>
          </a:p>
        </p:txBody>
      </p:sp>
      <p:sp>
        <p:nvSpPr>
          <p:cNvPr id="3" name="Subtitle 2"/>
          <p:cNvSpPr>
            <a:spLocks noGrp="1"/>
          </p:cNvSpPr>
          <p:nvPr>
            <p:ph type="subTitle" idx="1"/>
          </p:nvPr>
        </p:nvSpPr>
        <p:spPr>
          <a:xfrm>
            <a:off x="1706681" y="2696066"/>
            <a:ext cx="10147066" cy="3715885"/>
          </a:xfrm>
        </p:spPr>
        <p:txBody>
          <a:bodyPr>
            <a:normAutofit/>
          </a:bodyPr>
          <a:lstStyle/>
          <a:p>
            <a:pPr algn="l"/>
            <a:endParaRPr lang="en-US" sz="2800" dirty="0"/>
          </a:p>
          <a:p>
            <a:pPr algn="l"/>
            <a:endParaRPr lang="en-US" dirty="0"/>
          </a:p>
          <a:p>
            <a:pPr algn="l"/>
            <a:endParaRPr lang="en-US" dirty="0"/>
          </a:p>
          <a:p>
            <a:pPr algn="l"/>
            <a:endParaRPr lang="en-US" dirty="0"/>
          </a:p>
          <a:p>
            <a:pPr algn="l"/>
            <a:endParaRPr lang="en-US" dirty="0"/>
          </a:p>
          <a:p>
            <a:pPr algn="l"/>
            <a:endParaRPr lang="en-US" dirty="0"/>
          </a:p>
          <a:p>
            <a:pPr algn="r"/>
            <a:r>
              <a:rPr lang="en-US" dirty="0"/>
              <a:t>Jianwei Lai</a:t>
            </a:r>
          </a:p>
          <a:p>
            <a:pPr algn="r"/>
            <a:r>
              <a:rPr lang="en-US" dirty="0">
                <a:hlinkClick r:id="rId3"/>
              </a:rPr>
              <a:t>jlai12@ilstu.edu</a:t>
            </a:r>
            <a:endParaRPr lang="en-US" dirty="0"/>
          </a:p>
        </p:txBody>
      </p:sp>
      <p:pic>
        <p:nvPicPr>
          <p:cNvPr id="4098" name="Picture 2" descr="Image result for html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85" y="3331038"/>
            <a:ext cx="2913643" cy="291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91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10</a:t>
            </a:fld>
            <a:endParaRPr lang="en-US"/>
          </a:p>
        </p:txBody>
      </p:sp>
      <p:sp>
        <p:nvSpPr>
          <p:cNvPr id="8" name="TextBox 7">
            <a:extLst>
              <a:ext uri="{FF2B5EF4-FFF2-40B4-BE49-F238E27FC236}">
                <a16:creationId xmlns:a16="http://schemas.microsoft.com/office/drawing/2014/main" xmlns="" id="{7425A5F9-C73B-49CD-B2FC-C884BCDB20B5}"/>
              </a:ext>
            </a:extLst>
          </p:cNvPr>
          <p:cNvSpPr txBox="1"/>
          <p:nvPr/>
        </p:nvSpPr>
        <p:spPr>
          <a:xfrm>
            <a:off x="1400175" y="2577198"/>
            <a:ext cx="7425928" cy="369332"/>
          </a:xfrm>
          <a:prstGeom prst="rect">
            <a:avLst/>
          </a:prstGeom>
          <a:noFill/>
        </p:spPr>
        <p:txBody>
          <a:bodyPr wrap="square">
            <a:spAutoFit/>
          </a:bodyPr>
          <a:lstStyle/>
          <a:p>
            <a:r>
              <a:rPr lang="en-US" dirty="0"/>
              <a:t>https://www.w3schools.com/html/tryit.asp?filename=tryhtml_default</a:t>
            </a:r>
          </a:p>
        </p:txBody>
      </p:sp>
    </p:spTree>
    <p:extLst>
      <p:ext uri="{BB962C8B-B14F-4D97-AF65-F5344CB8AC3E}">
        <p14:creationId xmlns:p14="http://schemas.microsoft.com/office/powerpoint/2010/main" val="240922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619FEF5-9513-482C-8F58-BF524BA9F57C}" type="slidenum">
              <a:rPr lang="en-US" smtClean="0"/>
              <a:t>11</a:t>
            </a:fld>
            <a:endParaRPr lang="en-US"/>
          </a:p>
        </p:txBody>
      </p:sp>
      <p:sp>
        <p:nvSpPr>
          <p:cNvPr id="3" name="Rectangle 2"/>
          <p:cNvSpPr txBox="1">
            <a:spLocks noChangeArrowheads="1"/>
          </p:cNvSpPr>
          <p:nvPr/>
        </p:nvSpPr>
        <p:spPr>
          <a:xfrm>
            <a:off x="1981200" y="457200"/>
            <a:ext cx="8229600" cy="91440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en-US" b="1" dirty="0"/>
              <a:t>History of HTML</a:t>
            </a:r>
          </a:p>
        </p:txBody>
      </p:sp>
      <p:sp>
        <p:nvSpPr>
          <p:cNvPr id="4" name="Rectangle 3"/>
          <p:cNvSpPr/>
          <p:nvPr/>
        </p:nvSpPr>
        <p:spPr bwMode="auto">
          <a:xfrm>
            <a:off x="3281521" y="13716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a:latin typeface="Arial" charset="0"/>
            </a:endParaRPr>
          </a:p>
        </p:txBody>
      </p:sp>
      <p:sp>
        <p:nvSpPr>
          <p:cNvPr id="5" name="Rectangle 4"/>
          <p:cNvSpPr>
            <a:spLocks noChangeArrowheads="1"/>
          </p:cNvSpPr>
          <p:nvPr/>
        </p:nvSpPr>
        <p:spPr bwMode="auto">
          <a:xfrm>
            <a:off x="3517490" y="1600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first published</a:t>
            </a:r>
            <a:endParaRPr lang="en-IN" altLang="en-US" sz="1600"/>
          </a:p>
        </p:txBody>
      </p:sp>
      <p:cxnSp>
        <p:nvCxnSpPr>
          <p:cNvPr id="6" name="Straight Connector 16"/>
          <p:cNvCxnSpPr>
            <a:cxnSpLocks noChangeShapeType="1"/>
          </p:cNvCxnSpPr>
          <p:nvPr/>
        </p:nvCxnSpPr>
        <p:spPr bwMode="auto">
          <a:xfrm>
            <a:off x="2824321" y="18288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 name="Rectangle 6"/>
          <p:cNvSpPr>
            <a:spLocks noChangeArrowheads="1"/>
          </p:cNvSpPr>
          <p:nvPr/>
        </p:nvSpPr>
        <p:spPr bwMode="auto">
          <a:xfrm>
            <a:off x="2214721" y="1676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1991</a:t>
            </a:r>
            <a:endParaRPr lang="en-IN" altLang="en-US" sz="1400" b="1"/>
          </a:p>
        </p:txBody>
      </p:sp>
      <p:cxnSp>
        <p:nvCxnSpPr>
          <p:cNvPr id="8" name="Straight Connector 16"/>
          <p:cNvCxnSpPr>
            <a:cxnSpLocks noChangeShapeType="1"/>
          </p:cNvCxnSpPr>
          <p:nvPr/>
        </p:nvCxnSpPr>
        <p:spPr bwMode="auto">
          <a:xfrm>
            <a:off x="2824321" y="55626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 name="Rectangle 17"/>
          <p:cNvSpPr>
            <a:spLocks noChangeArrowheads="1"/>
          </p:cNvSpPr>
          <p:nvPr/>
        </p:nvSpPr>
        <p:spPr bwMode="auto">
          <a:xfrm>
            <a:off x="2214721" y="5410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2012</a:t>
            </a:r>
            <a:endParaRPr lang="en-IN" altLang="en-US" sz="1400" b="1"/>
          </a:p>
        </p:txBody>
      </p:sp>
      <p:cxnSp>
        <p:nvCxnSpPr>
          <p:cNvPr id="10" name="Straight Connector 16"/>
          <p:cNvCxnSpPr>
            <a:cxnSpLocks noChangeShapeType="1"/>
          </p:cNvCxnSpPr>
          <p:nvPr/>
        </p:nvCxnSpPr>
        <p:spPr bwMode="auto">
          <a:xfrm>
            <a:off x="2824321" y="47244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 name="Rectangle 17"/>
          <p:cNvSpPr>
            <a:spLocks noChangeArrowheads="1"/>
          </p:cNvSpPr>
          <p:nvPr/>
        </p:nvSpPr>
        <p:spPr bwMode="auto">
          <a:xfrm>
            <a:off x="2214721" y="4343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t>2002 -2009</a:t>
            </a:r>
            <a:endParaRPr lang="en-IN" altLang="en-US" sz="1400" b="1" dirty="0"/>
          </a:p>
        </p:txBody>
      </p:sp>
      <p:cxnSp>
        <p:nvCxnSpPr>
          <p:cNvPr id="12" name="Straight Connector 16"/>
          <p:cNvCxnSpPr>
            <a:cxnSpLocks noChangeShapeType="1"/>
          </p:cNvCxnSpPr>
          <p:nvPr/>
        </p:nvCxnSpPr>
        <p:spPr bwMode="auto">
          <a:xfrm>
            <a:off x="2824321" y="38100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3" name="Rectangle 17"/>
          <p:cNvSpPr>
            <a:spLocks noChangeArrowheads="1"/>
          </p:cNvSpPr>
          <p:nvPr/>
        </p:nvSpPr>
        <p:spPr bwMode="auto">
          <a:xfrm>
            <a:off x="2214721" y="36576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2000</a:t>
            </a:r>
            <a:endParaRPr lang="en-IN" altLang="en-US" sz="1400" b="1"/>
          </a:p>
        </p:txBody>
      </p:sp>
      <p:sp>
        <p:nvSpPr>
          <p:cNvPr id="14" name="Rectangle 18"/>
          <p:cNvSpPr>
            <a:spLocks noChangeArrowheads="1"/>
          </p:cNvSpPr>
          <p:nvPr/>
        </p:nvSpPr>
        <p:spPr bwMode="auto">
          <a:xfrm>
            <a:off x="3517490" y="20574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2.0</a:t>
            </a:r>
            <a:endParaRPr lang="en-IN" altLang="en-US" sz="1600"/>
          </a:p>
        </p:txBody>
      </p:sp>
      <p:sp>
        <p:nvSpPr>
          <p:cNvPr id="15" name="Rectangle 18"/>
          <p:cNvSpPr>
            <a:spLocks noChangeArrowheads="1"/>
          </p:cNvSpPr>
          <p:nvPr/>
        </p:nvSpPr>
        <p:spPr bwMode="auto">
          <a:xfrm>
            <a:off x="3517490" y="2590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3.2</a:t>
            </a:r>
            <a:endParaRPr lang="en-IN" altLang="en-US" sz="1600"/>
          </a:p>
        </p:txBody>
      </p:sp>
      <p:sp>
        <p:nvSpPr>
          <p:cNvPr id="16" name="Rectangle 18"/>
          <p:cNvSpPr>
            <a:spLocks noChangeArrowheads="1"/>
          </p:cNvSpPr>
          <p:nvPr/>
        </p:nvSpPr>
        <p:spPr bwMode="auto">
          <a:xfrm>
            <a:off x="3517490" y="3048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 4.01</a:t>
            </a:r>
            <a:endParaRPr lang="en-IN" altLang="en-US" sz="1600"/>
          </a:p>
        </p:txBody>
      </p:sp>
      <p:sp>
        <p:nvSpPr>
          <p:cNvPr id="17" name="Rectangle 18"/>
          <p:cNvSpPr>
            <a:spLocks noChangeArrowheads="1"/>
          </p:cNvSpPr>
          <p:nvPr/>
        </p:nvSpPr>
        <p:spPr bwMode="auto">
          <a:xfrm>
            <a:off x="3517490" y="35814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t>XHTML 1.0</a:t>
            </a:r>
            <a:endParaRPr lang="en-IN" altLang="en-US" sz="1600" dirty="0"/>
          </a:p>
        </p:txBody>
      </p:sp>
      <p:sp>
        <p:nvSpPr>
          <p:cNvPr id="18" name="Rectangle 18"/>
          <p:cNvSpPr>
            <a:spLocks noChangeArrowheads="1"/>
          </p:cNvSpPr>
          <p:nvPr/>
        </p:nvSpPr>
        <p:spPr bwMode="auto">
          <a:xfrm>
            <a:off x="3517490" y="4495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solidFill>
                  <a:srgbClr val="969696"/>
                </a:solidFill>
              </a:rPr>
              <a:t>XHTML 2.0</a:t>
            </a:r>
            <a:endParaRPr lang="en-IN" altLang="en-US" sz="1600">
              <a:solidFill>
                <a:srgbClr val="969696"/>
              </a:solidFill>
            </a:endParaRPr>
          </a:p>
        </p:txBody>
      </p:sp>
      <p:sp>
        <p:nvSpPr>
          <p:cNvPr id="19" name="Rectangle 18"/>
          <p:cNvSpPr>
            <a:spLocks noChangeArrowheads="1"/>
          </p:cNvSpPr>
          <p:nvPr/>
        </p:nvSpPr>
        <p:spPr bwMode="auto">
          <a:xfrm>
            <a:off x="3517490" y="5334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a:t>HTML5</a:t>
            </a:r>
            <a:endParaRPr lang="en-IN" altLang="en-US" sz="1600"/>
          </a:p>
        </p:txBody>
      </p:sp>
      <p:cxnSp>
        <p:nvCxnSpPr>
          <p:cNvPr id="20" name="Straight Connector 16"/>
          <p:cNvCxnSpPr>
            <a:cxnSpLocks noChangeShapeType="1"/>
            <a:endCxn id="14" idx="1"/>
          </p:cNvCxnSpPr>
          <p:nvPr/>
        </p:nvCxnSpPr>
        <p:spPr bwMode="auto">
          <a:xfrm>
            <a:off x="2824320" y="22860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1" name="Rectangle 17"/>
          <p:cNvSpPr>
            <a:spLocks noChangeArrowheads="1"/>
          </p:cNvSpPr>
          <p:nvPr/>
        </p:nvSpPr>
        <p:spPr bwMode="auto">
          <a:xfrm>
            <a:off x="2214721" y="21336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1995</a:t>
            </a:r>
            <a:endParaRPr lang="en-IN" altLang="en-US" sz="1400" b="1"/>
          </a:p>
        </p:txBody>
      </p:sp>
      <p:cxnSp>
        <p:nvCxnSpPr>
          <p:cNvPr id="22" name="Straight Connector 16"/>
          <p:cNvCxnSpPr>
            <a:cxnSpLocks noChangeShapeType="1"/>
            <a:endCxn id="15" idx="1"/>
          </p:cNvCxnSpPr>
          <p:nvPr/>
        </p:nvCxnSpPr>
        <p:spPr bwMode="auto">
          <a:xfrm>
            <a:off x="2824320" y="28194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 name="Rectangle 17"/>
          <p:cNvSpPr>
            <a:spLocks noChangeArrowheads="1"/>
          </p:cNvSpPr>
          <p:nvPr/>
        </p:nvSpPr>
        <p:spPr bwMode="auto">
          <a:xfrm>
            <a:off x="2214721" y="2667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1997</a:t>
            </a:r>
            <a:endParaRPr lang="en-IN" altLang="en-US" sz="1400" b="1"/>
          </a:p>
        </p:txBody>
      </p:sp>
      <p:cxnSp>
        <p:nvCxnSpPr>
          <p:cNvPr id="24" name="Straight Connector 16"/>
          <p:cNvCxnSpPr>
            <a:cxnSpLocks noChangeShapeType="1"/>
          </p:cNvCxnSpPr>
          <p:nvPr/>
        </p:nvCxnSpPr>
        <p:spPr bwMode="auto">
          <a:xfrm>
            <a:off x="2824321" y="3276600"/>
            <a:ext cx="69494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5" name="Rectangle 17"/>
          <p:cNvSpPr>
            <a:spLocks noChangeArrowheads="1"/>
          </p:cNvSpPr>
          <p:nvPr/>
        </p:nvSpPr>
        <p:spPr bwMode="auto">
          <a:xfrm>
            <a:off x="2214721" y="3124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t>1999</a:t>
            </a:r>
            <a:endParaRPr lang="en-IN" altLang="en-US" sz="1400" b="1"/>
          </a:p>
        </p:txBody>
      </p:sp>
      <p:sp>
        <p:nvSpPr>
          <p:cNvPr id="26" name="Text Box 57"/>
          <p:cNvSpPr txBox="1">
            <a:spLocks noChangeArrowheads="1"/>
          </p:cNvSpPr>
          <p:nvPr/>
        </p:nvSpPr>
        <p:spPr bwMode="auto">
          <a:xfrm>
            <a:off x="5270090" y="44196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HTML5 is much more tolerant and can handle markup from all the prior versions.</a:t>
            </a:r>
            <a:endParaRPr lang="en-IN" altLang="en-US"/>
          </a:p>
        </p:txBody>
      </p:sp>
      <p:sp>
        <p:nvSpPr>
          <p:cNvPr id="27" name="Text Box 58"/>
          <p:cNvSpPr txBox="1">
            <a:spLocks noChangeArrowheads="1"/>
          </p:cNvSpPr>
          <p:nvPr/>
        </p:nvSpPr>
        <p:spPr bwMode="auto">
          <a:xfrm>
            <a:off x="5270090" y="5257801"/>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Though HTML5 was published officially in 2012, it has been in development since 2004.</a:t>
            </a:r>
            <a:endParaRPr lang="en-IN" altLang="en-US" sz="1600"/>
          </a:p>
        </p:txBody>
      </p:sp>
      <p:sp>
        <p:nvSpPr>
          <p:cNvPr id="28" name="Text Box 59"/>
          <p:cNvSpPr txBox="1">
            <a:spLocks noChangeArrowheads="1"/>
          </p:cNvSpPr>
          <p:nvPr/>
        </p:nvSpPr>
        <p:spPr bwMode="auto">
          <a:xfrm>
            <a:off x="5270090" y="22098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After HTML 4.01 was released, focus shifted to XHTML and its stricter standards.</a:t>
            </a:r>
            <a:endParaRPr lang="en-IN" altLang="en-US"/>
          </a:p>
        </p:txBody>
      </p:sp>
      <p:sp>
        <p:nvSpPr>
          <p:cNvPr id="29" name="Text Box 60"/>
          <p:cNvSpPr txBox="1">
            <a:spLocks noChangeArrowheads="1"/>
          </p:cNvSpPr>
          <p:nvPr/>
        </p:nvSpPr>
        <p:spPr bwMode="auto">
          <a:xfrm>
            <a:off x="5270090" y="3048001"/>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XHTML 2.0 had even stricter standards than 1.0, rejecting web pages that did not comply.  It fell out of favor gradually and was abandoned completely in 2009.</a:t>
            </a:r>
            <a:endParaRPr lang="en-IN" altLang="en-US"/>
          </a:p>
        </p:txBody>
      </p:sp>
      <p:sp>
        <p:nvSpPr>
          <p:cNvPr id="30" name="Line 64"/>
          <p:cNvSpPr>
            <a:spLocks noChangeShapeType="1"/>
          </p:cNvSpPr>
          <p:nvPr/>
        </p:nvSpPr>
        <p:spPr bwMode="auto">
          <a:xfrm flipV="1">
            <a:off x="4584290" y="25908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65"/>
          <p:cNvSpPr>
            <a:spLocks noChangeShapeType="1"/>
          </p:cNvSpPr>
          <p:nvPr/>
        </p:nvSpPr>
        <p:spPr bwMode="auto">
          <a:xfrm flipV="1">
            <a:off x="4660490" y="41148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0498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2605" y="433892"/>
            <a:ext cx="8229600" cy="914400"/>
          </a:xfrm>
        </p:spPr>
        <p:txBody>
          <a:bodyPr/>
          <a:lstStyle/>
          <a:p>
            <a:r>
              <a:rPr lang="en-US" altLang="en-US" sz="4000" b="1" dirty="0"/>
              <a:t>What is HTML5?</a:t>
            </a:r>
          </a:p>
        </p:txBody>
      </p:sp>
      <p:sp>
        <p:nvSpPr>
          <p:cNvPr id="4099" name="Rectangle 3"/>
          <p:cNvSpPr>
            <a:spLocks noGrp="1" noChangeArrowheads="1"/>
          </p:cNvSpPr>
          <p:nvPr>
            <p:ph idx="1"/>
          </p:nvPr>
        </p:nvSpPr>
        <p:spPr>
          <a:xfrm>
            <a:off x="1212605" y="1557027"/>
            <a:ext cx="10731745" cy="4191000"/>
          </a:xfrm>
        </p:spPr>
        <p:txBody>
          <a:bodyPr>
            <a:normAutofit/>
          </a:bodyPr>
          <a:lstStyle/>
          <a:p>
            <a:pPr>
              <a:lnSpc>
                <a:spcPts val="3000"/>
              </a:lnSpc>
            </a:pPr>
            <a:r>
              <a:rPr lang="en-US" altLang="en-US" sz="2400" dirty="0"/>
              <a:t>HTML5 is the new version of HTML</a:t>
            </a:r>
          </a:p>
          <a:p>
            <a:pPr>
              <a:lnSpc>
                <a:spcPts val="3000"/>
              </a:lnSpc>
            </a:pPr>
            <a:r>
              <a:rPr lang="en-US" altLang="en-US" sz="2400" dirty="0"/>
              <a:t>It incorporates all features from earlier versions of HTML, including the stricter XHTML.</a:t>
            </a:r>
          </a:p>
          <a:p>
            <a:pPr>
              <a:lnSpc>
                <a:spcPts val="3000"/>
              </a:lnSpc>
            </a:pPr>
            <a:r>
              <a:rPr lang="en-US" altLang="en-US" sz="2400" dirty="0"/>
              <a:t>It adds a diverse set of new tools for the web developer to use.</a:t>
            </a:r>
          </a:p>
        </p:txBody>
      </p:sp>
      <p:sp>
        <p:nvSpPr>
          <p:cNvPr id="2" name="Rectangle 1"/>
          <p:cNvSpPr/>
          <p:nvPr/>
        </p:nvSpPr>
        <p:spPr>
          <a:xfrm>
            <a:off x="1212605" y="5956762"/>
            <a:ext cx="4315477" cy="369332"/>
          </a:xfrm>
          <a:prstGeom prst="rect">
            <a:avLst/>
          </a:prstGeom>
        </p:spPr>
        <p:txBody>
          <a:bodyPr wrap="none">
            <a:spAutoFit/>
          </a:bodyPr>
          <a:lstStyle/>
          <a:p>
            <a:r>
              <a:rPr lang="en-US" dirty="0"/>
              <a:t>https://html5test.com/results/desktop.html</a:t>
            </a:r>
          </a:p>
        </p:txBody>
      </p:sp>
    </p:spTree>
    <p:extLst>
      <p:ext uri="{BB962C8B-B14F-4D97-AF65-F5344CB8AC3E}">
        <p14:creationId xmlns:p14="http://schemas.microsoft.com/office/powerpoint/2010/main" val="131715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z="4000" b="1" dirty="0"/>
              <a:t>New Elements in HTML5</a:t>
            </a:r>
          </a:p>
        </p:txBody>
      </p:sp>
      <p:sp>
        <p:nvSpPr>
          <p:cNvPr id="40965" name="Text Box 5"/>
          <p:cNvSpPr txBox="1">
            <a:spLocks noChangeArrowheads="1"/>
          </p:cNvSpPr>
          <p:nvPr/>
        </p:nvSpPr>
        <p:spPr bwMode="auto">
          <a:xfrm>
            <a:off x="51054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&lt;</a:t>
            </a:r>
            <a:r>
              <a:rPr lang="en-US" altLang="en-US" sz="2400" dirty="0" err="1"/>
              <a:t>figcaption</a:t>
            </a:r>
            <a:r>
              <a:rPr lang="en-US" altLang="en-US" sz="2400" dirty="0"/>
              <a:t>&gt;</a:t>
            </a:r>
          </a:p>
          <a:p>
            <a:r>
              <a:rPr lang="en-US" altLang="en-US" sz="2400" dirty="0"/>
              <a:t>&lt;footer&gt;</a:t>
            </a:r>
          </a:p>
          <a:p>
            <a:r>
              <a:rPr lang="en-US" altLang="en-US" sz="2400" dirty="0"/>
              <a:t>&lt;header&gt;</a:t>
            </a:r>
          </a:p>
          <a:p>
            <a:r>
              <a:rPr lang="en-US" altLang="en-US" sz="2400" dirty="0"/>
              <a:t>&lt;</a:t>
            </a:r>
            <a:r>
              <a:rPr lang="en-US" altLang="en-US" sz="2400" dirty="0" err="1"/>
              <a:t>hgroup</a:t>
            </a:r>
            <a:r>
              <a:rPr lang="en-US" altLang="en-US" sz="2400" dirty="0"/>
              <a:t>&gt;</a:t>
            </a:r>
          </a:p>
          <a:p>
            <a:r>
              <a:rPr lang="en-US" altLang="en-US" sz="2400" dirty="0"/>
              <a:t>&lt;mark&gt;</a:t>
            </a:r>
            <a:endParaRPr lang="en-US" altLang="en-US" sz="2400" dirty="0">
              <a:solidFill>
                <a:srgbClr val="FF3300"/>
              </a:solidFill>
            </a:endParaRPr>
          </a:p>
          <a:p>
            <a:r>
              <a:rPr lang="en-US" altLang="en-US" sz="2400" dirty="0"/>
              <a:t>&lt;</a:t>
            </a:r>
            <a:r>
              <a:rPr lang="en-US" altLang="en-US" sz="2400" dirty="0" err="1"/>
              <a:t>nav</a:t>
            </a:r>
            <a:r>
              <a:rPr lang="en-US" altLang="en-US" sz="2400" dirty="0"/>
              <a:t>&gt;</a:t>
            </a:r>
          </a:p>
        </p:txBody>
      </p:sp>
      <p:sp>
        <p:nvSpPr>
          <p:cNvPr id="40966" name="Text Box 6"/>
          <p:cNvSpPr txBox="1">
            <a:spLocks noChangeArrowheads="1"/>
          </p:cNvSpPr>
          <p:nvPr/>
        </p:nvSpPr>
        <p:spPr bwMode="auto">
          <a:xfrm>
            <a:off x="80010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&lt;progress&gt;</a:t>
            </a:r>
          </a:p>
          <a:p>
            <a:r>
              <a:rPr lang="en-US" altLang="en-US" sz="2400" dirty="0"/>
              <a:t>&lt;section&gt;</a:t>
            </a:r>
          </a:p>
          <a:p>
            <a:r>
              <a:rPr lang="en-US" altLang="en-US" sz="2400" dirty="0"/>
              <a:t>&lt;source&gt;</a:t>
            </a:r>
          </a:p>
          <a:p>
            <a:r>
              <a:rPr lang="en-US" altLang="en-US" sz="2400" dirty="0"/>
              <a:t>&lt;</a:t>
            </a:r>
            <a:r>
              <a:rPr lang="en-US" altLang="en-US" sz="2400" dirty="0" err="1"/>
              <a:t>svg</a:t>
            </a:r>
            <a:r>
              <a:rPr lang="en-US" altLang="en-US" sz="2400" dirty="0"/>
              <a:t>&gt;</a:t>
            </a:r>
          </a:p>
          <a:p>
            <a:r>
              <a:rPr lang="en-US" altLang="en-US" sz="2400" dirty="0"/>
              <a:t>&lt;time&gt;</a:t>
            </a:r>
          </a:p>
          <a:p>
            <a:r>
              <a:rPr lang="en-US" altLang="en-US" sz="2400" dirty="0"/>
              <a:t>&lt;video&gt;</a:t>
            </a:r>
          </a:p>
        </p:txBody>
      </p:sp>
      <p:sp>
        <p:nvSpPr>
          <p:cNvPr id="40968" name="Text Box 8"/>
          <p:cNvSpPr txBox="1">
            <a:spLocks noChangeArrowheads="1"/>
          </p:cNvSpPr>
          <p:nvPr/>
        </p:nvSpPr>
        <p:spPr bwMode="auto">
          <a:xfrm>
            <a:off x="1928813" y="1985963"/>
            <a:ext cx="30241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&lt;aside&gt;</a:t>
            </a:r>
          </a:p>
          <a:p>
            <a:r>
              <a:rPr lang="en-US" altLang="en-US" sz="2400" dirty="0"/>
              <a:t>&lt;article&gt;</a:t>
            </a:r>
          </a:p>
          <a:p>
            <a:r>
              <a:rPr lang="en-US" altLang="en-US" sz="2400" dirty="0"/>
              <a:t>&lt;audio&gt;</a:t>
            </a:r>
          </a:p>
          <a:p>
            <a:r>
              <a:rPr lang="en-US" altLang="en-US" sz="2400" dirty="0"/>
              <a:t>&lt;canvas&gt;</a:t>
            </a:r>
          </a:p>
          <a:p>
            <a:r>
              <a:rPr lang="en-US" altLang="en-US" sz="2400" dirty="0"/>
              <a:t>&lt;</a:t>
            </a:r>
            <a:r>
              <a:rPr lang="en-US" altLang="en-US" sz="2400" dirty="0" err="1"/>
              <a:t>datalist</a:t>
            </a:r>
            <a:r>
              <a:rPr lang="en-US" altLang="en-US" sz="2400" dirty="0"/>
              <a:t>&gt;</a:t>
            </a:r>
          </a:p>
          <a:p>
            <a:r>
              <a:rPr lang="en-US" altLang="en-US" sz="2400" dirty="0"/>
              <a:t>&lt;figure&gt;</a:t>
            </a:r>
          </a:p>
        </p:txBody>
      </p:sp>
    </p:spTree>
    <p:extLst>
      <p:ext uri="{BB962C8B-B14F-4D97-AF65-F5344CB8AC3E}">
        <p14:creationId xmlns:p14="http://schemas.microsoft.com/office/powerpoint/2010/main" val="365683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Semantic HTML5 Elements?</a:t>
            </a:r>
          </a:p>
        </p:txBody>
      </p:sp>
      <p:sp>
        <p:nvSpPr>
          <p:cNvPr id="3" name="Content Placeholder 2"/>
          <p:cNvSpPr>
            <a:spLocks noGrp="1"/>
          </p:cNvSpPr>
          <p:nvPr>
            <p:ph idx="1"/>
          </p:nvPr>
        </p:nvSpPr>
        <p:spPr/>
        <p:txBody>
          <a:bodyPr>
            <a:normAutofit/>
          </a:bodyPr>
          <a:lstStyle/>
          <a:p>
            <a:r>
              <a:rPr lang="en-US" dirty="0"/>
              <a:t>With HTML4, developers used their own favorite attribute names to style page elements.</a:t>
            </a:r>
          </a:p>
          <a:p>
            <a:r>
              <a:rPr lang="en-US" dirty="0"/>
              <a:t>This made it impossible for search engines to identify the correct web page content.</a:t>
            </a:r>
          </a:p>
          <a:p>
            <a:r>
              <a:rPr lang="en-US" dirty="0"/>
              <a:t>With HTML5 elements like: &lt;header&gt; &lt;footer&gt; &lt;</a:t>
            </a:r>
            <a:r>
              <a:rPr lang="en-US" dirty="0" err="1"/>
              <a:t>nav</a:t>
            </a:r>
            <a:r>
              <a:rPr lang="en-US" dirty="0"/>
              <a:t>&gt; &lt;section&gt; &lt;article&gt;, this will become easier.</a:t>
            </a:r>
          </a:p>
        </p:txBody>
      </p:sp>
      <p:sp>
        <p:nvSpPr>
          <p:cNvPr id="4" name="Slide Number Placeholder 3"/>
          <p:cNvSpPr>
            <a:spLocks noGrp="1"/>
          </p:cNvSpPr>
          <p:nvPr>
            <p:ph type="sldNum" sz="quarter" idx="12"/>
          </p:nvPr>
        </p:nvSpPr>
        <p:spPr/>
        <p:txBody>
          <a:bodyPr/>
          <a:lstStyle/>
          <a:p>
            <a:fld id="{2619FEF5-9513-482C-8F58-BF524BA9F57C}" type="slidenum">
              <a:rPr lang="en-US" smtClean="0"/>
              <a:t>14</a:t>
            </a:fld>
            <a:endParaRPr lang="en-US"/>
          </a:p>
        </p:txBody>
      </p:sp>
      <p:sp>
        <p:nvSpPr>
          <p:cNvPr id="5" name="Rectangle 4"/>
          <p:cNvSpPr/>
          <p:nvPr/>
        </p:nvSpPr>
        <p:spPr>
          <a:xfrm>
            <a:off x="2984091" y="5815149"/>
            <a:ext cx="6371303" cy="369332"/>
          </a:xfrm>
          <a:prstGeom prst="rect">
            <a:avLst/>
          </a:prstGeom>
        </p:spPr>
        <p:txBody>
          <a:bodyPr wrap="square">
            <a:spAutoFit/>
          </a:bodyPr>
          <a:lstStyle/>
          <a:p>
            <a:r>
              <a:rPr lang="en-US" dirty="0"/>
              <a:t>http://www.w3schools.com/html/html5_semantic_elements.asp</a:t>
            </a:r>
          </a:p>
        </p:txBody>
      </p:sp>
    </p:spTree>
    <p:extLst>
      <p:ext uri="{BB962C8B-B14F-4D97-AF65-F5344CB8AC3E}">
        <p14:creationId xmlns:p14="http://schemas.microsoft.com/office/powerpoint/2010/main" val="57993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Semantic Elements</a:t>
            </a:r>
          </a:p>
        </p:txBody>
      </p:sp>
      <p:sp>
        <p:nvSpPr>
          <p:cNvPr id="4" name="Slide Number Placeholder 3"/>
          <p:cNvSpPr>
            <a:spLocks noGrp="1"/>
          </p:cNvSpPr>
          <p:nvPr>
            <p:ph type="sldNum" sz="quarter" idx="12"/>
          </p:nvPr>
        </p:nvSpPr>
        <p:spPr/>
        <p:txBody>
          <a:bodyPr/>
          <a:lstStyle/>
          <a:p>
            <a:fld id="{2619FEF5-9513-482C-8F58-BF524BA9F57C}" type="slidenum">
              <a:rPr lang="en-US" smtClean="0"/>
              <a:t>15</a:t>
            </a:fld>
            <a:endParaRPr lang="en-US"/>
          </a:p>
        </p:txBody>
      </p:sp>
      <p:pic>
        <p:nvPicPr>
          <p:cNvPr id="5" name="Picture 4"/>
          <p:cNvPicPr>
            <a:picLocks noChangeAspect="1"/>
          </p:cNvPicPr>
          <p:nvPr/>
        </p:nvPicPr>
        <p:blipFill>
          <a:blip r:embed="rId2"/>
          <a:stretch>
            <a:fillRect/>
          </a:stretch>
        </p:blipFill>
        <p:spPr>
          <a:xfrm>
            <a:off x="4487674" y="1517672"/>
            <a:ext cx="3741585" cy="4420368"/>
          </a:xfrm>
          <a:prstGeom prst="rect">
            <a:avLst/>
          </a:prstGeom>
        </p:spPr>
      </p:pic>
      <p:sp>
        <p:nvSpPr>
          <p:cNvPr id="6" name="Rectangle 5"/>
          <p:cNvSpPr/>
          <p:nvPr/>
        </p:nvSpPr>
        <p:spPr>
          <a:xfrm>
            <a:off x="2363541" y="6176963"/>
            <a:ext cx="7989849" cy="369332"/>
          </a:xfrm>
          <a:prstGeom prst="rect">
            <a:avLst/>
          </a:prstGeom>
        </p:spPr>
        <p:txBody>
          <a:bodyPr wrap="square">
            <a:spAutoFit/>
          </a:bodyPr>
          <a:lstStyle/>
          <a:p>
            <a:r>
              <a:rPr lang="en-US" dirty="0"/>
              <a:t>https://www.w3schools.com/html/tryit.asp?filename=tryhtml5_section</a:t>
            </a:r>
          </a:p>
        </p:txBody>
      </p:sp>
    </p:spTree>
    <p:extLst>
      <p:ext uri="{BB962C8B-B14F-4D97-AF65-F5344CB8AC3E}">
        <p14:creationId xmlns:p14="http://schemas.microsoft.com/office/powerpoint/2010/main" val="239566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95278-982B-46D8-8585-E45DB5892F44}"/>
              </a:ext>
            </a:extLst>
          </p:cNvPr>
          <p:cNvSpPr>
            <a:spLocks noGrp="1"/>
          </p:cNvSpPr>
          <p:nvPr>
            <p:ph type="title"/>
          </p:nvPr>
        </p:nvSpPr>
        <p:spPr/>
        <p:txBody>
          <a:bodyPr/>
          <a:lstStyle/>
          <a:p>
            <a:r>
              <a:rPr lang="en-US" dirty="0"/>
              <a:t>Try it out</a:t>
            </a:r>
          </a:p>
        </p:txBody>
      </p:sp>
      <p:sp>
        <p:nvSpPr>
          <p:cNvPr id="5" name="TextBox 4">
            <a:extLst>
              <a:ext uri="{FF2B5EF4-FFF2-40B4-BE49-F238E27FC236}">
                <a16:creationId xmlns:a16="http://schemas.microsoft.com/office/drawing/2014/main" xmlns="" id="{87EA783D-AAFB-4F13-8FB5-93C2ED579901}"/>
              </a:ext>
            </a:extLst>
          </p:cNvPr>
          <p:cNvSpPr txBox="1"/>
          <p:nvPr/>
        </p:nvSpPr>
        <p:spPr>
          <a:xfrm>
            <a:off x="2746773" y="3816628"/>
            <a:ext cx="6093618" cy="369332"/>
          </a:xfrm>
          <a:prstGeom prst="rect">
            <a:avLst/>
          </a:prstGeom>
          <a:noFill/>
        </p:spPr>
        <p:txBody>
          <a:bodyPr wrap="square">
            <a:spAutoFit/>
          </a:bodyPr>
          <a:lstStyle/>
          <a:p>
            <a:r>
              <a:rPr lang="en-US" dirty="0"/>
              <a:t>https://www.w3schools.com/tags/tag_div.ASP</a:t>
            </a:r>
          </a:p>
        </p:txBody>
      </p:sp>
    </p:spTree>
    <p:extLst>
      <p:ext uri="{BB962C8B-B14F-4D97-AF65-F5344CB8AC3E}">
        <p14:creationId xmlns:p14="http://schemas.microsoft.com/office/powerpoint/2010/main" val="98725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4000" b="1" dirty="0"/>
              <a:t>Other New Features in HTML5</a:t>
            </a:r>
          </a:p>
        </p:txBody>
      </p:sp>
      <p:sp>
        <p:nvSpPr>
          <p:cNvPr id="2" name="Content Placeholder 1"/>
          <p:cNvSpPr>
            <a:spLocks noGrp="1"/>
          </p:cNvSpPr>
          <p:nvPr>
            <p:ph idx="1"/>
          </p:nvPr>
        </p:nvSpPr>
        <p:spPr/>
        <p:txBody>
          <a:bodyPr>
            <a:normAutofit/>
          </a:bodyPr>
          <a:lstStyle/>
          <a:p>
            <a:pPr>
              <a:lnSpc>
                <a:spcPts val="3000"/>
              </a:lnSpc>
            </a:pPr>
            <a:r>
              <a:rPr lang="en-US" altLang="en-US" dirty="0"/>
              <a:t>The Canvas (a way to draw directly on a web page)</a:t>
            </a:r>
          </a:p>
          <a:p>
            <a:pPr>
              <a:lnSpc>
                <a:spcPts val="3000"/>
              </a:lnSpc>
            </a:pPr>
            <a:r>
              <a:rPr lang="en-US" altLang="en-US" dirty="0"/>
              <a:t>Built-in audio and video support (without plugins)</a:t>
            </a:r>
          </a:p>
          <a:p>
            <a:pPr>
              <a:lnSpc>
                <a:spcPts val="3000"/>
              </a:lnSpc>
            </a:pPr>
            <a:r>
              <a:rPr lang="en-US" altLang="en-US" dirty="0"/>
              <a:t>Drag and Drop functionality</a:t>
            </a:r>
          </a:p>
          <a:p>
            <a:pPr>
              <a:lnSpc>
                <a:spcPts val="3000"/>
              </a:lnSpc>
            </a:pPr>
            <a:r>
              <a:rPr lang="en-US" altLang="en-US" dirty="0"/>
              <a:t>Support for CSS3 (the newer and more powerful version of CSS)</a:t>
            </a:r>
          </a:p>
          <a:p>
            <a:pPr>
              <a:lnSpc>
                <a:spcPts val="3000"/>
              </a:lnSpc>
            </a:pPr>
            <a:r>
              <a:rPr lang="en-US" altLang="en-US" dirty="0"/>
              <a:t>More advanced features for web developers, such as data storage and offline applications.</a:t>
            </a:r>
          </a:p>
        </p:txBody>
      </p:sp>
    </p:spTree>
    <p:extLst>
      <p:ext uri="{BB962C8B-B14F-4D97-AF65-F5344CB8AC3E}">
        <p14:creationId xmlns:p14="http://schemas.microsoft.com/office/powerpoint/2010/main" val="132153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988741" y="457200"/>
            <a:ext cx="8229600" cy="838200"/>
          </a:xfrm>
        </p:spPr>
        <p:txBody>
          <a:bodyPr/>
          <a:lstStyle/>
          <a:p>
            <a:r>
              <a:rPr lang="en-US" altLang="en-US" sz="4000" b="1" dirty="0"/>
              <a:t>First Look at HTML5</a:t>
            </a:r>
          </a:p>
        </p:txBody>
      </p:sp>
      <p:sp>
        <p:nvSpPr>
          <p:cNvPr id="45061" name="Text Box 5"/>
          <p:cNvSpPr txBox="1">
            <a:spLocks noChangeArrowheads="1"/>
          </p:cNvSpPr>
          <p:nvPr/>
        </p:nvSpPr>
        <p:spPr bwMode="auto">
          <a:xfrm>
            <a:off x="1526205" y="1752600"/>
            <a:ext cx="51531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Remember the DOCTYPE declaration from XHTML?</a:t>
            </a:r>
          </a:p>
        </p:txBody>
      </p:sp>
      <p:sp>
        <p:nvSpPr>
          <p:cNvPr id="45062" name="Rectangle 3"/>
          <p:cNvSpPr>
            <a:spLocks noChangeArrowheads="1"/>
          </p:cNvSpPr>
          <p:nvPr/>
        </p:nvSpPr>
        <p:spPr bwMode="auto">
          <a:xfrm>
            <a:off x="1599316" y="2362200"/>
            <a:ext cx="7525623" cy="1112636"/>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latin typeface="Courier New" panose="02070309020205020404" pitchFamily="49" charset="0"/>
              </a:rPr>
              <a:t>&lt;!DOCTYPE html PUBLIC "-//W3C//DTD XHTML 1.0 Transitional//EN"</a:t>
            </a:r>
          </a:p>
          <a:p>
            <a:pPr eaLnBrk="1" hangingPunct="1">
              <a:buFont typeface="Wingdings" panose="05000000000000000000" pitchFamily="2" charset="2"/>
              <a:buNone/>
            </a:pPr>
            <a:r>
              <a:rPr lang="en-US" altLang="en-US" sz="1600" b="1" dirty="0">
                <a:latin typeface="Courier New" panose="02070309020205020404" pitchFamily="49" charset="0"/>
              </a:rPr>
              <a:t>   "http://www.w3.org/TR/xhtml1/DTD/xhtml1-transitional.dtd"&gt;</a:t>
            </a:r>
          </a:p>
        </p:txBody>
      </p:sp>
      <p:sp>
        <p:nvSpPr>
          <p:cNvPr id="45063" name="Text Box 7"/>
          <p:cNvSpPr txBox="1">
            <a:spLocks noChangeArrowheads="1"/>
          </p:cNvSpPr>
          <p:nvPr/>
        </p:nvSpPr>
        <p:spPr bwMode="auto">
          <a:xfrm>
            <a:off x="1510538" y="3500280"/>
            <a:ext cx="73540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In HTML5, there is just one possible DOCTYPE declaration and it is simpler:</a:t>
            </a:r>
          </a:p>
        </p:txBody>
      </p:sp>
      <p:sp>
        <p:nvSpPr>
          <p:cNvPr id="45064" name="Rectangle 3"/>
          <p:cNvSpPr>
            <a:spLocks noChangeArrowheads="1"/>
          </p:cNvSpPr>
          <p:nvPr/>
        </p:nvSpPr>
        <p:spPr bwMode="auto">
          <a:xfrm>
            <a:off x="1599321" y="4095132"/>
            <a:ext cx="7525618" cy="354982"/>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latin typeface="Courier New" panose="02070309020205020404" pitchFamily="49" charset="0"/>
              </a:rPr>
              <a:t>&lt;!DOCTYPE html&gt;</a:t>
            </a:r>
          </a:p>
        </p:txBody>
      </p:sp>
      <p:sp>
        <p:nvSpPr>
          <p:cNvPr id="45065" name="Text Box 9"/>
          <p:cNvSpPr txBox="1">
            <a:spLocks noChangeArrowheads="1"/>
          </p:cNvSpPr>
          <p:nvPr/>
        </p:nvSpPr>
        <p:spPr bwMode="auto">
          <a:xfrm>
            <a:off x="1834321" y="4804946"/>
            <a:ext cx="1892031" cy="338554"/>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ts val="600"/>
              </a:spcBef>
              <a:spcAft>
                <a:spcPts val="600"/>
              </a:spcAft>
            </a:pPr>
            <a:r>
              <a:rPr lang="en-US" altLang="en-US" sz="1600" dirty="0"/>
              <a:t>Just 15 characters!</a:t>
            </a:r>
            <a:endParaRPr lang="en-IN" altLang="en-US" sz="1600" dirty="0"/>
          </a:p>
        </p:txBody>
      </p:sp>
      <p:sp>
        <p:nvSpPr>
          <p:cNvPr id="45066" name="Line 10"/>
          <p:cNvSpPr>
            <a:spLocks noChangeShapeType="1"/>
          </p:cNvSpPr>
          <p:nvPr/>
        </p:nvSpPr>
        <p:spPr bwMode="auto">
          <a:xfrm flipH="1" flipV="1">
            <a:off x="2232527" y="4450114"/>
            <a:ext cx="0" cy="3548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 name="Text Box 11"/>
          <p:cNvSpPr txBox="1">
            <a:spLocks noChangeArrowheads="1"/>
          </p:cNvSpPr>
          <p:nvPr/>
        </p:nvSpPr>
        <p:spPr bwMode="auto">
          <a:xfrm>
            <a:off x="1594107" y="5410200"/>
            <a:ext cx="7454632" cy="92333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en-US"/>
              <a:t>The DOCTYPE tells the browser which type and version of document to expect.  This should be the last time the DOCTYPE is ever changed.  From now on, all future versions of HTML will use this same simplified declaration.</a:t>
            </a:r>
            <a:endParaRPr lang="en-IN" altLang="en-US"/>
          </a:p>
        </p:txBody>
      </p:sp>
    </p:spTree>
    <p:extLst>
      <p:ext uri="{BB962C8B-B14F-4D97-AF65-F5344CB8AC3E}">
        <p14:creationId xmlns:p14="http://schemas.microsoft.com/office/powerpoint/2010/main" val="70140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981200" y="457200"/>
            <a:ext cx="8229600" cy="838200"/>
          </a:xfrm>
        </p:spPr>
        <p:txBody>
          <a:bodyPr/>
          <a:lstStyle/>
          <a:p>
            <a:r>
              <a:rPr lang="en-US" altLang="en-US" sz="4000" b="1" dirty="0"/>
              <a:t>The &lt;html&gt; Element</a:t>
            </a:r>
          </a:p>
        </p:txBody>
      </p:sp>
      <p:sp>
        <p:nvSpPr>
          <p:cNvPr id="47108" name="Text Box 4"/>
          <p:cNvSpPr txBox="1">
            <a:spLocks noChangeArrowheads="1"/>
          </p:cNvSpPr>
          <p:nvPr/>
        </p:nvSpPr>
        <p:spPr bwMode="auto">
          <a:xfrm>
            <a:off x="1905001" y="1752600"/>
            <a:ext cx="5269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This is what the &lt;html&gt; element looked like in XHTML:</a:t>
            </a:r>
          </a:p>
        </p:txBody>
      </p:sp>
      <p:sp>
        <p:nvSpPr>
          <p:cNvPr id="47109" name="Rectangle 3"/>
          <p:cNvSpPr>
            <a:spLocks noChangeArrowheads="1"/>
          </p:cNvSpPr>
          <p:nvPr/>
        </p:nvSpPr>
        <p:spPr bwMode="auto">
          <a:xfrm>
            <a:off x="1981200" y="2362200"/>
            <a:ext cx="8077200" cy="685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latin typeface="Courier New" panose="02070309020205020404" pitchFamily="49" charset="0"/>
              </a:rPr>
              <a:t>&lt;html </a:t>
            </a:r>
            <a:r>
              <a:rPr lang="en-US" altLang="en-US" sz="1600" b="1" dirty="0" err="1">
                <a:latin typeface="Courier New" panose="02070309020205020404" pitchFamily="49" charset="0"/>
              </a:rPr>
              <a:t>xmlns</a:t>
            </a:r>
            <a:r>
              <a:rPr lang="en-US" altLang="en-US" sz="1600" b="1" dirty="0">
                <a:latin typeface="Courier New" panose="02070309020205020404" pitchFamily="49" charset="0"/>
              </a:rPr>
              <a:t>="http://www.w3.org/1999/xhtml" </a:t>
            </a:r>
            <a:r>
              <a:rPr lang="en-US" altLang="en-US" sz="1600" b="1" dirty="0" err="1">
                <a:latin typeface="Courier New" panose="02070309020205020404" pitchFamily="49" charset="0"/>
              </a:rPr>
              <a:t>xml:lang</a:t>
            </a:r>
            <a:r>
              <a:rPr lang="en-US" altLang="en-US" sz="1600" b="1" dirty="0">
                <a:latin typeface="Courier New" panose="02070309020205020404" pitchFamily="49" charset="0"/>
              </a:rPr>
              <a:t>="</a:t>
            </a:r>
            <a:r>
              <a:rPr lang="en-US" altLang="en-US" sz="1600" b="1" dirty="0" err="1">
                <a:latin typeface="Courier New" panose="02070309020205020404" pitchFamily="49" charset="0"/>
              </a:rPr>
              <a:t>en</a:t>
            </a:r>
            <a:r>
              <a:rPr lang="en-US" altLang="en-US" sz="1600" b="1" dirty="0">
                <a:latin typeface="Courier New" panose="02070309020205020404" pitchFamily="49" charset="0"/>
              </a:rPr>
              <a:t>" lang="</a:t>
            </a:r>
            <a:r>
              <a:rPr lang="en-US" altLang="en-US" sz="1600" b="1" dirty="0" err="1">
                <a:latin typeface="Courier New" panose="02070309020205020404" pitchFamily="49" charset="0"/>
              </a:rPr>
              <a:t>en</a:t>
            </a:r>
            <a:r>
              <a:rPr lang="en-US" altLang="en-US" sz="1600" b="1" dirty="0">
                <a:latin typeface="Courier New" panose="02070309020205020404" pitchFamily="49" charset="0"/>
              </a:rPr>
              <a:t>"&gt;</a:t>
            </a:r>
          </a:p>
        </p:txBody>
      </p:sp>
      <p:sp>
        <p:nvSpPr>
          <p:cNvPr id="47110" name="Text Box 6"/>
          <p:cNvSpPr txBox="1">
            <a:spLocks noChangeArrowheads="1"/>
          </p:cNvSpPr>
          <p:nvPr/>
        </p:nvSpPr>
        <p:spPr bwMode="auto">
          <a:xfrm>
            <a:off x="1905001" y="3352800"/>
            <a:ext cx="32757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Again, HTML5 simplifies this line:</a:t>
            </a:r>
          </a:p>
        </p:txBody>
      </p:sp>
      <p:sp>
        <p:nvSpPr>
          <p:cNvPr id="47111" name="Rectangle 3"/>
          <p:cNvSpPr>
            <a:spLocks noChangeArrowheads="1"/>
          </p:cNvSpPr>
          <p:nvPr/>
        </p:nvSpPr>
        <p:spPr bwMode="auto">
          <a:xfrm>
            <a:off x="1981200" y="3962400"/>
            <a:ext cx="8077200" cy="381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a:latin typeface="Courier New" panose="02070309020205020404" pitchFamily="49" charset="0"/>
              </a:rPr>
              <a:t>&lt;html lang="en"&gt;</a:t>
            </a:r>
          </a:p>
        </p:txBody>
      </p:sp>
      <p:sp>
        <p:nvSpPr>
          <p:cNvPr id="47114" name="Text Box 10"/>
          <p:cNvSpPr txBox="1">
            <a:spLocks noChangeArrowheads="1"/>
          </p:cNvSpPr>
          <p:nvPr/>
        </p:nvSpPr>
        <p:spPr bwMode="auto">
          <a:xfrm>
            <a:off x="1981200" y="5943601"/>
            <a:ext cx="8077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sz="1600"/>
              <a:t>Each of the world’s major languages has a two-character code, e.g. Spanish = "es", French = "fr", German = "de", Chinese = "zh", Arabic = "ar".</a:t>
            </a:r>
            <a:endParaRPr lang="en-IN" altLang="en-US" sz="1600"/>
          </a:p>
        </p:txBody>
      </p:sp>
      <p:sp>
        <p:nvSpPr>
          <p:cNvPr id="47116" name="Text Box 12"/>
          <p:cNvSpPr txBox="1">
            <a:spLocks noChangeArrowheads="1"/>
          </p:cNvSpPr>
          <p:nvPr/>
        </p:nvSpPr>
        <p:spPr bwMode="auto">
          <a:xfrm>
            <a:off x="1981200" y="4724400"/>
            <a:ext cx="80772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The </a:t>
            </a:r>
            <a:r>
              <a:rPr lang="en-US" altLang="en-US" b="1"/>
              <a:t>lang</a:t>
            </a:r>
            <a:r>
              <a:rPr lang="en-US" altLang="en-US"/>
              <a:t> attribute in the &lt;html&gt; element declares which language the page content is in.  Though not strictly required, it should always be specified, as it can assist search engines and screen readers.</a:t>
            </a:r>
            <a:endParaRPr lang="en-IN" altLang="en-US"/>
          </a:p>
        </p:txBody>
      </p:sp>
    </p:spTree>
    <p:extLst>
      <p:ext uri="{BB962C8B-B14F-4D97-AF65-F5344CB8AC3E}">
        <p14:creationId xmlns:p14="http://schemas.microsoft.com/office/powerpoint/2010/main" val="382805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for </a:t>
            </a:r>
            <a:r>
              <a:rPr lang="en-US" altLang="zh-CN" b="1" dirty="0"/>
              <a:t>t</a:t>
            </a:r>
            <a:r>
              <a:rPr lang="en-US" b="1" dirty="0"/>
              <a:t>oday</a:t>
            </a:r>
          </a:p>
        </p:txBody>
      </p:sp>
      <p:sp>
        <p:nvSpPr>
          <p:cNvPr id="3" name="Content Placeholder 2"/>
          <p:cNvSpPr>
            <a:spLocks noGrp="1"/>
          </p:cNvSpPr>
          <p:nvPr>
            <p:ph idx="1"/>
          </p:nvPr>
        </p:nvSpPr>
        <p:spPr/>
        <p:txBody>
          <a:bodyPr/>
          <a:lstStyle/>
          <a:p>
            <a:r>
              <a:rPr lang="en-US" dirty="0"/>
              <a:t>Introduction to web applications</a:t>
            </a:r>
          </a:p>
          <a:p>
            <a:r>
              <a:rPr lang="en-US" dirty="0"/>
              <a:t>html basics</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2</a:t>
            </a:fld>
            <a:endParaRPr lang="en-US"/>
          </a:p>
        </p:txBody>
      </p:sp>
    </p:spTree>
    <p:extLst>
      <p:ext uri="{BB962C8B-B14F-4D97-AF65-F5344CB8AC3E}">
        <p14:creationId xmlns:p14="http://schemas.microsoft.com/office/powerpoint/2010/main" val="394226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981200" y="457200"/>
            <a:ext cx="8229600" cy="838200"/>
          </a:xfrm>
        </p:spPr>
        <p:txBody>
          <a:bodyPr/>
          <a:lstStyle/>
          <a:p>
            <a:r>
              <a:rPr lang="en-US" altLang="en-US" sz="4000" b="1" dirty="0"/>
              <a:t>The &lt;head&gt; Section</a:t>
            </a:r>
          </a:p>
        </p:txBody>
      </p:sp>
      <p:sp>
        <p:nvSpPr>
          <p:cNvPr id="49156" name="Text Box 4"/>
          <p:cNvSpPr txBox="1">
            <a:spLocks noChangeArrowheads="1"/>
          </p:cNvSpPr>
          <p:nvPr/>
        </p:nvSpPr>
        <p:spPr bwMode="auto">
          <a:xfrm>
            <a:off x="1905000" y="1524000"/>
            <a:ext cx="3933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Here is a typical XHTML &lt;head&gt; section:</a:t>
            </a:r>
          </a:p>
        </p:txBody>
      </p:sp>
      <p:sp>
        <p:nvSpPr>
          <p:cNvPr id="49157" name="Rectangle 3"/>
          <p:cNvSpPr>
            <a:spLocks noChangeArrowheads="1"/>
          </p:cNvSpPr>
          <p:nvPr/>
        </p:nvSpPr>
        <p:spPr bwMode="auto">
          <a:xfrm>
            <a:off x="1981200" y="1981200"/>
            <a:ext cx="8077200" cy="13716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400" b="1">
                <a:latin typeface="Courier New" panose="02070309020205020404" pitchFamily="49" charset="0"/>
              </a:rPr>
              <a:t>&lt;head&gt;</a:t>
            </a:r>
          </a:p>
          <a:p>
            <a:pPr>
              <a:buFont typeface="Wingdings" panose="05000000000000000000" pitchFamily="2" charset="2"/>
              <a:buNone/>
            </a:pPr>
            <a:r>
              <a:rPr lang="en-US" altLang="en-US" sz="1400" b="1">
                <a:latin typeface="Courier New" panose="02070309020205020404" pitchFamily="49" charset="0"/>
              </a:rPr>
              <a:t>  &lt;meta http-equiv="Content-type" content="text/html; charset=UTF-8" /&gt;</a:t>
            </a:r>
          </a:p>
          <a:p>
            <a:pPr>
              <a:buFont typeface="Wingdings" panose="05000000000000000000" pitchFamily="2" charset="2"/>
              <a:buNone/>
            </a:pPr>
            <a:r>
              <a:rPr lang="en-US" altLang="en-US" sz="1400" b="1">
                <a:latin typeface="Courier New" panose="02070309020205020404" pitchFamily="49" charset="0"/>
              </a:rPr>
              <a:t>  &lt;title&gt;My First XHTML Page&lt;/title&gt;</a:t>
            </a:r>
          </a:p>
          <a:p>
            <a:pPr>
              <a:buFont typeface="Wingdings" panose="05000000000000000000" pitchFamily="2" charset="2"/>
              <a:buNone/>
            </a:pPr>
            <a:r>
              <a:rPr lang="en-US" altLang="en-US" sz="1400" b="1">
                <a:latin typeface="Courier New" panose="02070309020205020404" pitchFamily="49" charset="0"/>
              </a:rPr>
              <a:t>  &lt;link rel="stylesheet" type="text/css" href="style.css" /&gt;</a:t>
            </a:r>
          </a:p>
          <a:p>
            <a:pPr>
              <a:buFont typeface="Wingdings" panose="05000000000000000000" pitchFamily="2" charset="2"/>
              <a:buNone/>
            </a:pPr>
            <a:r>
              <a:rPr lang="en-US" altLang="en-US" sz="1400" b="1">
                <a:latin typeface="Courier New" panose="02070309020205020404" pitchFamily="49" charset="0"/>
              </a:rPr>
              <a:t>&lt;/head&gt;</a:t>
            </a:r>
          </a:p>
        </p:txBody>
      </p:sp>
      <p:sp>
        <p:nvSpPr>
          <p:cNvPr id="49158" name="Text Box 6"/>
          <p:cNvSpPr txBox="1">
            <a:spLocks noChangeArrowheads="1"/>
          </p:cNvSpPr>
          <p:nvPr/>
        </p:nvSpPr>
        <p:spPr bwMode="auto">
          <a:xfrm>
            <a:off x="1981201" y="3505200"/>
            <a:ext cx="2445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And the HTML5 version:</a:t>
            </a:r>
          </a:p>
        </p:txBody>
      </p:sp>
      <p:sp>
        <p:nvSpPr>
          <p:cNvPr id="49161" name="Text Box 9"/>
          <p:cNvSpPr txBox="1">
            <a:spLocks noChangeArrowheads="1"/>
          </p:cNvSpPr>
          <p:nvPr/>
        </p:nvSpPr>
        <p:spPr bwMode="auto">
          <a:xfrm>
            <a:off x="1981200" y="57912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Notice the simplified character set declaration, the shorter CSS stylesheet link text, and the removal of the trailing slashes for these two lines.</a:t>
            </a:r>
            <a:endParaRPr lang="en-IN" altLang="en-US"/>
          </a:p>
        </p:txBody>
      </p:sp>
      <p:sp>
        <p:nvSpPr>
          <p:cNvPr id="49162" name="Rectangle 3"/>
          <p:cNvSpPr>
            <a:spLocks noChangeArrowheads="1"/>
          </p:cNvSpPr>
          <p:nvPr/>
        </p:nvSpPr>
        <p:spPr bwMode="auto">
          <a:xfrm>
            <a:off x="1981200" y="4038600"/>
            <a:ext cx="8077200" cy="13716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400" b="1" dirty="0">
                <a:latin typeface="Courier New" panose="02070309020205020404" pitchFamily="49" charset="0"/>
              </a:rPr>
              <a:t>&lt;head&gt;</a:t>
            </a:r>
          </a:p>
          <a:p>
            <a:pPr>
              <a:buFont typeface="Wingdings" panose="05000000000000000000" pitchFamily="2" charset="2"/>
              <a:buNone/>
            </a:pPr>
            <a:r>
              <a:rPr lang="en-US" altLang="en-US" sz="1400" b="1" dirty="0">
                <a:latin typeface="Courier New" panose="02070309020205020404" pitchFamily="49" charset="0"/>
              </a:rPr>
              <a:t>  &lt;meta charset="utf-8"&gt;</a:t>
            </a:r>
          </a:p>
          <a:p>
            <a:pPr>
              <a:buFont typeface="Wingdings" panose="05000000000000000000" pitchFamily="2" charset="2"/>
              <a:buNone/>
            </a:pPr>
            <a:r>
              <a:rPr lang="en-US" altLang="en-US" sz="1400" b="1" dirty="0">
                <a:latin typeface="Courier New" panose="02070309020205020404" pitchFamily="49" charset="0"/>
              </a:rPr>
              <a:t>  &lt;title&gt;My First HTML5 Page&lt;/title&gt;</a:t>
            </a:r>
          </a:p>
          <a:p>
            <a:pPr>
              <a:buFont typeface="Wingdings" panose="05000000000000000000" pitchFamily="2" charset="2"/>
              <a:buNone/>
            </a:pPr>
            <a:r>
              <a:rPr lang="en-US" altLang="en-US" sz="1400" b="1" dirty="0">
                <a:latin typeface="Courier New" panose="02070309020205020404" pitchFamily="49" charset="0"/>
              </a:rPr>
              <a:t>  &lt;link </a:t>
            </a:r>
            <a:r>
              <a:rPr lang="en-US" altLang="en-US" sz="1400" b="1" dirty="0" err="1">
                <a:latin typeface="Courier New" panose="02070309020205020404" pitchFamily="49" charset="0"/>
              </a:rPr>
              <a:t>rel</a:t>
            </a:r>
            <a:r>
              <a:rPr lang="en-US" altLang="en-US" sz="1400" b="1" dirty="0">
                <a:latin typeface="Courier New" panose="02070309020205020404" pitchFamily="49" charset="0"/>
              </a:rPr>
              <a:t>="stylesheet" </a:t>
            </a:r>
            <a:r>
              <a:rPr lang="en-US" altLang="en-US" sz="1400" b="1" dirty="0" err="1">
                <a:latin typeface="Courier New" panose="02070309020205020404" pitchFamily="49" charset="0"/>
              </a:rPr>
              <a:t>href</a:t>
            </a:r>
            <a:r>
              <a:rPr lang="en-US" altLang="en-US" sz="1400" b="1" dirty="0">
                <a:latin typeface="Courier New" panose="02070309020205020404" pitchFamily="49" charset="0"/>
              </a:rPr>
              <a:t>="style.css"&gt;</a:t>
            </a:r>
          </a:p>
          <a:p>
            <a:pPr>
              <a:buFont typeface="Wingdings" panose="05000000000000000000" pitchFamily="2" charset="2"/>
              <a:buNone/>
            </a:pPr>
            <a:r>
              <a:rPr lang="en-US" altLang="en-US" sz="1400" b="1" dirty="0">
                <a:latin typeface="Courier New" panose="02070309020205020404" pitchFamily="49" charset="0"/>
              </a:rPr>
              <a:t>&lt;/head&gt;</a:t>
            </a:r>
          </a:p>
        </p:txBody>
      </p:sp>
    </p:spTree>
    <p:extLst>
      <p:ext uri="{BB962C8B-B14F-4D97-AF65-F5344CB8AC3E}">
        <p14:creationId xmlns:p14="http://schemas.microsoft.com/office/powerpoint/2010/main" val="28709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981200" y="457200"/>
            <a:ext cx="8229600" cy="838200"/>
          </a:xfrm>
        </p:spPr>
        <p:txBody>
          <a:bodyPr/>
          <a:lstStyle/>
          <a:p>
            <a:r>
              <a:rPr lang="en-US" altLang="en-US" sz="4000" b="1" dirty="0"/>
              <a:t>Basic HTML5 Web Page</a:t>
            </a:r>
          </a:p>
        </p:txBody>
      </p:sp>
      <p:sp>
        <p:nvSpPr>
          <p:cNvPr id="51204" name="Text Box 4"/>
          <p:cNvSpPr txBox="1">
            <a:spLocks noChangeArrowheads="1"/>
          </p:cNvSpPr>
          <p:nvPr/>
        </p:nvSpPr>
        <p:spPr bwMode="auto">
          <a:xfrm>
            <a:off x="1905000" y="152400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Putting the prior sections together, and now adding the &lt;body&gt; section and closing tags, we have our first complete web page in HTML5:</a:t>
            </a:r>
          </a:p>
        </p:txBody>
      </p:sp>
      <p:sp>
        <p:nvSpPr>
          <p:cNvPr id="51208" name="Rectangle 3"/>
          <p:cNvSpPr>
            <a:spLocks noChangeArrowheads="1"/>
          </p:cNvSpPr>
          <p:nvPr/>
        </p:nvSpPr>
        <p:spPr bwMode="auto">
          <a:xfrm>
            <a:off x="1981200" y="2286000"/>
            <a:ext cx="8077200" cy="32766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dirty="0">
                <a:latin typeface="Courier New" panose="02070309020205020404" pitchFamily="49" charset="0"/>
              </a:rPr>
              <a:t>&lt;!DOCTYPE html&gt;</a:t>
            </a:r>
          </a:p>
          <a:p>
            <a:pPr eaLnBrk="1" hangingPunct="1">
              <a:buFont typeface="Wingdings" panose="05000000000000000000" pitchFamily="2" charset="2"/>
              <a:buNone/>
            </a:pPr>
            <a:r>
              <a:rPr lang="en-US" altLang="en-US" sz="1600" b="1" dirty="0">
                <a:latin typeface="Courier New" panose="02070309020205020404" pitchFamily="49" charset="0"/>
              </a:rPr>
              <a:t>&lt;html </a:t>
            </a:r>
            <a:r>
              <a:rPr lang="en-US" altLang="en-US" sz="1600" b="1" dirty="0" err="1">
                <a:latin typeface="Courier New" panose="02070309020205020404" pitchFamily="49" charset="0"/>
              </a:rPr>
              <a:t>lang</a:t>
            </a:r>
            <a:r>
              <a:rPr lang="en-US" altLang="en-US" sz="1600" b="1" dirty="0">
                <a:latin typeface="Courier New" panose="02070309020205020404" pitchFamily="49" charset="0"/>
              </a:rPr>
              <a:t>="</a:t>
            </a:r>
            <a:r>
              <a:rPr lang="en-US" altLang="en-US" sz="1600" b="1" dirty="0" err="1">
                <a:latin typeface="Courier New" panose="02070309020205020404" pitchFamily="49" charset="0"/>
              </a:rPr>
              <a:t>en</a:t>
            </a:r>
            <a:r>
              <a:rPr lang="en-US" altLang="en-US" sz="1600" b="1" dirty="0">
                <a:latin typeface="Courier New" panose="02070309020205020404" pitchFamily="49" charset="0"/>
              </a:rPr>
              <a:t>"&gt;</a:t>
            </a:r>
          </a:p>
          <a:p>
            <a:pPr>
              <a:spcBef>
                <a:spcPct val="0"/>
              </a:spcBef>
              <a:buClrTx/>
              <a:buSzTx/>
              <a:buFontTx/>
              <a:buNone/>
            </a:pPr>
            <a:r>
              <a:rPr lang="en-US" altLang="en-US" sz="1600" b="1" dirty="0">
                <a:latin typeface="Courier New" panose="02070309020205020404" pitchFamily="49" charset="0"/>
              </a:rPr>
              <a:t>&lt;head&gt;</a:t>
            </a:r>
          </a:p>
          <a:p>
            <a:pPr>
              <a:buFont typeface="Wingdings" panose="05000000000000000000" pitchFamily="2" charset="2"/>
              <a:buNone/>
            </a:pPr>
            <a:r>
              <a:rPr lang="en-US" altLang="en-US" sz="1600" b="1" dirty="0">
                <a:latin typeface="Courier New" panose="02070309020205020404" pitchFamily="49" charset="0"/>
              </a:rPr>
              <a:t>  &lt;meta charset="utf-8"&gt;</a:t>
            </a:r>
          </a:p>
          <a:p>
            <a:pPr>
              <a:buFont typeface="Wingdings" panose="05000000000000000000" pitchFamily="2" charset="2"/>
              <a:buNone/>
            </a:pPr>
            <a:r>
              <a:rPr lang="en-US" altLang="en-US" sz="1600" b="1" dirty="0">
                <a:latin typeface="Courier New" panose="02070309020205020404" pitchFamily="49" charset="0"/>
              </a:rPr>
              <a:t>  &lt;title&gt;My First HTML5 Page&lt;/title&gt;</a:t>
            </a:r>
          </a:p>
          <a:p>
            <a:pPr>
              <a:buFont typeface="Wingdings" panose="05000000000000000000" pitchFamily="2" charset="2"/>
              <a:buNone/>
            </a:pPr>
            <a:r>
              <a:rPr lang="en-US" altLang="en-US" sz="1600" b="1" dirty="0">
                <a:latin typeface="Courier New" panose="02070309020205020404" pitchFamily="49" charset="0"/>
              </a:rPr>
              <a:t>  &lt;link </a:t>
            </a:r>
            <a:r>
              <a:rPr lang="en-US" altLang="en-US" sz="1600" b="1" dirty="0" err="1">
                <a:latin typeface="Courier New" panose="02070309020205020404" pitchFamily="49" charset="0"/>
              </a:rPr>
              <a:t>rel</a:t>
            </a:r>
            <a:r>
              <a:rPr lang="en-US" altLang="en-US" sz="1600" b="1" dirty="0">
                <a:latin typeface="Courier New" panose="02070309020205020404" pitchFamily="49" charset="0"/>
              </a:rPr>
              <a:t>="stylesheet" </a:t>
            </a:r>
            <a:r>
              <a:rPr lang="en-US" altLang="en-US" sz="1600" b="1" dirty="0" err="1">
                <a:latin typeface="Courier New" panose="02070309020205020404" pitchFamily="49" charset="0"/>
              </a:rPr>
              <a:t>href</a:t>
            </a:r>
            <a:r>
              <a:rPr lang="en-US" altLang="en-US" sz="1600" b="1" dirty="0">
                <a:latin typeface="Courier New" panose="02070309020205020404" pitchFamily="49" charset="0"/>
              </a:rPr>
              <a:t>="style.css"&gt;</a:t>
            </a:r>
          </a:p>
          <a:p>
            <a:pPr>
              <a:buFont typeface="Wingdings" panose="05000000000000000000" pitchFamily="2" charset="2"/>
              <a:buNone/>
            </a:pPr>
            <a:r>
              <a:rPr lang="en-US" altLang="en-US" sz="1600" b="1" dirty="0">
                <a:latin typeface="Courier New" panose="02070309020205020404" pitchFamily="49" charset="0"/>
              </a:rPr>
              <a:t>&lt;/head&gt;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  &lt;p&gt;HTML5 is fun!&lt;/p&gt;</a:t>
            </a:r>
          </a:p>
          <a:p>
            <a:pPr>
              <a:buFont typeface="Wingdings" panose="05000000000000000000" pitchFamily="2" charset="2"/>
              <a:buNone/>
            </a:pPr>
            <a:r>
              <a:rPr lang="en-US" altLang="en-US" sz="1600" b="1" dirty="0">
                <a:latin typeface="Courier New" panose="02070309020205020404" pitchFamily="49" charset="0"/>
              </a:rPr>
              <a:t>&lt;/body&gt;</a:t>
            </a:r>
          </a:p>
          <a:p>
            <a:pPr>
              <a:buFont typeface="Wingdings" panose="05000000000000000000" pitchFamily="2" charset="2"/>
              <a:buNone/>
            </a:pPr>
            <a:r>
              <a:rPr lang="en-US" altLang="en-US" sz="1600" b="1" dirty="0">
                <a:latin typeface="Courier New" panose="02070309020205020404" pitchFamily="49" charset="0"/>
              </a:rPr>
              <a:t>&lt;/html&gt;</a:t>
            </a:r>
          </a:p>
        </p:txBody>
      </p:sp>
      <p:sp>
        <p:nvSpPr>
          <p:cNvPr id="51209" name="Text Box 9"/>
          <p:cNvSpPr txBox="1">
            <a:spLocks noChangeArrowheads="1"/>
          </p:cNvSpPr>
          <p:nvPr/>
        </p:nvSpPr>
        <p:spPr bwMode="auto">
          <a:xfrm>
            <a:off x="1981200" y="5791200"/>
            <a:ext cx="8077200" cy="369332"/>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dirty="0"/>
              <a:t>Let's open this page in a web browser to see how it looks…</a:t>
            </a:r>
            <a:endParaRPr lang="en-IN" altLang="en-US" dirty="0"/>
          </a:p>
        </p:txBody>
      </p:sp>
      <p:sp>
        <p:nvSpPr>
          <p:cNvPr id="2" name="Rectangle 1"/>
          <p:cNvSpPr/>
          <p:nvPr/>
        </p:nvSpPr>
        <p:spPr>
          <a:xfrm>
            <a:off x="10210800" y="2092662"/>
            <a:ext cx="1899423" cy="1600438"/>
          </a:xfrm>
          <a:prstGeom prst="rect">
            <a:avLst/>
          </a:prstGeom>
        </p:spPr>
        <p:txBody>
          <a:bodyPr wrap="square">
            <a:spAutoFit/>
          </a:bodyPr>
          <a:lstStyle/>
          <a:p>
            <a:r>
              <a:rPr lang="en-US" sz="1400" dirty="0">
                <a:solidFill>
                  <a:srgbClr val="000000"/>
                </a:solidFill>
                <a:latin typeface="Verdana" panose="020B0604030504040204" pitchFamily="34" charset="0"/>
              </a:rPr>
              <a:t>UTF-8 (Unicode) covers almost all of the characters and symbols in the world.</a:t>
            </a:r>
          </a:p>
          <a:p>
            <a:r>
              <a:rPr lang="en-US" sz="1400" dirty="0"/>
              <a:t/>
            </a:r>
            <a:br>
              <a:rPr lang="en-US" sz="1400" dirty="0"/>
            </a:br>
            <a:endParaRPr lang="en-US" sz="1400" dirty="0"/>
          </a:p>
        </p:txBody>
      </p:sp>
      <p:cxnSp>
        <p:nvCxnSpPr>
          <p:cNvPr id="4" name="Straight Arrow Connector 3"/>
          <p:cNvCxnSpPr/>
          <p:nvPr/>
        </p:nvCxnSpPr>
        <p:spPr>
          <a:xfrm flipH="1">
            <a:off x="5107259" y="2397512"/>
            <a:ext cx="5103541" cy="858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2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981200" y="457200"/>
            <a:ext cx="8229600" cy="838200"/>
          </a:xfrm>
        </p:spPr>
        <p:txBody>
          <a:bodyPr/>
          <a:lstStyle/>
          <a:p>
            <a:r>
              <a:rPr lang="en-US" altLang="en-US" sz="4000" b="1" dirty="0"/>
              <a:t>Viewing the HTML5 Web Page</a:t>
            </a:r>
          </a:p>
        </p:txBody>
      </p:sp>
      <p:sp>
        <p:nvSpPr>
          <p:cNvPr id="53254" name="Text Box 6"/>
          <p:cNvSpPr txBox="1">
            <a:spLocks noChangeArrowheads="1"/>
          </p:cNvSpPr>
          <p:nvPr/>
        </p:nvSpPr>
        <p:spPr bwMode="auto">
          <a:xfrm>
            <a:off x="2057400" y="5381625"/>
            <a:ext cx="8077200" cy="941388"/>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spcAft>
                <a:spcPts val="600"/>
              </a:spcAft>
            </a:pPr>
            <a:r>
              <a:rPr lang="en-US" altLang="en-US"/>
              <a:t>Even though we used HTML5, the page looks exactly the same in a web browser as it would in XHTML.  Without looking at the source code, web visitors will not know which version of HTML the page was created with.</a:t>
            </a:r>
            <a:endParaRPr lang="en-IN" altLang="en-US"/>
          </a:p>
        </p:txBody>
      </p:sp>
      <p:pic>
        <p:nvPicPr>
          <p:cNvPr id="53255" name="Picture 7" descr="Intr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1"/>
            <a:ext cx="5181600" cy="3749675"/>
          </a:xfrm>
          <a:prstGeom prst="rect">
            <a:avLst/>
          </a:prstGeom>
          <a:noFill/>
          <a:extLst>
            <a:ext uri="{909E8E84-426E-40DD-AFC4-6F175D3DCCD1}">
              <a14:hiddenFill xmlns:a14="http://schemas.microsoft.com/office/drawing/2010/main">
                <a:solidFill>
                  <a:srgbClr val="FFFFFF"/>
                </a:solidFill>
              </a14:hiddenFill>
            </a:ext>
          </a:extLst>
        </p:spPr>
      </p:pic>
      <p:sp>
        <p:nvSpPr>
          <p:cNvPr id="53256" name="AutoShape 8"/>
          <p:cNvSpPr>
            <a:spLocks noChangeArrowheads="1"/>
          </p:cNvSpPr>
          <p:nvPr/>
        </p:nvSpPr>
        <p:spPr bwMode="auto">
          <a:xfrm>
            <a:off x="5791200" y="6400800"/>
            <a:ext cx="304800" cy="228600"/>
          </a:xfrm>
          <a:prstGeom prst="diamond">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93239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a:t>
            </a:r>
          </a:p>
        </p:txBody>
      </p:sp>
      <p:pic>
        <p:nvPicPr>
          <p:cNvPr id="5" name="Content Placeholder 4"/>
          <p:cNvPicPr>
            <a:picLocks noGrp="1" noChangeAspect="1"/>
          </p:cNvPicPr>
          <p:nvPr>
            <p:ph idx="1"/>
          </p:nvPr>
        </p:nvPicPr>
        <p:blipFill>
          <a:blip r:embed="rId2"/>
          <a:stretch>
            <a:fillRect/>
          </a:stretch>
        </p:blipFill>
        <p:spPr>
          <a:xfrm>
            <a:off x="7306348" y="1482661"/>
            <a:ext cx="3333333" cy="1942857"/>
          </a:xfrm>
          <a:prstGeom prst="rect">
            <a:avLst/>
          </a:prstGeom>
        </p:spPr>
      </p:pic>
      <p:sp>
        <p:nvSpPr>
          <p:cNvPr id="4" name="Rectangle 3"/>
          <p:cNvSpPr/>
          <p:nvPr/>
        </p:nvSpPr>
        <p:spPr>
          <a:xfrm>
            <a:off x="1210348" y="1433422"/>
            <a:ext cx="6096000" cy="2339102"/>
          </a:xfrm>
          <a:prstGeom prst="rect">
            <a:avLst/>
          </a:prstGeom>
        </p:spPr>
        <p:txBody>
          <a:bodyPr>
            <a:spAutoFit/>
          </a:bodyPr>
          <a:lstStyle/>
          <a:p>
            <a:r>
              <a:rPr lang="en-US" sz="1600" dirty="0"/>
              <a:t>&lt;!DOCTYPE html&gt;</a:t>
            </a:r>
          </a:p>
          <a:p>
            <a:r>
              <a:rPr lang="en-US" sz="1600" dirty="0"/>
              <a:t>&lt;html&gt;</a:t>
            </a:r>
          </a:p>
          <a:p>
            <a:r>
              <a:rPr lang="en-US" sz="1600" dirty="0"/>
              <a:t>&lt;body style="</a:t>
            </a:r>
            <a:r>
              <a:rPr lang="en-US" sz="1600" dirty="0" err="1"/>
              <a:t>background-color:powderblue</a:t>
            </a:r>
            <a:r>
              <a:rPr lang="en-US" sz="1600" dirty="0"/>
              <a:t>;"&gt;</a:t>
            </a:r>
          </a:p>
          <a:p>
            <a:endParaRPr lang="en-US" sz="1600" dirty="0"/>
          </a:p>
          <a:p>
            <a:r>
              <a:rPr lang="en-US" sz="1600" dirty="0"/>
              <a:t>&lt;h1&gt;This is a heading&lt;/h1&gt;</a:t>
            </a:r>
          </a:p>
          <a:p>
            <a:r>
              <a:rPr lang="en-US" sz="1600" dirty="0"/>
              <a:t>&lt;p&gt;This is a paragraph.&lt;/p&gt;</a:t>
            </a:r>
          </a:p>
          <a:p>
            <a:endParaRPr lang="en-US" sz="1600" dirty="0"/>
          </a:p>
          <a:p>
            <a:r>
              <a:rPr lang="en-US" sz="1600" dirty="0"/>
              <a:t>&lt;/body&gt;</a:t>
            </a:r>
          </a:p>
          <a:p>
            <a:r>
              <a:rPr lang="en-US" sz="1600" dirty="0"/>
              <a:t>&lt;/html&gt;</a:t>
            </a:r>
          </a:p>
        </p:txBody>
      </p:sp>
      <p:sp>
        <p:nvSpPr>
          <p:cNvPr id="6" name="Rectangle 5"/>
          <p:cNvSpPr/>
          <p:nvPr/>
        </p:nvSpPr>
        <p:spPr>
          <a:xfrm>
            <a:off x="1210348" y="4151268"/>
            <a:ext cx="6096000" cy="2339102"/>
          </a:xfrm>
          <a:prstGeom prst="rect">
            <a:avLst/>
          </a:prstGeom>
        </p:spPr>
        <p:txBody>
          <a:bodyPr>
            <a:spAutoFit/>
          </a:bodyPr>
          <a:lstStyle/>
          <a:p>
            <a:r>
              <a:rPr lang="en-US" sz="1600" dirty="0"/>
              <a:t>&lt;!DOCTYPE html&gt;</a:t>
            </a:r>
          </a:p>
          <a:p>
            <a:r>
              <a:rPr lang="en-US" sz="1600" dirty="0"/>
              <a:t>&lt;html&gt;</a:t>
            </a:r>
          </a:p>
          <a:p>
            <a:r>
              <a:rPr lang="en-US" sz="1600" dirty="0"/>
              <a:t>&lt;body&gt;</a:t>
            </a:r>
          </a:p>
          <a:p>
            <a:endParaRPr lang="en-US" sz="1600" dirty="0"/>
          </a:p>
          <a:p>
            <a:r>
              <a:rPr lang="en-US" sz="1600" dirty="0"/>
              <a:t>&lt;h1 style="</a:t>
            </a:r>
            <a:r>
              <a:rPr lang="en-US" sz="1600" dirty="0" err="1"/>
              <a:t>color:blue</a:t>
            </a:r>
            <a:r>
              <a:rPr lang="en-US" sz="1600" dirty="0"/>
              <a:t>;"&gt;This is a heading&lt;/h1&gt;</a:t>
            </a:r>
          </a:p>
          <a:p>
            <a:r>
              <a:rPr lang="en-US" sz="1600" dirty="0"/>
              <a:t>&lt;p style="</a:t>
            </a:r>
            <a:r>
              <a:rPr lang="en-US" sz="1600" dirty="0" err="1"/>
              <a:t>color:red</a:t>
            </a:r>
            <a:r>
              <a:rPr lang="en-US" sz="1600" dirty="0"/>
              <a:t>;"&gt;This is a paragraph.&lt;/p&gt;</a:t>
            </a:r>
          </a:p>
          <a:p>
            <a:endParaRPr lang="en-US" sz="1600" dirty="0"/>
          </a:p>
          <a:p>
            <a:r>
              <a:rPr lang="en-US" sz="1600" dirty="0"/>
              <a:t>&lt;/body&gt;</a:t>
            </a:r>
          </a:p>
          <a:p>
            <a:r>
              <a:rPr lang="en-US" sz="1600" dirty="0"/>
              <a:t>&lt;/html&gt;</a:t>
            </a:r>
          </a:p>
        </p:txBody>
      </p:sp>
      <p:pic>
        <p:nvPicPr>
          <p:cNvPr id="7" name="Picture 6"/>
          <p:cNvPicPr>
            <a:picLocks noChangeAspect="1"/>
          </p:cNvPicPr>
          <p:nvPr/>
        </p:nvPicPr>
        <p:blipFill>
          <a:blip r:embed="rId3"/>
          <a:stretch>
            <a:fillRect/>
          </a:stretch>
        </p:blipFill>
        <p:spPr>
          <a:xfrm>
            <a:off x="7306348" y="4151268"/>
            <a:ext cx="3780952" cy="2057143"/>
          </a:xfrm>
          <a:prstGeom prst="rect">
            <a:avLst/>
          </a:prstGeom>
        </p:spPr>
      </p:pic>
    </p:spTree>
    <p:extLst>
      <p:ext uri="{BB962C8B-B14F-4D97-AF65-F5344CB8AC3E}">
        <p14:creationId xmlns:p14="http://schemas.microsoft.com/office/powerpoint/2010/main" val="286779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class Attribute</a:t>
            </a:r>
          </a:p>
        </p:txBody>
      </p:sp>
      <p:sp>
        <p:nvSpPr>
          <p:cNvPr id="3" name="Content Placeholder 2"/>
          <p:cNvSpPr>
            <a:spLocks noGrp="1"/>
          </p:cNvSpPr>
          <p:nvPr>
            <p:ph idx="1"/>
          </p:nvPr>
        </p:nvSpPr>
        <p:spPr>
          <a:xfrm>
            <a:off x="838200" y="1825625"/>
            <a:ext cx="6008649" cy="4351338"/>
          </a:xfrm>
        </p:spPr>
        <p:txBody>
          <a:bodyPr/>
          <a:lstStyle/>
          <a:p>
            <a:pPr marL="0" indent="0">
              <a:buNone/>
            </a:pPr>
            <a:r>
              <a:rPr lang="en-US" dirty="0"/>
              <a:t>The HTML class attribute makes it possible to define equal styles for elements with the same class name.</a:t>
            </a:r>
          </a:p>
        </p:txBody>
      </p:sp>
      <p:sp>
        <p:nvSpPr>
          <p:cNvPr id="5" name="Rectangle 4"/>
          <p:cNvSpPr/>
          <p:nvPr/>
        </p:nvSpPr>
        <p:spPr>
          <a:xfrm>
            <a:off x="838200" y="4577797"/>
            <a:ext cx="5014331" cy="646331"/>
          </a:xfrm>
          <a:prstGeom prst="rect">
            <a:avLst/>
          </a:prstGeom>
        </p:spPr>
        <p:txBody>
          <a:bodyPr wrap="square">
            <a:spAutoFit/>
          </a:bodyPr>
          <a:lstStyle/>
          <a:p>
            <a:r>
              <a:rPr lang="en-US" dirty="0"/>
              <a:t>https://www.w3schools.com/html/tryit.asp?filename=tryhtml_classes_capitals</a:t>
            </a:r>
          </a:p>
        </p:txBody>
      </p:sp>
      <p:pic>
        <p:nvPicPr>
          <p:cNvPr id="6" name="Picture 5"/>
          <p:cNvPicPr>
            <a:picLocks noChangeAspect="1"/>
          </p:cNvPicPr>
          <p:nvPr/>
        </p:nvPicPr>
        <p:blipFill>
          <a:blip r:embed="rId3"/>
          <a:stretch>
            <a:fillRect/>
          </a:stretch>
        </p:blipFill>
        <p:spPr>
          <a:xfrm>
            <a:off x="6412556" y="903247"/>
            <a:ext cx="5444908" cy="4888561"/>
          </a:xfrm>
          <a:prstGeom prst="rect">
            <a:avLst/>
          </a:prstGeom>
        </p:spPr>
      </p:pic>
    </p:spTree>
    <p:extLst>
      <p:ext uri="{BB962C8B-B14F-4D97-AF65-F5344CB8AC3E}">
        <p14:creationId xmlns:p14="http://schemas.microsoft.com/office/powerpoint/2010/main" val="1695531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Before next class</a:t>
            </a:r>
          </a:p>
        </p:txBody>
      </p:sp>
      <p:sp>
        <p:nvSpPr>
          <p:cNvPr id="3" name="Content Placeholder 2"/>
          <p:cNvSpPr>
            <a:spLocks noGrp="1"/>
          </p:cNvSpPr>
          <p:nvPr>
            <p:ph idx="1"/>
          </p:nvPr>
        </p:nvSpPr>
        <p:spPr/>
        <p:txBody>
          <a:bodyPr/>
          <a:lstStyle/>
          <a:p>
            <a:pPr marL="0" indent="0">
              <a:buNone/>
            </a:pPr>
            <a:r>
              <a:rPr lang="en-US" dirty="0"/>
              <a:t>Read HTML tutorial on W3Schools</a:t>
            </a:r>
          </a:p>
          <a:p>
            <a:pPr marL="0" indent="0">
              <a:buNone/>
            </a:pPr>
            <a:r>
              <a:rPr lang="en-US" dirty="0"/>
              <a:t>https://www.w3schools.com/html/html_styles.asp</a:t>
            </a:r>
          </a:p>
        </p:txBody>
      </p:sp>
      <p:sp>
        <p:nvSpPr>
          <p:cNvPr id="4" name="Slide Number Placeholder 3"/>
          <p:cNvSpPr>
            <a:spLocks noGrp="1"/>
          </p:cNvSpPr>
          <p:nvPr>
            <p:ph type="sldNum" sz="quarter" idx="12"/>
          </p:nvPr>
        </p:nvSpPr>
        <p:spPr/>
        <p:txBody>
          <a:bodyPr/>
          <a:lstStyle/>
          <a:p>
            <a:fld id="{2619FEF5-9513-482C-8F58-BF524BA9F57C}" type="slidenum">
              <a:rPr lang="en-US" smtClean="0"/>
              <a:t>25</a:t>
            </a:fld>
            <a:endParaRPr lang="en-US"/>
          </a:p>
        </p:txBody>
      </p:sp>
    </p:spTree>
    <p:extLst>
      <p:ext uri="{BB962C8B-B14F-4D97-AF65-F5344CB8AC3E}">
        <p14:creationId xmlns:p14="http://schemas.microsoft.com/office/powerpoint/2010/main" val="459490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lstStyle/>
          <a:p>
            <a:pPr marL="0" indent="0">
              <a:buNone/>
            </a:pPr>
            <a:r>
              <a:rPr lang="en-US" dirty="0"/>
              <a:t>Introduction to Web application</a:t>
            </a:r>
          </a:p>
          <a:p>
            <a:pPr marL="0" indent="0">
              <a:buNone/>
            </a:pPr>
            <a:r>
              <a:rPr lang="en-US" dirty="0"/>
              <a:t>Basics of HTML</a:t>
            </a:r>
          </a:p>
          <a:p>
            <a:pPr marL="0" indent="0">
              <a:buNone/>
            </a:pPr>
            <a:r>
              <a:rPr lang="en-US" altLang="zh-CN" dirty="0"/>
              <a:t>New elements of HTML5</a:t>
            </a:r>
          </a:p>
          <a:p>
            <a:pPr marL="0" indent="0">
              <a:buNone/>
            </a:pPr>
            <a:r>
              <a:rPr lang="en-US" altLang="zh-CN" dirty="0"/>
              <a:t>Style</a:t>
            </a:r>
          </a:p>
          <a:p>
            <a:pPr marL="0" indent="0">
              <a:buNone/>
            </a:pPr>
            <a:r>
              <a:rPr lang="en-US" altLang="zh-CN" dirty="0"/>
              <a:t>Class</a:t>
            </a:r>
          </a:p>
          <a:p>
            <a:pPr marL="0" indent="0">
              <a:buNone/>
            </a:pPr>
            <a:endParaRPr lang="en-US" altLang="zh-CN" dirty="0"/>
          </a:p>
          <a:p>
            <a:pPr marL="0" indent="0">
              <a:buNone/>
            </a:pPr>
            <a:r>
              <a:rPr lang="en-US" altLang="zh-CN" dirty="0"/>
              <a:t>	</a:t>
            </a:r>
          </a:p>
          <a:p>
            <a:pPr marL="0" indent="0">
              <a:buNone/>
            </a:pPr>
            <a:endParaRPr lang="en-US" dirty="0"/>
          </a:p>
          <a:p>
            <a:pPr marL="0" indent="0">
              <a:buNone/>
            </a:pPr>
            <a:endParaRPr lang="en-US" dirty="0"/>
          </a:p>
        </p:txBody>
      </p:sp>
      <p:pic>
        <p:nvPicPr>
          <p:cNvPr id="307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1328" y="1690688"/>
            <a:ext cx="6102127" cy="343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32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Web application?</a:t>
            </a:r>
          </a:p>
        </p:txBody>
      </p:sp>
      <p:sp>
        <p:nvSpPr>
          <p:cNvPr id="3" name="Content Placeholder 2"/>
          <p:cNvSpPr>
            <a:spLocks noGrp="1"/>
          </p:cNvSpPr>
          <p:nvPr>
            <p:ph idx="1"/>
          </p:nvPr>
        </p:nvSpPr>
        <p:spPr/>
        <p:txBody>
          <a:bodyPr>
            <a:normAutofit/>
          </a:bodyPr>
          <a:lstStyle/>
          <a:p>
            <a:r>
              <a:rPr lang="en-US" dirty="0"/>
              <a:t> A web application is an application that is accessed by users using a web browser, e.g., Google Docs</a:t>
            </a:r>
          </a:p>
          <a:p>
            <a:pPr lvl="1"/>
            <a:r>
              <a:rPr lang="en-US" dirty="0"/>
              <a:t>desktop vs web applications</a:t>
            </a:r>
          </a:p>
          <a:p>
            <a:pPr lvl="2"/>
            <a:r>
              <a:rPr lang="en-US" dirty="0"/>
              <a:t>Google Docs vs Microsoft word</a:t>
            </a:r>
          </a:p>
          <a:p>
            <a:pPr lvl="1"/>
            <a:r>
              <a:rPr lang="en-US" dirty="0"/>
              <a:t>Web application vs website</a:t>
            </a:r>
          </a:p>
          <a:p>
            <a:pPr lvl="1"/>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3</a:t>
            </a:fld>
            <a:endParaRPr lang="en-US"/>
          </a:p>
        </p:txBody>
      </p:sp>
    </p:spTree>
    <p:extLst>
      <p:ext uri="{BB962C8B-B14F-4D97-AF65-F5344CB8AC3E}">
        <p14:creationId xmlns:p14="http://schemas.microsoft.com/office/powerpoint/2010/main" val="384638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we need Web applications?</a:t>
            </a:r>
          </a:p>
        </p:txBody>
      </p:sp>
      <p:sp>
        <p:nvSpPr>
          <p:cNvPr id="3" name="Content Placeholder 2"/>
          <p:cNvSpPr>
            <a:spLocks noGrp="1"/>
          </p:cNvSpPr>
          <p:nvPr>
            <p:ph idx="1"/>
          </p:nvPr>
        </p:nvSpPr>
        <p:spPr/>
        <p:txBody>
          <a:bodyPr>
            <a:normAutofit/>
          </a:bodyPr>
          <a:lstStyle/>
          <a:p>
            <a:r>
              <a:rPr lang="en-US" dirty="0"/>
              <a:t>Installed only on the web server</a:t>
            </a:r>
          </a:p>
          <a:p>
            <a:r>
              <a:rPr lang="en-US" dirty="0"/>
              <a:t>Accessible anywhere</a:t>
            </a:r>
          </a:p>
          <a:p>
            <a:r>
              <a:rPr lang="en-US" dirty="0"/>
              <a:t>Easy maintenance, support and patches</a:t>
            </a:r>
          </a:p>
          <a:p>
            <a:r>
              <a:rPr lang="en-US" dirty="0"/>
              <a:t>Accessible for a range of devices, cross platform</a:t>
            </a:r>
          </a:p>
          <a:p>
            <a:r>
              <a:rPr lang="en-US" dirty="0"/>
              <a:t>Security</a:t>
            </a:r>
          </a:p>
          <a:p>
            <a:r>
              <a:rPr lang="en-US" dirty="0"/>
              <a:t>Flexible core technologies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4</a:t>
            </a:fld>
            <a:endParaRPr lang="en-US"/>
          </a:p>
        </p:txBody>
      </p:sp>
    </p:spTree>
    <p:extLst>
      <p:ext uri="{BB962C8B-B14F-4D97-AF65-F5344CB8AC3E}">
        <p14:creationId xmlns:p14="http://schemas.microsoft.com/office/powerpoint/2010/main" val="218617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 Web server works?</a:t>
            </a:r>
          </a:p>
        </p:txBody>
      </p:sp>
      <p:sp>
        <p:nvSpPr>
          <p:cNvPr id="3" name="Content Placeholder 2"/>
          <p:cNvSpPr>
            <a:spLocks noGrp="1"/>
          </p:cNvSpPr>
          <p:nvPr>
            <p:ph idx="1"/>
          </p:nvPr>
        </p:nvSpPr>
        <p:spPr/>
        <p:txBody>
          <a:bodyPr/>
          <a:lstStyle/>
          <a:p>
            <a:endParaRPr lang="en-US"/>
          </a:p>
        </p:txBody>
      </p:sp>
      <p:pic>
        <p:nvPicPr>
          <p:cNvPr id="1026" name="Picture 2" descr="How a Web server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319" y="1773208"/>
            <a:ext cx="7342294" cy="39770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619FEF5-9513-482C-8F58-BF524BA9F57C}" type="slidenum">
              <a:rPr lang="en-US" smtClean="0"/>
              <a:t>5</a:t>
            </a:fld>
            <a:endParaRPr lang="en-US"/>
          </a:p>
        </p:txBody>
      </p:sp>
      <p:sp>
        <p:nvSpPr>
          <p:cNvPr id="5" name="Rectangle 4"/>
          <p:cNvSpPr/>
          <p:nvPr/>
        </p:nvSpPr>
        <p:spPr>
          <a:xfrm>
            <a:off x="3790122" y="5937906"/>
            <a:ext cx="4572000" cy="646331"/>
          </a:xfrm>
          <a:prstGeom prst="rect">
            <a:avLst/>
          </a:prstGeom>
        </p:spPr>
        <p:txBody>
          <a:bodyPr>
            <a:spAutoFit/>
          </a:bodyPr>
          <a:lstStyle/>
          <a:p>
            <a:r>
              <a:rPr lang="en-US" dirty="0"/>
              <a:t>http://www.resultantsys.com/index.php/general/what-is-a-web-application-server/</a:t>
            </a:r>
          </a:p>
        </p:txBody>
      </p:sp>
    </p:spTree>
    <p:extLst>
      <p:ext uri="{BB962C8B-B14F-4D97-AF65-F5344CB8AC3E}">
        <p14:creationId xmlns:p14="http://schemas.microsoft.com/office/powerpoint/2010/main" val="382473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 Web application server works?</a:t>
            </a:r>
          </a:p>
        </p:txBody>
      </p:sp>
      <p:sp>
        <p:nvSpPr>
          <p:cNvPr id="3" name="Content Placeholder 2"/>
          <p:cNvSpPr>
            <a:spLocks noGrp="1"/>
          </p:cNvSpPr>
          <p:nvPr>
            <p:ph idx="1"/>
          </p:nvPr>
        </p:nvSpPr>
        <p:spPr/>
        <p:txBody>
          <a:bodyPr/>
          <a:lstStyle/>
          <a:p>
            <a:endParaRPr lang="en-US" dirty="0"/>
          </a:p>
        </p:txBody>
      </p:sp>
      <p:pic>
        <p:nvPicPr>
          <p:cNvPr id="2052" name="Picture 4" descr="How a Web Application server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3048" y="2195513"/>
            <a:ext cx="5715000" cy="39814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2619FEF5-9513-482C-8F58-BF524BA9F57C}" type="slidenum">
              <a:rPr lang="en-US" smtClean="0"/>
              <a:t>6</a:t>
            </a:fld>
            <a:endParaRPr lang="en-US"/>
          </a:p>
        </p:txBody>
      </p:sp>
    </p:spTree>
    <p:extLst>
      <p:ext uri="{BB962C8B-B14F-4D97-AF65-F5344CB8AC3E}">
        <p14:creationId xmlns:p14="http://schemas.microsoft.com/office/powerpoint/2010/main" val="496231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HTML?</a:t>
            </a:r>
          </a:p>
        </p:txBody>
      </p:sp>
      <p:sp>
        <p:nvSpPr>
          <p:cNvPr id="3" name="Content Placeholder 2"/>
          <p:cNvSpPr>
            <a:spLocks noGrp="1"/>
          </p:cNvSpPr>
          <p:nvPr>
            <p:ph idx="1"/>
          </p:nvPr>
        </p:nvSpPr>
        <p:spPr>
          <a:xfrm>
            <a:off x="452521" y="1925559"/>
            <a:ext cx="6791325" cy="4636370"/>
          </a:xfrm>
        </p:spPr>
        <p:txBody>
          <a:bodyPr>
            <a:normAutofit/>
          </a:bodyPr>
          <a:lstStyle/>
          <a:p>
            <a:pPr lvl="1"/>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lvl="1"/>
            <a:r>
              <a:rPr lang="en-US" dirty="0"/>
              <a:t>A markup language is a set of </a:t>
            </a:r>
            <a:r>
              <a:rPr lang="en-US" b="1" dirty="0"/>
              <a:t>markup tags</a:t>
            </a:r>
            <a:endParaRPr lang="en-US" dirty="0"/>
          </a:p>
          <a:p>
            <a:pPr lvl="1"/>
            <a:r>
              <a:rPr lang="en-US" dirty="0"/>
              <a:t>HTML documents are described by </a:t>
            </a:r>
            <a:r>
              <a:rPr lang="en-US" b="1" dirty="0"/>
              <a:t>HTML tags</a:t>
            </a:r>
            <a:endParaRPr lang="en-US" dirty="0"/>
          </a:p>
          <a:p>
            <a:pPr lvl="1"/>
            <a:r>
              <a:rPr lang="en-US" dirty="0"/>
              <a:t>Each HTML tag </a:t>
            </a:r>
            <a:r>
              <a:rPr lang="en-US" b="1" dirty="0"/>
              <a:t>describes</a:t>
            </a:r>
            <a:r>
              <a:rPr lang="en-US" dirty="0"/>
              <a:t> different document content</a:t>
            </a:r>
          </a:p>
          <a:p>
            <a:r>
              <a:rPr lang="en-US" dirty="0"/>
              <a:t>Versions</a:t>
            </a:r>
          </a:p>
          <a:p>
            <a:pPr lvl="1"/>
            <a:r>
              <a:rPr lang="en-US" dirty="0"/>
              <a:t>HTML, HTML 2.0, HTML 3.0, HTML 3.2, HTML 4.0. HTML 4.01, XHTML, HTML 5</a:t>
            </a:r>
          </a:p>
          <a:p>
            <a:endParaRPr lang="en-US" dirty="0"/>
          </a:p>
          <a:p>
            <a:pPr lvl="1"/>
            <a:endParaRPr lang="en-US" dirty="0"/>
          </a:p>
        </p:txBody>
      </p:sp>
      <p:pic>
        <p:nvPicPr>
          <p:cNvPr id="1026" name="Picture 2" descr="http://www.websiterox.com/wp-content/uploads/2014/10/lesson1_img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638" y="2226467"/>
            <a:ext cx="4735546" cy="288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62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HTML?</a:t>
            </a:r>
          </a:p>
        </p:txBody>
      </p:sp>
      <p:sp>
        <p:nvSpPr>
          <p:cNvPr id="3" name="Content Placeholder 2"/>
          <p:cNvSpPr>
            <a:spLocks noGrp="1"/>
          </p:cNvSpPr>
          <p:nvPr>
            <p:ph idx="1"/>
          </p:nvPr>
        </p:nvSpPr>
        <p:spPr/>
        <p:txBody>
          <a:bodyPr/>
          <a:lstStyle/>
          <a:p>
            <a:pPr marL="0" indent="0">
              <a:buNone/>
            </a:pPr>
            <a:endParaRPr lang="en-US" i="1" dirty="0"/>
          </a:p>
        </p:txBody>
      </p:sp>
      <p:sp>
        <p:nvSpPr>
          <p:cNvPr id="4" name="Rectangle 3"/>
          <p:cNvSpPr/>
          <p:nvPr/>
        </p:nvSpPr>
        <p:spPr>
          <a:xfrm>
            <a:off x="5999229" y="2130029"/>
            <a:ext cx="2997134" cy="2793072"/>
          </a:xfrm>
          <a:prstGeom prst="rect">
            <a:avLst/>
          </a:prstGeom>
        </p:spPr>
        <p:txBody>
          <a:bodyPr wrap="square">
            <a:spAutoFit/>
          </a:bodyPr>
          <a:lstStyle/>
          <a:p>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!DOCTYPE</a:t>
            </a:r>
            <a:r>
              <a:rPr lang="en-US" sz="1350" dirty="0">
                <a:solidFill>
                  <a:srgbClr val="FF0000"/>
                </a:solidFill>
                <a:latin typeface="Consolas" panose="020B0609020204030204" pitchFamily="49" charset="0"/>
              </a:rPr>
              <a:t> html</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html</a:t>
            </a:r>
            <a:r>
              <a:rPr lang="en-US" sz="1350" dirty="0">
                <a:solidFill>
                  <a:srgbClr val="0000CD"/>
                </a:solidFill>
                <a:latin typeface="Consolas" panose="020B0609020204030204" pitchFamily="49" charset="0"/>
              </a:rPr>
              <a:t>&gt;</a:t>
            </a:r>
            <a:r>
              <a:rPr lang="en-US" sz="1350" dirty="0"/>
              <a:t/>
            </a:r>
            <a:br>
              <a:rPr lang="en-US" sz="1350" dirty="0"/>
            </a:br>
            <a:endParaRPr lang="en-US" sz="1350" dirty="0"/>
          </a:p>
          <a:p>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head</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title</a:t>
            </a:r>
            <a:r>
              <a:rPr lang="en-US" sz="1350" dirty="0">
                <a:solidFill>
                  <a:srgbClr val="0000CD"/>
                </a:solidFill>
                <a:latin typeface="Consolas" panose="020B0609020204030204" pitchFamily="49" charset="0"/>
              </a:rPr>
              <a:t>&gt;</a:t>
            </a:r>
            <a:r>
              <a:rPr lang="en-US" sz="1350" dirty="0">
                <a:solidFill>
                  <a:srgbClr val="000000"/>
                </a:solidFill>
                <a:latin typeface="Consolas" panose="020B0609020204030204" pitchFamily="49" charset="0"/>
              </a:rPr>
              <a:t>Page Title</a:t>
            </a: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/title</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/head</a:t>
            </a:r>
            <a:r>
              <a:rPr lang="en-US" sz="1350" dirty="0">
                <a:solidFill>
                  <a:srgbClr val="0000CD"/>
                </a:solidFill>
                <a:latin typeface="Consolas" panose="020B0609020204030204" pitchFamily="49" charset="0"/>
              </a:rPr>
              <a:t>&gt;</a:t>
            </a:r>
            <a:r>
              <a:rPr lang="en-US" sz="1350" dirty="0"/>
              <a:t/>
            </a:r>
            <a:br>
              <a:rPr lang="en-US" sz="1350" dirty="0"/>
            </a:br>
            <a:endParaRPr lang="en-US" sz="1350" dirty="0"/>
          </a:p>
          <a:p>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body</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h1</a:t>
            </a:r>
            <a:r>
              <a:rPr lang="en-US" sz="1350" dirty="0">
                <a:solidFill>
                  <a:srgbClr val="0000CD"/>
                </a:solidFill>
                <a:latin typeface="Consolas" panose="020B0609020204030204" pitchFamily="49" charset="0"/>
              </a:rPr>
              <a:t>&gt;</a:t>
            </a:r>
            <a:r>
              <a:rPr lang="en-US" sz="1350" dirty="0">
                <a:solidFill>
                  <a:srgbClr val="000000"/>
                </a:solidFill>
                <a:latin typeface="Consolas" panose="020B0609020204030204" pitchFamily="49" charset="0"/>
              </a:rPr>
              <a:t>My First Heading</a:t>
            </a: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/h1</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p</a:t>
            </a:r>
            <a:r>
              <a:rPr lang="en-US" sz="1350" dirty="0">
                <a:solidFill>
                  <a:srgbClr val="0000CD"/>
                </a:solidFill>
                <a:latin typeface="Consolas" panose="020B0609020204030204" pitchFamily="49" charset="0"/>
              </a:rPr>
              <a:t>&gt;</a:t>
            </a:r>
            <a:r>
              <a:rPr lang="en-US" sz="1350" dirty="0">
                <a:solidFill>
                  <a:srgbClr val="000000"/>
                </a:solidFill>
                <a:latin typeface="Consolas" panose="020B0609020204030204" pitchFamily="49" charset="0"/>
              </a:rPr>
              <a:t>My first paragraph.</a:t>
            </a: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/p</a:t>
            </a:r>
            <a:r>
              <a:rPr lang="en-US" sz="1350" dirty="0">
                <a:solidFill>
                  <a:srgbClr val="0000CD"/>
                </a:solidFill>
                <a:latin typeface="Consolas" panose="020B0609020204030204" pitchFamily="49" charset="0"/>
              </a:rPr>
              <a:t>&gt;</a:t>
            </a:r>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/body</a:t>
            </a:r>
            <a:r>
              <a:rPr lang="en-US" sz="1350" dirty="0">
                <a:solidFill>
                  <a:srgbClr val="0000CD"/>
                </a:solidFill>
                <a:latin typeface="Consolas" panose="020B0609020204030204" pitchFamily="49" charset="0"/>
              </a:rPr>
              <a:t>&gt;</a:t>
            </a:r>
          </a:p>
          <a:p>
            <a:r>
              <a:rPr lang="en-US" sz="1350" dirty="0"/>
              <a:t/>
            </a:r>
            <a:br>
              <a:rPr lang="en-US" sz="1350" dirty="0"/>
            </a:br>
            <a:r>
              <a:rPr lang="en-US" sz="1350" dirty="0">
                <a:solidFill>
                  <a:srgbClr val="0000CD"/>
                </a:solidFill>
                <a:latin typeface="Consolas" panose="020B0609020204030204" pitchFamily="49" charset="0"/>
              </a:rPr>
              <a:t>&lt;</a:t>
            </a:r>
            <a:r>
              <a:rPr lang="en-US" sz="1350" dirty="0">
                <a:solidFill>
                  <a:srgbClr val="A52A2A"/>
                </a:solidFill>
                <a:latin typeface="Consolas" panose="020B0609020204030204" pitchFamily="49" charset="0"/>
              </a:rPr>
              <a:t>/html</a:t>
            </a:r>
            <a:r>
              <a:rPr lang="en-US" sz="1350" dirty="0">
                <a:solidFill>
                  <a:srgbClr val="0000CD"/>
                </a:solidFill>
                <a:latin typeface="Consolas" panose="020B0609020204030204" pitchFamily="49" charset="0"/>
              </a:rPr>
              <a:t>&gt;</a:t>
            </a:r>
            <a:endParaRPr lang="en-US" sz="1350" dirty="0"/>
          </a:p>
        </p:txBody>
      </p:sp>
      <p:pic>
        <p:nvPicPr>
          <p:cNvPr id="5" name="Picture 2" descr="http://www.clipartkid.com/images/447/cartoon-fat-person-vfUBLh-clip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842" y="2767609"/>
            <a:ext cx="2157413" cy="2286001"/>
          </a:xfrm>
          <a:prstGeom prst="rect">
            <a:avLst/>
          </a:prstGeom>
          <a:noFill/>
          <a:extLst>
            <a:ext uri="{909E8E84-426E-40DD-AFC4-6F175D3DCCD1}">
              <a14:hiddenFill xmlns:a14="http://schemas.microsoft.com/office/drawing/2010/main">
                <a:solidFill>
                  <a:srgbClr val="FFFFFF"/>
                </a:solidFill>
              </a14:hiddenFill>
            </a:ext>
          </a:extLst>
        </p:spPr>
      </p:pic>
      <p:sp>
        <p:nvSpPr>
          <p:cNvPr id="9" name="Right Brace 8"/>
          <p:cNvSpPr/>
          <p:nvPr/>
        </p:nvSpPr>
        <p:spPr>
          <a:xfrm>
            <a:off x="4898462" y="2771776"/>
            <a:ext cx="234095" cy="6072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1" name="Right Brace 10"/>
          <p:cNvSpPr/>
          <p:nvPr/>
        </p:nvSpPr>
        <p:spPr>
          <a:xfrm>
            <a:off x="4898462" y="3378994"/>
            <a:ext cx="234095" cy="1674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2" name="TextBox 11"/>
          <p:cNvSpPr txBox="1"/>
          <p:nvPr/>
        </p:nvSpPr>
        <p:spPr>
          <a:xfrm>
            <a:off x="5253037" y="2936884"/>
            <a:ext cx="564578" cy="300082"/>
          </a:xfrm>
          <a:prstGeom prst="rect">
            <a:avLst/>
          </a:prstGeom>
          <a:noFill/>
        </p:spPr>
        <p:txBody>
          <a:bodyPr wrap="none" rtlCol="0">
            <a:spAutoFit/>
          </a:bodyPr>
          <a:lstStyle/>
          <a:p>
            <a:r>
              <a:rPr lang="en-US" sz="1350" dirty="0"/>
              <a:t>Head</a:t>
            </a:r>
          </a:p>
        </p:txBody>
      </p:sp>
      <p:sp>
        <p:nvSpPr>
          <p:cNvPr id="13" name="TextBox 12"/>
          <p:cNvSpPr txBox="1"/>
          <p:nvPr/>
        </p:nvSpPr>
        <p:spPr>
          <a:xfrm>
            <a:off x="5267466" y="4074928"/>
            <a:ext cx="556563" cy="300082"/>
          </a:xfrm>
          <a:prstGeom prst="rect">
            <a:avLst/>
          </a:prstGeom>
          <a:noFill/>
        </p:spPr>
        <p:txBody>
          <a:bodyPr wrap="none" rtlCol="0">
            <a:spAutoFit/>
          </a:bodyPr>
          <a:lstStyle/>
          <a:p>
            <a:r>
              <a:rPr lang="en-US" sz="1350" dirty="0"/>
              <a:t>Body</a:t>
            </a:r>
          </a:p>
        </p:txBody>
      </p:sp>
      <p:sp>
        <p:nvSpPr>
          <p:cNvPr id="14" name="Right Brace 13"/>
          <p:cNvSpPr/>
          <p:nvPr/>
        </p:nvSpPr>
        <p:spPr>
          <a:xfrm rot="10800000">
            <a:off x="5760630" y="2771776"/>
            <a:ext cx="234095" cy="6072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5" name="Right Brace 14"/>
          <p:cNvSpPr/>
          <p:nvPr/>
        </p:nvSpPr>
        <p:spPr>
          <a:xfrm rot="10800000">
            <a:off x="5760629" y="3620689"/>
            <a:ext cx="234095" cy="9584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236738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9</a:t>
            </a:fld>
            <a:endParaRPr lang="en-US"/>
          </a:p>
        </p:txBody>
      </p:sp>
      <p:pic>
        <p:nvPicPr>
          <p:cNvPr id="5" name="Picture 4"/>
          <p:cNvPicPr>
            <a:picLocks noChangeAspect="1"/>
          </p:cNvPicPr>
          <p:nvPr/>
        </p:nvPicPr>
        <p:blipFill>
          <a:blip r:embed="rId3"/>
          <a:stretch>
            <a:fillRect/>
          </a:stretch>
        </p:blipFill>
        <p:spPr>
          <a:xfrm>
            <a:off x="2954594" y="178601"/>
            <a:ext cx="6514314" cy="4045826"/>
          </a:xfrm>
          <a:prstGeom prst="rect">
            <a:avLst/>
          </a:prstGeom>
        </p:spPr>
      </p:pic>
      <p:pic>
        <p:nvPicPr>
          <p:cNvPr id="6" name="Picture 5"/>
          <p:cNvPicPr>
            <a:picLocks noChangeAspect="1"/>
          </p:cNvPicPr>
          <p:nvPr/>
        </p:nvPicPr>
        <p:blipFill>
          <a:blip r:embed="rId4"/>
          <a:stretch>
            <a:fillRect/>
          </a:stretch>
        </p:blipFill>
        <p:spPr>
          <a:xfrm>
            <a:off x="2954594" y="4224428"/>
            <a:ext cx="6514588" cy="2248871"/>
          </a:xfrm>
          <a:prstGeom prst="rect">
            <a:avLst/>
          </a:prstGeom>
        </p:spPr>
      </p:pic>
    </p:spTree>
    <p:extLst>
      <p:ext uri="{BB962C8B-B14F-4D97-AF65-F5344CB8AC3E}">
        <p14:creationId xmlns:p14="http://schemas.microsoft.com/office/powerpoint/2010/main" val="2514608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1415</Words>
  <Application>Microsoft Office PowerPoint</Application>
  <PresentationFormat>Widescreen</PresentationFormat>
  <Paragraphs>242</Paragraphs>
  <Slides>26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Consolas</vt:lpstr>
      <vt:lpstr>Courier New</vt:lpstr>
      <vt:lpstr>等线</vt:lpstr>
      <vt:lpstr>等线 Light</vt:lpstr>
      <vt:lpstr>Verdana</vt:lpstr>
      <vt:lpstr>Wingdings</vt:lpstr>
      <vt:lpstr>Office Theme</vt:lpstr>
      <vt:lpstr>IT 353 Web Development Technologies</vt:lpstr>
      <vt:lpstr>Content for today</vt:lpstr>
      <vt:lpstr>What is a Web application?</vt:lpstr>
      <vt:lpstr>Why we need Web applications?</vt:lpstr>
      <vt:lpstr>How a Web server works?</vt:lpstr>
      <vt:lpstr>How a Web application server works?</vt:lpstr>
      <vt:lpstr>What is HTML?</vt:lpstr>
      <vt:lpstr>What is HTML?</vt:lpstr>
      <vt:lpstr>PowerPoint Presentation</vt:lpstr>
      <vt:lpstr>Try it out!</vt:lpstr>
      <vt:lpstr>PowerPoint Presentation</vt:lpstr>
      <vt:lpstr>What is HTML5?</vt:lpstr>
      <vt:lpstr>New Elements in HTML5</vt:lpstr>
      <vt:lpstr>Why Semantic HTML5 Elements?</vt:lpstr>
      <vt:lpstr>New Semantic Elements</vt:lpstr>
      <vt:lpstr>Try it out</vt:lpstr>
      <vt:lpstr>Other New Features in HTML5</vt:lpstr>
      <vt:lpstr>First Look at HTML5</vt:lpstr>
      <vt:lpstr>The &lt;html&gt; Element</vt:lpstr>
      <vt:lpstr>The &lt;head&gt; Section</vt:lpstr>
      <vt:lpstr>Basic HTML5 Web Page</vt:lpstr>
      <vt:lpstr>Viewing the HTML5 Web Page</vt:lpstr>
      <vt:lpstr>Style</vt:lpstr>
      <vt:lpstr>The class Attribute</vt:lpstr>
      <vt:lpstr>Before next class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Jianwei</dc:creator>
  <cp:lastModifiedBy>Microsoft account</cp:lastModifiedBy>
  <cp:revision>66</cp:revision>
  <dcterms:created xsi:type="dcterms:W3CDTF">2017-08-21T17:09:45Z</dcterms:created>
  <dcterms:modified xsi:type="dcterms:W3CDTF">2022-08-28T05:11:06Z</dcterms:modified>
</cp:coreProperties>
</file>