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70" r:id="rId5"/>
    <p:sldId id="272" r:id="rId6"/>
    <p:sldId id="276" r:id="rId7"/>
    <p:sldId id="277" r:id="rId8"/>
    <p:sldId id="274" r:id="rId9"/>
    <p:sldId id="28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9" r:id="rId20"/>
    <p:sldId id="273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96" autoAdjust="0"/>
  </p:normalViewPr>
  <p:slideViewPr>
    <p:cSldViewPr snapToGrid="0">
      <p:cViewPr varScale="1">
        <p:scale>
          <a:sx n="80" d="100"/>
          <a:sy n="80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CDA2A-6C9D-4EF7-A88E-DDA45E114B0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EEF8B-38BC-4463-B3FB-41BF6EB1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FE76BB-42F4-4822-B0B1-5EDAEE2419A6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id vs name</a:t>
            </a:r>
          </a:p>
        </p:txBody>
      </p:sp>
    </p:spTree>
    <p:extLst>
      <p:ext uri="{BB962C8B-B14F-4D97-AF65-F5344CB8AC3E}">
        <p14:creationId xmlns:p14="http://schemas.microsoft.com/office/powerpoint/2010/main" val="222873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68BC03-F34D-4E4B-B721-28339E516A64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475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8F43DC-AECD-4A30-A7B2-8FB444ECEEE6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90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B4E51D-BBFD-4D78-A06D-42FFD61B39E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041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D29BCC-5B39-4009-B48E-82C02DFB4490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6519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09A94F-90D8-413F-9A12-167778B183E6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.asp</a:t>
            </a:r>
          </a:p>
          <a:p>
            <a:endParaRPr lang="en-US" altLang="en-US" dirty="0"/>
          </a:p>
          <a:p>
            <a:r>
              <a:rPr lang="en-US" altLang="en-US" dirty="0"/>
              <a:t>.php</a:t>
            </a:r>
          </a:p>
          <a:p>
            <a:endParaRPr lang="en-US" altLang="en-US" dirty="0"/>
          </a:p>
          <a:p>
            <a:r>
              <a:rPr lang="en-US" altLang="en-US" dirty="0"/>
              <a:t>Friendly </a:t>
            </a:r>
            <a:r>
              <a:rPr lang="en-US" altLang="en-US" dirty="0" err="1"/>
              <a:t>url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https://serpstat.com/blog/how-to-configure-friendly-urls-for-page-addresses/</a:t>
            </a:r>
          </a:p>
          <a:p>
            <a:endParaRPr lang="en-US" alt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www.backpack.com/index.php?cPath=63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21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https://www.w3schools.com/howto/tryit.asp?filename=tryhow_css_login_form</a:t>
            </a:r>
          </a:p>
          <a:p>
            <a:r>
              <a:rPr lang="en-US" dirty="0"/>
              <a:t>? filename =</a:t>
            </a:r>
          </a:p>
          <a:p>
            <a:endParaRPr lang="en-US" dirty="0"/>
          </a:p>
          <a:p>
            <a:r>
              <a:rPr lang="en-US" dirty="0"/>
              <a:t>&amp;</a:t>
            </a:r>
            <a:r>
              <a:rPr lang="en-US" dirty="0" err="1"/>
              <a:t>userid</a:t>
            </a:r>
            <a:r>
              <a:rPr lang="en-US" dirty="0"/>
              <a:t>=12355</a:t>
            </a:r>
          </a:p>
          <a:p>
            <a:endParaRPr lang="en-US" dirty="0"/>
          </a:p>
          <a:p>
            <a:r>
              <a:rPr lang="en-US" dirty="0"/>
              <a:t>Where to put the </a:t>
            </a:r>
            <a:r>
              <a:rPr lang="en-US" dirty="0" err="1"/>
              <a:t>img</a:t>
            </a:r>
            <a:r>
              <a:rPr lang="en-US" dirty="0"/>
              <a:t>? Relative path</a:t>
            </a:r>
          </a:p>
          <a:p>
            <a:r>
              <a:rPr lang="en-US" dirty="0"/>
              <a:t>Meaning</a:t>
            </a:r>
            <a:r>
              <a:rPr lang="en-US" baseline="0" dirty="0"/>
              <a:t> of alt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put the file in different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 is important</a:t>
            </a:r>
          </a:p>
          <a:p>
            <a:endParaRPr lang="en-US" dirty="0"/>
          </a:p>
          <a:p>
            <a:r>
              <a:rPr lang="en-US" dirty="0"/>
              <a:t>RGB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  <a:p>
            <a:r>
              <a:rPr lang="en-US" dirty="0"/>
              <a:t>No space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body{</a:t>
            </a:r>
          </a:p>
          <a:p>
            <a:r>
              <a:rPr lang="en-US" dirty="0" err="1"/>
              <a:t>background-color:powderblue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h1{</a:t>
            </a:r>
          </a:p>
          <a:p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p{</a:t>
            </a:r>
          </a:p>
          <a:p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497EC-3AE1-48EE-A737-FEDB3C539DF8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389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441818-E9A1-4D4B-8808-01E6693FEEBB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Why define type- input validation</a:t>
            </a:r>
          </a:p>
          <a:p>
            <a:endParaRPr lang="en-US" altLang="en-US" dirty="0"/>
          </a:p>
          <a:p>
            <a:r>
              <a:rPr lang="en-US" altLang="en-US" dirty="0"/>
              <a:t>Feedback principle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37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89F7E8-0D0A-4948-88E1-9A8D5DADAB81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Constraint principle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70880" cy="114348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237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237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2370"/>
          </a:xfrm>
        </p:spPr>
        <p:txBody>
          <a:bodyPr/>
          <a:lstStyle>
            <a:lvl1pPr>
              <a:defRPr/>
            </a:lvl1pPr>
          </a:lstStyle>
          <a:p>
            <a:fld id="{B6DF27E6-9A61-4E30-BB14-5D8C8AF6B0B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033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B8E5-0B5F-4B4E-9562-9D7C79014FE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ai12@ils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input_emai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input_ur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input_numb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input_ran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quiz.asp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IT 353 Web Development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681" y="2696066"/>
            <a:ext cx="10147066" cy="3715885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/>
              <a:t>Jianwei Lai</a:t>
            </a:r>
          </a:p>
          <a:p>
            <a:pPr algn="r"/>
            <a:r>
              <a:rPr lang="en-US" dirty="0">
                <a:hlinkClick r:id="rId3"/>
              </a:rPr>
              <a:t>jlai12@ilstu.edu</a:t>
            </a:r>
            <a:endParaRPr lang="en-US" dirty="0"/>
          </a:p>
        </p:txBody>
      </p:sp>
      <p:pic>
        <p:nvPicPr>
          <p:cNvPr id="4098" name="Picture 2" descr="Image result for 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5" y="3331038"/>
            <a:ext cx="2913643" cy="29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1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4281"/>
            <a:ext cx="8229600" cy="10641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HTML5: Input types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6241" y="1656361"/>
            <a:ext cx="7539840" cy="4432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 fontScale="92500" lnSpcReduction="10000"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HTML5 has several new input types for forms.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email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</a:t>
            </a:r>
            <a:r>
              <a:rPr lang="en-GB" altLang="en-US" sz="2540" dirty="0" err="1"/>
              <a:t>url</a:t>
            </a: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number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range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date pickers (date, month, week, time,</a:t>
            </a:r>
            <a:br>
              <a:rPr lang="en-GB" altLang="en-US" sz="2540" dirty="0"/>
            </a:br>
            <a:r>
              <a:rPr lang="en-GB" altLang="en-US" sz="2540" dirty="0"/>
              <a:t>       </a:t>
            </a:r>
            <a:r>
              <a:rPr lang="en-GB" altLang="en-US" sz="2540" dirty="0" err="1"/>
              <a:t>datetime</a:t>
            </a:r>
            <a:r>
              <a:rPr lang="en-GB" altLang="en-US" sz="2540" dirty="0"/>
              <a:t>, </a:t>
            </a:r>
            <a:r>
              <a:rPr lang="en-GB" altLang="en-US" sz="2540" dirty="0" err="1"/>
              <a:t>datetime</a:t>
            </a:r>
            <a:r>
              <a:rPr lang="en-GB" altLang="en-US" sz="2540" dirty="0"/>
              <a:t>-local)</a:t>
            </a:r>
            <a:r>
              <a:rPr lang="ar-SA" altLang="en-US" sz="2540" dirty="0"/>
              <a:t>‏</a:t>
            </a: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search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</a:t>
            </a:r>
            <a:r>
              <a:rPr lang="en-GB" altLang="en-US" sz="2540" dirty="0" err="1"/>
              <a:t>color</a:t>
            </a: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…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</p:txBody>
      </p:sp>
    </p:spTree>
    <p:extLst>
      <p:ext uri="{BB962C8B-B14F-4D97-AF65-F5344CB8AC3E}">
        <p14:creationId xmlns:p14="http://schemas.microsoft.com/office/powerpoint/2010/main" val="564979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4281"/>
            <a:ext cx="8229600" cy="10641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HTML5: Input - email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6241" y="1656361"/>
            <a:ext cx="7539840" cy="4432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 fontScale="77500" lnSpcReduction="20000"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The email type is used for input fields that should contain an e-mail address.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The value of the email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E-mail: &lt;input type="email" name="</a:t>
            </a:r>
            <a:r>
              <a:rPr lang="en-GB" altLang="en-US" sz="2540" dirty="0" err="1"/>
              <a:t>user_email</a:t>
            </a:r>
            <a:r>
              <a:rPr lang="en-GB" altLang="en-US" sz="2540" dirty="0"/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r>
              <a:rPr lang="en-US" dirty="0"/>
              <a:t>Depending on browser support, the e-mail address can be automatically validated when submitted.</a:t>
            </a:r>
          </a:p>
          <a:p>
            <a:r>
              <a:rPr lang="en-US" dirty="0"/>
              <a:t>Some smartphones recognize the email type, and adds ".com" to the keyboard to match email input.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>
                <a:hlinkClick r:id="rId3"/>
              </a:rPr>
              <a:t>http://www.w3schools.com/html/tryit.asp?filename=tryhtml_input_email</a:t>
            </a: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</p:txBody>
      </p:sp>
    </p:spTree>
    <p:extLst>
      <p:ext uri="{BB962C8B-B14F-4D97-AF65-F5344CB8AC3E}">
        <p14:creationId xmlns:p14="http://schemas.microsoft.com/office/powerpoint/2010/main" val="1505212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4281"/>
            <a:ext cx="8229600" cy="10641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Input - url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03241" y="1378441"/>
            <a:ext cx="6497621" cy="38196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 fontScale="70000" lnSpcReduction="20000"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The </a:t>
            </a:r>
            <a:r>
              <a:rPr lang="en-GB" altLang="en-US" sz="2540" dirty="0" err="1"/>
              <a:t>url</a:t>
            </a:r>
            <a:r>
              <a:rPr lang="en-GB" altLang="en-US" sz="2540" dirty="0"/>
              <a:t> type is used for input fields that should contain a URL address.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The value of the </a:t>
            </a:r>
            <a:r>
              <a:rPr lang="en-GB" altLang="en-US" sz="2540" dirty="0" err="1"/>
              <a:t>url</a:t>
            </a:r>
            <a:r>
              <a:rPr lang="en-GB" altLang="en-US" sz="2540" dirty="0"/>
              <a:t>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Homepage: &lt;input type="</a:t>
            </a:r>
            <a:r>
              <a:rPr lang="en-GB" altLang="en-US" sz="2540" dirty="0" err="1"/>
              <a:t>url</a:t>
            </a:r>
            <a:r>
              <a:rPr lang="en-GB" altLang="en-US" sz="2540" dirty="0"/>
              <a:t>" name="</a:t>
            </a:r>
            <a:r>
              <a:rPr lang="en-GB" altLang="en-US" sz="2540" dirty="0" err="1"/>
              <a:t>user_url</a:t>
            </a:r>
            <a:r>
              <a:rPr lang="en-GB" altLang="en-US" sz="2540" dirty="0"/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>
                <a:hlinkClick r:id="rId3"/>
              </a:rPr>
              <a:t>http://www.w3schools.com/html/tryit.asp?filename=tryhtml_input_url</a:t>
            </a: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Tip: Safari on the iPhone recognizes the </a:t>
            </a:r>
            <a:r>
              <a:rPr lang="en-GB" altLang="en-US" sz="2540" dirty="0" err="1"/>
              <a:t>url</a:t>
            </a:r>
            <a:r>
              <a:rPr lang="en-GB" altLang="en-US" sz="2540" dirty="0"/>
              <a:t> input type, and changes the on-screen keyboard to match it (adds .com option).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30" y="5496399"/>
            <a:ext cx="4514286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3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4281"/>
            <a:ext cx="8229600" cy="10641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Input - number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91513" y="1476361"/>
            <a:ext cx="7539840" cy="25948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 fontScale="70000" lnSpcReduction="20000"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The number type is used for input fields that should contain a numeric value.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Set restrictions on what numbers are accepted: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Points: &lt;input type="number" name="points" min="1" max="10"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>
                <a:hlinkClick r:id="rId3"/>
              </a:rPr>
              <a:t>http://www.w3schools.com/html/tryit.asp?filename=tryhtml_input_number</a:t>
            </a: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3" y="3934653"/>
            <a:ext cx="5349408" cy="118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508" y="4993630"/>
            <a:ext cx="3941223" cy="11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9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4281"/>
            <a:ext cx="8229600" cy="10641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Input - range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00569" y="1564282"/>
            <a:ext cx="6300737" cy="37039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 fontScale="92500"/>
          </a:bodyPr>
          <a:lstStyle/>
          <a:p>
            <a:pPr marL="0" indent="0">
              <a:spcBef>
                <a:spcPts val="1200"/>
              </a:spcBef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The range type is used for input fields that should contain a value from a range of numbers.</a:t>
            </a:r>
          </a:p>
          <a:p>
            <a:pPr marL="0" indent="0">
              <a:spcBef>
                <a:spcPts val="1200"/>
              </a:spcBef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The range type is displayed as a slider bar.</a:t>
            </a:r>
          </a:p>
          <a:p>
            <a:pPr marL="0" indent="0">
              <a:spcBef>
                <a:spcPts val="1200"/>
              </a:spcBef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You can also set restrictions on what numbers are accepted:</a:t>
            </a:r>
          </a:p>
          <a:p>
            <a:pPr marL="0" indent="0">
              <a:spcBef>
                <a:spcPts val="1200"/>
              </a:spcBef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&lt;input type="range" name="points" min="1" max="10" /&gt;</a:t>
            </a:r>
          </a:p>
          <a:p>
            <a:pPr marL="0" indent="0">
              <a:spcBef>
                <a:spcPts val="1200"/>
              </a:spcBef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>
                <a:hlinkClick r:id="rId3"/>
              </a:rPr>
              <a:t>http://www.w3schools.com/html/tryit.asp?filename=tryhtml_input_range</a:t>
            </a:r>
            <a:endParaRPr lang="en-GB" altLang="en-US" sz="2540" dirty="0"/>
          </a:p>
          <a:p>
            <a:pPr marL="0" indent="0">
              <a:spcBef>
                <a:spcPts val="1200"/>
              </a:spcBef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306" y="5134915"/>
            <a:ext cx="4971429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0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4281"/>
            <a:ext cx="8229600" cy="10641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Input – date pickers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912295" y="1656361"/>
            <a:ext cx="7539840" cy="4432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HTML5 has several new input types for selecting date and time: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date - Selects date,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month - Selects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week - Selects week and year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time - Selects time (hour and minute)</a:t>
            </a:r>
            <a:r>
              <a:rPr lang="ar-SA" altLang="en-US" sz="2540" dirty="0"/>
              <a:t>‏</a:t>
            </a: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</a:t>
            </a:r>
            <a:r>
              <a:rPr lang="en-GB" altLang="en-US" sz="2540" dirty="0" err="1"/>
              <a:t>datetime</a:t>
            </a:r>
            <a:r>
              <a:rPr lang="en-GB" altLang="en-US" sz="2540" dirty="0"/>
              <a:t> - Selects time, date,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540" dirty="0"/>
              <a:t>    </a:t>
            </a:r>
            <a:r>
              <a:rPr lang="en-GB" altLang="en-US" sz="2540" dirty="0">
                <a:solidFill>
                  <a:srgbClr val="DC2300"/>
                </a:solidFill>
              </a:rPr>
              <a:t>&gt;</a:t>
            </a:r>
            <a:r>
              <a:rPr lang="en-GB" altLang="en-US" sz="2540" dirty="0"/>
              <a:t> </a:t>
            </a:r>
            <a:r>
              <a:rPr lang="en-GB" altLang="en-US" sz="2540" dirty="0" err="1"/>
              <a:t>datetime</a:t>
            </a:r>
            <a:r>
              <a:rPr lang="en-GB" altLang="en-US" sz="2540" dirty="0"/>
              <a:t>-local - Selects time, date, month and</a:t>
            </a:r>
            <a:br>
              <a:rPr lang="en-GB" altLang="en-US" sz="2540" dirty="0"/>
            </a:br>
            <a:r>
              <a:rPr lang="en-GB" altLang="en-US" sz="2540" dirty="0"/>
              <a:t>       year (local time)</a:t>
            </a:r>
            <a:r>
              <a:rPr lang="ar-SA" altLang="en-US" sz="2540" dirty="0"/>
              <a:t>‏</a:t>
            </a:r>
            <a:endParaRPr lang="en-GB" altLang="en-US" sz="254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54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01621-BA30-4569-8491-E3854E513D95}"/>
              </a:ext>
            </a:extLst>
          </p:cNvPr>
          <p:cNvSpPr txBox="1"/>
          <p:nvPr/>
        </p:nvSpPr>
        <p:spPr>
          <a:xfrm>
            <a:off x="7162081" y="32261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&lt;label for="birthday"&gt;Birthday:&lt;/label&gt;</a:t>
            </a:r>
          </a:p>
          <a:p>
            <a:r>
              <a:rPr lang="en-US" dirty="0"/>
              <a:t>  &lt;input type="date"&gt;</a:t>
            </a:r>
          </a:p>
        </p:txBody>
      </p:sp>
    </p:spTree>
    <p:extLst>
      <p:ext uri="{BB962C8B-B14F-4D97-AF65-F5344CB8AC3E}">
        <p14:creationId xmlns:p14="http://schemas.microsoft.com/office/powerpoint/2010/main" val="804708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4281"/>
            <a:ext cx="8229600" cy="10641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Input - search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6241" y="1657801"/>
            <a:ext cx="7539840" cy="4432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The search type is used for search fields like a site search or Google search.</a:t>
            </a:r>
          </a:p>
        </p:txBody>
      </p:sp>
    </p:spTree>
    <p:extLst>
      <p:ext uri="{BB962C8B-B14F-4D97-AF65-F5344CB8AC3E}">
        <p14:creationId xmlns:p14="http://schemas.microsoft.com/office/powerpoint/2010/main" val="2329821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4281"/>
            <a:ext cx="8229600" cy="10641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/>
              <a:t>HTML5: Input – color picker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093578" y="1378441"/>
            <a:ext cx="7539840" cy="4432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The </a:t>
            </a:r>
            <a:r>
              <a:rPr lang="en-GB" altLang="en-US" dirty="0" err="1"/>
              <a:t>color</a:t>
            </a:r>
            <a:r>
              <a:rPr lang="en-GB" altLang="en-US" dirty="0"/>
              <a:t> type is used for input fields that should contain a </a:t>
            </a:r>
            <a:r>
              <a:rPr lang="en-GB" altLang="en-US" dirty="0" err="1"/>
              <a:t>color</a:t>
            </a:r>
            <a:r>
              <a:rPr lang="en-GB" altLang="en-US" dirty="0"/>
              <a:t>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This input type will allow you to select a </a:t>
            </a:r>
            <a:r>
              <a:rPr lang="en-GB" altLang="en-US" dirty="0" err="1"/>
              <a:t>color</a:t>
            </a:r>
            <a:r>
              <a:rPr lang="en-GB" altLang="en-US" dirty="0"/>
              <a:t> from a </a:t>
            </a:r>
            <a:r>
              <a:rPr lang="en-GB" altLang="en-US" dirty="0" err="1"/>
              <a:t>color</a:t>
            </a:r>
            <a:r>
              <a:rPr lang="en-GB" altLang="en-US" dirty="0"/>
              <a:t> picker: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721" dirty="0" err="1"/>
              <a:t>Color</a:t>
            </a:r>
            <a:r>
              <a:rPr lang="en-GB" altLang="en-US" sz="2721" dirty="0"/>
              <a:t>: &lt;input type="</a:t>
            </a:r>
            <a:r>
              <a:rPr lang="en-GB" altLang="en-US" sz="2721" dirty="0" err="1"/>
              <a:t>color</a:t>
            </a:r>
            <a:r>
              <a:rPr lang="en-GB" altLang="en-US" sz="2721" dirty="0"/>
              <a:t>" name="</a:t>
            </a:r>
            <a:r>
              <a:rPr lang="en-GB" altLang="en-US" sz="2721" dirty="0" err="1"/>
              <a:t>user_color</a:t>
            </a:r>
            <a:r>
              <a:rPr lang="en-GB" altLang="en-US" sz="2721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249697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960"/>
            <a:ext cx="8229600" cy="114624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b="1" dirty="0"/>
              <a:t>HTML5: Reference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21451" y="1637019"/>
            <a:ext cx="7539840" cy="4432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marL="0" indent="0" algn="ctr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For a decent list of references:</a:t>
            </a:r>
          </a:p>
          <a:p>
            <a:pPr marL="0" indent="0" algn="ctr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https://www.w3schools.com/html/html5_intro.asp</a:t>
            </a:r>
          </a:p>
        </p:txBody>
      </p:sp>
    </p:spTree>
    <p:extLst>
      <p:ext uri="{BB962C8B-B14F-4D97-AF65-F5344CB8AC3E}">
        <p14:creationId xmlns:p14="http://schemas.microsoft.com/office/powerpoint/2010/main" val="1364846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610048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registration form</a:t>
            </a:r>
          </a:p>
          <a:p>
            <a:r>
              <a:rPr lang="en-US" dirty="0"/>
              <a:t>Make sure all fields are required</a:t>
            </a:r>
          </a:p>
          <a:p>
            <a:r>
              <a:rPr lang="en-US" dirty="0"/>
              <a:t>Use correct input types for the fields, for example, type = “reset” for the Reset button</a:t>
            </a:r>
          </a:p>
          <a:p>
            <a:r>
              <a:rPr lang="en-US" dirty="0"/>
              <a:t>Use placeholders, such as “Enter Password”</a:t>
            </a:r>
          </a:p>
          <a:p>
            <a:r>
              <a:rPr lang="en-US" dirty="0"/>
              <a:t>Add some style to the form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207" y="4875879"/>
            <a:ext cx="1021195" cy="468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589" y="2148913"/>
            <a:ext cx="4580952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5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Today’s 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  <a:p>
            <a:r>
              <a:rPr lang="en-US" dirty="0"/>
              <a:t>HTML5 form elements</a:t>
            </a:r>
          </a:p>
          <a:p>
            <a:r>
              <a:rPr lang="en-US" dirty="0"/>
              <a:t>Assignment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199" y="1825625"/>
            <a:ext cx="1074132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Finish the HTML quiz </a:t>
            </a:r>
            <a:r>
              <a:rPr lang="en-US" dirty="0">
                <a:hlinkClick r:id="rId2"/>
              </a:rPr>
              <a:t>https://www.w3schools.com/html/html_quiz.asp</a:t>
            </a:r>
            <a:endParaRPr lang="en-US" dirty="0"/>
          </a:p>
          <a:p>
            <a:r>
              <a:rPr lang="en-US" dirty="0"/>
              <a:t>Take a screenshot of your score</a:t>
            </a:r>
          </a:p>
          <a:p>
            <a:r>
              <a:rPr lang="en-US" dirty="0"/>
              <a:t>You can take as many time as you want</a:t>
            </a:r>
          </a:p>
          <a:p>
            <a:r>
              <a:rPr lang="en-US" dirty="0"/>
              <a:t>Submit your screenshot to </a:t>
            </a:r>
            <a:r>
              <a:rPr lang="en-US" dirty="0" err="1"/>
              <a:t>Reggienent</a:t>
            </a:r>
            <a:r>
              <a:rPr lang="en-US" dirty="0"/>
              <a:t> </a:t>
            </a:r>
            <a:r>
              <a:rPr lang="en-US" altLang="zh-CN" dirty="0"/>
              <a:t>by 9/1 11:55pm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next 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199" y="1825625"/>
            <a:ext cx="1074132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</a:t>
            </a:r>
            <a:r>
              <a:rPr lang="en-US" dirty="0" err="1"/>
              <a:t>css</a:t>
            </a:r>
            <a:r>
              <a:rPr lang="en-US" dirty="0"/>
              <a:t> tutorial </a:t>
            </a:r>
            <a:r>
              <a:rPr lang="en-US" dirty="0">
                <a:hlinkClick r:id="rId2"/>
              </a:rPr>
              <a:t>https://www.w3schools.com/css/default.asp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4999"/>
            <a:ext cx="10515600" cy="46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Let’s create a form first</a:t>
            </a:r>
          </a:p>
        </p:txBody>
      </p:sp>
    </p:spTree>
    <p:extLst>
      <p:ext uri="{BB962C8B-B14F-4D97-AF65-F5344CB8AC3E}">
        <p14:creationId xmlns:p14="http://schemas.microsoft.com/office/powerpoint/2010/main" val="192527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09" y="365125"/>
            <a:ext cx="3495238" cy="55904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7344" y="6108990"/>
            <a:ext cx="10034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https://www.w3schools.com/howto/tryit.asp?filename=tryhow_css_login_form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7844" y="365125"/>
            <a:ext cx="2658154" cy="369332"/>
            <a:chOff x="5887844" y="365125"/>
            <a:chExt cx="265815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7415560" y="365125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Heading 2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887844" y="530871"/>
              <a:ext cx="1527716" cy="5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/>
          <p:cNvSpPr/>
          <p:nvPr/>
        </p:nvSpPr>
        <p:spPr>
          <a:xfrm>
            <a:off x="5008847" y="892098"/>
            <a:ext cx="1087153" cy="4984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02153" y="734457"/>
            <a:ext cx="20907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&lt;form&gt;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&lt;/form&gt;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48275" y="2034160"/>
            <a:ext cx="27437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&lt;title&gt;Login Form&lt;/title&gt;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&lt;h2&gt;Login Form&lt;/h2&gt;</a:t>
            </a:r>
          </a:p>
          <a:p>
            <a:endParaRPr lang="en-US" dirty="0"/>
          </a:p>
          <a:p>
            <a:r>
              <a:rPr lang="en-US" dirty="0"/>
              <a:t>&lt;form&gt;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242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09" y="365125"/>
            <a:ext cx="3495238" cy="55904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3890" y="6311900"/>
            <a:ext cx="10034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https://www.w3schools.com/howto/tryit.asp?filename=tryhow_css_login_form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008847" y="892098"/>
            <a:ext cx="1087153" cy="4984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45766" y="759706"/>
            <a:ext cx="54222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&lt;form&gt;</a:t>
            </a:r>
          </a:p>
          <a:p>
            <a:pPr lvl="1"/>
            <a:r>
              <a:rPr lang="en-US" dirty="0"/>
              <a:t>&lt;div&gt;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="img_avatar.png" alt="Avatar"&gt;</a:t>
            </a:r>
          </a:p>
          <a:p>
            <a:pPr lvl="1"/>
            <a:r>
              <a:rPr lang="en-US" dirty="0"/>
              <a:t>&lt;/div&gt;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&lt;div&gt;</a:t>
            </a:r>
          </a:p>
          <a:p>
            <a:pPr lvl="2"/>
            <a:r>
              <a:rPr lang="en-US" dirty="0"/>
              <a:t>&lt;label&gt;&lt;b&gt;Username&lt;/b&gt;&lt;/label&gt;</a:t>
            </a:r>
          </a:p>
          <a:p>
            <a:pPr lvl="2"/>
            <a:r>
              <a:rPr lang="en-US" dirty="0"/>
              <a:t>&lt;input type="text" placeholder="Enter Username" name="</a:t>
            </a:r>
            <a:r>
              <a:rPr lang="en-US" dirty="0" err="1"/>
              <a:t>uname</a:t>
            </a:r>
            <a:r>
              <a:rPr lang="en-US" dirty="0"/>
              <a:t>" required&gt;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&lt;label&gt;&lt;b&gt;Password&lt;/b&gt;&lt;/label&gt;</a:t>
            </a:r>
          </a:p>
          <a:p>
            <a:pPr lvl="2"/>
            <a:r>
              <a:rPr lang="en-US" dirty="0"/>
              <a:t>&lt;input type="password" placeholder="Enter Password" name="</a:t>
            </a:r>
            <a:r>
              <a:rPr lang="en-US" dirty="0" err="1"/>
              <a:t>psw</a:t>
            </a:r>
            <a:r>
              <a:rPr lang="en-US" dirty="0"/>
              <a:t>" required&gt;</a:t>
            </a:r>
          </a:p>
          <a:p>
            <a:pPr lvl="1"/>
            <a:r>
              <a:rPr lang="en-US" dirty="0"/>
              <a:t>        </a:t>
            </a:r>
          </a:p>
          <a:p>
            <a:pPr lvl="2"/>
            <a:r>
              <a:rPr lang="en-US" dirty="0"/>
              <a:t>&lt;button type="submit"&gt;Login&lt;/button&gt;</a:t>
            </a:r>
          </a:p>
          <a:p>
            <a:pPr lvl="2"/>
            <a:r>
              <a:rPr lang="en-US" dirty="0"/>
              <a:t>&lt;input type="checkbox" checked="checked"&gt; Remember me</a:t>
            </a:r>
          </a:p>
          <a:p>
            <a:pPr lvl="1"/>
            <a:r>
              <a:rPr lang="en-US" dirty="0"/>
              <a:t>&lt;/div&gt;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8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alt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="img_avatar.png" alt="Avatar"&gt;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9268" y="28009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alt attribute provides alternative information for an image if a user for some reason cannot view it (because of slow connection, an error in 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attribute, or if the user uses a screen reader).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5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File</a:t>
            </a:r>
            <a:r>
              <a:rPr lang="en-US" b="1" dirty="0"/>
              <a:t>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file path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Absolute File Paths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 </a:t>
            </a:r>
            <a:r>
              <a:rPr lang="en-US" sz="2400" dirty="0" err="1"/>
              <a:t>src</a:t>
            </a:r>
            <a:r>
              <a:rPr lang="en-US" sz="2400" dirty="0"/>
              <a:t>="https://www.w3schools.com/images/picture.jpg" alt="Mountain"&gt;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28" y="2433762"/>
            <a:ext cx="8857143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9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some style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424" y="1534571"/>
            <a:ext cx="4927067" cy="19833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18917" y="192558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form {</a:t>
            </a:r>
          </a:p>
          <a:p>
            <a:r>
              <a:rPr lang="en-US" dirty="0"/>
              <a:t>    border: 3px solid #f1f1f1;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input[type=text], input[type=password] {</a:t>
            </a:r>
          </a:p>
          <a:p>
            <a:r>
              <a:rPr lang="en-US" dirty="0"/>
              <a:t>    width: 100%;</a:t>
            </a:r>
          </a:p>
          <a:p>
            <a:r>
              <a:rPr lang="en-US" dirty="0"/>
              <a:t>    padding: 12px 20px;</a:t>
            </a:r>
          </a:p>
          <a:p>
            <a:r>
              <a:rPr lang="en-US" dirty="0"/>
              <a:t>    margin: 8px 0;</a:t>
            </a:r>
          </a:p>
          <a:p>
            <a:r>
              <a:rPr lang="en-US" dirty="0"/>
              <a:t>    display: inline-block;</a:t>
            </a:r>
          </a:p>
          <a:p>
            <a:r>
              <a:rPr lang="en-US" dirty="0"/>
              <a:t>    border: 1px solid #ccc;</a:t>
            </a:r>
          </a:p>
          <a:p>
            <a:r>
              <a:rPr lang="en-US" dirty="0"/>
              <a:t>    box-sizing: border-box;</a:t>
            </a:r>
          </a:p>
          <a:p>
            <a:r>
              <a:rPr lang="en-US" dirty="0"/>
              <a:t>}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15" y="3858927"/>
            <a:ext cx="3288076" cy="26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6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2172-9D2F-439C-B8DD-C7B02C35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vs internal vs external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6FB8-0CF2-4CE1-8FD3-D0D8ACEF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9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33EA2-B443-42FD-AD50-87DEBE857278}"/>
              </a:ext>
            </a:extLst>
          </p:cNvPr>
          <p:cNvSpPr txBox="1"/>
          <p:nvPr/>
        </p:nvSpPr>
        <p:spPr>
          <a:xfrm>
            <a:off x="900546" y="22616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22872-71A0-426E-9271-8CFBEFA34DE8}"/>
              </a:ext>
            </a:extLst>
          </p:cNvPr>
          <p:cNvSpPr txBox="1"/>
          <p:nvPr/>
        </p:nvSpPr>
        <p:spPr>
          <a:xfrm>
            <a:off x="7121238" y="147836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 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  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06D11-1E7F-4543-A743-E1B884C14CB9}"/>
              </a:ext>
            </a:extLst>
          </p:cNvPr>
          <p:cNvSpPr txBox="1"/>
          <p:nvPr/>
        </p:nvSpPr>
        <p:spPr>
          <a:xfrm>
            <a:off x="1025238" y="3196637"/>
            <a:ext cx="59713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5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1423</Words>
  <Application>Microsoft Office PowerPoint</Application>
  <PresentationFormat>Widescreen</PresentationFormat>
  <Paragraphs>235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Open Sans</vt:lpstr>
      <vt:lpstr>Verdana</vt:lpstr>
      <vt:lpstr>Office Theme</vt:lpstr>
      <vt:lpstr>IT 353 Web Development Technologies</vt:lpstr>
      <vt:lpstr>Today’s Content</vt:lpstr>
      <vt:lpstr>PowerPoint Presentation</vt:lpstr>
      <vt:lpstr>PowerPoint Presentation</vt:lpstr>
      <vt:lpstr>PowerPoint Presentation</vt:lpstr>
      <vt:lpstr>What is alt for?</vt:lpstr>
      <vt:lpstr>File path</vt:lpstr>
      <vt:lpstr>Add some style</vt:lpstr>
      <vt:lpstr>Inline vs internal vs external css</vt:lpstr>
      <vt:lpstr>HTML5: Input types</vt:lpstr>
      <vt:lpstr>HTML5: Input - email</vt:lpstr>
      <vt:lpstr>HTML5: Input - url</vt:lpstr>
      <vt:lpstr>HTML5: Input - number</vt:lpstr>
      <vt:lpstr>HTML5: Input - range</vt:lpstr>
      <vt:lpstr>HTML5: Input – date pickers</vt:lpstr>
      <vt:lpstr>HTML5: Input - search</vt:lpstr>
      <vt:lpstr>HTML5: Input – color picker</vt:lpstr>
      <vt:lpstr>HTML5: Reference</vt:lpstr>
      <vt:lpstr>Some practice</vt:lpstr>
      <vt:lpstr>Assignment 1</vt:lpstr>
      <vt:lpstr>Before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Jianwei Lai</cp:lastModifiedBy>
  <cp:revision>97</cp:revision>
  <dcterms:created xsi:type="dcterms:W3CDTF">2017-08-21T17:09:45Z</dcterms:created>
  <dcterms:modified xsi:type="dcterms:W3CDTF">2021-08-23T00:23:45Z</dcterms:modified>
</cp:coreProperties>
</file>