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2" r:id="rId2"/>
    <p:sldId id="309" r:id="rId3"/>
    <p:sldId id="272" r:id="rId4"/>
    <p:sldId id="274" r:id="rId5"/>
    <p:sldId id="257" r:id="rId6"/>
    <p:sldId id="258" r:id="rId7"/>
    <p:sldId id="259" r:id="rId8"/>
    <p:sldId id="275" r:id="rId9"/>
    <p:sldId id="276" r:id="rId10"/>
    <p:sldId id="271" r:id="rId11"/>
    <p:sldId id="273" r:id="rId12"/>
    <p:sldId id="265" r:id="rId13"/>
    <p:sldId id="277" r:id="rId14"/>
    <p:sldId id="293" r:id="rId15"/>
    <p:sldId id="279" r:id="rId16"/>
    <p:sldId id="266" r:id="rId17"/>
    <p:sldId id="278" r:id="rId18"/>
    <p:sldId id="284" r:id="rId19"/>
    <p:sldId id="292" r:id="rId20"/>
    <p:sldId id="294" r:id="rId21"/>
    <p:sldId id="295" r:id="rId22"/>
    <p:sldId id="286" r:id="rId23"/>
    <p:sldId id="287" r:id="rId24"/>
    <p:sldId id="288" r:id="rId25"/>
    <p:sldId id="290" r:id="rId26"/>
    <p:sldId id="289" r:id="rId27"/>
    <p:sldId id="435" r:id="rId28"/>
    <p:sldId id="291" r:id="rId29"/>
    <p:sldId id="344" r:id="rId30"/>
    <p:sldId id="283" r:id="rId31"/>
    <p:sldId id="281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347" autoAdjust="0"/>
  </p:normalViewPr>
  <p:slideViewPr>
    <p:cSldViewPr snapToGrid="0">
      <p:cViewPr varScale="1">
        <p:scale>
          <a:sx n="59" d="100"/>
          <a:sy n="59" d="100"/>
        </p:scale>
        <p:origin x="4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87B4B-DEE0-4A34-9136-905E8768433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E1C2-9247-46C7-B989-63AE328F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CF904-B2ED-4825-B8C1-BACA6DDEDC6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8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8B8EB-520D-44DE-9EC1-DB513BE74E8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38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top: 100px;</a:t>
            </a:r>
          </a:p>
          <a:p>
            <a:endParaRPr lang="en-US" dirty="0"/>
          </a:p>
          <a:p>
            <a:r>
              <a:rPr lang="en-US" dirty="0"/>
              <a:t>Change to position: relative;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0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position: relative; to see the difference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parent class to be the new parent for the absolute class</a:t>
            </a:r>
          </a:p>
          <a:p>
            <a:endParaRPr lang="en-US" dirty="0"/>
          </a:p>
          <a:p>
            <a:r>
              <a:rPr lang="en-US" dirty="0"/>
              <a:t>&lt;div class="parent"&gt;</a:t>
            </a:r>
          </a:p>
          <a:p>
            <a:r>
              <a:rPr lang="en-US" dirty="0"/>
              <a:t>&lt;div class="relative"&gt;This div element has position: relative;</a:t>
            </a:r>
          </a:p>
          <a:p>
            <a:r>
              <a:rPr lang="en-US" dirty="0"/>
              <a:t>  &lt;div class="absolute"&gt;This div element has position: absolute;&lt;/div&gt;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div.parent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r>
              <a:rPr lang="en-US" dirty="0"/>
              <a:t>   top: 200px;</a:t>
            </a:r>
          </a:p>
          <a:p>
            <a:r>
              <a:rPr lang="en-US" dirty="0"/>
              <a:t>  width: 500px;</a:t>
            </a:r>
          </a:p>
          <a:p>
            <a:r>
              <a:rPr lang="en-US" dirty="0"/>
              <a:t>  height: 500px;</a:t>
            </a:r>
          </a:p>
          <a:p>
            <a:r>
              <a:rPr lang="en-US" dirty="0"/>
              <a:t>  border: 10px solid #666;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howto_css_sticky_element.asp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1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&lt;title&gt;Title of the document&lt;/title&gt;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  div {</a:t>
            </a:r>
          </a:p>
          <a:p>
            <a:r>
              <a:rPr lang="en-US" dirty="0"/>
              <a:t>        margin-bottom: 10px;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label {</a:t>
            </a:r>
          </a:p>
          <a:p>
            <a:r>
              <a:rPr lang="en-US" dirty="0"/>
              <a:t>        display: inline-block;</a:t>
            </a:r>
          </a:p>
          <a:p>
            <a:r>
              <a:rPr lang="en-US" dirty="0"/>
              <a:t>        width: 150px;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form {</a:t>
            </a:r>
          </a:p>
          <a:p>
            <a:pPr lvl="1"/>
            <a:r>
              <a:rPr lang="en-US" dirty="0"/>
              <a:t>width: 350px;</a:t>
            </a:r>
          </a:p>
          <a:p>
            <a:pPr lvl="1"/>
            <a:r>
              <a:rPr lang="en-US" dirty="0"/>
              <a:t>margin: auto;</a:t>
            </a:r>
          </a:p>
          <a:p>
            <a:pPr lvl="1"/>
            <a:r>
              <a:rPr lang="en-US" dirty="0"/>
              <a:t>border: 3px solid #73AD21;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&lt;form action="/form/submit" method="post"&gt;</a:t>
            </a:r>
          </a:p>
          <a:p>
            <a:r>
              <a:rPr lang="en-US" dirty="0"/>
              <a:t>      &lt;div&gt;</a:t>
            </a:r>
          </a:p>
          <a:p>
            <a:r>
              <a:rPr lang="en-US" dirty="0"/>
              <a:t>        &lt;label for="name"&gt;Name&lt;/label&gt;</a:t>
            </a:r>
          </a:p>
          <a:p>
            <a:r>
              <a:rPr lang="en-US" dirty="0"/>
              <a:t>        &lt;input type="text" id="name" placeholder="Enter your name" /&gt;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  &lt;div&gt;</a:t>
            </a:r>
          </a:p>
          <a:p>
            <a:r>
              <a:rPr lang="en-US" dirty="0"/>
              <a:t>        &lt;label for="age"&gt;Your Age&lt;/label&gt;</a:t>
            </a:r>
          </a:p>
          <a:p>
            <a:r>
              <a:rPr lang="en-US" dirty="0"/>
              <a:t>        &lt;input type="text" id="age" name="age" placeholder="Enter your age" /&gt;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  &lt;div&gt;</a:t>
            </a:r>
          </a:p>
          <a:p>
            <a:r>
              <a:rPr lang="en-US" dirty="0"/>
              <a:t>        &lt;label for="country"&gt;Enter Your Country&lt;/label&gt;</a:t>
            </a:r>
          </a:p>
          <a:p>
            <a:r>
              <a:rPr lang="en-US" dirty="0"/>
              <a:t>        &lt;input type="text" id="country" name="country" placeholder="Country" /&gt;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  &lt;input type="submit" value="Submit" /&gt;</a:t>
            </a:r>
          </a:p>
          <a:p>
            <a:r>
              <a:rPr lang="en-US" dirty="0"/>
              <a:t>    &lt;/form&gt;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3CC9-3874-4336-85B9-70C0A6260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ASP</a:t>
            </a:r>
            <a:r>
              <a:rPr lang="en-US" baseline="0" dirty="0"/>
              <a:t>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3A29D-5432-4696-893D-636561972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6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based on the order. What if you define the same thing twice? </a:t>
            </a:r>
          </a:p>
          <a:p>
            <a:endParaRPr lang="en-US" altLang="zh-CN" dirty="0"/>
          </a:p>
          <a:p>
            <a:r>
              <a:rPr lang="en-US" altLang="zh-CN" dirty="0"/>
              <a:t>h1 {</a:t>
            </a:r>
          </a:p>
          <a:p>
            <a:r>
              <a:rPr lang="en-US" altLang="zh-CN" dirty="0"/>
              <a:t>  color: green;</a:t>
            </a:r>
          </a:p>
          <a:p>
            <a:r>
              <a:rPr lang="en-US" altLang="zh-CN" dirty="0"/>
              <a:t>  text-align: center;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.title{ /* h1 has a class name title */</a:t>
            </a:r>
          </a:p>
          <a:p>
            <a:r>
              <a:rPr lang="en-US" altLang="zh-CN" dirty="0"/>
              <a:t> color: purple;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h1 {</a:t>
            </a:r>
          </a:p>
          <a:p>
            <a:r>
              <a:rPr lang="en-US" altLang="zh-CN" dirty="0"/>
              <a:t>  color: green;</a:t>
            </a:r>
          </a:p>
          <a:p>
            <a:r>
              <a:rPr lang="en-US" altLang="zh-CN" dirty="0"/>
              <a:t>  text-align: center;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.title{</a:t>
            </a:r>
          </a:p>
          <a:p>
            <a:r>
              <a:rPr lang="en-US" altLang="zh-CN" dirty="0"/>
              <a:t> color: purple;</a:t>
            </a:r>
          </a:p>
          <a:p>
            <a:r>
              <a:rPr lang="en-US" altLang="zh-CN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r>
              <a:rPr lang="en-US" dirty="0"/>
              <a:t>  color: white;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 {</a:t>
            </a:r>
          </a:p>
          <a:p>
            <a:r>
              <a:rPr lang="en-US" dirty="0"/>
              <a:t>  font-family: </a:t>
            </a:r>
            <a:r>
              <a:rPr lang="en-US" dirty="0" err="1"/>
              <a:t>verdana</a:t>
            </a:r>
            <a:r>
              <a:rPr lang="en-US" dirty="0"/>
              <a:t>;</a:t>
            </a:r>
          </a:p>
          <a:p>
            <a:r>
              <a:rPr lang="en-US" dirty="0"/>
              <a:t>  font-size: 20px;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 ="color: yellow;"&gt;My First CSS Example&lt;/h1&gt;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r>
              <a:rPr lang="en-US" dirty="0"/>
              <a:t>  color: </a:t>
            </a:r>
            <a:r>
              <a:rPr lang="en-US" altLang="zh-CN" dirty="0"/>
              <a:t>green</a:t>
            </a:r>
            <a:r>
              <a:rPr lang="en-US" dirty="0"/>
              <a:t>;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}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border: 5px solid gray;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endParaRPr lang="en-US" dirty="0"/>
          </a:p>
          <a:p>
            <a:r>
              <a:rPr lang="en-US" dirty="0"/>
              <a:t>  color: white;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 {</a:t>
            </a:r>
          </a:p>
          <a:p>
            <a:r>
              <a:rPr lang="en-US" dirty="0"/>
              <a:t>  font-family: </a:t>
            </a:r>
            <a:r>
              <a:rPr lang="en-US" dirty="0" err="1"/>
              <a:t>verdana</a:t>
            </a:r>
            <a:r>
              <a:rPr lang="en-US" dirty="0"/>
              <a:t>;</a:t>
            </a:r>
          </a:p>
          <a:p>
            <a:r>
              <a:rPr lang="en-US" dirty="0"/>
              <a:t>  font-size: 20px;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 ="color: yellow;"&gt;My First CSS Example&lt;/h1&gt;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treat the image as a box?</a:t>
            </a:r>
          </a:p>
          <a:p>
            <a:endParaRPr lang="en-US" dirty="0"/>
          </a:p>
          <a:p>
            <a:r>
              <a:rPr lang="en-US" dirty="0"/>
              <a:t>Try </a:t>
            </a:r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width: 420px;</a:t>
            </a:r>
          </a:p>
          <a:p>
            <a:r>
              <a:rPr lang="en-US" dirty="0"/>
              <a:t>margin: 50px;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Can the box apply to a button?</a:t>
            </a:r>
          </a:p>
          <a:p>
            <a:endParaRPr lang="en-US" dirty="0"/>
          </a:p>
          <a:p>
            <a:r>
              <a:rPr lang="en-US" dirty="0"/>
              <a:t>&lt;button type="submit"&gt;Click Me!&lt;/button&gt;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button[type="submit"] {</a:t>
            </a:r>
          </a:p>
          <a:p>
            <a:r>
              <a:rPr lang="en-US" dirty="0"/>
              <a:t>width: 420px;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https://www.w3schools.com/cssref/pr_class_display.asp      </a:t>
            </a:r>
          </a:p>
          <a:p>
            <a:endParaRPr lang="en-US" dirty="0"/>
          </a:p>
          <a:p>
            <a:r>
              <a:rPr lang="en-US" dirty="0"/>
              <a:t>Add border and padding to make it clearer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border: 5px solid gray; padding: 50px;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16C8-7DDC-4F23-B2B6-EFF4B722845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i12@ils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getting-to-know-css/" TargetMode="External"/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10147066" cy="371588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3"/>
              </a:rPr>
              <a:t>jlai12@ilstu.edu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E7DBA-D8CE-40BA-B9A1-31900F9B13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3" y="3658962"/>
            <a:ext cx="68389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462" y="1424786"/>
            <a:ext cx="5419048" cy="1266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342" y="40221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0347" y="3577617"/>
            <a:ext cx="2471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The element Selector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4857" y="3566448"/>
            <a:ext cx="179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The id Selector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4857" y="40221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#para1 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38372" y="3577617"/>
            <a:ext cx="2091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The class Selector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8372" y="40221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.center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73898" y="3316708"/>
            <a:ext cx="0" cy="290511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9144" y="3426594"/>
            <a:ext cx="0" cy="290511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1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You can also specify that only specific HTML elements should be affected by a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404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p.center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1647" y="13404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only &lt;p&gt; elements with class="center" will be center-aligned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9159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h1, h2, 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61647" y="2982297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Grouping Selectors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38200" y="2699908"/>
            <a:ext cx="4757360" cy="1898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2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74" y="2166887"/>
            <a:ext cx="10515600" cy="1325563"/>
          </a:xfrm>
        </p:spPr>
        <p:txBody>
          <a:bodyPr/>
          <a:lstStyle/>
          <a:p>
            <a:r>
              <a:rPr lang="en-US" b="1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06" y="365125"/>
            <a:ext cx="8303415" cy="6221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170" y="3911376"/>
            <a:ext cx="252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32020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74" y="2166887"/>
            <a:ext cx="10515600" cy="1325563"/>
          </a:xfrm>
        </p:spPr>
        <p:txBody>
          <a:bodyPr/>
          <a:lstStyle/>
          <a:p>
            <a:r>
              <a:rPr lang="en-US" b="1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274" y="3634377"/>
            <a:ext cx="252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see the whole list https://www.w3schools.com/cssref/css_selectors.asp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13" y="872413"/>
            <a:ext cx="7187861" cy="53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39" y="1450721"/>
            <a:ext cx="7470361" cy="3628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2274" y="2902857"/>
            <a:ext cx="252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see the whole list 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36380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767"/>
            <a:ext cx="10515600" cy="5696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Pseudo-classes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8890" y="1235984"/>
            <a:ext cx="330566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unvisited link */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visited link */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#00FF00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mouse over link */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#FF00FF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selected link */</a:t>
            </a:r>
            <a:b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#0000FF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89814" y="5764194"/>
            <a:ext cx="8003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Try it out </a:t>
            </a:r>
            <a:r>
              <a:rPr lang="en-US" dirty="0"/>
              <a:t>https://www.w3schools.com/css/tryit.asp?filename=trycss_link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6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be considered as boxes. In CSS, the term "box model" is used when talking about design and layout.</a:t>
            </a:r>
          </a:p>
          <a:p>
            <a:r>
              <a:rPr lang="en-US" dirty="0"/>
              <a:t>The CSS box model is essentially a box that wraps around every HTML element.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1" y="3864168"/>
            <a:ext cx="4355860" cy="2312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3677148"/>
            <a:ext cx="54895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The content of the box, where text and images appear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A border that goes around the padding and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Clears an area outside the border. The margin is transparent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6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6590" y="5740528"/>
            <a:ext cx="768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https://www.w3schools.com/css/tryit.asp?filename=trycss_boxmodel_width</a:t>
            </a:r>
          </a:p>
        </p:txBody>
      </p:sp>
      <p:sp>
        <p:nvSpPr>
          <p:cNvPr id="5" name="Rectangle 4"/>
          <p:cNvSpPr/>
          <p:nvPr/>
        </p:nvSpPr>
        <p:spPr>
          <a:xfrm>
            <a:off x="813062" y="5279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  width: 320px;</a:t>
            </a:r>
          </a:p>
          <a:p>
            <a:r>
              <a:rPr lang="en-US" dirty="0"/>
              <a:t>    padding: 10px 50px 100px 200px;</a:t>
            </a:r>
          </a:p>
          <a:p>
            <a:r>
              <a:rPr lang="en-US" dirty="0"/>
              <a:t>    border: 5px solid gray;</a:t>
            </a:r>
          </a:p>
          <a:p>
            <a:r>
              <a:rPr lang="en-US" dirty="0"/>
              <a:t>    margin: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0349" y="3033605"/>
            <a:ext cx="2459642" cy="2201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349" y="474932"/>
            <a:ext cx="3220967" cy="2379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3062" y="3315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  width: 320px;</a:t>
            </a:r>
          </a:p>
          <a:p>
            <a:r>
              <a:rPr lang="en-US" dirty="0"/>
              <a:t>    padding: 10px 50px;</a:t>
            </a:r>
          </a:p>
          <a:p>
            <a:r>
              <a:rPr lang="en-US" dirty="0"/>
              <a:t>    border: 5px solid gray;</a:t>
            </a:r>
          </a:p>
          <a:p>
            <a:r>
              <a:rPr lang="en-US" dirty="0"/>
              <a:t>    margin: 0;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74656" y="1405064"/>
            <a:ext cx="3139125" cy="1885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4655" y="4192781"/>
            <a:ext cx="3139125" cy="1885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1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Display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block vs inline vs inline-block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88" y="2519402"/>
            <a:ext cx="3400000" cy="14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25696" y="4231003"/>
            <a:ext cx="2705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   height: 100px;</a:t>
            </a:r>
          </a:p>
          <a:p>
            <a:r>
              <a:rPr lang="en-US" dirty="0"/>
              <a:t>   width: 100px;</a:t>
            </a:r>
          </a:p>
          <a:p>
            <a:r>
              <a:rPr lang="en-US" dirty="0"/>
              <a:t>   background-color: red;</a:t>
            </a:r>
          </a:p>
          <a:p>
            <a:r>
              <a:rPr lang="en-US" dirty="0"/>
              <a:t>   display: inline-block;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31" y="2575552"/>
            <a:ext cx="2704762" cy="7428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3944" y="32996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   height: 100px;</a:t>
            </a:r>
          </a:p>
          <a:p>
            <a:r>
              <a:rPr lang="en-US" dirty="0"/>
              <a:t>   width: 100px;</a:t>
            </a:r>
          </a:p>
          <a:p>
            <a:r>
              <a:rPr lang="en-US" dirty="0"/>
              <a:t>   background-color: red;</a:t>
            </a:r>
          </a:p>
          <a:p>
            <a:r>
              <a:rPr lang="en-US" dirty="0"/>
              <a:t>   display: inline;</a:t>
            </a:r>
          </a:p>
          <a:p>
            <a:r>
              <a:rPr lang="en-US" dirty="0"/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12" y="2519402"/>
            <a:ext cx="2771429" cy="33047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79419" y="39451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   height: 100px;</a:t>
            </a:r>
          </a:p>
          <a:p>
            <a:r>
              <a:rPr lang="en-US" dirty="0"/>
              <a:t>   width:100px;</a:t>
            </a:r>
          </a:p>
          <a:p>
            <a:r>
              <a:rPr lang="en-US" dirty="0"/>
              <a:t>   background-color: red;</a:t>
            </a:r>
          </a:p>
          <a:p>
            <a:r>
              <a:rPr lang="en-US" dirty="0"/>
              <a:t>   display: block;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CD3F7-F950-491E-8953-E09603F4DF10}"/>
              </a:ext>
            </a:extLst>
          </p:cNvPr>
          <p:cNvSpPr txBox="1"/>
          <p:nvPr/>
        </p:nvSpPr>
        <p:spPr>
          <a:xfrm>
            <a:off x="2109292" y="6309774"/>
            <a:ext cx="7973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https://www.w3schools.com/cssref/tryit.asp?filename=trycss_display</a:t>
            </a:r>
          </a:p>
        </p:txBody>
      </p:sp>
    </p:spTree>
    <p:extLst>
      <p:ext uri="{BB962C8B-B14F-4D97-AF65-F5344CB8AC3E}">
        <p14:creationId xmlns:p14="http://schemas.microsoft.com/office/powerpoint/2010/main" val="136965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altLang="zh-CN" b="1" dirty="0"/>
              <a:t>P</a:t>
            </a:r>
            <a:r>
              <a:rPr lang="en-US" b="1" dirty="0"/>
              <a:t>osition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r>
              <a:rPr lang="en-US" dirty="0"/>
              <a:t>Relative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Absolute</a:t>
            </a:r>
          </a:p>
          <a:p>
            <a:r>
              <a:rPr lang="en-US" dirty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17408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B7ED-EB4A-4178-9A1A-48F9128C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 for today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CF57-8828-469C-A672-B6507CF2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CSS?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Box Model</a:t>
            </a:r>
          </a:p>
          <a:p>
            <a:r>
              <a:rPr lang="en-US" altLang="zh-CN" dirty="0"/>
              <a:t>P</a:t>
            </a:r>
            <a:r>
              <a:rPr lang="en-US" dirty="0"/>
              <a:t>osition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</p:spPr>
        <p:txBody>
          <a:bodyPr/>
          <a:lstStyle/>
          <a:p>
            <a:r>
              <a:rPr lang="en-US" altLang="en-US"/>
              <a:t>Normal Flow – no “positioning”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819400" y="1524001"/>
            <a:ext cx="6705600" cy="369331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r>
              <a:rPr lang="en-US" altLang="en-US"/>
              <a:t>	Left to Right, Top to Bottom</a:t>
            </a:r>
          </a:p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352800" y="19812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9144000" y="19812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429000" y="37338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3505200" y="47244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3505200" y="28194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Freeform 34"/>
          <p:cNvSpPr>
            <a:spLocks/>
          </p:cNvSpPr>
          <p:nvPr/>
        </p:nvSpPr>
        <p:spPr bwMode="auto">
          <a:xfrm>
            <a:off x="3200400" y="2895601"/>
            <a:ext cx="5689600" cy="881063"/>
          </a:xfrm>
          <a:custGeom>
            <a:avLst/>
            <a:gdLst>
              <a:gd name="T0" fmla="*/ 3500 w 3584"/>
              <a:gd name="T1" fmla="*/ 1 h 555"/>
              <a:gd name="T2" fmla="*/ 3581 w 3584"/>
              <a:gd name="T3" fmla="*/ 73 h 555"/>
              <a:gd name="T4" fmla="*/ 3428 w 3584"/>
              <a:gd name="T5" fmla="*/ 271 h 555"/>
              <a:gd name="T6" fmla="*/ 161 w 3584"/>
              <a:gd name="T7" fmla="*/ 280 h 555"/>
              <a:gd name="T8" fmla="*/ 71 w 3584"/>
              <a:gd name="T9" fmla="*/ 307 h 555"/>
              <a:gd name="T10" fmla="*/ 44 w 3584"/>
              <a:gd name="T11" fmla="*/ 325 h 555"/>
              <a:gd name="T12" fmla="*/ 17 w 3584"/>
              <a:gd name="T13" fmla="*/ 334 h 555"/>
              <a:gd name="T14" fmla="*/ 134 w 3584"/>
              <a:gd name="T15" fmla="*/ 532 h 555"/>
              <a:gd name="T16" fmla="*/ 161 w 3584"/>
              <a:gd name="T17" fmla="*/ 550 h 555"/>
              <a:gd name="T18" fmla="*/ 251 w 3584"/>
              <a:gd name="T19" fmla="*/ 55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4" h="555">
                <a:moveTo>
                  <a:pt x="3500" y="1"/>
                </a:moveTo>
                <a:cubicBezTo>
                  <a:pt x="3584" y="13"/>
                  <a:pt x="3563" y="0"/>
                  <a:pt x="3581" y="73"/>
                </a:cubicBezTo>
                <a:cubicBezTo>
                  <a:pt x="3575" y="142"/>
                  <a:pt x="3527" y="270"/>
                  <a:pt x="3428" y="271"/>
                </a:cubicBezTo>
                <a:cubicBezTo>
                  <a:pt x="2339" y="280"/>
                  <a:pt x="1250" y="277"/>
                  <a:pt x="161" y="280"/>
                </a:cubicBezTo>
                <a:cubicBezTo>
                  <a:pt x="95" y="302"/>
                  <a:pt x="125" y="293"/>
                  <a:pt x="71" y="307"/>
                </a:cubicBezTo>
                <a:cubicBezTo>
                  <a:pt x="62" y="313"/>
                  <a:pt x="54" y="320"/>
                  <a:pt x="44" y="325"/>
                </a:cubicBezTo>
                <a:cubicBezTo>
                  <a:pt x="36" y="329"/>
                  <a:pt x="18" y="325"/>
                  <a:pt x="17" y="334"/>
                </a:cubicBezTo>
                <a:cubicBezTo>
                  <a:pt x="0" y="445"/>
                  <a:pt x="52" y="485"/>
                  <a:pt x="134" y="532"/>
                </a:cubicBezTo>
                <a:cubicBezTo>
                  <a:pt x="143" y="537"/>
                  <a:pt x="150" y="548"/>
                  <a:pt x="161" y="550"/>
                </a:cubicBezTo>
                <a:cubicBezTo>
                  <a:pt x="191" y="555"/>
                  <a:pt x="221" y="550"/>
                  <a:pt x="251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Freeform 35"/>
          <p:cNvSpPr>
            <a:spLocks/>
          </p:cNvSpPr>
          <p:nvPr/>
        </p:nvSpPr>
        <p:spPr bwMode="auto">
          <a:xfrm>
            <a:off x="3124200" y="3810001"/>
            <a:ext cx="5689600" cy="881063"/>
          </a:xfrm>
          <a:custGeom>
            <a:avLst/>
            <a:gdLst>
              <a:gd name="T0" fmla="*/ 3500 w 3584"/>
              <a:gd name="T1" fmla="*/ 1 h 555"/>
              <a:gd name="T2" fmla="*/ 3581 w 3584"/>
              <a:gd name="T3" fmla="*/ 73 h 555"/>
              <a:gd name="T4" fmla="*/ 3428 w 3584"/>
              <a:gd name="T5" fmla="*/ 271 h 555"/>
              <a:gd name="T6" fmla="*/ 161 w 3584"/>
              <a:gd name="T7" fmla="*/ 280 h 555"/>
              <a:gd name="T8" fmla="*/ 71 w 3584"/>
              <a:gd name="T9" fmla="*/ 307 h 555"/>
              <a:gd name="T10" fmla="*/ 44 w 3584"/>
              <a:gd name="T11" fmla="*/ 325 h 555"/>
              <a:gd name="T12" fmla="*/ 17 w 3584"/>
              <a:gd name="T13" fmla="*/ 334 h 555"/>
              <a:gd name="T14" fmla="*/ 134 w 3584"/>
              <a:gd name="T15" fmla="*/ 532 h 555"/>
              <a:gd name="T16" fmla="*/ 161 w 3584"/>
              <a:gd name="T17" fmla="*/ 550 h 555"/>
              <a:gd name="T18" fmla="*/ 251 w 3584"/>
              <a:gd name="T19" fmla="*/ 55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4" h="555">
                <a:moveTo>
                  <a:pt x="3500" y="1"/>
                </a:moveTo>
                <a:cubicBezTo>
                  <a:pt x="3584" y="13"/>
                  <a:pt x="3563" y="0"/>
                  <a:pt x="3581" y="73"/>
                </a:cubicBezTo>
                <a:cubicBezTo>
                  <a:pt x="3575" y="142"/>
                  <a:pt x="3527" y="270"/>
                  <a:pt x="3428" y="271"/>
                </a:cubicBezTo>
                <a:cubicBezTo>
                  <a:pt x="2339" y="280"/>
                  <a:pt x="1250" y="277"/>
                  <a:pt x="161" y="280"/>
                </a:cubicBezTo>
                <a:cubicBezTo>
                  <a:pt x="95" y="302"/>
                  <a:pt x="125" y="293"/>
                  <a:pt x="71" y="307"/>
                </a:cubicBezTo>
                <a:cubicBezTo>
                  <a:pt x="62" y="313"/>
                  <a:pt x="54" y="320"/>
                  <a:pt x="44" y="325"/>
                </a:cubicBezTo>
                <a:cubicBezTo>
                  <a:pt x="36" y="329"/>
                  <a:pt x="18" y="325"/>
                  <a:pt x="17" y="334"/>
                </a:cubicBezTo>
                <a:cubicBezTo>
                  <a:pt x="0" y="445"/>
                  <a:pt x="52" y="485"/>
                  <a:pt x="134" y="532"/>
                </a:cubicBezTo>
                <a:cubicBezTo>
                  <a:pt x="143" y="537"/>
                  <a:pt x="150" y="548"/>
                  <a:pt x="161" y="550"/>
                </a:cubicBezTo>
                <a:cubicBezTo>
                  <a:pt x="191" y="555"/>
                  <a:pt x="221" y="550"/>
                  <a:pt x="251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Freeform 36"/>
          <p:cNvSpPr>
            <a:spLocks/>
          </p:cNvSpPr>
          <p:nvPr/>
        </p:nvSpPr>
        <p:spPr bwMode="auto">
          <a:xfrm>
            <a:off x="3048000" y="1981201"/>
            <a:ext cx="5689600" cy="881063"/>
          </a:xfrm>
          <a:custGeom>
            <a:avLst/>
            <a:gdLst>
              <a:gd name="T0" fmla="*/ 3500 w 3584"/>
              <a:gd name="T1" fmla="*/ 1 h 555"/>
              <a:gd name="T2" fmla="*/ 3581 w 3584"/>
              <a:gd name="T3" fmla="*/ 73 h 555"/>
              <a:gd name="T4" fmla="*/ 3428 w 3584"/>
              <a:gd name="T5" fmla="*/ 271 h 555"/>
              <a:gd name="T6" fmla="*/ 161 w 3584"/>
              <a:gd name="T7" fmla="*/ 280 h 555"/>
              <a:gd name="T8" fmla="*/ 71 w 3584"/>
              <a:gd name="T9" fmla="*/ 307 h 555"/>
              <a:gd name="T10" fmla="*/ 44 w 3584"/>
              <a:gd name="T11" fmla="*/ 325 h 555"/>
              <a:gd name="T12" fmla="*/ 17 w 3584"/>
              <a:gd name="T13" fmla="*/ 334 h 555"/>
              <a:gd name="T14" fmla="*/ 134 w 3584"/>
              <a:gd name="T15" fmla="*/ 532 h 555"/>
              <a:gd name="T16" fmla="*/ 161 w 3584"/>
              <a:gd name="T17" fmla="*/ 550 h 555"/>
              <a:gd name="T18" fmla="*/ 251 w 3584"/>
              <a:gd name="T19" fmla="*/ 55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4" h="555">
                <a:moveTo>
                  <a:pt x="3500" y="1"/>
                </a:moveTo>
                <a:cubicBezTo>
                  <a:pt x="3584" y="13"/>
                  <a:pt x="3563" y="0"/>
                  <a:pt x="3581" y="73"/>
                </a:cubicBezTo>
                <a:cubicBezTo>
                  <a:pt x="3575" y="142"/>
                  <a:pt x="3527" y="270"/>
                  <a:pt x="3428" y="271"/>
                </a:cubicBezTo>
                <a:cubicBezTo>
                  <a:pt x="2339" y="280"/>
                  <a:pt x="1250" y="277"/>
                  <a:pt x="161" y="280"/>
                </a:cubicBezTo>
                <a:cubicBezTo>
                  <a:pt x="95" y="302"/>
                  <a:pt x="125" y="293"/>
                  <a:pt x="71" y="307"/>
                </a:cubicBezTo>
                <a:cubicBezTo>
                  <a:pt x="62" y="313"/>
                  <a:pt x="54" y="320"/>
                  <a:pt x="44" y="325"/>
                </a:cubicBezTo>
                <a:cubicBezTo>
                  <a:pt x="36" y="329"/>
                  <a:pt x="18" y="325"/>
                  <a:pt x="17" y="334"/>
                </a:cubicBezTo>
                <a:cubicBezTo>
                  <a:pt x="0" y="445"/>
                  <a:pt x="52" y="485"/>
                  <a:pt x="134" y="532"/>
                </a:cubicBezTo>
                <a:cubicBezTo>
                  <a:pt x="143" y="537"/>
                  <a:pt x="150" y="548"/>
                  <a:pt x="161" y="550"/>
                </a:cubicBezTo>
                <a:cubicBezTo>
                  <a:pt x="191" y="555"/>
                  <a:pt x="221" y="550"/>
                  <a:pt x="251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</p:spPr>
        <p:txBody>
          <a:bodyPr/>
          <a:lstStyle/>
          <a:p>
            <a:r>
              <a:rPr lang="en-US" altLang="en-US"/>
              <a:t>Normal Flow – no “positioning”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819400" y="1524001"/>
            <a:ext cx="6705600" cy="369331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endParaRPr lang="en-US" altLang="en-US"/>
          </a:p>
          <a:p>
            <a:pPr algn="l">
              <a:spcBef>
                <a:spcPct val="50000"/>
              </a:spcBef>
            </a:pPr>
            <a:r>
              <a:rPr lang="en-US" altLang="en-US"/>
              <a:t>	Left to Right, Top to Bottom</a:t>
            </a:r>
          </a:p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3352800" y="19812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9144000" y="19812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429000" y="37338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505200" y="47244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505200" y="2819400"/>
            <a:ext cx="518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3200400" y="2895601"/>
            <a:ext cx="5689600" cy="881063"/>
          </a:xfrm>
          <a:custGeom>
            <a:avLst/>
            <a:gdLst>
              <a:gd name="T0" fmla="*/ 3500 w 3584"/>
              <a:gd name="T1" fmla="*/ 1 h 555"/>
              <a:gd name="T2" fmla="*/ 3581 w 3584"/>
              <a:gd name="T3" fmla="*/ 73 h 555"/>
              <a:gd name="T4" fmla="*/ 3428 w 3584"/>
              <a:gd name="T5" fmla="*/ 271 h 555"/>
              <a:gd name="T6" fmla="*/ 161 w 3584"/>
              <a:gd name="T7" fmla="*/ 280 h 555"/>
              <a:gd name="T8" fmla="*/ 71 w 3584"/>
              <a:gd name="T9" fmla="*/ 307 h 555"/>
              <a:gd name="T10" fmla="*/ 44 w 3584"/>
              <a:gd name="T11" fmla="*/ 325 h 555"/>
              <a:gd name="T12" fmla="*/ 17 w 3584"/>
              <a:gd name="T13" fmla="*/ 334 h 555"/>
              <a:gd name="T14" fmla="*/ 134 w 3584"/>
              <a:gd name="T15" fmla="*/ 532 h 555"/>
              <a:gd name="T16" fmla="*/ 161 w 3584"/>
              <a:gd name="T17" fmla="*/ 550 h 555"/>
              <a:gd name="T18" fmla="*/ 251 w 3584"/>
              <a:gd name="T19" fmla="*/ 55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4" h="555">
                <a:moveTo>
                  <a:pt x="3500" y="1"/>
                </a:moveTo>
                <a:cubicBezTo>
                  <a:pt x="3584" y="13"/>
                  <a:pt x="3563" y="0"/>
                  <a:pt x="3581" y="73"/>
                </a:cubicBezTo>
                <a:cubicBezTo>
                  <a:pt x="3575" y="142"/>
                  <a:pt x="3527" y="270"/>
                  <a:pt x="3428" y="271"/>
                </a:cubicBezTo>
                <a:cubicBezTo>
                  <a:pt x="2339" y="280"/>
                  <a:pt x="1250" y="277"/>
                  <a:pt x="161" y="280"/>
                </a:cubicBezTo>
                <a:cubicBezTo>
                  <a:pt x="95" y="302"/>
                  <a:pt x="125" y="293"/>
                  <a:pt x="71" y="307"/>
                </a:cubicBezTo>
                <a:cubicBezTo>
                  <a:pt x="62" y="313"/>
                  <a:pt x="54" y="320"/>
                  <a:pt x="44" y="325"/>
                </a:cubicBezTo>
                <a:cubicBezTo>
                  <a:pt x="36" y="329"/>
                  <a:pt x="18" y="325"/>
                  <a:pt x="17" y="334"/>
                </a:cubicBezTo>
                <a:cubicBezTo>
                  <a:pt x="0" y="445"/>
                  <a:pt x="52" y="485"/>
                  <a:pt x="134" y="532"/>
                </a:cubicBezTo>
                <a:cubicBezTo>
                  <a:pt x="143" y="537"/>
                  <a:pt x="150" y="548"/>
                  <a:pt x="161" y="550"/>
                </a:cubicBezTo>
                <a:cubicBezTo>
                  <a:pt x="191" y="555"/>
                  <a:pt x="221" y="550"/>
                  <a:pt x="251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Freeform 10"/>
          <p:cNvSpPr>
            <a:spLocks/>
          </p:cNvSpPr>
          <p:nvPr/>
        </p:nvSpPr>
        <p:spPr bwMode="auto">
          <a:xfrm>
            <a:off x="3124200" y="3810001"/>
            <a:ext cx="5689600" cy="881063"/>
          </a:xfrm>
          <a:custGeom>
            <a:avLst/>
            <a:gdLst>
              <a:gd name="T0" fmla="*/ 3500 w 3584"/>
              <a:gd name="T1" fmla="*/ 1 h 555"/>
              <a:gd name="T2" fmla="*/ 3581 w 3584"/>
              <a:gd name="T3" fmla="*/ 73 h 555"/>
              <a:gd name="T4" fmla="*/ 3428 w 3584"/>
              <a:gd name="T5" fmla="*/ 271 h 555"/>
              <a:gd name="T6" fmla="*/ 161 w 3584"/>
              <a:gd name="T7" fmla="*/ 280 h 555"/>
              <a:gd name="T8" fmla="*/ 71 w 3584"/>
              <a:gd name="T9" fmla="*/ 307 h 555"/>
              <a:gd name="T10" fmla="*/ 44 w 3584"/>
              <a:gd name="T11" fmla="*/ 325 h 555"/>
              <a:gd name="T12" fmla="*/ 17 w 3584"/>
              <a:gd name="T13" fmla="*/ 334 h 555"/>
              <a:gd name="T14" fmla="*/ 134 w 3584"/>
              <a:gd name="T15" fmla="*/ 532 h 555"/>
              <a:gd name="T16" fmla="*/ 161 w 3584"/>
              <a:gd name="T17" fmla="*/ 550 h 555"/>
              <a:gd name="T18" fmla="*/ 251 w 3584"/>
              <a:gd name="T19" fmla="*/ 55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4" h="555">
                <a:moveTo>
                  <a:pt x="3500" y="1"/>
                </a:moveTo>
                <a:cubicBezTo>
                  <a:pt x="3584" y="13"/>
                  <a:pt x="3563" y="0"/>
                  <a:pt x="3581" y="73"/>
                </a:cubicBezTo>
                <a:cubicBezTo>
                  <a:pt x="3575" y="142"/>
                  <a:pt x="3527" y="270"/>
                  <a:pt x="3428" y="271"/>
                </a:cubicBezTo>
                <a:cubicBezTo>
                  <a:pt x="2339" y="280"/>
                  <a:pt x="1250" y="277"/>
                  <a:pt x="161" y="280"/>
                </a:cubicBezTo>
                <a:cubicBezTo>
                  <a:pt x="95" y="302"/>
                  <a:pt x="125" y="293"/>
                  <a:pt x="71" y="307"/>
                </a:cubicBezTo>
                <a:cubicBezTo>
                  <a:pt x="62" y="313"/>
                  <a:pt x="54" y="320"/>
                  <a:pt x="44" y="325"/>
                </a:cubicBezTo>
                <a:cubicBezTo>
                  <a:pt x="36" y="329"/>
                  <a:pt x="18" y="325"/>
                  <a:pt x="17" y="334"/>
                </a:cubicBezTo>
                <a:cubicBezTo>
                  <a:pt x="0" y="445"/>
                  <a:pt x="52" y="485"/>
                  <a:pt x="134" y="532"/>
                </a:cubicBezTo>
                <a:cubicBezTo>
                  <a:pt x="143" y="537"/>
                  <a:pt x="150" y="548"/>
                  <a:pt x="161" y="550"/>
                </a:cubicBezTo>
                <a:cubicBezTo>
                  <a:pt x="191" y="555"/>
                  <a:pt x="221" y="550"/>
                  <a:pt x="251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1"/>
          <p:cNvSpPr>
            <a:spLocks/>
          </p:cNvSpPr>
          <p:nvPr/>
        </p:nvSpPr>
        <p:spPr bwMode="auto">
          <a:xfrm>
            <a:off x="3048000" y="1981201"/>
            <a:ext cx="5689600" cy="881063"/>
          </a:xfrm>
          <a:custGeom>
            <a:avLst/>
            <a:gdLst>
              <a:gd name="T0" fmla="*/ 3500 w 3584"/>
              <a:gd name="T1" fmla="*/ 1 h 555"/>
              <a:gd name="T2" fmla="*/ 3581 w 3584"/>
              <a:gd name="T3" fmla="*/ 73 h 555"/>
              <a:gd name="T4" fmla="*/ 3428 w 3584"/>
              <a:gd name="T5" fmla="*/ 271 h 555"/>
              <a:gd name="T6" fmla="*/ 161 w 3584"/>
              <a:gd name="T7" fmla="*/ 280 h 555"/>
              <a:gd name="T8" fmla="*/ 71 w 3584"/>
              <a:gd name="T9" fmla="*/ 307 h 555"/>
              <a:gd name="T10" fmla="*/ 44 w 3584"/>
              <a:gd name="T11" fmla="*/ 325 h 555"/>
              <a:gd name="T12" fmla="*/ 17 w 3584"/>
              <a:gd name="T13" fmla="*/ 334 h 555"/>
              <a:gd name="T14" fmla="*/ 134 w 3584"/>
              <a:gd name="T15" fmla="*/ 532 h 555"/>
              <a:gd name="T16" fmla="*/ 161 w 3584"/>
              <a:gd name="T17" fmla="*/ 550 h 555"/>
              <a:gd name="T18" fmla="*/ 251 w 3584"/>
              <a:gd name="T19" fmla="*/ 55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4" h="555">
                <a:moveTo>
                  <a:pt x="3500" y="1"/>
                </a:moveTo>
                <a:cubicBezTo>
                  <a:pt x="3584" y="13"/>
                  <a:pt x="3563" y="0"/>
                  <a:pt x="3581" y="73"/>
                </a:cubicBezTo>
                <a:cubicBezTo>
                  <a:pt x="3575" y="142"/>
                  <a:pt x="3527" y="270"/>
                  <a:pt x="3428" y="271"/>
                </a:cubicBezTo>
                <a:cubicBezTo>
                  <a:pt x="2339" y="280"/>
                  <a:pt x="1250" y="277"/>
                  <a:pt x="161" y="280"/>
                </a:cubicBezTo>
                <a:cubicBezTo>
                  <a:pt x="95" y="302"/>
                  <a:pt x="125" y="293"/>
                  <a:pt x="71" y="307"/>
                </a:cubicBezTo>
                <a:cubicBezTo>
                  <a:pt x="62" y="313"/>
                  <a:pt x="54" y="320"/>
                  <a:pt x="44" y="325"/>
                </a:cubicBezTo>
                <a:cubicBezTo>
                  <a:pt x="36" y="329"/>
                  <a:pt x="18" y="325"/>
                  <a:pt x="17" y="334"/>
                </a:cubicBezTo>
                <a:cubicBezTo>
                  <a:pt x="0" y="445"/>
                  <a:pt x="52" y="485"/>
                  <a:pt x="134" y="532"/>
                </a:cubicBezTo>
                <a:cubicBezTo>
                  <a:pt x="143" y="537"/>
                  <a:pt x="150" y="548"/>
                  <a:pt x="161" y="550"/>
                </a:cubicBezTo>
                <a:cubicBezTo>
                  <a:pt x="191" y="555"/>
                  <a:pt x="221" y="550"/>
                  <a:pt x="251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2362200" y="1143000"/>
            <a:ext cx="1066800" cy="838200"/>
          </a:xfrm>
          <a:prstGeom prst="ellipse">
            <a:avLst/>
          </a:prstGeom>
          <a:noFill/>
          <a:ln w="28575">
            <a:solidFill>
              <a:srgbClr val="FE006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505200" y="106680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FF71AA"/>
                </a:solidFill>
              </a:rPr>
              <a:t>Top left of the page = (0,0)</a:t>
            </a:r>
          </a:p>
        </p:txBody>
      </p:sp>
    </p:spTree>
    <p:extLst>
      <p:ext uri="{BB962C8B-B14F-4D97-AF65-F5344CB8AC3E}">
        <p14:creationId xmlns:p14="http://schemas.microsoft.com/office/powerpoint/2010/main" val="24504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altLang="zh-CN" b="1" dirty="0"/>
              <a:t>P</a:t>
            </a:r>
            <a:r>
              <a:rPr lang="en-US" b="1" dirty="0"/>
              <a:t>osition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static;</a:t>
            </a:r>
          </a:p>
          <a:p>
            <a:pPr lvl="1"/>
            <a:r>
              <a:rPr lang="en-US" dirty="0"/>
              <a:t>HTML elements are positioned static by default.</a:t>
            </a:r>
          </a:p>
          <a:p>
            <a:pPr lvl="1"/>
            <a:r>
              <a:rPr lang="en-US" dirty="0"/>
              <a:t>Static positioned elements are not affected by the top, bottom, left, and right properties.</a:t>
            </a:r>
          </a:p>
          <a:p>
            <a:pPr lvl="1"/>
            <a:r>
              <a:rPr lang="en-US" dirty="0"/>
              <a:t>An element with position: static; is not positioned in any special way; </a:t>
            </a:r>
          </a:p>
          <a:p>
            <a:pPr lvl="1"/>
            <a:r>
              <a:rPr lang="en-US" dirty="0"/>
              <a:t>it is always positioned according to the normal flow of the page: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0498" y="50932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https://www.w3schools.com/css/tryit.asp?filename=trycss_position_static</a:t>
            </a:r>
          </a:p>
        </p:txBody>
      </p:sp>
    </p:spTree>
    <p:extLst>
      <p:ext uri="{BB962C8B-B14F-4D97-AF65-F5344CB8AC3E}">
        <p14:creationId xmlns:p14="http://schemas.microsoft.com/office/powerpoint/2010/main" val="34134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altLang="zh-CN" b="1" dirty="0"/>
              <a:t>P</a:t>
            </a:r>
            <a:r>
              <a:rPr lang="en-US" b="1" dirty="0"/>
              <a:t>osition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relative;</a:t>
            </a:r>
          </a:p>
          <a:p>
            <a:pPr lvl="1"/>
            <a:r>
              <a:rPr lang="en-US" dirty="0"/>
              <a:t>Setting the top, right, bottom, and left properties of a relatively-positioned element will cause it to be adjusted away from its normal position. </a:t>
            </a:r>
          </a:p>
          <a:p>
            <a:pPr lvl="1"/>
            <a:r>
              <a:rPr lang="en-US" dirty="0"/>
              <a:t>Other content will not be adjusted to fit into any gap left by the element.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992297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https://www.w3schools.com/css/tryit.asp?filename=trycss_position_relative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7885176" y="38224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div.relative</a:t>
            </a:r>
            <a:r>
              <a:rPr lang="en-US" dirty="0"/>
              <a:t> {</a:t>
            </a:r>
          </a:p>
          <a:p>
            <a:r>
              <a:rPr lang="en-US" dirty="0"/>
              <a:t>    position: relative;</a:t>
            </a:r>
          </a:p>
          <a:p>
            <a:r>
              <a:rPr lang="en-US" dirty="0"/>
              <a:t>    top: 300px;</a:t>
            </a:r>
          </a:p>
          <a:p>
            <a:r>
              <a:rPr lang="en-US" dirty="0"/>
              <a:t>    left: 30px;</a:t>
            </a:r>
          </a:p>
          <a:p>
            <a:r>
              <a:rPr lang="en-US" dirty="0"/>
              <a:t>    border: 3px solid #73AD21;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0" y="3487217"/>
            <a:ext cx="3951751" cy="25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0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altLang="zh-CN" b="1" dirty="0"/>
              <a:t>P</a:t>
            </a:r>
            <a:r>
              <a:rPr lang="en-US" b="1" dirty="0"/>
              <a:t>osition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fixed;</a:t>
            </a:r>
          </a:p>
          <a:p>
            <a:pPr lvl="1"/>
            <a:r>
              <a:rPr lang="en-US" dirty="0"/>
              <a:t>An element with position: fixed; is positioned relative to the viewport, which means it always stays in the same place even if the page is scrolled. </a:t>
            </a:r>
          </a:p>
          <a:p>
            <a:pPr lvl="1"/>
            <a:r>
              <a:rPr lang="en-US" dirty="0"/>
              <a:t>The top, right, bottom, and left properties are used to position the element.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55" y="3602736"/>
            <a:ext cx="1720371" cy="30307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1824" y="37250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div.fixed</a:t>
            </a:r>
            <a:r>
              <a:rPr lang="en-US" dirty="0"/>
              <a:t> {</a:t>
            </a:r>
          </a:p>
          <a:p>
            <a:r>
              <a:rPr lang="en-US" dirty="0"/>
              <a:t>    position: fixed;</a:t>
            </a:r>
          </a:p>
          <a:p>
            <a:r>
              <a:rPr lang="en-US" dirty="0"/>
              <a:t>    bottom: 0;</a:t>
            </a:r>
          </a:p>
          <a:p>
            <a:r>
              <a:rPr lang="en-US" dirty="0"/>
              <a:t>    right: 0;</a:t>
            </a:r>
          </a:p>
          <a:p>
            <a:r>
              <a:rPr lang="en-US" dirty="0"/>
              <a:t>    width: 300px;</a:t>
            </a:r>
          </a:p>
          <a:p>
            <a:r>
              <a:rPr lang="en-US" dirty="0"/>
              <a:t>    border: 3px solid #73AD21;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4152" y="6035900"/>
            <a:ext cx="7357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https://www.w3schools.com/css/tryit.asp?filename=trycss_position_fixed</a:t>
            </a:r>
          </a:p>
        </p:txBody>
      </p:sp>
    </p:spTree>
    <p:extLst>
      <p:ext uri="{BB962C8B-B14F-4D97-AF65-F5344CB8AC3E}">
        <p14:creationId xmlns:p14="http://schemas.microsoft.com/office/powerpoint/2010/main" val="175486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position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absolute; </a:t>
            </a:r>
          </a:p>
          <a:p>
            <a:pPr lvl="1"/>
            <a:r>
              <a:rPr lang="en-US" dirty="0"/>
              <a:t>a element is positioned relative to the nearest positioned ancestor (instead of positioned relative to the viewport, like fixed).</a:t>
            </a:r>
          </a:p>
          <a:p>
            <a:pPr lvl="1"/>
            <a:r>
              <a:rPr lang="en-US" dirty="0"/>
              <a:t>A "positioned" element is one whose position is anything except static.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2" y="4297063"/>
            <a:ext cx="3838095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38" y="972723"/>
            <a:ext cx="7704762" cy="3028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0056" y="32911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div.relative</a:t>
            </a:r>
            <a:r>
              <a:rPr lang="en-US" dirty="0"/>
              <a:t> {</a:t>
            </a:r>
          </a:p>
          <a:p>
            <a:r>
              <a:rPr lang="en-US" dirty="0"/>
              <a:t>    position: relative;</a:t>
            </a:r>
          </a:p>
          <a:p>
            <a:r>
              <a:rPr lang="en-US" dirty="0"/>
              <a:t>    width: 400px;</a:t>
            </a:r>
          </a:p>
          <a:p>
            <a:r>
              <a:rPr lang="en-US" dirty="0"/>
              <a:t>    margin: auto; </a:t>
            </a:r>
            <a:r>
              <a:rPr lang="en-US" dirty="0">
                <a:solidFill>
                  <a:srgbClr val="FF0000"/>
                </a:solidFill>
              </a:rPr>
              <a:t>/*center the box*/</a:t>
            </a:r>
          </a:p>
          <a:p>
            <a:r>
              <a:rPr lang="en-US" dirty="0"/>
              <a:t>    height: 200px;</a:t>
            </a:r>
          </a:p>
          <a:p>
            <a:r>
              <a:rPr lang="en-US" dirty="0"/>
              <a:t>    border: 3px solid #73AD21;</a:t>
            </a:r>
          </a:p>
          <a:p>
            <a:r>
              <a:rPr lang="en-US" dirty="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5896" y="5466831"/>
            <a:ext cx="8162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https://www.w3schools.com/css/tryit.asp?filename=trycss_position_absolute</a:t>
            </a:r>
          </a:p>
        </p:txBody>
      </p:sp>
    </p:spTree>
    <p:extLst>
      <p:ext uri="{BB962C8B-B14F-4D97-AF65-F5344CB8AC3E}">
        <p14:creationId xmlns:p14="http://schemas.microsoft.com/office/powerpoint/2010/main" val="309756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D96A-DDE1-5F45-B22E-CEB3C049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altLang="zh-CN" b="1" dirty="0"/>
              <a:t>P</a:t>
            </a:r>
            <a:r>
              <a:rPr lang="en-US" b="1" dirty="0"/>
              <a:t>osition 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F9FB-89E1-B14E-9FCA-D3B0CA29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sticky; </a:t>
            </a:r>
          </a:p>
          <a:p>
            <a:endParaRPr lang="en-US" dirty="0"/>
          </a:p>
          <a:p>
            <a:r>
              <a:rPr lang="en-US" dirty="0"/>
              <a:t>An element with position: </a:t>
            </a:r>
            <a:r>
              <a:rPr lang="en-US" b="1" dirty="0"/>
              <a:t>sticky</a:t>
            </a:r>
            <a:r>
              <a:rPr lang="en-US" dirty="0"/>
              <a:t>; is positioned based on the user's scroll position.</a:t>
            </a:r>
          </a:p>
          <a:p>
            <a:endParaRPr lang="en-US" dirty="0"/>
          </a:p>
          <a:p>
            <a:r>
              <a:rPr lang="en-US" dirty="0"/>
              <a:t>A sticky element toggles between relative and fixed, depending on the scroll position. It is positioned relative until a </a:t>
            </a:r>
            <a:r>
              <a:rPr lang="en-US" b="1" dirty="0"/>
              <a:t>given offset position </a:t>
            </a:r>
            <a:r>
              <a:rPr lang="en-US" dirty="0"/>
              <a:t>is met in the viewport - then it "sticks" in place (like </a:t>
            </a:r>
            <a:r>
              <a:rPr lang="en-US" dirty="0" err="1"/>
              <a:t>position:fixed</a:t>
            </a:r>
            <a:r>
              <a:rPr lang="en-US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6B8F-6656-4789-B55D-CE6DCF6940ED}"/>
              </a:ext>
            </a:extLst>
          </p:cNvPr>
          <p:cNvSpPr txBox="1"/>
          <p:nvPr/>
        </p:nvSpPr>
        <p:spPr>
          <a:xfrm>
            <a:off x="1236889" y="5665569"/>
            <a:ext cx="885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https://www.w3schools.com/css/tryit.asp?filename=trycss_position_sticky</a:t>
            </a:r>
          </a:p>
        </p:txBody>
      </p:sp>
    </p:spTree>
    <p:extLst>
      <p:ext uri="{BB962C8B-B14F-4D97-AF65-F5344CB8AC3E}">
        <p14:creationId xmlns:p14="http://schemas.microsoft.com/office/powerpoint/2010/main" val="231574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10515600" cy="561003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Static: </a:t>
            </a:r>
            <a:r>
              <a:rPr lang="en-US" dirty="0"/>
              <a:t>Static doesn't mean much; it just means that the element will flow into the page as it normally would. The only reason you would ever set an element to position: static; is to forcefully remove some positioning that got applied to an element outside of your control. </a:t>
            </a:r>
          </a:p>
          <a:p>
            <a:endParaRPr lang="en-US" dirty="0"/>
          </a:p>
          <a:p>
            <a:r>
              <a:rPr lang="en-US" b="1" dirty="0"/>
              <a:t>Relative: </a:t>
            </a:r>
            <a:r>
              <a:rPr lang="en-US" dirty="0"/>
              <a:t>This type of positioning is probably the most confusing and misused. What it really means is "</a:t>
            </a:r>
            <a:r>
              <a:rPr lang="en-US" dirty="0">
                <a:solidFill>
                  <a:srgbClr val="FF0000"/>
                </a:solidFill>
              </a:rPr>
              <a:t>relative to itself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b="1" dirty="0"/>
              <a:t>Fixed: </a:t>
            </a:r>
            <a:r>
              <a:rPr lang="en-US" dirty="0"/>
              <a:t>A fixed position element is positioned relative to the </a:t>
            </a:r>
            <a:r>
              <a:rPr lang="en-US" i="1" dirty="0">
                <a:solidFill>
                  <a:srgbClr val="FF0000"/>
                </a:solidFill>
              </a:rPr>
              <a:t>viewport</a:t>
            </a:r>
            <a:r>
              <a:rPr lang="en-US" dirty="0"/>
              <a:t>, or the browser window itself.</a:t>
            </a:r>
          </a:p>
          <a:p>
            <a:endParaRPr lang="en-US" dirty="0"/>
          </a:p>
          <a:p>
            <a:r>
              <a:rPr lang="en-US" b="1" dirty="0"/>
              <a:t>Absolute: </a:t>
            </a:r>
            <a:r>
              <a:rPr lang="en-US" dirty="0"/>
              <a:t> You use the positioning attributes top, left, bottom, and right to set the location. Remember that these values will be relative to </a:t>
            </a:r>
            <a:r>
              <a:rPr lang="en-US" dirty="0">
                <a:solidFill>
                  <a:srgbClr val="FF0000"/>
                </a:solidFill>
              </a:rPr>
              <a:t>the next parent element with relative or absolute positioning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902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085-25CC-E242-9EA4-F6C5B2FA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z-index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7E3C-8586-3049-B4D1-97D5A815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relative, absolute, or fixed element is placed on top of another positioned element, the element that is specified last in the HTML is placed on top</a:t>
            </a:r>
          </a:p>
          <a:p>
            <a:r>
              <a:rPr lang="en-US" dirty="0"/>
              <a:t>The z-index property is used to specify a relative distance that orders the appearance of elements</a:t>
            </a:r>
          </a:p>
          <a:p>
            <a:r>
              <a:rPr lang="en-US" dirty="0"/>
              <a:t>Elements with higher z-index values are placed on top of elements with lower z-index values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A9053-9557-45CA-A752-9910B6181813}"/>
              </a:ext>
            </a:extLst>
          </p:cNvPr>
          <p:cNvSpPr txBox="1"/>
          <p:nvPr/>
        </p:nvSpPr>
        <p:spPr>
          <a:xfrm>
            <a:off x="1291442" y="553063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https://www.w3schools.com/css/tryit.asp?filename=trycss_zindex</a:t>
            </a:r>
          </a:p>
        </p:txBody>
      </p:sp>
    </p:spTree>
    <p:extLst>
      <p:ext uri="{BB962C8B-B14F-4D97-AF65-F5344CB8AC3E}">
        <p14:creationId xmlns:p14="http://schemas.microsoft.com/office/powerpoint/2010/main" val="33705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style sheets are stored in </a:t>
            </a:r>
            <a:r>
              <a:rPr lang="en-US" b="1" dirty="0"/>
              <a:t>CSS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47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question for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center the registration form and align the text fields to the right?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89" y="2834252"/>
            <a:ext cx="2216083" cy="3477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95" y="2834252"/>
            <a:ext cx="3523809" cy="30666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85032" y="4573076"/>
            <a:ext cx="22219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5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Before 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https://www.w3schools.com/css/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http://learn.shayhowe.com/html-css/getting-to-know-css/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65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E241-47C7-4755-894F-F884E55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Assignment 1 due 9/1 on </a:t>
            </a:r>
            <a:r>
              <a:rPr lang="en-US" altLang="zh-CN" b="1" dirty="0" err="1"/>
              <a:t>Reggienet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8A81-40E9-45FF-AC22-D76044F9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39810"/>
            <a:ext cx="3776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5031" y="1595648"/>
            <a:ext cx="2684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Internal Style 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4548" y="2481591"/>
            <a:ext cx="37141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linen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71379" y="2481591"/>
            <a:ext cx="3102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="color:blue;margin-left:30px;"&gt;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01627" y="1595648"/>
            <a:ext cx="1725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Inline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0782" y="1595648"/>
            <a:ext cx="2059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External</a:t>
            </a:r>
            <a:r>
              <a:rPr lang="en-US" sz="2400" b="1" dirty="0"/>
              <a:t>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34293" y="1825625"/>
            <a:ext cx="0" cy="435133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08709" y="1825625"/>
            <a:ext cx="0" cy="435133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1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Why external CSS?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1014984" y="1342016"/>
            <a:ext cx="9195816" cy="1676400"/>
          </a:xfrm>
        </p:spPr>
        <p:txBody>
          <a:bodyPr>
            <a:normAutofit/>
          </a:bodyPr>
          <a:lstStyle/>
          <a:p>
            <a:r>
              <a:rPr lang="en-US" altLang="en-US" dirty="0"/>
              <a:t>Separate </a:t>
            </a:r>
            <a:r>
              <a:rPr lang="en-US" altLang="en-US" dirty="0">
                <a:solidFill>
                  <a:schemeClr val="accent1"/>
                </a:solidFill>
              </a:rPr>
              <a:t>Content</a:t>
            </a:r>
            <a:r>
              <a:rPr lang="en-US" altLang="en-US" dirty="0"/>
              <a:t> from </a:t>
            </a:r>
            <a:r>
              <a:rPr lang="en-US" altLang="en-US" dirty="0">
                <a:solidFill>
                  <a:schemeClr val="accent1"/>
                </a:solidFill>
              </a:rPr>
              <a:t>Style</a:t>
            </a:r>
          </a:p>
          <a:p>
            <a:pPr lvl="1"/>
            <a:r>
              <a:rPr lang="en-US" altLang="en-US" dirty="0"/>
              <a:t>Content is the text and images, marked up to define regions of specific types</a:t>
            </a:r>
          </a:p>
          <a:p>
            <a:pPr lvl="1"/>
            <a:r>
              <a:rPr lang="en-US" altLang="en-US" dirty="0"/>
              <a:t>CSS defines the “style” for the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1336" y="3031116"/>
            <a:ext cx="5913120" cy="3416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&lt;font size=“14px”&gt;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My First Header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&lt;/font&gt;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&lt;font size=“12px” color=“red” face=“Verdana”&gt;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My information 1 goes here.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&lt;/font&gt;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&lt;font size=“14px”&gt;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My Second Header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&lt;/font&gt;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&lt;font size=“12px” color=“red” face=“Verdana”&gt;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Different information goes here.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&lt;/font&gt;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1493520" y="4277601"/>
            <a:ext cx="185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mbria" panose="02040503050406030204" pitchFamily="18" charset="0"/>
              </a:rPr>
              <a:t>The old way: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Why external CSS?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838201" y="1600201"/>
            <a:ext cx="8610600" cy="4873625"/>
          </a:xfrm>
        </p:spPr>
        <p:txBody>
          <a:bodyPr>
            <a:normAutofit/>
          </a:bodyPr>
          <a:lstStyle/>
          <a:p>
            <a:r>
              <a:rPr lang="en-US" altLang="en-US" dirty="0"/>
              <a:t>Separate </a:t>
            </a:r>
            <a:r>
              <a:rPr lang="en-US" altLang="en-US" dirty="0">
                <a:solidFill>
                  <a:schemeClr val="accent1"/>
                </a:solidFill>
              </a:rPr>
              <a:t>Content</a:t>
            </a:r>
            <a:r>
              <a:rPr lang="en-US" altLang="en-US" dirty="0"/>
              <a:t> from </a:t>
            </a:r>
            <a:r>
              <a:rPr lang="en-US" altLang="en-US" dirty="0">
                <a:solidFill>
                  <a:schemeClr val="accent1"/>
                </a:solidFill>
              </a:rPr>
              <a:t>Style</a:t>
            </a:r>
          </a:p>
          <a:p>
            <a:pPr lvl="1"/>
            <a:r>
              <a:rPr lang="en-US" altLang="en-US" dirty="0"/>
              <a:t>Content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Style</a:t>
            </a: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1609345" y="2700079"/>
            <a:ext cx="6718000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&lt;p class="header"&gt;My First Header&lt;/p&gt;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&lt;p class="info"&gt;My Information 1 goes here&lt;/p&gt;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&lt;p class="header"&gt;My Second Header&lt;/p&gt;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&lt;p class="info"&gt;Different  Information goes here&lt;/p&gt;</a:t>
            </a:r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1609345" y="4885988"/>
            <a:ext cx="7153655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.header { font-size: 28px;}</a:t>
            </a:r>
          </a:p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.info {  font-family: </a:t>
            </a:r>
            <a:r>
              <a:rPr lang="en-US" alt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verdana</a:t>
            </a:r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	color: #999;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ambria" panose="02040503050406030204" pitchFamily="18" charset="0"/>
              </a:rPr>
              <a:t>	font-size: 22px;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external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432" y="1583666"/>
            <a:ext cx="9253370" cy="3129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limits the formatting possibilities that your pages require</a:t>
            </a:r>
          </a:p>
          <a:p>
            <a:r>
              <a:rPr lang="en-US" dirty="0"/>
              <a:t>Data and presentation are mixed within the same file</a:t>
            </a:r>
          </a:p>
          <a:p>
            <a:r>
              <a:rPr lang="en-US" dirty="0"/>
              <a:t>The required formatting tags and attributes make your pages larger and thus slower to load, display, and maintain.</a:t>
            </a:r>
          </a:p>
          <a:p>
            <a:r>
              <a:rPr lang="en-US" dirty="0"/>
              <a:t>With an external stylesheet file, you can change the look of an entire website by changing just one file!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2433" y="4873220"/>
            <a:ext cx="8334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color:red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59" y="5680080"/>
            <a:ext cx="2139315" cy="78329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What style will be used when there is more than one style specified for an HTML element?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External vs. internal vs. inline</a:t>
            </a:r>
          </a:p>
        </p:txBody>
      </p:sp>
    </p:spTree>
    <p:extLst>
      <p:ext uri="{BB962C8B-B14F-4D97-AF65-F5344CB8AC3E}">
        <p14:creationId xmlns:p14="http://schemas.microsoft.com/office/powerpoint/2010/main" val="128844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4"/>
            <a:ext cx="105156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Inline style (inside an HTML element)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External and internal style sheets (in the head section)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Browser default</a:t>
            </a:r>
          </a:p>
          <a:p>
            <a:r>
              <a:rPr lang="en-US" dirty="0"/>
              <a:t>Inline style (inside a specific HTML element) has the highest priority</a:t>
            </a:r>
          </a:p>
          <a:p>
            <a:r>
              <a:rPr lang="en-US" dirty="0"/>
              <a:t>It will override a style defined inside the &lt;head&gt; tag, or in an external style sheet, or a browser default value.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97204" y="1621410"/>
            <a:ext cx="9427" cy="98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29178" y="4298394"/>
            <a:ext cx="3129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="mystyle.css"&gt;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210558" y="4298394"/>
            <a:ext cx="48572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 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="mystyle.css"&gt;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42844" y="478737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37360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2794</Words>
  <Application>Microsoft Office PowerPoint</Application>
  <PresentationFormat>Widescreen</PresentationFormat>
  <Paragraphs>420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Consolas</vt:lpstr>
      <vt:lpstr>Segoe UI</vt:lpstr>
      <vt:lpstr>Verdana</vt:lpstr>
      <vt:lpstr>Wingdings</vt:lpstr>
      <vt:lpstr>Office Theme</vt:lpstr>
      <vt:lpstr>IT 353 Web Development Technologies</vt:lpstr>
      <vt:lpstr>Content for today</vt:lpstr>
      <vt:lpstr>What is CSS?</vt:lpstr>
      <vt:lpstr>Three styles</vt:lpstr>
      <vt:lpstr>Why external CSS?</vt:lpstr>
      <vt:lpstr>Why external CSS? </vt:lpstr>
      <vt:lpstr>Why external CSS?</vt:lpstr>
      <vt:lpstr>PowerPoint Presentation</vt:lpstr>
      <vt:lpstr>Cascading Order</vt:lpstr>
      <vt:lpstr>CSS syntax</vt:lpstr>
      <vt:lpstr>PowerPoint Presentation</vt:lpstr>
      <vt:lpstr>Selectors</vt:lpstr>
      <vt:lpstr>Selectors</vt:lpstr>
      <vt:lpstr>PowerPoint Presentation</vt:lpstr>
      <vt:lpstr>PowerPoint Presentation</vt:lpstr>
      <vt:lpstr>The CSS Box Model</vt:lpstr>
      <vt:lpstr>PowerPoint Presentation</vt:lpstr>
      <vt:lpstr>Display</vt:lpstr>
      <vt:lpstr>The Position Property</vt:lpstr>
      <vt:lpstr>Normal Flow – no “positioning”</vt:lpstr>
      <vt:lpstr>Normal Flow – no “positioning”</vt:lpstr>
      <vt:lpstr>The Position Property</vt:lpstr>
      <vt:lpstr>The Position Property</vt:lpstr>
      <vt:lpstr>The Position Property</vt:lpstr>
      <vt:lpstr>The position Property</vt:lpstr>
      <vt:lpstr>PowerPoint Presentation</vt:lpstr>
      <vt:lpstr>The Position Property</vt:lpstr>
      <vt:lpstr>PowerPoint Presentation</vt:lpstr>
      <vt:lpstr>z-index Property</vt:lpstr>
      <vt:lpstr>A question for you</vt:lpstr>
      <vt:lpstr>Before next class</vt:lpstr>
      <vt:lpstr>Assignment 1 due 9/1 on Reggienet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Jianwei Lai</cp:lastModifiedBy>
  <cp:revision>75</cp:revision>
  <dcterms:created xsi:type="dcterms:W3CDTF">2017-08-21T17:39:32Z</dcterms:created>
  <dcterms:modified xsi:type="dcterms:W3CDTF">2021-08-25T16:09:33Z</dcterms:modified>
</cp:coreProperties>
</file>