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337" r:id="rId4"/>
    <p:sldId id="330" r:id="rId5"/>
    <p:sldId id="331" r:id="rId6"/>
    <p:sldId id="284" r:id="rId7"/>
    <p:sldId id="354" r:id="rId8"/>
    <p:sldId id="333" r:id="rId9"/>
    <p:sldId id="332" r:id="rId10"/>
    <p:sldId id="335" r:id="rId11"/>
    <p:sldId id="334" r:id="rId12"/>
    <p:sldId id="336" r:id="rId13"/>
    <p:sldId id="338" r:id="rId14"/>
    <p:sldId id="344" r:id="rId15"/>
    <p:sldId id="339" r:id="rId16"/>
    <p:sldId id="341" r:id="rId17"/>
    <p:sldId id="342" r:id="rId18"/>
    <p:sldId id="355" r:id="rId19"/>
    <p:sldId id="348" r:id="rId20"/>
    <p:sldId id="327" r:id="rId21"/>
    <p:sldId id="345" r:id="rId22"/>
    <p:sldId id="346" r:id="rId23"/>
    <p:sldId id="347" r:id="rId24"/>
    <p:sldId id="349" r:id="rId25"/>
    <p:sldId id="350" r:id="rId26"/>
    <p:sldId id="351" r:id="rId27"/>
    <p:sldId id="352" r:id="rId28"/>
    <p:sldId id="353" r:id="rId29"/>
    <p:sldId id="329" r:id="rId30"/>
    <p:sldId id="35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47239" autoAdjust="0"/>
  </p:normalViewPr>
  <p:slideViewPr>
    <p:cSldViewPr snapToGrid="0">
      <p:cViewPr varScale="1">
        <p:scale>
          <a:sx n="50" d="100"/>
          <a:sy n="50" d="100"/>
        </p:scale>
        <p:origin x="44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52E197-31D9-4D7C-8944-FF904FD3929E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6C7262-2C21-4BAF-AFF5-351D2EEF2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56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css3_pr_mediaquery.asp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overflow property has the following values: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visible - Default. The overflow is not clipped. The content renders outside the element's box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hidden - The overflow is clipped, and the rest of the content will be invisible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scroll - The overflow is clipped, and a scrollbar is added to see the rest of the content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auto - Similar to scroll, but it adds scrollbars only when necessary</a:t>
            </a:r>
          </a:p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https://www.w3schools.com/css/tryit.asp?filename=trycss_overflow_visible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6C7262-2C21-4BAF-AFF5-351D2EEF21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937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Get rid of float: left to see the difference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6C7262-2C21-4BAF-AFF5-351D2EEF21C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78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Copy and past twice outside the row div</a:t>
            </a:r>
          </a:p>
          <a:p>
            <a:endParaRPr lang="en-US" dirty="0"/>
          </a:p>
          <a:p>
            <a:r>
              <a:rPr lang="en-US" dirty="0"/>
              <a:t>&lt;div class="column"&gt;</a:t>
            </a:r>
          </a:p>
          <a:p>
            <a:r>
              <a:rPr lang="en-US" dirty="0"/>
              <a:t>    &lt;h2&gt;Column&lt;/h2&gt;</a:t>
            </a:r>
          </a:p>
          <a:p>
            <a:r>
              <a:rPr lang="en-US" dirty="0"/>
              <a:t>    &lt;p&gt;Lorem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magna </a:t>
            </a:r>
            <a:r>
              <a:rPr lang="en-US" dirty="0" err="1"/>
              <a:t>tristique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,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,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eros,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sed </a:t>
            </a:r>
            <a:r>
              <a:rPr lang="en-US" dirty="0" err="1"/>
              <a:t>accumsan</a:t>
            </a:r>
            <a:r>
              <a:rPr lang="en-US" dirty="0"/>
              <a:t> convallis.&lt;/p&gt;</a:t>
            </a:r>
          </a:p>
          <a:p>
            <a:r>
              <a:rPr lang="en-US" dirty="0"/>
              <a:t>  &lt;/div&gt;</a:t>
            </a:r>
          </a:p>
          <a:p>
            <a:endParaRPr lang="en-US" dirty="0"/>
          </a:p>
          <a:p>
            <a:r>
              <a:rPr lang="en-US" dirty="0"/>
              <a:t>Change width to 10%;</a:t>
            </a:r>
          </a:p>
          <a:p>
            <a:endParaRPr lang="en-US" dirty="0"/>
          </a:p>
          <a:p>
            <a:r>
              <a:rPr lang="en-US" dirty="0"/>
              <a:t>Remove the following to see the difference</a:t>
            </a:r>
          </a:p>
          <a:p>
            <a:r>
              <a:rPr lang="en-US" dirty="0"/>
              <a:t>/* Clear floats after the columns */</a:t>
            </a:r>
          </a:p>
          <a:p>
            <a:r>
              <a:rPr lang="en-US" dirty="0"/>
              <a:t>.</a:t>
            </a:r>
            <a:r>
              <a:rPr lang="en-US" dirty="0" err="1"/>
              <a:t>row:after</a:t>
            </a:r>
            <a:r>
              <a:rPr lang="en-US" dirty="0"/>
              <a:t> {</a:t>
            </a:r>
          </a:p>
          <a:p>
            <a:r>
              <a:rPr lang="en-US" dirty="0"/>
              <a:t>  content: "";</a:t>
            </a:r>
          </a:p>
          <a:p>
            <a:r>
              <a:rPr lang="en-US" dirty="0"/>
              <a:t>  display: table;</a:t>
            </a:r>
          </a:p>
          <a:p>
            <a:r>
              <a:rPr lang="en-US" dirty="0"/>
              <a:t>  clear: both;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6C7262-2C21-4BAF-AFF5-351D2EEF21C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242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Chagne</a:t>
            </a:r>
            <a:r>
              <a:rPr lang="en-US" dirty="0"/>
              <a:t> max to min to see the difference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6C7262-2C21-4BAF-AFF5-351D2EEF21C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504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6C7262-2C21-4BAF-AFF5-351D2EEF21C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976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@media print{</a:t>
            </a:r>
          </a:p>
          <a:p>
            <a:r>
              <a:rPr lang="en-US" dirty="0" err="1"/>
              <a:t>img</a:t>
            </a:r>
            <a:r>
              <a:rPr lang="en-US" dirty="0"/>
              <a:t> {</a:t>
            </a:r>
          </a:p>
          <a:p>
            <a:r>
              <a:rPr lang="en-US" dirty="0" err="1"/>
              <a:t>display:none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6C7262-2C21-4BAF-AFF5-351D2EEF21C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462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6C7262-2C21-4BAF-AFF5-351D2EEF21C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244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navigation takes the whole width on phones. How to make it take only half of the screen.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Add @ media for mobile phone</a:t>
            </a:r>
          </a:p>
          <a:p>
            <a:endParaRPr lang="en-US" dirty="0"/>
          </a:p>
          <a:p>
            <a:r>
              <a:rPr lang="en-US" dirty="0"/>
              <a:t>@media only screen and (max-width: 600px) {</a:t>
            </a:r>
          </a:p>
          <a:p>
            <a:r>
              <a:rPr lang="en-US" dirty="0"/>
              <a:t>  /* For phone: */</a:t>
            </a:r>
          </a:p>
          <a:p>
            <a:r>
              <a:rPr lang="en-US" dirty="0"/>
              <a:t>  .col-xs-1 {width: 8.33%;}</a:t>
            </a:r>
          </a:p>
          <a:p>
            <a:r>
              <a:rPr lang="en-US" dirty="0"/>
              <a:t>  .col-xs-2 {width: 16.66%;}</a:t>
            </a:r>
          </a:p>
          <a:p>
            <a:r>
              <a:rPr lang="en-US" dirty="0"/>
              <a:t>  .col-xs-3 {width: 25%;}</a:t>
            </a:r>
          </a:p>
          <a:p>
            <a:r>
              <a:rPr lang="en-US" dirty="0"/>
              <a:t>  .col-xs-4 {width: 33.33%;}</a:t>
            </a:r>
          </a:p>
          <a:p>
            <a:r>
              <a:rPr lang="en-US" dirty="0"/>
              <a:t>  .col-xs-5 {width: 41.66%;}</a:t>
            </a:r>
          </a:p>
          <a:p>
            <a:r>
              <a:rPr lang="en-US" dirty="0"/>
              <a:t>  .col-xs-6 {width: 50%;}</a:t>
            </a:r>
          </a:p>
          <a:p>
            <a:r>
              <a:rPr lang="en-US" dirty="0"/>
              <a:t>  .col-xs-7 {width: 58.33%;}</a:t>
            </a:r>
          </a:p>
          <a:p>
            <a:r>
              <a:rPr lang="en-US" dirty="0"/>
              <a:t>  .col-xs-8 {width: 66.66%;}</a:t>
            </a:r>
          </a:p>
          <a:p>
            <a:r>
              <a:rPr lang="en-US" dirty="0"/>
              <a:t>  .col-xs-9 {width: 75%;}</a:t>
            </a:r>
          </a:p>
          <a:p>
            <a:r>
              <a:rPr lang="en-US" dirty="0"/>
              <a:t>  .col-xs-10 {width: 83.33%;}</a:t>
            </a:r>
          </a:p>
          <a:p>
            <a:r>
              <a:rPr lang="en-US" dirty="0"/>
              <a:t>  .col-xs-11 {width: 91.66%;}</a:t>
            </a:r>
          </a:p>
          <a:p>
            <a:r>
              <a:rPr lang="en-US" dirty="0"/>
              <a:t>  .col-xs-12 {width: 100%;}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 </a:t>
            </a:r>
            <a:r>
              <a:rPr lang="en-US" altLang="zh-CN" dirty="0"/>
              <a:t>col-xs-6 to the class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Another question: how to make the city section take ¾ of the mobile screen? ¾ on desktop?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Make the aside section only take 1/3 of the screen.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Hamburger menu is on the right side.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Logo in the center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6C7262-2C21-4BAF-AFF5-351D2EEF21C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9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Mobile version strategy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6C7262-2C21-4BAF-AFF5-351D2EEF21C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130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6C7262-2C21-4BAF-AFF5-351D2EEF21C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106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Get rid of the following to see the difference</a:t>
            </a:r>
          </a:p>
          <a:p>
            <a:endParaRPr lang="en-US" altLang="zh-CN" dirty="0"/>
          </a:p>
          <a:p>
            <a:r>
              <a:rPr lang="en-US" altLang="zh-CN" dirty="0" err="1"/>
              <a:t>img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max-width: 100%;</a:t>
            </a:r>
          </a:p>
          <a:p>
            <a:r>
              <a:rPr lang="en-US" altLang="zh-CN" dirty="0"/>
              <a:t>  height: auto;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Change the percentage to 60%, still responsive?</a:t>
            </a:r>
          </a:p>
          <a:p>
            <a:endParaRPr lang="en-US" altLang="zh-CN" dirty="0"/>
          </a:p>
          <a:p>
            <a:r>
              <a:rPr lang="en-US" altLang="zh-CN" dirty="0"/>
              <a:t>Add inline style to see if the image is still responsive.</a:t>
            </a:r>
          </a:p>
          <a:p>
            <a:endParaRPr lang="en-US" altLang="zh-CN" dirty="0"/>
          </a:p>
          <a:p>
            <a:r>
              <a:rPr lang="en-US" altLang="zh-CN" dirty="0"/>
              <a:t>style="width:360px; height:245px;“</a:t>
            </a:r>
          </a:p>
          <a:p>
            <a:endParaRPr lang="en-US" altLang="zh-CN" dirty="0"/>
          </a:p>
          <a:p>
            <a:r>
              <a:rPr lang="en-US" altLang="zh-CN" dirty="0"/>
              <a:t>Try </a:t>
            </a:r>
          </a:p>
          <a:p>
            <a:r>
              <a:rPr lang="en-US" altLang="zh-CN" dirty="0" err="1"/>
              <a:t>img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max-width: 100%;</a:t>
            </a:r>
          </a:p>
          <a:p>
            <a:r>
              <a:rPr lang="en-US" altLang="zh-CN" dirty="0"/>
              <a:t>  height: auto;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 the </a:t>
            </a:r>
            <a:r>
              <a:rPr lang="en-US" dirty="0"/>
              <a:t>max-width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property is set to 100%, the image will scale down if it has to, but never scale up to be larger than its original size: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6C7262-2C21-4BAF-AFF5-351D2EEF21C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01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6C7262-2C21-4BAF-AFF5-351D2EEF21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004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@media only screen and (max-width: 600px) {</a:t>
            </a:r>
          </a:p>
          <a:p>
            <a:r>
              <a:rPr lang="en-US" dirty="0"/>
              <a:t>  /* For phone: */</a:t>
            </a:r>
          </a:p>
          <a:p>
            <a:r>
              <a:rPr lang="en-US" dirty="0"/>
              <a:t>  .col-xs-1 {width: 8.33%;}</a:t>
            </a:r>
          </a:p>
          <a:p>
            <a:r>
              <a:rPr lang="en-US" dirty="0"/>
              <a:t>  .col-xs-2 {width: 16.66%;}</a:t>
            </a:r>
          </a:p>
          <a:p>
            <a:r>
              <a:rPr lang="en-US" dirty="0"/>
              <a:t>  .col-xs-3 {width: 25%;}</a:t>
            </a:r>
          </a:p>
          <a:p>
            <a:r>
              <a:rPr lang="en-US" dirty="0"/>
              <a:t>  .col-xs-4 {width: 33.33%;}</a:t>
            </a:r>
          </a:p>
          <a:p>
            <a:r>
              <a:rPr lang="en-US" dirty="0"/>
              <a:t>  .col-xs-5 {width: 41.66%;}</a:t>
            </a:r>
          </a:p>
          <a:p>
            <a:r>
              <a:rPr lang="en-US" dirty="0"/>
              <a:t>  .col-xs-6 {width: 50%;}</a:t>
            </a:r>
          </a:p>
          <a:p>
            <a:r>
              <a:rPr lang="en-US" dirty="0"/>
              <a:t>  .col-xs-7 {width: 58.33%;}</a:t>
            </a:r>
          </a:p>
          <a:p>
            <a:r>
              <a:rPr lang="en-US" dirty="0"/>
              <a:t>  .col-xs-8 {width: 66.66%;}</a:t>
            </a:r>
          </a:p>
          <a:p>
            <a:r>
              <a:rPr lang="en-US" dirty="0"/>
              <a:t>  .col-xs-9 {width: 75%;}</a:t>
            </a:r>
          </a:p>
          <a:p>
            <a:r>
              <a:rPr lang="en-US" dirty="0"/>
              <a:t>  .col-xs-10 {width: 83.33%;}</a:t>
            </a:r>
          </a:p>
          <a:p>
            <a:r>
              <a:rPr lang="en-US" dirty="0"/>
              <a:t>  .col-xs-11 {width: 91.66%;}</a:t>
            </a:r>
          </a:p>
          <a:p>
            <a:r>
              <a:rPr lang="en-US" dirty="0"/>
              <a:t>  .col-xs-12 {width: 100%;}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6C7262-2C21-4BAF-AFF5-351D2EEF21C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583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6C7262-2C21-4BAF-AFF5-351D2EEF21C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240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srcset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attribute is required, and defines the source of the image.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media attribute is optional, and accepts the media queries you find in 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hlinkClick r:id="rId3"/>
              </a:rPr>
              <a:t>CSS @media rule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should also define an 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img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&gt; element for browsers that do not support the &lt;picture&gt; element.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Change max-width to min-width to see the difference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6C7262-2C21-4BAF-AFF5-351D2EEF21C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887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endParaRPr lang="en-US" dirty="0"/>
          </a:p>
          <a:p>
            <a:r>
              <a:rPr lang="en-US" dirty="0"/>
              <a:t>&lt;head&gt;</a:t>
            </a:r>
          </a:p>
          <a:p>
            <a:r>
              <a:rPr lang="en-US" dirty="0"/>
              <a:t>&lt;title&gt;W3.CSS&lt;/title&gt;</a:t>
            </a:r>
          </a:p>
          <a:p>
            <a:r>
              <a:rPr lang="en-US" dirty="0"/>
              <a:t>&lt;meta name="viewport" content="width=device-width, initial-scale=1"&gt;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&lt;style&gt;</a:t>
            </a:r>
          </a:p>
          <a:p>
            <a:r>
              <a:rPr lang="en-US" dirty="0"/>
              <a:t>.w3-container {</a:t>
            </a:r>
          </a:p>
          <a:p>
            <a:r>
              <a:rPr lang="en-US" dirty="0"/>
              <a:t>background-color: #777;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&lt;/style&gt;</a:t>
            </a:r>
          </a:p>
          <a:p>
            <a:r>
              <a:rPr lang="en-US" dirty="0"/>
              <a:t>&lt;/head&gt;</a:t>
            </a:r>
          </a:p>
          <a:p>
            <a:endParaRPr lang="en-US" dirty="0"/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&lt;div class="w3-container"&gt;</a:t>
            </a:r>
          </a:p>
          <a:p>
            <a:r>
              <a:rPr lang="en-US" dirty="0"/>
              <a:t>  &lt;h1&gt;W3Schools Demo&lt;/h1&gt; </a:t>
            </a:r>
          </a:p>
          <a:p>
            <a:r>
              <a:rPr lang="en-US" dirty="0"/>
              <a:t>  &lt;p&gt;Resize this responsive page!&lt;/p&gt; </a:t>
            </a:r>
          </a:p>
          <a:p>
            <a:r>
              <a:rPr lang="en-US" dirty="0"/>
              <a:t>&lt;/div&gt;</a:t>
            </a:r>
          </a:p>
          <a:p>
            <a:endParaRPr lang="en-US" dirty="0"/>
          </a:p>
          <a:p>
            <a:r>
              <a:rPr lang="en-US" dirty="0"/>
              <a:t>&lt;div class=""&gt;</a:t>
            </a:r>
          </a:p>
          <a:p>
            <a:r>
              <a:rPr lang="en-US" dirty="0"/>
              <a:t>  &lt;div class="w3-third"&gt;</a:t>
            </a:r>
          </a:p>
          <a:p>
            <a:r>
              <a:rPr lang="en-US" dirty="0"/>
              <a:t>    &lt;h2&gt;London&lt;/h2&gt;</a:t>
            </a:r>
          </a:p>
          <a:p>
            <a:r>
              <a:rPr lang="en-US" dirty="0"/>
              <a:t>    &lt;p&gt;London is the capital city of England.&lt;/p&gt;</a:t>
            </a:r>
          </a:p>
          <a:p>
            <a:r>
              <a:rPr lang="en-US" dirty="0"/>
              <a:t>    &lt;p&gt;It is the most populous city in the United Kingdom,</a:t>
            </a:r>
          </a:p>
          <a:p>
            <a:r>
              <a:rPr lang="en-US" dirty="0"/>
              <a:t>    with a metropolitan area of over 13 million inhabitants.&lt;/p&gt;</a:t>
            </a:r>
          </a:p>
          <a:p>
            <a:r>
              <a:rPr lang="en-US" dirty="0"/>
              <a:t>  &lt;/div&gt;</a:t>
            </a:r>
          </a:p>
          <a:p>
            <a:endParaRPr lang="en-US" dirty="0"/>
          </a:p>
          <a:p>
            <a:r>
              <a:rPr lang="en-US" dirty="0"/>
              <a:t>  &lt;div class=""&gt;</a:t>
            </a:r>
          </a:p>
          <a:p>
            <a:r>
              <a:rPr lang="en-US" dirty="0"/>
              <a:t>    &lt;h2&gt;Paris&lt;/h2&gt;</a:t>
            </a:r>
          </a:p>
          <a:p>
            <a:r>
              <a:rPr lang="en-US" dirty="0"/>
              <a:t>    &lt;p&gt;Paris is the capital of France.&lt;/p&gt; </a:t>
            </a:r>
          </a:p>
          <a:p>
            <a:r>
              <a:rPr lang="en-US" dirty="0"/>
              <a:t>    &lt;p&gt;The Paris area is one of the largest population centers in Europe,</a:t>
            </a:r>
          </a:p>
          <a:p>
            <a:r>
              <a:rPr lang="en-US" dirty="0"/>
              <a:t>    with more than 12 million inhabitants.&lt;/p&gt;</a:t>
            </a:r>
          </a:p>
          <a:p>
            <a:r>
              <a:rPr lang="en-US" dirty="0"/>
              <a:t>  &lt;/div&gt;</a:t>
            </a:r>
          </a:p>
          <a:p>
            <a:endParaRPr lang="en-US" dirty="0"/>
          </a:p>
          <a:p>
            <a:r>
              <a:rPr lang="en-US" dirty="0"/>
              <a:t>  &lt;div class=""&gt;</a:t>
            </a:r>
          </a:p>
          <a:p>
            <a:r>
              <a:rPr lang="en-US" dirty="0"/>
              <a:t>    &lt;h2&gt;Tokyo&lt;/h2&gt;</a:t>
            </a:r>
          </a:p>
          <a:p>
            <a:r>
              <a:rPr lang="en-US" dirty="0"/>
              <a:t>    &lt;p&gt;Tokyo is the capital of Japan.&lt;/p&gt;</a:t>
            </a:r>
          </a:p>
          <a:p>
            <a:r>
              <a:rPr lang="en-US" dirty="0"/>
              <a:t>    &lt;p&gt;It is the center of the Greater Tokyo Area,</a:t>
            </a:r>
          </a:p>
          <a:p>
            <a:r>
              <a:rPr lang="en-US" dirty="0"/>
              <a:t>    and the most populous metropolitan area in the world.&lt;/p&gt;</a:t>
            </a:r>
          </a:p>
          <a:p>
            <a:r>
              <a:rPr lang="en-US" dirty="0"/>
              <a:t>  &lt;/div&gt;</a:t>
            </a:r>
          </a:p>
          <a:p>
            <a:r>
              <a:rPr lang="en-US" dirty="0"/>
              <a:t>&lt;/div&gt;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@media only screen and (max-width: 600px) {</a:t>
            </a:r>
          </a:p>
          <a:p>
            <a:r>
              <a:rPr lang="en-US" dirty="0"/>
              <a:t>  /* For phone: */</a:t>
            </a:r>
          </a:p>
          <a:p>
            <a:r>
              <a:rPr lang="en-US" dirty="0"/>
              <a:t>  .col-xs-1 {width: 8.33%;}</a:t>
            </a:r>
          </a:p>
          <a:p>
            <a:r>
              <a:rPr lang="en-US" dirty="0"/>
              <a:t>  .col-xs-2 {width: 16.66%;}</a:t>
            </a:r>
          </a:p>
          <a:p>
            <a:r>
              <a:rPr lang="en-US" dirty="0"/>
              <a:t>  .col-xs-3 {width: 25%;}</a:t>
            </a:r>
          </a:p>
          <a:p>
            <a:r>
              <a:rPr lang="en-US" dirty="0"/>
              <a:t>  .col-xs-4 {width: 33.33%;}</a:t>
            </a:r>
          </a:p>
          <a:p>
            <a:r>
              <a:rPr lang="en-US" dirty="0"/>
              <a:t>  .col-xs-5 {width: 41.66%;}</a:t>
            </a:r>
          </a:p>
          <a:p>
            <a:r>
              <a:rPr lang="en-US" dirty="0"/>
              <a:t>  .col-xs-6 {width: 50%;}</a:t>
            </a:r>
          </a:p>
          <a:p>
            <a:r>
              <a:rPr lang="en-US" dirty="0"/>
              <a:t>  .col-xs-7 {width: 58.33%;}</a:t>
            </a:r>
          </a:p>
          <a:p>
            <a:r>
              <a:rPr lang="en-US" dirty="0"/>
              <a:t>  .col-xs-8 {width: 66.66%;}</a:t>
            </a:r>
          </a:p>
          <a:p>
            <a:r>
              <a:rPr lang="en-US" dirty="0"/>
              <a:t>  .col-xs-9 {width: 75%;}</a:t>
            </a:r>
          </a:p>
          <a:p>
            <a:r>
              <a:rPr lang="en-US" dirty="0"/>
              <a:t>  .col-xs-10 {width: 83.33%;}</a:t>
            </a:r>
          </a:p>
          <a:p>
            <a:r>
              <a:rPr lang="en-US" dirty="0"/>
              <a:t>  .col-xs-11 {width: 91.66%;}</a:t>
            </a:r>
          </a:p>
          <a:p>
            <a:r>
              <a:rPr lang="en-US" dirty="0"/>
              <a:t>  .col-xs-12 {width: 100%;}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@media only screen and (min-width: 600px) {</a:t>
            </a:r>
          </a:p>
          <a:p>
            <a:r>
              <a:rPr lang="en-US" dirty="0"/>
              <a:t>  /* For tablets: */</a:t>
            </a:r>
          </a:p>
          <a:p>
            <a:r>
              <a:rPr lang="en-US" dirty="0"/>
              <a:t>  .col-s-1 {width: 8.33%;}</a:t>
            </a:r>
          </a:p>
          <a:p>
            <a:r>
              <a:rPr lang="en-US" dirty="0"/>
              <a:t>  .col-s-2 {width: 16.66%;}</a:t>
            </a:r>
          </a:p>
          <a:p>
            <a:r>
              <a:rPr lang="en-US" dirty="0"/>
              <a:t>  .col-s-3 {width: 25%;}</a:t>
            </a:r>
          </a:p>
          <a:p>
            <a:r>
              <a:rPr lang="en-US" dirty="0"/>
              <a:t>  .col-s-4 {width: 33.33%;}</a:t>
            </a:r>
          </a:p>
          <a:p>
            <a:r>
              <a:rPr lang="en-US" dirty="0"/>
              <a:t>  .col-s-5 {width: 41.66%;}</a:t>
            </a:r>
          </a:p>
          <a:p>
            <a:r>
              <a:rPr lang="en-US" dirty="0"/>
              <a:t>  .col-s-6 {width: 50%;}</a:t>
            </a:r>
          </a:p>
          <a:p>
            <a:r>
              <a:rPr lang="en-US" dirty="0"/>
              <a:t>  .col-s-7 {width: 58.33%;}</a:t>
            </a:r>
          </a:p>
          <a:p>
            <a:r>
              <a:rPr lang="en-US" dirty="0"/>
              <a:t>  .col-s-8 {width: 66.66%;}</a:t>
            </a:r>
          </a:p>
          <a:p>
            <a:r>
              <a:rPr lang="en-US" dirty="0"/>
              <a:t>  .col-s-9 {width: 75%;}</a:t>
            </a:r>
          </a:p>
          <a:p>
            <a:r>
              <a:rPr lang="en-US" dirty="0"/>
              <a:t>  .col-s-10 {width: 83.33%;}</a:t>
            </a:r>
          </a:p>
          <a:p>
            <a:r>
              <a:rPr lang="en-US" dirty="0"/>
              <a:t>  .col-s-11 {width: 91.66%;}</a:t>
            </a:r>
          </a:p>
          <a:p>
            <a:r>
              <a:rPr lang="en-US" dirty="0"/>
              <a:t>  .col-s-12 {width: 100%;}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@media only screen and (min-width: 768px) {</a:t>
            </a:r>
          </a:p>
          <a:p>
            <a:r>
              <a:rPr lang="en-US" dirty="0"/>
              <a:t>  /* For desktop: */</a:t>
            </a:r>
          </a:p>
          <a:p>
            <a:r>
              <a:rPr lang="en-US" dirty="0"/>
              <a:t>  .col-1 {width: 8.33%;}</a:t>
            </a:r>
          </a:p>
          <a:p>
            <a:r>
              <a:rPr lang="en-US" dirty="0"/>
              <a:t>  .col-2 {width: 16.66%;}</a:t>
            </a:r>
          </a:p>
          <a:p>
            <a:r>
              <a:rPr lang="en-US" dirty="0"/>
              <a:t>  .col-3 {width: 25%;}</a:t>
            </a:r>
          </a:p>
          <a:p>
            <a:r>
              <a:rPr lang="en-US" dirty="0"/>
              <a:t>  .col-4 {width: 33.33%;}</a:t>
            </a:r>
          </a:p>
          <a:p>
            <a:r>
              <a:rPr lang="en-US" dirty="0"/>
              <a:t>  .col-5 {width: 41.66%;}</a:t>
            </a:r>
          </a:p>
          <a:p>
            <a:r>
              <a:rPr lang="en-US" dirty="0"/>
              <a:t>  .col-6 {width: 50%;}</a:t>
            </a:r>
          </a:p>
          <a:p>
            <a:r>
              <a:rPr lang="en-US" dirty="0"/>
              <a:t>  .col-7 {width: 58.33%;}</a:t>
            </a:r>
          </a:p>
          <a:p>
            <a:r>
              <a:rPr lang="en-US" dirty="0"/>
              <a:t>  .col-8 {width: 66.66%;}</a:t>
            </a:r>
          </a:p>
          <a:p>
            <a:r>
              <a:rPr lang="en-US" dirty="0"/>
              <a:t>  .col-9 {width: 75%;}</a:t>
            </a:r>
          </a:p>
          <a:p>
            <a:r>
              <a:rPr lang="en-US" dirty="0"/>
              <a:t>  .col-10 {width: 83.33%;}</a:t>
            </a:r>
          </a:p>
          <a:p>
            <a:r>
              <a:rPr lang="en-US" dirty="0"/>
              <a:t>  .col-11 {width: 91.66%;}</a:t>
            </a:r>
          </a:p>
          <a:p>
            <a:r>
              <a:rPr lang="en-US" dirty="0"/>
              <a:t>  .col-12 {width: 100%;}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[class*="col-"] {</a:t>
            </a:r>
          </a:p>
          <a:p>
            <a:r>
              <a:rPr lang="en-US" dirty="0"/>
              <a:t>  float: left;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clearfix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::after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content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""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clear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both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display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table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6C7262-2C21-4BAF-AFF5-351D2EEF21C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11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&lt;label&gt; click to submit&lt;/label&gt;</a:t>
            </a:r>
          </a:p>
          <a:p>
            <a:r>
              <a:rPr lang="en-US" dirty="0"/>
              <a:t>&lt;button&gt; Submit &lt;/button&gt;</a:t>
            </a:r>
          </a:p>
          <a:p>
            <a:endParaRPr lang="en-US" dirty="0"/>
          </a:p>
          <a:p>
            <a:r>
              <a:rPr lang="en-US" dirty="0"/>
              <a:t>button {</a:t>
            </a:r>
          </a:p>
          <a:p>
            <a:r>
              <a:rPr lang="en-US" dirty="0"/>
              <a:t>  margin: auto;</a:t>
            </a:r>
          </a:p>
          <a:p>
            <a:r>
              <a:rPr lang="en-US" dirty="0"/>
              <a:t>  height: 30px;</a:t>
            </a:r>
          </a:p>
          <a:p>
            <a:r>
              <a:rPr lang="en-US" dirty="0"/>
              <a:t>  display: block;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6C7262-2C21-4BAF-AFF5-351D2EEF21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03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https://www.w3schools.com/cssref/pr_class_display.asp      </a:t>
            </a:r>
          </a:p>
          <a:p>
            <a:endParaRPr lang="en-US" dirty="0"/>
          </a:p>
          <a:p>
            <a:r>
              <a:rPr lang="en-US" dirty="0"/>
              <a:t>Add border and padding to make it clearer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border: 5px solid gray; padding: 50px;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3E1C2-9247-46C7-B989-63AE328F61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45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label {</a:t>
            </a:r>
          </a:p>
          <a:p>
            <a:r>
              <a:rPr lang="en-US" dirty="0"/>
              <a:t>   border: 3px solid #73AD21;</a:t>
            </a:r>
          </a:p>
          <a:p>
            <a:r>
              <a:rPr lang="en-US" dirty="0"/>
              <a:t>  margin: auto;</a:t>
            </a:r>
          </a:p>
          <a:p>
            <a:r>
              <a:rPr lang="en-US" dirty="0"/>
              <a:t> width: 100px;</a:t>
            </a:r>
          </a:p>
          <a:p>
            <a:r>
              <a:rPr lang="en-US" dirty="0"/>
              <a:t>display: block;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Get rid of width to see the difference.</a:t>
            </a:r>
          </a:p>
          <a:p>
            <a:endParaRPr lang="en-US" dirty="0"/>
          </a:p>
          <a:p>
            <a:r>
              <a:rPr lang="en-US" dirty="0"/>
              <a:t>Add border to be clearer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6C7262-2C21-4BAF-AFF5-351D2EEF21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26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6C7262-2C21-4BAF-AFF5-351D2EEF21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34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Remove position: absolute; to see the difference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6C7262-2C21-4BAF-AFF5-351D2EEF21C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59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Copy the right div and paste twice to see the difference</a:t>
            </a:r>
          </a:p>
          <a:p>
            <a:endParaRPr lang="en-US" dirty="0"/>
          </a:p>
          <a:p>
            <a:r>
              <a:rPr lang="en-US" dirty="0"/>
              <a:t>Get rid of the double border</a:t>
            </a:r>
            <a:r>
              <a:rPr lang="en-US" altLang="zh-CN" dirty="0"/>
              <a:t>s</a:t>
            </a:r>
          </a:p>
          <a:p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right:not</a:t>
            </a:r>
            <a:r>
              <a:rPr lang="en-US" dirty="0"/>
              <a:t>(:last-child) {</a:t>
            </a:r>
          </a:p>
          <a:p>
            <a:r>
              <a:rPr lang="en-US" dirty="0"/>
              <a:t>  border-right: none; /* Prevent double borders */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6C7262-2C21-4BAF-AFF5-351D2EEF21C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75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6C7262-2C21-4BAF-AFF5-351D2EEF21C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3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30A45-7C20-49E6-8E19-AB93781F4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F51A4E-6FE2-4212-B17E-5EBAE9558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E58DE-C107-4372-9F6A-8E76E8610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2964-BC14-4CBC-98F4-FC31A8634E2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61C08-62CF-4A23-9538-EFD582B1B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C6BB6-80BD-4790-B419-784F00D21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BB02-9410-465A-9FA1-9828401F1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73712-68D2-4221-9805-7FF06B1CC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9B2FB-49F5-4D92-83FE-2FEDCA6C3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8C8BF-9FB5-4C44-BBFA-8FF2AF845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2964-BC14-4CBC-98F4-FC31A8634E2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4241C-1455-4154-AE0C-C0610A397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01939-BB09-4399-85B4-94E1E751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BB02-9410-465A-9FA1-9828401F1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4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A14D0F-92FD-4F69-BACA-0FD2A488BF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6BF17-2DE4-4435-8236-B9976C6A0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4E5D8-739F-4B42-A185-0EDE9B04A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2964-BC14-4CBC-98F4-FC31A8634E2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4D520-1632-4761-B174-9F390C8DD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51CE9-D91B-4006-B613-E65D2DA87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BB02-9410-465A-9FA1-9828401F1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58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57FD-5D6D-4494-9562-B524A6175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E5EE8-9F67-40A1-816C-CDE2085AE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519CA-E4C7-4A97-A718-F5E4BC653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2964-BC14-4CBC-98F4-FC31A8634E2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1C2CE-BB14-4A22-873C-0A4F8DE34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F7FB8-E23E-4669-BDC5-8A876EF65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BB02-9410-465A-9FA1-9828401F1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95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E1A7-2879-4088-AA81-74C6721EB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EAC65-CE57-4F2C-99E7-667B37E02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304E4-7305-4F74-9DBF-081280993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2964-BC14-4CBC-98F4-FC31A8634E2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E1618-F0B8-4B57-A777-3DA7B8D81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9DE16-F072-4B8F-8A24-35B202014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BB02-9410-465A-9FA1-9828401F1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DE255-C6C3-4DBE-91A3-C68B7E14C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2BC95-860E-4902-8FD9-CE78873EA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800A4B-2F29-491E-A868-1C5F9E5F2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DB8D5-1091-4B04-9A1D-2ABDC7C95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2964-BC14-4CBC-98F4-FC31A8634E2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86089-89A5-483E-8D43-07E536132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52DB8-EA5F-420D-ACAF-1068B3B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BB02-9410-465A-9FA1-9828401F1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11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0AF21-CEF7-4907-A4CF-34AF0F220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3FAB7-97DC-4C02-81F3-E5C585341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A943C-C8DF-44C3-BE70-54B0320C3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B866F8-19E9-4057-936F-8420C6C0D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BBB7A0-41BF-4700-A7E2-B61EA4823D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43BB12-17BA-4260-9D00-5D57D826F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2964-BC14-4CBC-98F4-FC31A8634E2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EEFBAF-4685-4A52-A54F-9CEECFF68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8ACA0D-672C-468C-B40A-1C4A2AEAB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BB02-9410-465A-9FA1-9828401F1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71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898B0-B69B-493A-8EC9-91DC403D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92483C-8233-4070-96A1-5F47542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2964-BC14-4CBC-98F4-FC31A8634E2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8D3EA7-2F24-432F-8620-BAEAD46AD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BA17BB-B61A-41BC-A0BA-B1E89E6B6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BB02-9410-465A-9FA1-9828401F1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28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535CBD-C1E7-4E9A-A426-E27AC4E00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2964-BC14-4CBC-98F4-FC31A8634E2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7FF917-43E7-47A9-8C87-4028A2094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1C8301-4CE3-4163-A84F-AB6A55A4E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BB02-9410-465A-9FA1-9828401F1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97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F5C4-70A4-4E73-BA60-4DECADE6C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F1F98-CA46-4D85-BB4F-ED0EBEEAE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A4B457-A2DE-4459-9CAF-ED9BB10AF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070DA-9904-4722-B354-95B9890C2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2964-BC14-4CBC-98F4-FC31A8634E2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4DD28-1812-49FD-B3F2-3B6ECF7F1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FA016-4CD8-4238-9950-6FCAECEA3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BB02-9410-465A-9FA1-9828401F1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2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500D7-887A-4A76-B349-39CDC49F9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887AA7-0BF5-429A-911A-56158FAB1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8CDB4-D682-4AF9-AE68-F3AA7DFC7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9F5D1-4C3B-488B-B0AE-73449EE3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2964-BC14-4CBC-98F4-FC31A8634E2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5B7DC-E366-45D1-95D1-907DBBD8E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C2869-B57B-4345-AAE9-9D7CBD434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BB02-9410-465A-9FA1-9828401F1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48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E7D020-5913-47E3-8AF3-8FAF5DAFA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974A9-ACCA-4984-88D8-94EC1F6C4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E53D3-AB45-42BB-8FB6-66DC74B6C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52964-BC14-4CBC-98F4-FC31A8634E2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32A91-A50B-4337-B5E8-733B5D5FC3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AB228-ED78-464D-AE53-935B63E79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9BB02-9410-465A-9FA1-9828401F1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34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26100-3EDA-4BE8-A7C8-CAF57524D0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A2A5BB-D4B6-4D7A-8825-5467747AE7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01E579-13FC-4E7F-9FCD-CDA59924A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34" y="1823720"/>
            <a:ext cx="5566766" cy="432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046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A1C15-A272-4C0E-8BC3-6BE4A066B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Left and Right Align - Using position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63840-80BD-4F1C-BC0A-1CCD3A08B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position: absolute; to see the difference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D86DAA-1D4D-4827-9B7B-98E453D44018}"/>
              </a:ext>
            </a:extLst>
          </p:cNvPr>
          <p:cNvSpPr txBox="1"/>
          <p:nvPr/>
        </p:nvSpPr>
        <p:spPr>
          <a:xfrm>
            <a:off x="1155700" y="5315635"/>
            <a:ext cx="8293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https://www.w3schools.com/css/tryit.asp?filename=trycss_align_pos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3462C7-9EBF-4763-B7D5-A03C89F5CEE7}"/>
              </a:ext>
            </a:extLst>
          </p:cNvPr>
          <p:cNvSpPr txBox="1"/>
          <p:nvPr/>
        </p:nvSpPr>
        <p:spPr>
          <a:xfrm>
            <a:off x="1727200" y="2690336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position: absolute;</a:t>
            </a:r>
          </a:p>
          <a:p>
            <a:r>
              <a:rPr lang="en-US" dirty="0"/>
              <a:t>  right: 0px;</a:t>
            </a:r>
          </a:p>
          <a:p>
            <a:r>
              <a:rPr lang="en-US" dirty="0"/>
              <a:t>  width: 300px;</a:t>
            </a:r>
          </a:p>
          <a:p>
            <a:r>
              <a:rPr lang="en-US" dirty="0"/>
              <a:t>  border: 3px solid #73AD21;</a:t>
            </a:r>
          </a:p>
          <a:p>
            <a:r>
              <a:rPr lang="en-US" dirty="0"/>
              <a:t>  padding: 10px</a:t>
            </a:r>
          </a:p>
        </p:txBody>
      </p:sp>
    </p:spTree>
    <p:extLst>
      <p:ext uri="{BB962C8B-B14F-4D97-AF65-F5344CB8AC3E}">
        <p14:creationId xmlns:p14="http://schemas.microsoft.com/office/powerpoint/2010/main" val="750258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911A5-4605-4134-91CA-25B85F2A1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Left and Right Align - Using float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1F157-E147-4B09-B94F-C6E8A304F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1CFA58-ADFA-4535-9B72-1031B89E40EF}"/>
              </a:ext>
            </a:extLst>
          </p:cNvPr>
          <p:cNvSpPr txBox="1"/>
          <p:nvPr/>
        </p:nvSpPr>
        <p:spPr>
          <a:xfrm>
            <a:off x="3048000" y="2069237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.right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float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right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width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300px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border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3px solid #73AD21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padding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10px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E73588-D648-464B-88EB-AA094D7E8ED6}"/>
              </a:ext>
            </a:extLst>
          </p:cNvPr>
          <p:cNvSpPr txBox="1"/>
          <p:nvPr/>
        </p:nvSpPr>
        <p:spPr>
          <a:xfrm>
            <a:off x="1257300" y="5530632"/>
            <a:ext cx="8661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https://www.w3schools.com/css/tryit.asp?filename=trycss_align_float</a:t>
            </a:r>
          </a:p>
        </p:txBody>
      </p:sp>
    </p:spTree>
    <p:extLst>
      <p:ext uri="{BB962C8B-B14F-4D97-AF65-F5344CB8AC3E}">
        <p14:creationId xmlns:p14="http://schemas.microsoft.com/office/powerpoint/2010/main" val="1307806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2B6FD-BB53-4F00-98E4-B55B17C63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F73F7-8EC1-4487-BF29-5F5CCBCB0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258FED-361C-47C8-A779-598E62EE3F94}"/>
              </a:ext>
            </a:extLst>
          </p:cNvPr>
          <p:cNvSpPr txBox="1"/>
          <p:nvPr/>
        </p:nvSpPr>
        <p:spPr>
          <a:xfrm>
            <a:off x="1066800" y="5327134"/>
            <a:ext cx="876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4400" b="1" dirty="0"/>
              <a:t>Media queries &amp; </a:t>
            </a:r>
            <a:r>
              <a:rPr lang="en-US" sz="4400" b="1" dirty="0"/>
              <a:t>Responsive</a:t>
            </a:r>
          </a:p>
        </p:txBody>
      </p:sp>
    </p:spTree>
    <p:extLst>
      <p:ext uri="{BB962C8B-B14F-4D97-AF65-F5344CB8AC3E}">
        <p14:creationId xmlns:p14="http://schemas.microsoft.com/office/powerpoint/2010/main" val="411555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929A0-4AA9-42BD-AB62-D74BA3AD7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6B4DD-3511-40E7-A0CA-B9DB18922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930E97-A3AE-4019-9FE7-755DFF1EA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739" y="1825625"/>
            <a:ext cx="9479477" cy="33443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D1DC83-AEF0-41B1-A9E5-58E25752A555}"/>
              </a:ext>
            </a:extLst>
          </p:cNvPr>
          <p:cNvSpPr txBox="1"/>
          <p:nvPr/>
        </p:nvSpPr>
        <p:spPr>
          <a:xfrm>
            <a:off x="1246739" y="5710965"/>
            <a:ext cx="10367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https://www.w3schools.com/css/tryit.asp?filename=trycss_website_layout_grid</a:t>
            </a:r>
          </a:p>
        </p:txBody>
      </p:sp>
    </p:spTree>
    <p:extLst>
      <p:ext uri="{BB962C8B-B14F-4D97-AF65-F5344CB8AC3E}">
        <p14:creationId xmlns:p14="http://schemas.microsoft.com/office/powerpoint/2010/main" val="2232991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C12CB-738D-49F3-B5AC-C56D6700A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1ACBBF-DC80-4F95-AFD2-13729D26BC65}"/>
              </a:ext>
            </a:extLst>
          </p:cNvPr>
          <p:cNvSpPr txBox="1"/>
          <p:nvPr/>
        </p:nvSpPr>
        <p:spPr>
          <a:xfrm>
            <a:off x="1924334" y="1690688"/>
            <a:ext cx="721852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/* Clear floats after the columns */</a:t>
            </a:r>
          </a:p>
          <a:p>
            <a:r>
              <a:rPr lang="en-US" sz="2800" dirty="0"/>
              <a:t>.</a:t>
            </a:r>
            <a:r>
              <a:rPr lang="en-US" sz="2800" dirty="0" err="1"/>
              <a:t>row:after</a:t>
            </a:r>
            <a:r>
              <a:rPr lang="en-US" sz="2800" dirty="0"/>
              <a:t> {</a:t>
            </a:r>
          </a:p>
          <a:p>
            <a:r>
              <a:rPr lang="en-US" sz="2800" dirty="0"/>
              <a:t>  content: "";</a:t>
            </a:r>
          </a:p>
          <a:p>
            <a:r>
              <a:rPr lang="en-US" sz="2800" dirty="0"/>
              <a:t>  display: table;</a:t>
            </a:r>
          </a:p>
          <a:p>
            <a:r>
              <a:rPr lang="en-US" sz="2800" dirty="0"/>
              <a:t>  clear: both;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6264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03DEC-85DE-48DE-B414-41DF43FA7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@media screen and (max-width:600px) {</a:t>
            </a:r>
            <a:r>
              <a:rPr lang="en-US" altLang="zh-CN" dirty="0"/>
              <a:t>}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C81FC0-58E9-495F-91D4-10034204E299}"/>
              </a:ext>
            </a:extLst>
          </p:cNvPr>
          <p:cNvSpPr txBox="1"/>
          <p:nvPr/>
        </p:nvSpPr>
        <p:spPr>
          <a:xfrm>
            <a:off x="2735239" y="1939186"/>
            <a:ext cx="609372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/* Responsive layout - makes the three columns stack on top of each other instead of next to each other */</a:t>
            </a:r>
          </a:p>
          <a:p>
            <a:endParaRPr lang="en-US" sz="2800" dirty="0"/>
          </a:p>
          <a:p>
            <a:r>
              <a:rPr lang="en-US" sz="2800" dirty="0"/>
              <a:t>@media screen and (max-width:600px) {</a:t>
            </a:r>
          </a:p>
          <a:p>
            <a:r>
              <a:rPr lang="en-US" sz="2800" dirty="0"/>
              <a:t>  .column {</a:t>
            </a:r>
          </a:p>
          <a:p>
            <a:r>
              <a:rPr lang="en-US" sz="2800" dirty="0"/>
              <a:t>    width: 100%;</a:t>
            </a:r>
          </a:p>
          <a:p>
            <a:r>
              <a:rPr lang="en-US" sz="2800" dirty="0"/>
              <a:t>  }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4494D3-4FC4-4218-884B-24A9AC854CD7}"/>
              </a:ext>
            </a:extLst>
          </p:cNvPr>
          <p:cNvSpPr txBox="1"/>
          <p:nvPr/>
        </p:nvSpPr>
        <p:spPr>
          <a:xfrm>
            <a:off x="1157216" y="5973336"/>
            <a:ext cx="9877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https://www.w3schools.com/css/tryit.asp?filename=trycss_website_layout_grid</a:t>
            </a:r>
          </a:p>
        </p:txBody>
      </p:sp>
    </p:spTree>
    <p:extLst>
      <p:ext uri="{BB962C8B-B14F-4D97-AF65-F5344CB8AC3E}">
        <p14:creationId xmlns:p14="http://schemas.microsoft.com/office/powerpoint/2010/main" val="884189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0959-1D15-4386-890D-B87A14652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E3F99-F5E7-4215-9B78-0C8C2432A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Media queries can be used to check many things, such as: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width and height of the viewport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width and height of the device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orientation (is the tablet/phone in landscape or portrait mode?)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resolution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EE8909-439E-4601-B2C6-46959C7881E7}"/>
              </a:ext>
            </a:extLst>
          </p:cNvPr>
          <p:cNvSpPr txBox="1"/>
          <p:nvPr/>
        </p:nvSpPr>
        <p:spPr>
          <a:xfrm>
            <a:off x="999699" y="4971074"/>
            <a:ext cx="9468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https://www.w3schools.com/cssref/tryit.asp?filename=trycss3_media_hide</a:t>
            </a:r>
          </a:p>
        </p:txBody>
      </p:sp>
    </p:spTree>
    <p:extLst>
      <p:ext uri="{BB962C8B-B14F-4D97-AF65-F5344CB8AC3E}">
        <p14:creationId xmlns:p14="http://schemas.microsoft.com/office/powerpoint/2010/main" val="280798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1C2A1-2F9C-40C5-8A20-3353415F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@media print {}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D6ACC-61BE-4370-AD83-FF9879E7A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E39AA8-51B2-406E-A564-7559D3DBA644}"/>
              </a:ext>
            </a:extLst>
          </p:cNvPr>
          <p:cNvSpPr txBox="1"/>
          <p:nvPr/>
        </p:nvSpPr>
        <p:spPr>
          <a:xfrm>
            <a:off x="1678675" y="2183642"/>
            <a:ext cx="677952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@media print {</a:t>
            </a:r>
          </a:p>
          <a:p>
            <a:r>
              <a:rPr lang="en-US" sz="3200" dirty="0"/>
              <a:t>  body {</a:t>
            </a:r>
          </a:p>
          <a:p>
            <a:r>
              <a:rPr lang="en-US" sz="3200" dirty="0"/>
              <a:t>    color: black; </a:t>
            </a:r>
          </a:p>
          <a:p>
            <a:r>
              <a:rPr lang="en-US" sz="3200" dirty="0"/>
              <a:t>  }</a:t>
            </a:r>
          </a:p>
          <a:p>
            <a:r>
              <a:rPr lang="en-US" sz="3200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A001EA-088F-4FFE-AE33-BE7F0B6CC163}"/>
              </a:ext>
            </a:extLst>
          </p:cNvPr>
          <p:cNvSpPr txBox="1"/>
          <p:nvPr/>
        </p:nvSpPr>
        <p:spPr>
          <a:xfrm>
            <a:off x="838199" y="5530632"/>
            <a:ext cx="92747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https://www.w3schools.com/cssref/tryit.asp?filename=trycss3_media</a:t>
            </a:r>
          </a:p>
        </p:txBody>
      </p:sp>
    </p:spTree>
    <p:extLst>
      <p:ext uri="{BB962C8B-B14F-4D97-AF65-F5344CB8AC3E}">
        <p14:creationId xmlns:p14="http://schemas.microsoft.com/office/powerpoint/2010/main" val="3399825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B7B1F-2F2D-4D97-8ADE-C846ECA3C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remove an image when print a page?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CC3E8-9133-4F44-B5BA-A36C0A49A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174E4C-851F-4B88-A27A-061C46946369}"/>
              </a:ext>
            </a:extLst>
          </p:cNvPr>
          <p:cNvSpPr txBox="1"/>
          <p:nvPr/>
        </p:nvSpPr>
        <p:spPr>
          <a:xfrm>
            <a:off x="1066800" y="5144185"/>
            <a:ext cx="10858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https://www.w3schools.com/css/tryit.asp?filename=tryresponsive_image3</a:t>
            </a:r>
          </a:p>
        </p:txBody>
      </p:sp>
    </p:spTree>
    <p:extLst>
      <p:ext uri="{BB962C8B-B14F-4D97-AF65-F5344CB8AC3E}">
        <p14:creationId xmlns:p14="http://schemas.microsoft.com/office/powerpoint/2010/main" val="1964070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2E38A-12B2-4BE7-BD01-9A96E55A9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@media only screen and (orientation: landscape)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{}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ECB79-EF6E-460B-9A3B-D9FF44486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DF43EA-1C3A-49D7-9E21-53D5548AFD39}"/>
              </a:ext>
            </a:extLst>
          </p:cNvPr>
          <p:cNvSpPr txBox="1"/>
          <p:nvPr/>
        </p:nvSpPr>
        <p:spPr>
          <a:xfrm>
            <a:off x="1352550" y="2757404"/>
            <a:ext cx="1108036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@media only screen and (orientation: landscape) {</a:t>
            </a:r>
          </a:p>
          <a:p>
            <a:r>
              <a:rPr lang="en-US" sz="2800" dirty="0"/>
              <a:t>  body {</a:t>
            </a:r>
          </a:p>
          <a:p>
            <a:r>
              <a:rPr lang="en-US" sz="2800" dirty="0"/>
              <a:t>    background-color: </a:t>
            </a:r>
            <a:r>
              <a:rPr lang="en-US" sz="2800" dirty="0" err="1"/>
              <a:t>lightblue</a:t>
            </a:r>
            <a:r>
              <a:rPr lang="en-US" sz="2800" dirty="0"/>
              <a:t>;</a:t>
            </a:r>
          </a:p>
          <a:p>
            <a:r>
              <a:rPr lang="en-US" sz="2800" dirty="0"/>
              <a:t>  }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1B9CCE-42EF-4245-9386-5B721549C48C}"/>
              </a:ext>
            </a:extLst>
          </p:cNvPr>
          <p:cNvSpPr txBox="1"/>
          <p:nvPr/>
        </p:nvSpPr>
        <p:spPr>
          <a:xfrm>
            <a:off x="1490662" y="5665569"/>
            <a:ext cx="84153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https://www.w3schools.com/css/tryit.asp?filename=tryresponsive_mediaquery_orientation</a:t>
            </a:r>
          </a:p>
        </p:txBody>
      </p:sp>
    </p:spTree>
    <p:extLst>
      <p:ext uri="{BB962C8B-B14F-4D97-AF65-F5344CB8AC3E}">
        <p14:creationId xmlns:p14="http://schemas.microsoft.com/office/powerpoint/2010/main" val="2005364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C0D57-EB1A-4753-9741-C6559FEB5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5C12C-611E-4892-A314-8FF704F29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CSS Align</a:t>
            </a:r>
          </a:p>
          <a:p>
            <a:r>
              <a:rPr lang="en-US" altLang="en-US" dirty="0"/>
              <a:t>Media queries &amp; </a:t>
            </a:r>
            <a:r>
              <a:rPr lang="en-US" dirty="0"/>
              <a:t>Responsive</a:t>
            </a:r>
          </a:p>
          <a:p>
            <a:r>
              <a:rPr lang="en-US" dirty="0"/>
              <a:t>Responsive images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454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6D15-82A1-4CB6-AB9D-E666E7342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Responsive Web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4F829-C09B-4C94-AC0A-755D7C8BA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1721AC-BC97-45FD-9BCC-E0D6F537E8D0}"/>
              </a:ext>
            </a:extLst>
          </p:cNvPr>
          <p:cNvSpPr txBox="1"/>
          <p:nvPr/>
        </p:nvSpPr>
        <p:spPr>
          <a:xfrm>
            <a:off x="838200" y="5666082"/>
            <a:ext cx="111482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https://www.w3schools.com/css/tryit.asp?filename=tryresponsive_col-s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9FAD16-DA2D-4FE7-A99B-F0EDB2B1D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83153"/>
            <a:ext cx="4685731" cy="22181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9F3BFE-1011-4F8D-9C7B-3E2BD860E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9476" y="516172"/>
            <a:ext cx="3109186" cy="5139674"/>
          </a:xfrm>
          <a:prstGeom prst="rect">
            <a:avLst/>
          </a:prstGeom>
        </p:spPr>
      </p:pic>
      <p:pic>
        <p:nvPicPr>
          <p:cNvPr id="3074" name="Picture 2" descr="Bootstrap 3 Grid - 12 Column - Free PSD bootstrap grid bootstrap twitter grid 12 column grid system grid template website responsive">
            <a:extLst>
              <a:ext uri="{FF2B5EF4-FFF2-40B4-BE49-F238E27FC236}">
                <a16:creationId xmlns:a16="http://schemas.microsoft.com/office/drawing/2014/main" id="{7BB331BA-4AF0-4E01-ACD1-F3D19A93C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36" y="1842121"/>
            <a:ext cx="5424619" cy="4059494"/>
          </a:xfrm>
          <a:prstGeom prst="rect">
            <a:avLst/>
          </a:prstGeom>
          <a:noFill/>
        </p:spPr>
      </p:pic>
      <p:pic>
        <p:nvPicPr>
          <p:cNvPr id="12" name="Picture 2" descr="Bootstrap 3 Grid - 12 Column - Free PSD bootstrap grid bootstrap twitter grid 12 column grid system grid template website responsive">
            <a:extLst>
              <a:ext uri="{FF2B5EF4-FFF2-40B4-BE49-F238E27FC236}">
                <a16:creationId xmlns:a16="http://schemas.microsoft.com/office/drawing/2014/main" id="{05CD6DD1-577D-453E-A584-1C1F14505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74" y="516172"/>
            <a:ext cx="3160591" cy="27585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3228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B536F-0EC8-4898-A75A-DA8069F1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12 columns?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A006F-12B8-437F-B13E-ED157812A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Responsive Grid Design: Ultimate Guide | by Nitish Khagwal | Muzli - Design  Inspiration">
            <a:extLst>
              <a:ext uri="{FF2B5EF4-FFF2-40B4-BE49-F238E27FC236}">
                <a16:creationId xmlns:a16="http://schemas.microsoft.com/office/drawing/2014/main" id="{466BBF9C-93DF-45EA-A07C-F0CBB89CA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726" y="1588742"/>
            <a:ext cx="9082548" cy="482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900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4243E-352B-46F7-ADB7-B91668DF0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we design mobile </a:t>
            </a:r>
            <a:r>
              <a:rPr lang="en-US" altLang="zh-CN" dirty="0"/>
              <a:t>version </a:t>
            </a:r>
            <a:r>
              <a:rPr lang="en-US" dirty="0"/>
              <a:t>first or desktop </a:t>
            </a:r>
            <a:r>
              <a:rPr lang="en-US" altLang="zh-CN" dirty="0"/>
              <a:t>version </a:t>
            </a:r>
            <a:r>
              <a:rPr lang="en-US" dirty="0"/>
              <a:t>first?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D5824-2818-4474-B723-F7A09B944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711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427C6-38F7-4EBE-AA85-AC8E742A1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Typical Device Breakpoints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2B7089-73BD-4244-863C-51F3ED73944F}"/>
              </a:ext>
            </a:extLst>
          </p:cNvPr>
          <p:cNvSpPr txBox="1"/>
          <p:nvPr/>
        </p:nvSpPr>
        <p:spPr>
          <a:xfrm>
            <a:off x="838200" y="1954212"/>
            <a:ext cx="1083945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Extra small devices (phones, 600px and down) */</a:t>
            </a:r>
            <a:br>
              <a:rPr lang="en-US" dirty="0"/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@media only screen and (max-width: 600px)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Small devices (portrait tablets and large phones, 600px and up) */</a:t>
            </a:r>
            <a:br>
              <a:rPr lang="en-US" dirty="0"/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@media only screen and (min-width: 600px)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Medium devices (landscape tablets, 768px and up) */</a:t>
            </a:r>
            <a:br>
              <a:rPr lang="en-US" dirty="0"/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@media only screen and (min-width: 768px)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Large devices (laptops/desktops, 992px and up) */</a:t>
            </a:r>
            <a:br>
              <a:rPr lang="en-US" dirty="0"/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@media only screen and (min-width: 992px)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Extra large devices (large laptops and desktops, 1200px and up) */</a:t>
            </a:r>
            <a:br>
              <a:rPr lang="en-US" dirty="0"/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@media only screen and (min-width: 1200px)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D1A0CA-AA58-4A48-90CA-1F493F8726F3}"/>
              </a:ext>
            </a:extLst>
          </p:cNvPr>
          <p:cNvSpPr txBox="1"/>
          <p:nvPr/>
        </p:nvSpPr>
        <p:spPr>
          <a:xfrm>
            <a:off x="838200" y="6123543"/>
            <a:ext cx="935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https://www.w3schools.com/css/tryit.asp?filename=tryresponsive_mediaquery_breakpoints</a:t>
            </a:r>
          </a:p>
        </p:txBody>
      </p:sp>
    </p:spTree>
    <p:extLst>
      <p:ext uri="{BB962C8B-B14F-4D97-AF65-F5344CB8AC3E}">
        <p14:creationId xmlns:p14="http://schemas.microsoft.com/office/powerpoint/2010/main" val="20595649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F4E24-D778-4B5A-B072-86B22BDCE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F48E6-90AA-492B-AEA7-7A46535D4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388C32-9709-4880-AD10-8E77EC4BE5CD}"/>
              </a:ext>
            </a:extLst>
          </p:cNvPr>
          <p:cNvSpPr txBox="1"/>
          <p:nvPr/>
        </p:nvSpPr>
        <p:spPr>
          <a:xfrm>
            <a:off x="1200150" y="5469077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b="1" dirty="0"/>
              <a:t>Responsive images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054191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BE1DF-B4DE-4F60-BEC6-9E9817FF2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/>
              <a:t>Responsive images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ECACC-C629-45CC-8ED1-8D859F8DF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If the width property is set to a percentage and the height property is set to "auto", the image will be responsive and scale up and down: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0B6D70-7592-4F0A-8554-487965CD6F8A}"/>
              </a:ext>
            </a:extLst>
          </p:cNvPr>
          <p:cNvSpPr txBox="1"/>
          <p:nvPr/>
        </p:nvSpPr>
        <p:spPr>
          <a:xfrm>
            <a:off x="3048000" y="385753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width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100%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height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auto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5FB913-919E-43AF-8261-537FBF990910}"/>
              </a:ext>
            </a:extLst>
          </p:cNvPr>
          <p:cNvSpPr txBox="1"/>
          <p:nvPr/>
        </p:nvSpPr>
        <p:spPr>
          <a:xfrm>
            <a:off x="1219200" y="5767015"/>
            <a:ext cx="899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https://www.w3schools.com/css/tryit.asp?filename=tryresponsive_image2</a:t>
            </a:r>
          </a:p>
        </p:txBody>
      </p:sp>
    </p:spTree>
    <p:extLst>
      <p:ext uri="{BB962C8B-B14F-4D97-AF65-F5344CB8AC3E}">
        <p14:creationId xmlns:p14="http://schemas.microsoft.com/office/powerpoint/2010/main" val="1866416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85008-8624-451C-BA8B-E8D4357CC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responsive image to the web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011C3-DAA4-4634-8C7E-C7D12B1FF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Question: how to make the image take half of the mobile screen?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AAC328-21A5-491D-8703-14159117F25D}"/>
              </a:ext>
            </a:extLst>
          </p:cNvPr>
          <p:cNvSpPr txBox="1"/>
          <p:nvPr/>
        </p:nvSpPr>
        <p:spPr>
          <a:xfrm>
            <a:off x="1857375" y="5339447"/>
            <a:ext cx="8477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https://www.w3schools.com/css/tryit.asp?filename=tryresponsive_image3</a:t>
            </a:r>
          </a:p>
        </p:txBody>
      </p:sp>
    </p:spTree>
    <p:extLst>
      <p:ext uri="{BB962C8B-B14F-4D97-AF65-F5344CB8AC3E}">
        <p14:creationId xmlns:p14="http://schemas.microsoft.com/office/powerpoint/2010/main" val="11002582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42FDD-2C76-4855-AA48-664D90D75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Different Images for Different Devices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30D10-CACD-4D0B-8731-C3EABED69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913D86-AB68-4FC5-B309-D64515F3872C}"/>
              </a:ext>
            </a:extLst>
          </p:cNvPr>
          <p:cNvSpPr txBox="1"/>
          <p:nvPr/>
        </p:nvSpPr>
        <p:spPr>
          <a:xfrm>
            <a:off x="2495550" y="2431633"/>
            <a:ext cx="66294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For devices smaller than 400px: */</a:t>
            </a:r>
            <a:br>
              <a:rPr lang="en-US" dirty="0"/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background-image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('img_smallflower.jpg')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For devices 400px and larger: */</a:t>
            </a:r>
            <a:br>
              <a:rPr lang="en-US" dirty="0"/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@media only screen and (min-device-width: 400px)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 body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  background-image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('img_flowers.jpg')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E88D74-F3F9-47EE-AF47-C3DA036EE875}"/>
              </a:ext>
            </a:extLst>
          </p:cNvPr>
          <p:cNvSpPr txBox="1"/>
          <p:nvPr/>
        </p:nvSpPr>
        <p:spPr>
          <a:xfrm>
            <a:off x="1390650" y="5665569"/>
            <a:ext cx="9048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https://www.w3schools.com/css/tryit.asp?filename=tryresponsive_image_mediaq2</a:t>
            </a:r>
          </a:p>
        </p:txBody>
      </p:sp>
    </p:spTree>
    <p:extLst>
      <p:ext uri="{BB962C8B-B14F-4D97-AF65-F5344CB8AC3E}">
        <p14:creationId xmlns:p14="http://schemas.microsoft.com/office/powerpoint/2010/main" val="6415576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C29DC-33EC-4130-9B93-88259CE3B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HTML &lt;picture&gt; Element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B948B-F6B2-46C4-8427-F8703DEE8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picture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srcset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="img_smallflower.jpg"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media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="(max-width: 400px)"&gt;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srcset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="img_flowers.jpg"&gt;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="img_flowers.jpg"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alt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="Flowers"&gt;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/picture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10BD4C-7CD9-4684-8A3A-A1332E190480}"/>
              </a:ext>
            </a:extLst>
          </p:cNvPr>
          <p:cNvSpPr txBox="1"/>
          <p:nvPr/>
        </p:nvSpPr>
        <p:spPr>
          <a:xfrm>
            <a:off x="1295400" y="5665569"/>
            <a:ext cx="830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https://www.w3schools.com/css/tryit.asp?filename=tryresponsive_image_picture</a:t>
            </a:r>
          </a:p>
        </p:txBody>
      </p:sp>
    </p:spTree>
    <p:extLst>
      <p:ext uri="{BB962C8B-B14F-4D97-AF65-F5344CB8AC3E}">
        <p14:creationId xmlns:p14="http://schemas.microsoft.com/office/powerpoint/2010/main" val="12606646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87431-CBBF-4B6D-AE20-B76D592B9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the follow website responsible?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14915-B042-4CBF-AA9B-08A3D94CC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773" y="1825625"/>
            <a:ext cx="320398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 </a:t>
            </a:r>
            <a:r>
              <a:rPr lang="en-US" altLang="zh-CN" dirty="0"/>
              <a:t>column for mobile</a:t>
            </a:r>
            <a:endParaRPr lang="en-US" dirty="0"/>
          </a:p>
          <a:p>
            <a:endParaRPr lang="en-US" altLang="zh-CN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968CD0-AE55-4E7E-9C4C-1314593D1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487" y="2354262"/>
            <a:ext cx="2760937" cy="4351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679557-3C82-4C03-A30C-8DFFC49D72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7447" y="2035655"/>
            <a:ext cx="3203987" cy="23311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4CF49E-BB6B-48FE-92C2-13ED87F5BA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9373" y="4843829"/>
            <a:ext cx="6906827" cy="18125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445391-BA60-49CD-9809-2FDDA01E0AC9}"/>
              </a:ext>
            </a:extLst>
          </p:cNvPr>
          <p:cNvSpPr txBox="1"/>
          <p:nvPr/>
        </p:nvSpPr>
        <p:spPr>
          <a:xfrm>
            <a:off x="4660348" y="436676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3 columns for desktop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63A395-E0DE-40F1-90B0-F93DD84FCF33}"/>
              </a:ext>
            </a:extLst>
          </p:cNvPr>
          <p:cNvSpPr txBox="1"/>
          <p:nvPr/>
        </p:nvSpPr>
        <p:spPr>
          <a:xfrm>
            <a:off x="6418644" y="1521557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/>
              <a:t>2 columns for tablet</a:t>
            </a:r>
          </a:p>
        </p:txBody>
      </p:sp>
    </p:spTree>
    <p:extLst>
      <p:ext uri="{BB962C8B-B14F-4D97-AF65-F5344CB8AC3E}">
        <p14:creationId xmlns:p14="http://schemas.microsoft.com/office/powerpoint/2010/main" val="1412841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9A1D9-8A3B-4648-8193-6A1BBC79E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8B35A-8514-42E9-AC77-75F8C1FFA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85ABB3-C420-4D5F-B1AE-64F98C24C947}"/>
              </a:ext>
            </a:extLst>
          </p:cNvPr>
          <p:cNvSpPr txBox="1"/>
          <p:nvPr/>
        </p:nvSpPr>
        <p:spPr>
          <a:xfrm>
            <a:off x="1066800" y="532713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b="1" dirty="0"/>
              <a:t>CSS Align</a:t>
            </a:r>
          </a:p>
        </p:txBody>
      </p:sp>
    </p:spTree>
    <p:extLst>
      <p:ext uri="{BB962C8B-B14F-4D97-AF65-F5344CB8AC3E}">
        <p14:creationId xmlns:p14="http://schemas.microsoft.com/office/powerpoint/2010/main" val="15415154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B87FF-1820-42F7-BA3E-520557989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Assignment 1 due 9/1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25472-C2F0-45F9-BAE4-70B281DC1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74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9414C-6BBB-49F4-B72F-F591D0B24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Center Align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ACCA4-DE9A-4D1E-A962-1224F8F10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horizontally center a </a:t>
            </a:r>
            <a:r>
              <a:rPr lang="en-US" dirty="0">
                <a:solidFill>
                  <a:srgbClr val="FF0000"/>
                </a:solidFill>
              </a:rPr>
              <a:t>block</a:t>
            </a:r>
            <a:r>
              <a:rPr lang="en-US" dirty="0"/>
              <a:t> element (like &lt;div&gt;), use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margin: auto;</a:t>
            </a:r>
          </a:p>
          <a:p>
            <a:r>
              <a:rPr lang="en-US" dirty="0"/>
              <a:t>Setting the width of the element will prevent it from stretching out to the edges of its container.</a:t>
            </a:r>
          </a:p>
          <a:p>
            <a:r>
              <a:rPr lang="en-US" dirty="0"/>
              <a:t>The element will then take up the specified width, and the remaining space will be split equally between the two margins: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6367D0-551E-48CB-A84B-6D865954BCA0}"/>
              </a:ext>
            </a:extLst>
          </p:cNvPr>
          <p:cNvSpPr txBox="1"/>
          <p:nvPr/>
        </p:nvSpPr>
        <p:spPr>
          <a:xfrm>
            <a:off x="1154545" y="5227890"/>
            <a:ext cx="8580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https://www.w3schools.com/css/tryit.asp?filename=trycss_align_container</a:t>
            </a:r>
          </a:p>
        </p:txBody>
      </p:sp>
    </p:spTree>
    <p:extLst>
      <p:ext uri="{BB962C8B-B14F-4D97-AF65-F5344CB8AC3E}">
        <p14:creationId xmlns:p14="http://schemas.microsoft.com/office/powerpoint/2010/main" val="2318777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8800F-8AC4-4BF1-866F-45BDFA32E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“margin: auto;” work for a button?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BDB87-CBE3-4AFF-A65A-27CB4F77E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Is a button a block element?</a:t>
            </a:r>
          </a:p>
        </p:txBody>
      </p:sp>
    </p:spTree>
    <p:extLst>
      <p:ext uri="{BB962C8B-B14F-4D97-AF65-F5344CB8AC3E}">
        <p14:creationId xmlns:p14="http://schemas.microsoft.com/office/powerpoint/2010/main" val="498078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Display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9054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block vs inline vs inline-block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2288" y="2519402"/>
            <a:ext cx="3400000" cy="149523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125696" y="4231003"/>
            <a:ext cx="270581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li {</a:t>
            </a:r>
          </a:p>
          <a:p>
            <a:r>
              <a:rPr lang="en-US" dirty="0"/>
              <a:t>   height: 100px;</a:t>
            </a:r>
          </a:p>
          <a:p>
            <a:r>
              <a:rPr lang="en-US" dirty="0"/>
              <a:t>   width: 100px;</a:t>
            </a:r>
          </a:p>
          <a:p>
            <a:r>
              <a:rPr lang="en-US" dirty="0"/>
              <a:t>   background-color: red;</a:t>
            </a:r>
          </a:p>
          <a:p>
            <a:r>
              <a:rPr lang="en-US" dirty="0"/>
              <a:t>   display: inline-block;</a:t>
            </a:r>
          </a:p>
          <a:p>
            <a:r>
              <a:rPr lang="en-US" dirty="0"/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3331" y="2575552"/>
            <a:ext cx="2704762" cy="74285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343944" y="329965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li {</a:t>
            </a:r>
          </a:p>
          <a:p>
            <a:r>
              <a:rPr lang="en-US" dirty="0"/>
              <a:t>   height: 100px;</a:t>
            </a:r>
          </a:p>
          <a:p>
            <a:r>
              <a:rPr lang="en-US" dirty="0"/>
              <a:t>   width: 100px;</a:t>
            </a:r>
          </a:p>
          <a:p>
            <a:r>
              <a:rPr lang="en-US" dirty="0"/>
              <a:t>   background-color: red;</a:t>
            </a:r>
          </a:p>
          <a:p>
            <a:r>
              <a:rPr lang="en-US" dirty="0"/>
              <a:t>   display: inline;</a:t>
            </a:r>
          </a:p>
          <a:p>
            <a:r>
              <a:rPr lang="en-US" dirty="0"/>
              <a:t>}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712" y="2519402"/>
            <a:ext cx="2771429" cy="330476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879419" y="394516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li {</a:t>
            </a:r>
          </a:p>
          <a:p>
            <a:r>
              <a:rPr lang="en-US" dirty="0"/>
              <a:t>   height: 100px;</a:t>
            </a:r>
          </a:p>
          <a:p>
            <a:r>
              <a:rPr lang="en-US" dirty="0"/>
              <a:t>   width:100px;</a:t>
            </a:r>
          </a:p>
          <a:p>
            <a:r>
              <a:rPr lang="en-US" dirty="0"/>
              <a:t>   background-color: red;</a:t>
            </a:r>
          </a:p>
          <a:p>
            <a:r>
              <a:rPr lang="en-US" dirty="0"/>
              <a:t>   display: block;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BCD3F7-F950-491E-8953-E09603F4DF10}"/>
              </a:ext>
            </a:extLst>
          </p:cNvPr>
          <p:cNvSpPr txBox="1"/>
          <p:nvPr/>
        </p:nvSpPr>
        <p:spPr>
          <a:xfrm>
            <a:off x="2109292" y="6309774"/>
            <a:ext cx="79734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https://www.w3schools.com/cssref/tryit.asp?filename=trycss_display</a:t>
            </a:r>
          </a:p>
        </p:txBody>
      </p:sp>
    </p:spTree>
    <p:extLst>
      <p:ext uri="{BB962C8B-B14F-4D97-AF65-F5344CB8AC3E}">
        <p14:creationId xmlns:p14="http://schemas.microsoft.com/office/powerpoint/2010/main" val="1369654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D336C-ED79-4C13-B51D-016430057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center a</a:t>
            </a:r>
            <a:r>
              <a:rPr lang="zh-CN" altLang="en-US" dirty="0"/>
              <a:t> </a:t>
            </a:r>
            <a:r>
              <a:rPr lang="en-US" altLang="zh-CN" dirty="0"/>
              <a:t>label?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01E41-750C-433F-97DE-440700C69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73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3197E-6545-48C8-AFF5-8A234407F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an image?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3D2A0-913D-4E75-AA8C-7E0BC3CC9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54DA4F-3263-4268-9E04-3340659AC2A1}"/>
              </a:ext>
            </a:extLst>
          </p:cNvPr>
          <p:cNvSpPr txBox="1"/>
          <p:nvPr/>
        </p:nvSpPr>
        <p:spPr>
          <a:xfrm>
            <a:off x="838200" y="4001294"/>
            <a:ext cx="848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https://www.w3schools.com/css/tryit.asp?filename=trycss_align_image</a:t>
            </a:r>
          </a:p>
        </p:txBody>
      </p:sp>
    </p:spTree>
    <p:extLst>
      <p:ext uri="{BB962C8B-B14F-4D97-AF65-F5344CB8AC3E}">
        <p14:creationId xmlns:p14="http://schemas.microsoft.com/office/powerpoint/2010/main" val="1599771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55426-E63A-4BC5-83F4-7D0B9223C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Center Align 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5F52E-FC93-4BCA-ADE6-ECD08C512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94D94D-3FE0-4350-BF97-E84CCBDA89B0}"/>
              </a:ext>
            </a:extLst>
          </p:cNvPr>
          <p:cNvSpPr txBox="1"/>
          <p:nvPr/>
        </p:nvSpPr>
        <p:spPr>
          <a:xfrm>
            <a:off x="1857520" y="2828835"/>
            <a:ext cx="77563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.center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text-align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border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3px solid green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B27A37-AF83-4374-9A3A-895A766DE3C6}"/>
              </a:ext>
            </a:extLst>
          </p:cNvPr>
          <p:cNvSpPr txBox="1"/>
          <p:nvPr/>
        </p:nvSpPr>
        <p:spPr>
          <a:xfrm>
            <a:off x="952500" y="5846544"/>
            <a:ext cx="8089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https://www.w3schools.com/css/tryit.asp?filename=trycss_align_text</a:t>
            </a:r>
          </a:p>
        </p:txBody>
      </p:sp>
    </p:spTree>
    <p:extLst>
      <p:ext uri="{BB962C8B-B14F-4D97-AF65-F5344CB8AC3E}">
        <p14:creationId xmlns:p14="http://schemas.microsoft.com/office/powerpoint/2010/main" val="744746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1372</TotalTime>
  <Words>2783</Words>
  <Application>Microsoft Office PowerPoint</Application>
  <PresentationFormat>Widescreen</PresentationFormat>
  <Paragraphs>402</Paragraphs>
  <Slides>30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Segoe UI</vt:lpstr>
      <vt:lpstr>Verdana</vt:lpstr>
      <vt:lpstr>Office Theme</vt:lpstr>
      <vt:lpstr>PowerPoint Presentation</vt:lpstr>
      <vt:lpstr>Content</vt:lpstr>
      <vt:lpstr>PowerPoint Presentation</vt:lpstr>
      <vt:lpstr>Center Align Elements</vt:lpstr>
      <vt:lpstr>Does “margin: auto;” work for a button?</vt:lpstr>
      <vt:lpstr>Display</vt:lpstr>
      <vt:lpstr>How to center a label?</vt:lpstr>
      <vt:lpstr>How about an image?</vt:lpstr>
      <vt:lpstr>Center Align Text</vt:lpstr>
      <vt:lpstr>Left and Right Align - Using position</vt:lpstr>
      <vt:lpstr>Left and Right Align - Using float</vt:lpstr>
      <vt:lpstr>PowerPoint Presentation</vt:lpstr>
      <vt:lpstr>Columns</vt:lpstr>
      <vt:lpstr>PowerPoint Presentation</vt:lpstr>
      <vt:lpstr>@media screen and (max-width:600px) {}</vt:lpstr>
      <vt:lpstr>@media</vt:lpstr>
      <vt:lpstr>@media print {}</vt:lpstr>
      <vt:lpstr>How to remove an image when print a page? </vt:lpstr>
      <vt:lpstr>@media only screen and (orientation: landscape) {}</vt:lpstr>
      <vt:lpstr>Responsive Web</vt:lpstr>
      <vt:lpstr>Why 12 columns?</vt:lpstr>
      <vt:lpstr>Should we design mobile version first or desktop version first?</vt:lpstr>
      <vt:lpstr>Typical Device Breakpoints</vt:lpstr>
      <vt:lpstr>PowerPoint Presentation</vt:lpstr>
      <vt:lpstr>Responsive images</vt:lpstr>
      <vt:lpstr>Add a responsive image to the web page</vt:lpstr>
      <vt:lpstr>Different Images for Different Devices</vt:lpstr>
      <vt:lpstr>The HTML &lt;picture&gt; Element</vt:lpstr>
      <vt:lpstr>How to make the follow website responsible?</vt:lpstr>
      <vt:lpstr>Assignment 1 due 9/1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Jianwei Lai</dc:creator>
  <cp:lastModifiedBy>Jianwei Lai</cp:lastModifiedBy>
  <cp:revision>60</cp:revision>
  <dcterms:created xsi:type="dcterms:W3CDTF">2021-08-23T18:11:05Z</dcterms:created>
  <dcterms:modified xsi:type="dcterms:W3CDTF">2021-08-30T16:18:12Z</dcterms:modified>
</cp:coreProperties>
</file>