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95" r:id="rId2"/>
    <p:sldId id="258" r:id="rId3"/>
    <p:sldId id="259" r:id="rId4"/>
    <p:sldId id="261" r:id="rId5"/>
    <p:sldId id="306" r:id="rId6"/>
    <p:sldId id="262" r:id="rId7"/>
    <p:sldId id="263" r:id="rId8"/>
    <p:sldId id="264" r:id="rId9"/>
    <p:sldId id="312" r:id="rId10"/>
    <p:sldId id="265" r:id="rId11"/>
    <p:sldId id="296" r:id="rId12"/>
    <p:sldId id="268" r:id="rId13"/>
    <p:sldId id="269" r:id="rId14"/>
    <p:sldId id="270" r:id="rId15"/>
    <p:sldId id="297" r:id="rId16"/>
    <p:sldId id="298" r:id="rId17"/>
    <p:sldId id="272" r:id="rId18"/>
    <p:sldId id="273" r:id="rId19"/>
    <p:sldId id="310" r:id="rId20"/>
    <p:sldId id="313" r:id="rId21"/>
    <p:sldId id="314" r:id="rId22"/>
    <p:sldId id="275" r:id="rId23"/>
    <p:sldId id="276" r:id="rId24"/>
    <p:sldId id="277" r:id="rId25"/>
    <p:sldId id="278" r:id="rId26"/>
    <p:sldId id="300" r:id="rId27"/>
    <p:sldId id="301" r:id="rId28"/>
    <p:sldId id="302" r:id="rId29"/>
    <p:sldId id="280" r:id="rId30"/>
    <p:sldId id="282" r:id="rId31"/>
    <p:sldId id="283" r:id="rId32"/>
    <p:sldId id="284" r:id="rId33"/>
    <p:sldId id="308" r:id="rId34"/>
    <p:sldId id="286" r:id="rId35"/>
    <p:sldId id="287" r:id="rId36"/>
    <p:sldId id="288" r:id="rId37"/>
    <p:sldId id="289" r:id="rId38"/>
    <p:sldId id="315" r:id="rId39"/>
    <p:sldId id="317" r:id="rId40"/>
    <p:sldId id="318" r:id="rId41"/>
    <p:sldId id="321" r:id="rId42"/>
    <p:sldId id="299" r:id="rId43"/>
    <p:sldId id="322" r:id="rId44"/>
    <p:sldId id="323" r:id="rId45"/>
    <p:sldId id="324" r:id="rId46"/>
    <p:sldId id="303" r:id="rId47"/>
    <p:sldId id="304" r:id="rId48"/>
    <p:sldId id="319" r:id="rId49"/>
    <p:sldId id="31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11E731-70CF-46D7-BEB3-AE1460676558}">
          <p14:sldIdLst>
            <p14:sldId id="295"/>
            <p14:sldId id="258"/>
            <p14:sldId id="259"/>
            <p14:sldId id="261"/>
            <p14:sldId id="306"/>
            <p14:sldId id="262"/>
            <p14:sldId id="263"/>
            <p14:sldId id="264"/>
            <p14:sldId id="312"/>
            <p14:sldId id="265"/>
            <p14:sldId id="296"/>
            <p14:sldId id="268"/>
            <p14:sldId id="269"/>
            <p14:sldId id="270"/>
            <p14:sldId id="297"/>
            <p14:sldId id="298"/>
            <p14:sldId id="272"/>
            <p14:sldId id="273"/>
            <p14:sldId id="310"/>
            <p14:sldId id="313"/>
            <p14:sldId id="314"/>
            <p14:sldId id="275"/>
            <p14:sldId id="276"/>
            <p14:sldId id="277"/>
            <p14:sldId id="278"/>
            <p14:sldId id="300"/>
            <p14:sldId id="301"/>
            <p14:sldId id="302"/>
            <p14:sldId id="280"/>
            <p14:sldId id="282"/>
            <p14:sldId id="283"/>
            <p14:sldId id="284"/>
            <p14:sldId id="308"/>
            <p14:sldId id="286"/>
            <p14:sldId id="287"/>
            <p14:sldId id="288"/>
            <p14:sldId id="289"/>
            <p14:sldId id="315"/>
            <p14:sldId id="317"/>
            <p14:sldId id="318"/>
            <p14:sldId id="321"/>
            <p14:sldId id="299"/>
            <p14:sldId id="322"/>
            <p14:sldId id="323"/>
            <p14:sldId id="324"/>
            <p14:sldId id="303"/>
            <p14:sldId id="304"/>
            <p14:sldId id="31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94" autoAdjust="0"/>
  </p:normalViewPr>
  <p:slideViewPr>
    <p:cSldViewPr snapToGrid="0">
      <p:cViewPr varScale="1">
        <p:scale>
          <a:sx n="69" d="100"/>
          <a:sy n="69" d="100"/>
        </p:scale>
        <p:origin x="21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C3755-FC05-4591-BE0B-C76BAEA815BC}"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DC608-7182-465F-9EEE-B41F30BF0074}" type="slidenum">
              <a:rPr lang="en-US" smtClean="0"/>
              <a:t>‹#›</a:t>
            </a:fld>
            <a:endParaRPr lang="en-US"/>
          </a:p>
        </p:txBody>
      </p:sp>
    </p:spTree>
    <p:extLst>
      <p:ext uri="{BB962C8B-B14F-4D97-AF65-F5344CB8AC3E}">
        <p14:creationId xmlns:p14="http://schemas.microsoft.com/office/powerpoint/2010/main" val="1486210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EEF8B-38BC-4463-B3FB-41BF6EB12973}" type="slidenum">
              <a:rPr lang="en-US" smtClean="0"/>
              <a:t>1</a:t>
            </a:fld>
            <a:endParaRPr lang="en-US" dirty="0"/>
          </a:p>
        </p:txBody>
      </p:sp>
    </p:spTree>
    <p:extLst>
      <p:ext uri="{BB962C8B-B14F-4D97-AF65-F5344CB8AC3E}">
        <p14:creationId xmlns:p14="http://schemas.microsoft.com/office/powerpoint/2010/main" val="973452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let to var to see the difference</a:t>
            </a:r>
          </a:p>
          <a:p>
            <a:endParaRPr lang="en-US" dirty="0"/>
          </a:p>
          <a:p>
            <a:r>
              <a:rPr lang="en-US" dirty="0"/>
              <a:t>Get rid of {} to see the error in console</a:t>
            </a:r>
          </a:p>
          <a:p>
            <a:endParaRPr lang="en-US" dirty="0"/>
          </a:p>
          <a:p>
            <a:r>
              <a:rPr lang="en-US" dirty="0"/>
              <a:t>Declare x last. Change it to let to see the difference</a:t>
            </a:r>
          </a:p>
          <a:p>
            <a:r>
              <a:rPr lang="en-US" dirty="0"/>
              <a:t>&lt;script&gt;</a:t>
            </a:r>
          </a:p>
          <a:p>
            <a:r>
              <a:rPr lang="en-US" dirty="0"/>
              <a:t>x = 10;</a:t>
            </a:r>
          </a:p>
          <a:p>
            <a:r>
              <a:rPr lang="en-US" dirty="0"/>
              <a:t>// Here x is 10</a:t>
            </a:r>
          </a:p>
          <a:p>
            <a:r>
              <a:rPr lang="en-US" dirty="0" err="1"/>
              <a:t>document.getElementById</a:t>
            </a:r>
            <a:r>
              <a:rPr lang="en-US" dirty="0"/>
              <a:t>("demo").</a:t>
            </a:r>
            <a:r>
              <a:rPr lang="en-US" dirty="0" err="1"/>
              <a:t>innerHTML</a:t>
            </a:r>
            <a:r>
              <a:rPr lang="en-US" dirty="0"/>
              <a:t> = x;</a:t>
            </a:r>
          </a:p>
          <a:p>
            <a:r>
              <a:rPr lang="en-US" dirty="0"/>
              <a:t>var x;</a:t>
            </a:r>
          </a:p>
          <a:p>
            <a:endParaRPr lang="en-US" dirty="0"/>
          </a:p>
          <a:p>
            <a:r>
              <a:rPr lang="en-US" dirty="0"/>
              <a:t>// Here x is 10</a:t>
            </a:r>
          </a:p>
          <a:p>
            <a:endParaRPr lang="en-US" dirty="0"/>
          </a:p>
          <a:p>
            <a:r>
              <a:rPr lang="en-US" dirty="0"/>
              <a:t>&lt;/script&gt;</a:t>
            </a:r>
          </a:p>
        </p:txBody>
      </p:sp>
      <p:sp>
        <p:nvSpPr>
          <p:cNvPr id="4" name="Slide Number Placeholder 3"/>
          <p:cNvSpPr>
            <a:spLocks noGrp="1"/>
          </p:cNvSpPr>
          <p:nvPr>
            <p:ph type="sldNum" sz="quarter" idx="5"/>
          </p:nvPr>
        </p:nvSpPr>
        <p:spPr/>
        <p:txBody>
          <a:bodyPr/>
          <a:lstStyle/>
          <a:p>
            <a:fld id="{758DC608-7182-465F-9EEE-B41F30BF0074}" type="slidenum">
              <a:rPr lang="en-US" smtClean="0"/>
              <a:t>20</a:t>
            </a:fld>
            <a:endParaRPr lang="en-US"/>
          </a:p>
        </p:txBody>
      </p:sp>
    </p:spTree>
    <p:extLst>
      <p:ext uri="{BB962C8B-B14F-4D97-AF65-F5344CB8AC3E}">
        <p14:creationId xmlns:p14="http://schemas.microsoft.com/office/powerpoint/2010/main" val="1483695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21</a:t>
            </a:fld>
            <a:endParaRPr lang="en-US"/>
          </a:p>
        </p:txBody>
      </p:sp>
    </p:spTree>
    <p:extLst>
      <p:ext uri="{BB962C8B-B14F-4D97-AF65-F5344CB8AC3E}">
        <p14:creationId xmlns:p14="http://schemas.microsoft.com/office/powerpoint/2010/main" val="538571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with  &lt;body onload="</a:t>
            </a:r>
            <a:r>
              <a:rPr lang="en-US" dirty="0" err="1"/>
              <a:t>myFunction</a:t>
            </a:r>
            <a:r>
              <a:rPr lang="en-US" dirty="0"/>
              <a:t>()"&gt; instead of &lt;button onclick="</a:t>
            </a:r>
            <a:r>
              <a:rPr lang="en-US" dirty="0" err="1"/>
              <a:t>myFunction</a:t>
            </a:r>
            <a:r>
              <a:rPr lang="en-US" dirty="0"/>
              <a:t>()"&gt;Click me&lt;/button&gt;</a:t>
            </a:r>
          </a:p>
        </p:txBody>
      </p:sp>
      <p:sp>
        <p:nvSpPr>
          <p:cNvPr id="4" name="Slide Number Placeholder 3"/>
          <p:cNvSpPr>
            <a:spLocks noGrp="1"/>
          </p:cNvSpPr>
          <p:nvPr>
            <p:ph type="sldNum" sz="quarter" idx="5"/>
          </p:nvPr>
        </p:nvSpPr>
        <p:spPr/>
        <p:txBody>
          <a:bodyPr/>
          <a:lstStyle/>
          <a:p>
            <a:fld id="{758DC608-7182-465F-9EEE-B41F30BF0074}" type="slidenum">
              <a:rPr lang="en-US" smtClean="0"/>
              <a:t>23</a:t>
            </a:fld>
            <a:endParaRPr lang="en-US"/>
          </a:p>
        </p:txBody>
      </p:sp>
    </p:spTree>
    <p:extLst>
      <p:ext uri="{BB962C8B-B14F-4D97-AF65-F5344CB8AC3E}">
        <p14:creationId xmlns:p14="http://schemas.microsoft.com/office/powerpoint/2010/main" val="1843344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24</a:t>
            </a:fld>
            <a:endParaRPr lang="en-US"/>
          </a:p>
        </p:txBody>
      </p:sp>
    </p:spTree>
    <p:extLst>
      <p:ext uri="{BB962C8B-B14F-4D97-AF65-F5344CB8AC3E}">
        <p14:creationId xmlns:p14="http://schemas.microsoft.com/office/powerpoint/2010/main" val="466768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zh-CN" altLang="en-US" dirty="0"/>
              <a:t> </a:t>
            </a:r>
            <a:r>
              <a:rPr lang="en-US" altLang="zh-CN" dirty="0"/>
              <a:t>rid</a:t>
            </a:r>
            <a:r>
              <a:rPr lang="zh-CN" altLang="en-US" dirty="0"/>
              <a:t> </a:t>
            </a:r>
            <a:r>
              <a:rPr lang="en-US" altLang="zh-CN" dirty="0"/>
              <a:t>of</a:t>
            </a:r>
            <a:r>
              <a:rPr lang="zh-CN" altLang="en-US" dirty="0"/>
              <a:t> </a:t>
            </a:r>
            <a:r>
              <a:rPr lang="en-US" altLang="zh-CN" dirty="0"/>
              <a:t>function</a:t>
            </a:r>
            <a:r>
              <a:rPr lang="zh-CN" altLang="en-US" dirty="0"/>
              <a:t> </a:t>
            </a:r>
            <a:r>
              <a:rPr lang="en-US" altLang="zh-CN" dirty="0" err="1"/>
              <a:t>welcomeMessage</a:t>
            </a:r>
            <a:r>
              <a:rPr lang="en-US" altLang="zh-CN" dirty="0"/>
              <a:t>()</a:t>
            </a:r>
            <a:r>
              <a:rPr lang="zh-CN" altLang="en-US" dirty="0"/>
              <a:t> </a:t>
            </a:r>
            <a:r>
              <a:rPr lang="en-US" altLang="zh-CN" dirty="0"/>
              <a:t>{}</a:t>
            </a:r>
            <a:r>
              <a:rPr lang="zh-CN" altLang="en-US" dirty="0"/>
              <a:t> </a:t>
            </a:r>
            <a:r>
              <a:rPr lang="en-US" altLang="zh-CN" dirty="0"/>
              <a:t>to</a:t>
            </a:r>
            <a:r>
              <a:rPr lang="zh-CN" altLang="en-US" dirty="0"/>
              <a:t> </a:t>
            </a:r>
            <a:r>
              <a:rPr lang="en-US" altLang="zh-CN" dirty="0"/>
              <a:t>see</a:t>
            </a:r>
            <a:r>
              <a:rPr lang="zh-CN" altLang="en-US" dirty="0"/>
              <a:t> </a:t>
            </a:r>
            <a:r>
              <a:rPr lang="en-US" altLang="zh-CN" dirty="0"/>
              <a:t>if</a:t>
            </a:r>
            <a:r>
              <a:rPr lang="zh-CN" altLang="en-US" dirty="0"/>
              <a:t> </a:t>
            </a:r>
            <a:r>
              <a:rPr lang="en-US" altLang="zh-CN" dirty="0"/>
              <a:t>it</a:t>
            </a:r>
            <a:r>
              <a:rPr lang="zh-CN" altLang="en-US" dirty="0"/>
              <a:t> </a:t>
            </a:r>
            <a:r>
              <a:rPr lang="en-US" altLang="zh-CN" dirty="0"/>
              <a:t>works</a:t>
            </a:r>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26</a:t>
            </a:fld>
            <a:endParaRPr lang="en-US"/>
          </a:p>
        </p:txBody>
      </p:sp>
    </p:spTree>
    <p:extLst>
      <p:ext uri="{BB962C8B-B14F-4D97-AF65-F5344CB8AC3E}">
        <p14:creationId xmlns:p14="http://schemas.microsoft.com/office/powerpoint/2010/main" val="3416463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a:t>
            </a:r>
            <a:r>
              <a:rPr lang="zh-CN" altLang="en-US" dirty="0"/>
              <a:t> </a:t>
            </a:r>
            <a:r>
              <a:rPr lang="en-US" altLang="zh-CN" dirty="0"/>
              <a:t>benefit</a:t>
            </a:r>
            <a:r>
              <a:rPr lang="zh-CN" altLang="en-US" dirty="0"/>
              <a:t> </a:t>
            </a:r>
            <a:r>
              <a:rPr lang="en-US" altLang="zh-CN" dirty="0"/>
              <a:t>of</a:t>
            </a:r>
            <a:r>
              <a:rPr lang="zh-CN" altLang="en-US" dirty="0"/>
              <a:t> </a:t>
            </a:r>
            <a:r>
              <a:rPr lang="en-US" altLang="zh-CN" dirty="0"/>
              <a:t>using</a:t>
            </a:r>
            <a:r>
              <a:rPr lang="zh-CN" altLang="en-US" dirty="0"/>
              <a:t> </a:t>
            </a:r>
            <a:r>
              <a:rPr lang="en-US" altLang="zh-CN" dirty="0"/>
              <a:t>an</a:t>
            </a:r>
            <a:r>
              <a:rPr lang="zh-CN" altLang="en-US" dirty="0"/>
              <a:t> </a:t>
            </a:r>
            <a:r>
              <a:rPr lang="en-US" altLang="zh-CN" dirty="0"/>
              <a:t>external</a:t>
            </a:r>
            <a:r>
              <a:rPr lang="zh-CN" altLang="en-US" dirty="0"/>
              <a:t> </a:t>
            </a:r>
            <a:r>
              <a:rPr lang="en-US" altLang="zh-CN" dirty="0"/>
              <a:t>script</a:t>
            </a:r>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28</a:t>
            </a:fld>
            <a:endParaRPr lang="en-US"/>
          </a:p>
        </p:txBody>
      </p:sp>
    </p:spTree>
    <p:extLst>
      <p:ext uri="{BB962C8B-B14F-4D97-AF65-F5344CB8AC3E}">
        <p14:creationId xmlns:p14="http://schemas.microsoft.com/office/powerpoint/2010/main" val="2928691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&lt;!DOCTYPE html&gt;</a:t>
            </a:r>
          </a:p>
          <a:p>
            <a:r>
              <a:rPr lang="en-US" dirty="0"/>
              <a:t>&lt;html&gt;</a:t>
            </a:r>
          </a:p>
          <a:p>
            <a:r>
              <a:rPr lang="en-US" dirty="0"/>
              <a:t>&lt;body&gt;</a:t>
            </a:r>
          </a:p>
          <a:p>
            <a:endParaRPr lang="en-US" dirty="0"/>
          </a:p>
          <a:p>
            <a:r>
              <a:rPr lang="en-US" dirty="0"/>
              <a:t>&lt;h2&gt;What Can JavaScript Do?&lt;/h2&gt;</a:t>
            </a:r>
          </a:p>
          <a:p>
            <a:endParaRPr lang="en-US" dirty="0"/>
          </a:p>
          <a:p>
            <a:r>
              <a:rPr lang="en-US" dirty="0"/>
              <a:t>&lt;p&gt;JavaScript can change HTML attribute values.&lt;/p&gt;</a:t>
            </a:r>
          </a:p>
          <a:p>
            <a:endParaRPr lang="en-US" dirty="0"/>
          </a:p>
          <a:p>
            <a:r>
              <a:rPr lang="en-US" dirty="0"/>
              <a:t>&lt;p&gt;In this case JavaScript changes the value of the </a:t>
            </a:r>
            <a:r>
              <a:rPr lang="en-US" dirty="0" err="1"/>
              <a:t>src</a:t>
            </a:r>
            <a:r>
              <a:rPr lang="en-US" dirty="0"/>
              <a:t> (source) attribute of an image.&lt;/p&gt;</a:t>
            </a:r>
          </a:p>
          <a:p>
            <a:endParaRPr lang="en-US" dirty="0"/>
          </a:p>
          <a:p>
            <a:r>
              <a:rPr lang="en-US" dirty="0"/>
              <a:t>&lt;!--&lt;button onclick="</a:t>
            </a:r>
            <a:r>
              <a:rPr lang="en-US" dirty="0" err="1"/>
              <a:t>document.getElementById</a:t>
            </a:r>
            <a:r>
              <a:rPr lang="en-US" dirty="0"/>
              <a:t>('</a:t>
            </a:r>
            <a:r>
              <a:rPr lang="en-US" dirty="0" err="1"/>
              <a:t>myImage</a:t>
            </a:r>
            <a:r>
              <a:rPr lang="en-US" dirty="0"/>
              <a:t>').</a:t>
            </a:r>
            <a:r>
              <a:rPr lang="en-US" dirty="0" err="1"/>
              <a:t>src</a:t>
            </a:r>
            <a:r>
              <a:rPr lang="en-US" dirty="0"/>
              <a:t>='pic_bulbon.gif'"&gt;Turn on the light&lt;/button&gt;</a:t>
            </a:r>
          </a:p>
          <a:p>
            <a:r>
              <a:rPr lang="en-US" dirty="0" err="1"/>
              <a:t>document.getElementById</a:t>
            </a:r>
            <a:r>
              <a:rPr lang="en-US" dirty="0"/>
              <a:t>('</a:t>
            </a:r>
            <a:r>
              <a:rPr lang="en-US" dirty="0" err="1"/>
              <a:t>myImage</a:t>
            </a:r>
            <a:r>
              <a:rPr lang="en-US" dirty="0"/>
              <a:t>').</a:t>
            </a:r>
            <a:r>
              <a:rPr lang="en-US" dirty="0" err="1"/>
              <a:t>src</a:t>
            </a:r>
            <a:r>
              <a:rPr lang="en-US" dirty="0"/>
              <a:t>='pic_bulboff.gif'--&gt;</a:t>
            </a:r>
          </a:p>
          <a:p>
            <a:r>
              <a:rPr lang="en-US" dirty="0"/>
              <a:t>&lt;</a:t>
            </a:r>
            <a:r>
              <a:rPr lang="en-US" dirty="0" err="1"/>
              <a:t>img</a:t>
            </a:r>
            <a:r>
              <a:rPr lang="en-US" dirty="0"/>
              <a:t> id="</a:t>
            </a:r>
            <a:r>
              <a:rPr lang="en-US" dirty="0" err="1"/>
              <a:t>myImage</a:t>
            </a:r>
            <a:r>
              <a:rPr lang="en-US" dirty="0"/>
              <a:t>" </a:t>
            </a:r>
            <a:r>
              <a:rPr lang="en-US" dirty="0" err="1"/>
              <a:t>src</a:t>
            </a:r>
            <a:r>
              <a:rPr lang="en-US" dirty="0"/>
              <a:t>="pic_bulboff.gif" style="width:100px"&gt; </a:t>
            </a:r>
          </a:p>
          <a:p>
            <a:endParaRPr lang="en-US" dirty="0"/>
          </a:p>
          <a:p>
            <a:r>
              <a:rPr lang="en-US" dirty="0"/>
              <a:t>&lt;button onclick="</a:t>
            </a:r>
            <a:r>
              <a:rPr lang="en-US" dirty="0" err="1"/>
              <a:t>swith</a:t>
            </a:r>
            <a:r>
              <a:rPr lang="en-US" dirty="0"/>
              <a:t>()"&gt;Turn on/off &lt;/button&gt;</a:t>
            </a:r>
          </a:p>
          <a:p>
            <a:endParaRPr lang="en-US" dirty="0"/>
          </a:p>
          <a:p>
            <a:endParaRPr lang="en-US" dirty="0"/>
          </a:p>
          <a:p>
            <a:r>
              <a:rPr lang="en-US" dirty="0"/>
              <a:t>&lt;script&gt;</a:t>
            </a:r>
          </a:p>
          <a:p>
            <a:r>
              <a:rPr lang="en-US" dirty="0"/>
              <a:t>function </a:t>
            </a:r>
            <a:r>
              <a:rPr lang="en-US" dirty="0" err="1"/>
              <a:t>swith</a:t>
            </a:r>
            <a:r>
              <a:rPr lang="en-US" dirty="0"/>
              <a:t>(){</a:t>
            </a:r>
          </a:p>
          <a:p>
            <a:endParaRPr lang="en-US" dirty="0"/>
          </a:p>
          <a:p>
            <a:r>
              <a:rPr lang="en-US" dirty="0"/>
              <a:t>var </a:t>
            </a:r>
            <a:r>
              <a:rPr lang="en-US" dirty="0" err="1"/>
              <a:t>src</a:t>
            </a:r>
            <a:r>
              <a:rPr lang="en-US" dirty="0"/>
              <a:t> = </a:t>
            </a:r>
            <a:r>
              <a:rPr lang="en-US" dirty="0" err="1"/>
              <a:t>document.getElementById</a:t>
            </a:r>
            <a:r>
              <a:rPr lang="en-US" dirty="0"/>
              <a:t>('</a:t>
            </a:r>
            <a:r>
              <a:rPr lang="en-US" dirty="0" err="1"/>
              <a:t>myImage</a:t>
            </a:r>
            <a:r>
              <a:rPr lang="en-US" dirty="0"/>
              <a:t>').</a:t>
            </a:r>
            <a:r>
              <a:rPr lang="en-US" dirty="0" err="1"/>
              <a:t>getAttribute</a:t>
            </a:r>
            <a:r>
              <a:rPr lang="en-US" dirty="0"/>
              <a:t>("</a:t>
            </a:r>
            <a:r>
              <a:rPr lang="en-US" dirty="0" err="1"/>
              <a:t>src</a:t>
            </a:r>
            <a:r>
              <a:rPr lang="en-US" dirty="0"/>
              <a:t>");</a:t>
            </a:r>
          </a:p>
          <a:p>
            <a:endParaRPr lang="en-US" dirty="0"/>
          </a:p>
          <a:p>
            <a:r>
              <a:rPr lang="en-US" dirty="0"/>
              <a:t>if (</a:t>
            </a:r>
            <a:r>
              <a:rPr lang="en-US" dirty="0" err="1"/>
              <a:t>src</a:t>
            </a:r>
            <a:r>
              <a:rPr lang="en-US" dirty="0"/>
              <a:t> =="pic_bulbon.gif"){</a:t>
            </a:r>
          </a:p>
          <a:p>
            <a:r>
              <a:rPr lang="en-US" dirty="0"/>
              <a:t>	</a:t>
            </a:r>
            <a:r>
              <a:rPr lang="en-US" dirty="0" err="1"/>
              <a:t>document.getElementById</a:t>
            </a:r>
            <a:r>
              <a:rPr lang="en-US" dirty="0"/>
              <a:t>('</a:t>
            </a:r>
            <a:r>
              <a:rPr lang="en-US" dirty="0" err="1"/>
              <a:t>myImage</a:t>
            </a:r>
            <a:r>
              <a:rPr lang="en-US" dirty="0"/>
              <a:t>').</a:t>
            </a:r>
            <a:r>
              <a:rPr lang="en-US" dirty="0" err="1"/>
              <a:t>src</a:t>
            </a:r>
            <a:r>
              <a:rPr lang="en-US" dirty="0"/>
              <a:t>='pic_bulboff.gif';</a:t>
            </a:r>
          </a:p>
          <a:p>
            <a:r>
              <a:rPr lang="en-US" dirty="0"/>
              <a:t>} else {</a:t>
            </a:r>
          </a:p>
          <a:p>
            <a:r>
              <a:rPr lang="en-US" dirty="0"/>
              <a:t>	</a:t>
            </a:r>
            <a:r>
              <a:rPr lang="en-US" dirty="0" err="1"/>
              <a:t>document.getElementById</a:t>
            </a:r>
            <a:r>
              <a:rPr lang="en-US" dirty="0"/>
              <a:t>('</a:t>
            </a:r>
            <a:r>
              <a:rPr lang="en-US" dirty="0" err="1"/>
              <a:t>myImage</a:t>
            </a:r>
            <a:r>
              <a:rPr lang="en-US" dirty="0"/>
              <a:t>').</a:t>
            </a:r>
            <a:r>
              <a:rPr lang="en-US" dirty="0" err="1"/>
              <a:t>src</a:t>
            </a:r>
            <a:r>
              <a:rPr lang="en-US" dirty="0"/>
              <a:t>='pic_bulbon.gif';</a:t>
            </a:r>
          </a:p>
          <a:p>
            <a:r>
              <a:rPr lang="en-US" dirty="0"/>
              <a:t>	}</a:t>
            </a:r>
          </a:p>
          <a:p>
            <a:endParaRPr lang="en-US" dirty="0"/>
          </a:p>
          <a:p>
            <a:r>
              <a:rPr lang="en-US" dirty="0"/>
              <a:t>}</a:t>
            </a:r>
          </a:p>
          <a:p>
            <a:r>
              <a:rPr lang="en-US" dirty="0"/>
              <a:t>&lt;/script&gt;</a:t>
            </a:r>
          </a:p>
          <a:p>
            <a:r>
              <a:rPr lang="en-US" dirty="0"/>
              <a:t>&lt;/body&gt;</a:t>
            </a:r>
          </a:p>
          <a:p>
            <a:r>
              <a:rPr lang="en-US" dirty="0"/>
              <a:t>&lt;/html&gt;</a:t>
            </a:r>
          </a:p>
          <a:p>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38</a:t>
            </a:fld>
            <a:endParaRPr lang="en-US"/>
          </a:p>
        </p:txBody>
      </p:sp>
    </p:spTree>
    <p:extLst>
      <p:ext uri="{BB962C8B-B14F-4D97-AF65-F5344CB8AC3E}">
        <p14:creationId xmlns:p14="http://schemas.microsoft.com/office/powerpoint/2010/main" val="2819592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Feel free to add new things, </a:t>
            </a:r>
            <a:r>
              <a:rPr lang="zh-CN" altLang="en-US" dirty="0"/>
              <a:t>（</a:t>
            </a:r>
            <a:r>
              <a:rPr lang="en-US" dirty="0"/>
              <a:t>optional,</a:t>
            </a:r>
            <a:r>
              <a:rPr lang="zh-CN" altLang="en-US" dirty="0"/>
              <a:t> </a:t>
            </a:r>
            <a:r>
              <a:rPr lang="en-US" altLang="zh-CN" dirty="0"/>
              <a:t>not</a:t>
            </a:r>
            <a:r>
              <a:rPr lang="zh-CN" altLang="en-US" dirty="0"/>
              <a:t> </a:t>
            </a:r>
            <a:r>
              <a:rPr lang="en-US" altLang="zh-CN" dirty="0"/>
              <a:t>requirement for the practice)</a:t>
            </a:r>
            <a:endParaRPr lang="en-US" dirty="0"/>
          </a:p>
          <a:p>
            <a:r>
              <a:rPr lang="en-US" dirty="0"/>
              <a:t> </a:t>
            </a:r>
          </a:p>
          <a:p>
            <a:endParaRPr lang="en-US" dirty="0"/>
          </a:p>
          <a:p>
            <a:r>
              <a:rPr lang="en-US" dirty="0"/>
              <a:t>such as</a:t>
            </a:r>
          </a:p>
          <a:p>
            <a:endParaRPr lang="en-US" dirty="0"/>
          </a:p>
          <a:p>
            <a:r>
              <a:rPr lang="en-US" dirty="0"/>
              <a:t>Add a background to the game</a:t>
            </a:r>
          </a:p>
          <a:p>
            <a:r>
              <a:rPr lang="en-US" dirty="0"/>
              <a:t>Add some other objects such as brains to let the zombie eat to gain a score</a:t>
            </a:r>
          </a:p>
          <a:p>
            <a:r>
              <a:rPr lang="en-US" dirty="0"/>
              <a:t>Display the game score</a:t>
            </a:r>
          </a:p>
          <a:p>
            <a:r>
              <a:rPr lang="en-US" altLang="zh-CN" dirty="0"/>
              <a:t>Increase the </a:t>
            </a:r>
            <a:r>
              <a:rPr lang="en-US" dirty="0"/>
              <a:t>score whenever a brain is eaten</a:t>
            </a:r>
          </a:p>
          <a:p>
            <a:r>
              <a:rPr lang="en-US" altLang="zh-CN" dirty="0"/>
              <a:t>a</a:t>
            </a:r>
            <a:r>
              <a:rPr lang="en-US" dirty="0"/>
              <a:t>dd some other things that the zombie should avoid</a:t>
            </a:r>
            <a:r>
              <a:rPr lang="en-US" altLang="zh-CN" dirty="0"/>
              <a:t>, such as flying bombs</a:t>
            </a:r>
          </a:p>
          <a:p>
            <a:r>
              <a:rPr lang="en-US" dirty="0"/>
              <a:t>Make it fun</a:t>
            </a:r>
          </a:p>
          <a:p>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39</a:t>
            </a:fld>
            <a:endParaRPr lang="en-US"/>
          </a:p>
        </p:txBody>
      </p:sp>
    </p:spTree>
    <p:extLst>
      <p:ext uri="{BB962C8B-B14F-4D97-AF65-F5344CB8AC3E}">
        <p14:creationId xmlns:p14="http://schemas.microsoft.com/office/powerpoint/2010/main" val="124663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CC8B21-CEB7-4EA4-9137-BDEC8AEEDC44}" type="slidenum">
              <a:rPr lang="en-US" smtClean="0"/>
              <a:t>43</a:t>
            </a:fld>
            <a:endParaRPr lang="en-US"/>
          </a:p>
        </p:txBody>
      </p:sp>
    </p:spTree>
    <p:extLst>
      <p:ext uri="{BB962C8B-B14F-4D97-AF65-F5344CB8AC3E}">
        <p14:creationId xmlns:p14="http://schemas.microsoft.com/office/powerpoint/2010/main" val="3064421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Var zombie need to be defined with a function, otherwise it won’t work.</a:t>
            </a:r>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45</a:t>
            </a:fld>
            <a:endParaRPr lang="en-US"/>
          </a:p>
        </p:txBody>
      </p:sp>
    </p:spTree>
    <p:extLst>
      <p:ext uri="{BB962C8B-B14F-4D97-AF65-F5344CB8AC3E}">
        <p14:creationId xmlns:p14="http://schemas.microsoft.com/office/powerpoint/2010/main" val="86018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9B3CC9-3874-4336-85B9-70C0A6260C19}" type="slidenum">
              <a:rPr lang="en-US" smtClean="0"/>
              <a:t>4</a:t>
            </a:fld>
            <a:endParaRPr lang="en-US"/>
          </a:p>
        </p:txBody>
      </p:sp>
    </p:spTree>
    <p:extLst>
      <p:ext uri="{BB962C8B-B14F-4D97-AF65-F5344CB8AC3E}">
        <p14:creationId xmlns:p14="http://schemas.microsoft.com/office/powerpoint/2010/main" val="378664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5</a:t>
            </a:fld>
            <a:endParaRPr lang="en-US"/>
          </a:p>
        </p:txBody>
      </p:sp>
    </p:spTree>
    <p:extLst>
      <p:ext uri="{BB962C8B-B14F-4D97-AF65-F5344CB8AC3E}">
        <p14:creationId xmlns:p14="http://schemas.microsoft.com/office/powerpoint/2010/main" val="15457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Rot="1" noChangeAspect="1" noChangeArrowheads="1" noTextEdit="1"/>
          </p:cNvSpPr>
          <p:nvPr>
            <p:ph type="sldImg"/>
          </p:nvPr>
        </p:nvSpPr>
        <p:spPr>
          <a:ln/>
        </p:spPr>
      </p:sp>
      <p:sp>
        <p:nvSpPr>
          <p:cNvPr id="21509" name="Rectangle 5"/>
          <p:cNvSpPr>
            <a:spLocks noGrp="1" noChangeArrowheads="1"/>
          </p:cNvSpPr>
          <p:nvPr>
            <p:ph type="body" idx="1"/>
          </p:nvPr>
        </p:nvSpPr>
        <p:spPr/>
        <p:txBody>
          <a:bodyPr/>
          <a:lstStyle/>
          <a:p>
            <a:r>
              <a:rPr lang="en-GB" altLang="en-US" dirty="0"/>
              <a:t>https://blog.csdn.net/qq_41140741/article/details/81508603</a:t>
            </a:r>
          </a:p>
          <a:p>
            <a:endParaRPr lang="en-GB" altLang="en-US" dirty="0"/>
          </a:p>
          <a:p>
            <a:r>
              <a:rPr lang="en-GB" altLang="en-US" dirty="0"/>
              <a:t>&lt;!DOCTYPE html&gt;</a:t>
            </a:r>
          </a:p>
          <a:p>
            <a:r>
              <a:rPr lang="en-GB" altLang="en-US" dirty="0"/>
              <a:t>&lt;html lang="</a:t>
            </a:r>
            <a:r>
              <a:rPr lang="en-GB" altLang="en-US" dirty="0" err="1"/>
              <a:t>en</a:t>
            </a:r>
            <a:r>
              <a:rPr lang="en-GB" altLang="en-US" dirty="0"/>
              <a:t>"&gt;</a:t>
            </a:r>
          </a:p>
          <a:p>
            <a:r>
              <a:rPr lang="en-GB" altLang="en-US" dirty="0"/>
              <a:t>&lt;head&gt;</a:t>
            </a:r>
          </a:p>
          <a:p>
            <a:r>
              <a:rPr lang="en-GB" altLang="en-US" dirty="0"/>
              <a:t>    &lt;meta charset="UTF-8"&gt;</a:t>
            </a:r>
          </a:p>
          <a:p>
            <a:r>
              <a:rPr lang="en-GB" altLang="en-US" dirty="0"/>
              <a:t>    &lt;title&gt;a.html&lt;/title&gt;</a:t>
            </a:r>
          </a:p>
          <a:p>
            <a:r>
              <a:rPr lang="en-GB" altLang="en-US" dirty="0"/>
              <a:t>&lt;/head&gt;</a:t>
            </a:r>
          </a:p>
          <a:p>
            <a:r>
              <a:rPr lang="en-GB" altLang="en-US" dirty="0"/>
              <a:t>&lt;body&gt;</a:t>
            </a:r>
          </a:p>
          <a:p>
            <a:r>
              <a:rPr lang="en-GB" altLang="en-US" dirty="0"/>
              <a:t>&lt;script&gt;</a:t>
            </a:r>
          </a:p>
          <a:p>
            <a:r>
              <a:rPr lang="en-GB" altLang="en-US" dirty="0"/>
              <a:t>function fun(){</a:t>
            </a:r>
          </a:p>
          <a:p>
            <a:r>
              <a:rPr lang="en-GB" altLang="en-US" dirty="0"/>
              <a:t>	var one=</a:t>
            </a:r>
            <a:r>
              <a:rPr lang="en-GB" altLang="en-US" dirty="0" err="1"/>
              <a:t>document.getElementById</a:t>
            </a:r>
            <a:r>
              <a:rPr lang="en-GB" altLang="en-US" dirty="0"/>
              <a:t>('one').value;</a:t>
            </a:r>
          </a:p>
          <a:p>
            <a:r>
              <a:rPr lang="en-GB" altLang="en-US" dirty="0"/>
              <a:t>	var two=</a:t>
            </a:r>
            <a:r>
              <a:rPr lang="en-GB" altLang="en-US" dirty="0" err="1"/>
              <a:t>document.getElementById</a:t>
            </a:r>
            <a:r>
              <a:rPr lang="en-GB" altLang="en-US" dirty="0"/>
              <a:t>('two').value;</a:t>
            </a:r>
          </a:p>
          <a:p>
            <a:r>
              <a:rPr lang="en-GB" altLang="en-US" dirty="0"/>
              <a:t>	var symbol=</a:t>
            </a:r>
            <a:r>
              <a:rPr lang="en-GB" altLang="en-US" dirty="0" err="1"/>
              <a:t>document.getElementById</a:t>
            </a:r>
            <a:r>
              <a:rPr lang="en-GB" altLang="en-US" dirty="0"/>
              <a:t>('symbol').value;</a:t>
            </a:r>
          </a:p>
          <a:p>
            <a:r>
              <a:rPr lang="en-GB" altLang="en-US" dirty="0"/>
              <a:t>	var result=eval(</a:t>
            </a:r>
            <a:r>
              <a:rPr lang="en-GB" altLang="en-US" dirty="0" err="1"/>
              <a:t>one+symbol+two</a:t>
            </a:r>
            <a:r>
              <a:rPr lang="en-GB" altLang="en-US" dirty="0"/>
              <a:t>);</a:t>
            </a:r>
          </a:p>
          <a:p>
            <a:r>
              <a:rPr lang="en-GB" altLang="en-US" dirty="0"/>
              <a:t>	</a:t>
            </a:r>
            <a:r>
              <a:rPr lang="en-GB" altLang="en-US" dirty="0" err="1"/>
              <a:t>document.getElementById</a:t>
            </a:r>
            <a:r>
              <a:rPr lang="en-GB" altLang="en-US" dirty="0"/>
              <a:t>('result').value=result;</a:t>
            </a:r>
          </a:p>
          <a:p>
            <a:r>
              <a:rPr lang="en-GB" altLang="en-US" dirty="0"/>
              <a:t>}</a:t>
            </a:r>
          </a:p>
          <a:p>
            <a:r>
              <a:rPr lang="en-GB" altLang="en-US" dirty="0"/>
              <a:t>&lt;/script&gt;</a:t>
            </a:r>
          </a:p>
          <a:p>
            <a:r>
              <a:rPr lang="en-GB" altLang="en-US" dirty="0"/>
              <a:t>&lt;input type="text" id='one' /&gt;</a:t>
            </a:r>
          </a:p>
          <a:p>
            <a:r>
              <a:rPr lang="en-GB" altLang="en-US" dirty="0"/>
              <a:t>&lt;select id='symbol'&gt;</a:t>
            </a:r>
          </a:p>
          <a:p>
            <a:r>
              <a:rPr lang="en-GB" altLang="en-US" dirty="0"/>
              <a:t>	&lt;option value='+'&gt;＋&lt;/option&gt;</a:t>
            </a:r>
          </a:p>
          <a:p>
            <a:r>
              <a:rPr lang="en-GB" altLang="en-US" dirty="0"/>
              <a:t>	&lt;option value='-'&gt;-&lt;/option&gt;</a:t>
            </a:r>
          </a:p>
          <a:p>
            <a:r>
              <a:rPr lang="en-GB" altLang="en-US" dirty="0"/>
              <a:t>	&lt;option value='*'&gt;*&lt;/option&gt;</a:t>
            </a:r>
          </a:p>
          <a:p>
            <a:r>
              <a:rPr lang="en-GB" altLang="en-US" dirty="0"/>
              <a:t>	&lt;option value='/'&gt;/&lt;/option&gt;</a:t>
            </a:r>
          </a:p>
          <a:p>
            <a:r>
              <a:rPr lang="en-GB" altLang="en-US" dirty="0"/>
              <a:t>&lt;/select&gt;</a:t>
            </a:r>
          </a:p>
          <a:p>
            <a:r>
              <a:rPr lang="en-GB" altLang="en-US" dirty="0"/>
              <a:t>&lt;input type='text' id='two' /&gt;</a:t>
            </a:r>
          </a:p>
          <a:p>
            <a:r>
              <a:rPr lang="en-GB" altLang="en-US" dirty="0"/>
              <a:t>&lt;input type='button' value='=' onclick=fun() /&gt;</a:t>
            </a:r>
          </a:p>
          <a:p>
            <a:r>
              <a:rPr lang="en-GB" altLang="en-US" dirty="0"/>
              <a:t>&lt;input type='text' id='result' /&gt;</a:t>
            </a:r>
          </a:p>
          <a:p>
            <a:r>
              <a:rPr lang="en-GB" altLang="en-US" dirty="0"/>
              <a:t>&lt;/body&gt;</a:t>
            </a:r>
          </a:p>
          <a:p>
            <a:r>
              <a:rPr lang="en-GB" altLang="en-US" dirty="0"/>
              <a:t>&lt;/html&gt;</a:t>
            </a:r>
          </a:p>
        </p:txBody>
      </p:sp>
    </p:spTree>
    <p:extLst>
      <p:ext uri="{BB962C8B-B14F-4D97-AF65-F5344CB8AC3E}">
        <p14:creationId xmlns:p14="http://schemas.microsoft.com/office/powerpoint/2010/main" val="2303364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Rot="1" noChangeAspect="1" noChangeArrowheads="1" noTextEdit="1"/>
          </p:cNvSpPr>
          <p:nvPr>
            <p:ph type="sldImg"/>
          </p:nvPr>
        </p:nvSpPr>
        <p:spPr>
          <a:ln/>
        </p:spPr>
      </p:sp>
      <p:sp>
        <p:nvSpPr>
          <p:cNvPr id="23557" name="Rectangle 5"/>
          <p:cNvSpPr>
            <a:spLocks noGrp="1" noChangeArrowheads="1"/>
          </p:cNvSpPr>
          <p:nvPr>
            <p:ph type="body" idx="1"/>
          </p:nvPr>
        </p:nvSpPr>
        <p:spPr/>
        <p:txBody>
          <a:bodyPr/>
          <a:lstStyle/>
          <a:p>
            <a:r>
              <a:rPr lang="en-GB" altLang="en-US" dirty="0"/>
              <a:t>JavaScript is embedded/included within HTML.  You can often see JavaScript in the source of a web page or it is provided for information on the page as with the calculator example.</a:t>
            </a:r>
          </a:p>
          <a:p>
            <a:r>
              <a:rPr lang="en-GB" altLang="en-US" dirty="0"/>
              <a:t>JavaScript is mainly used as a client-side language - it downloads with the web page. Once the page has downloaded and is on the users' machine, it is actually the web browser which then interprets the JavaScript instructions. JavaScript pages run quickly, you are not relying on an internet connection to a web server. Short pieces of JavaScript can be combined with HTML without the need to develop a fully blown program.</a:t>
            </a:r>
          </a:p>
          <a:p>
            <a:r>
              <a:rPr lang="en-GB" altLang="en-US" dirty="0"/>
              <a:t>There are two types of computer language, compiled and interpreted.  To write or edit a compiled language requires a special piece of software called a compiler.  JavaScript belongs to the other category, called interpreted.  In the case of JavaScript, this interpretation is done by the browser software at run-time.  Because JavaScript is interpreted, this means that no special tools are required to write or edit JavaScript, just a normal text editor. JavaScript web pages can be platform independent i.e. they will run on different browsers and computers (as long as the browser is JavaScript enabled). </a:t>
            </a:r>
          </a:p>
        </p:txBody>
      </p:sp>
    </p:spTree>
    <p:extLst>
      <p:ext uri="{BB962C8B-B14F-4D97-AF65-F5344CB8AC3E}">
        <p14:creationId xmlns:p14="http://schemas.microsoft.com/office/powerpoint/2010/main" val="725483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Rot="1" noChangeAspect="1" noChangeArrowheads="1" noTextEdit="1"/>
          </p:cNvSpPr>
          <p:nvPr>
            <p:ph type="sldImg"/>
          </p:nvPr>
        </p:nvSpPr>
        <p:spPr>
          <a:ln/>
        </p:spPr>
      </p:sp>
      <p:sp>
        <p:nvSpPr>
          <p:cNvPr id="25605" name="Rectangle 5"/>
          <p:cNvSpPr>
            <a:spLocks noGrp="1" noChangeArrowheads="1"/>
          </p:cNvSpPr>
          <p:nvPr>
            <p:ph type="body" idx="1"/>
          </p:nvPr>
        </p:nvSpPr>
        <p:spPr/>
        <p:txBody>
          <a:bodyPr/>
          <a:lstStyle/>
          <a:p>
            <a:r>
              <a:rPr lang="en-GB" altLang="en-US" dirty="0"/>
              <a:t>Java is often confused with JavaScript. JavaScript was originally called </a:t>
            </a:r>
            <a:r>
              <a:rPr lang="en-GB" altLang="en-US" dirty="0" err="1"/>
              <a:t>LiveScript</a:t>
            </a:r>
            <a:r>
              <a:rPr lang="en-GB" altLang="en-US" dirty="0"/>
              <a:t>, but due to the popularity of Java at the time, it was renamed JavaScript . Java is different from JavaScript in a number of significant areas:</a:t>
            </a:r>
          </a:p>
          <a:p>
            <a:r>
              <a:rPr lang="en-GB" altLang="en-US" dirty="0"/>
              <a:t>Java is a full programming language which can do just about anything - JavaScript isn't and can only do relatively simple things.</a:t>
            </a:r>
          </a:p>
          <a:p>
            <a:r>
              <a:rPr lang="en-GB" altLang="en-US" dirty="0"/>
              <a:t>Java is much harder to learn and takes much longer to master.</a:t>
            </a:r>
          </a:p>
          <a:p>
            <a:r>
              <a:rPr lang="en-GB" altLang="en-US" dirty="0"/>
              <a:t>Java is compiled.  The language is not 'embedded' or written in the page - it is self-contained as a separate file.</a:t>
            </a:r>
          </a:p>
          <a:p>
            <a:r>
              <a:rPr lang="en-GB" altLang="en-US" dirty="0"/>
              <a:t>Java can be used/written totally independently from the web - JavaScript works with web browsers only.</a:t>
            </a:r>
          </a:p>
          <a:p>
            <a:r>
              <a:rPr lang="en-GB" altLang="en-US" dirty="0"/>
              <a:t>They are sometimes used together - JavaScript can be used to 'control' or configure Java 'applets'.</a:t>
            </a:r>
          </a:p>
          <a:p>
            <a:endParaRPr lang="en-GB" altLang="en-US" dirty="0"/>
          </a:p>
          <a:p>
            <a:endParaRPr lang="en-GB" altLang="en-US" dirty="0"/>
          </a:p>
        </p:txBody>
      </p:sp>
    </p:spTree>
    <p:extLst>
      <p:ext uri="{BB962C8B-B14F-4D97-AF65-F5344CB8AC3E}">
        <p14:creationId xmlns:p14="http://schemas.microsoft.com/office/powerpoint/2010/main" val="101934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10</a:t>
            </a:fld>
            <a:endParaRPr lang="en-US"/>
          </a:p>
        </p:txBody>
      </p:sp>
    </p:spTree>
    <p:extLst>
      <p:ext uri="{BB962C8B-B14F-4D97-AF65-F5344CB8AC3E}">
        <p14:creationId xmlns:p14="http://schemas.microsoft.com/office/powerpoint/2010/main" val="221819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potential issue</a:t>
            </a:r>
            <a:r>
              <a:rPr lang="zh-CN" altLang="en-US" dirty="0"/>
              <a:t>？</a:t>
            </a:r>
            <a:endParaRPr lang="en-US" altLang="zh-CN" dirty="0"/>
          </a:p>
          <a:p>
            <a:r>
              <a:rPr lang="en-US" altLang="zh-CN" dirty="0"/>
              <a:t>Loading time &amp; Check the</a:t>
            </a:r>
            <a:r>
              <a:rPr lang="zh-CN" altLang="en-US" dirty="0"/>
              <a:t> </a:t>
            </a:r>
            <a:r>
              <a:rPr lang="en-US" altLang="zh-CN" dirty="0"/>
              <a:t>example</a:t>
            </a:r>
            <a:r>
              <a:rPr lang="zh-CN" altLang="en-US" dirty="0"/>
              <a:t> </a:t>
            </a:r>
            <a:r>
              <a:rPr lang="en-US" altLang="zh-CN" dirty="0"/>
              <a:t>on</a:t>
            </a:r>
            <a:r>
              <a:rPr lang="zh-CN" altLang="en-US" dirty="0"/>
              <a:t> </a:t>
            </a:r>
            <a:r>
              <a:rPr lang="en-US" altLang="zh-CN" dirty="0"/>
              <a:t>page</a:t>
            </a:r>
            <a:r>
              <a:rPr lang="zh-CN" altLang="en-US" dirty="0"/>
              <a:t> </a:t>
            </a:r>
            <a:r>
              <a:rPr lang="en-US" altLang="zh-CN" dirty="0"/>
              <a:t>10.</a:t>
            </a:r>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13</a:t>
            </a:fld>
            <a:endParaRPr lang="en-US"/>
          </a:p>
        </p:txBody>
      </p:sp>
    </p:spTree>
    <p:extLst>
      <p:ext uri="{BB962C8B-B14F-4D97-AF65-F5344CB8AC3E}">
        <p14:creationId xmlns:p14="http://schemas.microsoft.com/office/powerpoint/2010/main" val="425712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Any potential issue of putting at the bottom?</a:t>
            </a:r>
            <a:endParaRPr lang="en-US" dirty="0"/>
          </a:p>
        </p:txBody>
      </p:sp>
      <p:sp>
        <p:nvSpPr>
          <p:cNvPr id="4" name="Slide Number Placeholder 3"/>
          <p:cNvSpPr>
            <a:spLocks noGrp="1"/>
          </p:cNvSpPr>
          <p:nvPr>
            <p:ph type="sldNum" sz="quarter" idx="5"/>
          </p:nvPr>
        </p:nvSpPr>
        <p:spPr/>
        <p:txBody>
          <a:bodyPr/>
          <a:lstStyle/>
          <a:p>
            <a:fld id="{758DC608-7182-465F-9EEE-B41F30BF0074}" type="slidenum">
              <a:rPr lang="en-US" smtClean="0"/>
              <a:t>14</a:t>
            </a:fld>
            <a:endParaRPr lang="en-US"/>
          </a:p>
        </p:txBody>
      </p:sp>
    </p:spTree>
    <p:extLst>
      <p:ext uri="{BB962C8B-B14F-4D97-AF65-F5344CB8AC3E}">
        <p14:creationId xmlns:p14="http://schemas.microsoft.com/office/powerpoint/2010/main" val="221629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DEB34A-15AF-4DFE-86EF-CECA6526C74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215920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EB34A-15AF-4DFE-86EF-CECA6526C74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390582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EB34A-15AF-4DFE-86EF-CECA6526C74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109145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EB34A-15AF-4DFE-86EF-CECA6526C74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272162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EB34A-15AF-4DFE-86EF-CECA6526C747}"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125171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DEB34A-15AF-4DFE-86EF-CECA6526C747}"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262493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DEB34A-15AF-4DFE-86EF-CECA6526C747}"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262250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DEB34A-15AF-4DFE-86EF-CECA6526C747}"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416261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EB34A-15AF-4DFE-86EF-CECA6526C747}"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325868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EB34A-15AF-4DFE-86EF-CECA6526C747}"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35772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EB34A-15AF-4DFE-86EF-CECA6526C747}"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0884CE-F11C-4E18-B839-63B78D46A174}" type="slidenum">
              <a:rPr lang="en-US" smtClean="0"/>
              <a:t>‹#›</a:t>
            </a:fld>
            <a:endParaRPr lang="en-US"/>
          </a:p>
        </p:txBody>
      </p:sp>
    </p:spTree>
    <p:extLst>
      <p:ext uri="{BB962C8B-B14F-4D97-AF65-F5344CB8AC3E}">
        <p14:creationId xmlns:p14="http://schemas.microsoft.com/office/powerpoint/2010/main" val="206333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EB34A-15AF-4DFE-86EF-CECA6526C747}" type="datetimeFigureOut">
              <a:rPr lang="en-US" smtClean="0"/>
              <a:t>9/8/2021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84CE-F11C-4E18-B839-63B78D46A174}" type="slidenum">
              <a:rPr lang="en-US" smtClean="0"/>
              <a:t>‹#›</a:t>
            </a:fld>
            <a:endParaRPr lang="en-US"/>
          </a:p>
        </p:txBody>
      </p:sp>
    </p:spTree>
    <p:extLst>
      <p:ext uri="{BB962C8B-B14F-4D97-AF65-F5344CB8AC3E}">
        <p14:creationId xmlns:p14="http://schemas.microsoft.com/office/powerpoint/2010/main" val="4156022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lai12@ilst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sc.villanova.edu/~map/1020/javascript.pp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normAutofit/>
          </a:bodyPr>
          <a:lstStyle/>
          <a:p>
            <a:r>
              <a:rPr lang="en-US" b="1" dirty="0"/>
              <a:t>IT 353 Web Development Technologies</a:t>
            </a:r>
          </a:p>
        </p:txBody>
      </p:sp>
      <p:sp>
        <p:nvSpPr>
          <p:cNvPr id="3" name="Subtitle 2"/>
          <p:cNvSpPr>
            <a:spLocks noGrp="1"/>
          </p:cNvSpPr>
          <p:nvPr>
            <p:ph type="subTitle" idx="1"/>
          </p:nvPr>
        </p:nvSpPr>
        <p:spPr>
          <a:xfrm>
            <a:off x="1706681" y="2696066"/>
            <a:ext cx="10147066" cy="3715885"/>
          </a:xfrm>
        </p:spPr>
        <p:txBody>
          <a:bodyPr>
            <a:normAutofit/>
          </a:bodyPr>
          <a:lstStyle/>
          <a:p>
            <a:pPr algn="l"/>
            <a:endParaRPr lang="en-US" sz="2800" dirty="0"/>
          </a:p>
          <a:p>
            <a:pPr algn="l"/>
            <a:endParaRPr lang="en-US" dirty="0"/>
          </a:p>
          <a:p>
            <a:pPr algn="l"/>
            <a:endParaRPr lang="en-US" dirty="0"/>
          </a:p>
          <a:p>
            <a:pPr algn="l"/>
            <a:endParaRPr lang="en-US" dirty="0"/>
          </a:p>
          <a:p>
            <a:pPr algn="l"/>
            <a:endParaRPr lang="en-US" dirty="0"/>
          </a:p>
          <a:p>
            <a:pPr algn="l"/>
            <a:endParaRPr lang="en-US" dirty="0"/>
          </a:p>
          <a:p>
            <a:pPr algn="r"/>
            <a:r>
              <a:rPr lang="en-US" dirty="0"/>
              <a:t>Jianwei Lai</a:t>
            </a:r>
          </a:p>
          <a:p>
            <a:pPr algn="r"/>
            <a:r>
              <a:rPr lang="en-US" dirty="0">
                <a:hlinkClick r:id="rId3"/>
              </a:rPr>
              <a:t>jlai12@ilstu.edu</a:t>
            </a:r>
            <a:endParaRPr lang="en-US" dirty="0"/>
          </a:p>
        </p:txBody>
      </p:sp>
      <p:pic>
        <p:nvPicPr>
          <p:cNvPr id="1026" name="Picture 2" descr="Image result for javascri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790" y="3662806"/>
            <a:ext cx="2898521" cy="2898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9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19FEF5-9513-482C-8F58-BF524BA9F57C}" type="slidenum">
              <a:rPr lang="en-US" smtClean="0"/>
              <a:t>10</a:t>
            </a:fld>
            <a:endParaRPr lang="en-US"/>
          </a:p>
        </p:txBody>
      </p:sp>
      <p:sp>
        <p:nvSpPr>
          <p:cNvPr id="2" name="Title 1"/>
          <p:cNvSpPr>
            <a:spLocks noGrp="1"/>
          </p:cNvSpPr>
          <p:nvPr>
            <p:ph type="title" idx="4294967295"/>
          </p:nvPr>
        </p:nvSpPr>
        <p:spPr>
          <a:xfrm>
            <a:off x="892367" y="302838"/>
            <a:ext cx="7704137" cy="1346200"/>
          </a:xfrm>
        </p:spPr>
        <p:txBody>
          <a:bodyPr/>
          <a:lstStyle/>
          <a:p>
            <a:r>
              <a:rPr lang="en-US" b="1" dirty="0"/>
              <a:t>Page Rendering and Script</a:t>
            </a:r>
          </a:p>
        </p:txBody>
      </p:sp>
      <p:sp>
        <p:nvSpPr>
          <p:cNvPr id="3" name="Content Placeholder 2"/>
          <p:cNvSpPr>
            <a:spLocks noGrp="1"/>
          </p:cNvSpPr>
          <p:nvPr>
            <p:ph idx="4294967295"/>
          </p:nvPr>
        </p:nvSpPr>
        <p:spPr>
          <a:xfrm>
            <a:off x="892367" y="1423517"/>
            <a:ext cx="9089834" cy="3937000"/>
          </a:xfrm>
        </p:spPr>
        <p:txBody>
          <a:bodyPr>
            <a:normAutofit/>
          </a:bodyPr>
          <a:lstStyle/>
          <a:p>
            <a:pPr marL="0" indent="0">
              <a:buNone/>
            </a:pPr>
            <a:r>
              <a:rPr lang="en-US" sz="3600" dirty="0"/>
              <a:t>When the browser renders an HTML-page and finds a &lt;script&gt; tag - it switches into </a:t>
            </a:r>
            <a:r>
              <a:rPr lang="en-US" sz="3600" dirty="0" err="1"/>
              <a:t>Javascript</a:t>
            </a:r>
            <a:r>
              <a:rPr lang="en-US" sz="3600" dirty="0"/>
              <a:t> mode and executes the code inside. Once executed the browser continues rendering the rest of the page.</a:t>
            </a:r>
          </a:p>
        </p:txBody>
      </p:sp>
    </p:spTree>
    <p:extLst>
      <p:ext uri="{BB962C8B-B14F-4D97-AF65-F5344CB8AC3E}">
        <p14:creationId xmlns:p14="http://schemas.microsoft.com/office/powerpoint/2010/main" val="413379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306" y="1575163"/>
            <a:ext cx="6096000" cy="4801314"/>
          </a:xfrm>
          <a:prstGeom prst="rect">
            <a:avLst/>
          </a:prstGeom>
        </p:spPr>
        <p:txBody>
          <a:bodyPr>
            <a:spAutoFit/>
          </a:bodyPr>
          <a:lstStyle/>
          <a:p>
            <a:r>
              <a:rPr lang="en-US" dirty="0"/>
              <a:t>&lt;!DOCTYPE html&gt;</a:t>
            </a:r>
          </a:p>
          <a:p>
            <a:r>
              <a:rPr lang="en-US" dirty="0"/>
              <a:t>&lt;html&gt;</a:t>
            </a:r>
          </a:p>
          <a:p>
            <a:r>
              <a:rPr lang="en-US" dirty="0"/>
              <a:t>&lt;head&gt;</a:t>
            </a:r>
          </a:p>
          <a:p>
            <a:r>
              <a:rPr lang="en-US" dirty="0"/>
              <a:t>&lt;title&gt;Introduction to </a:t>
            </a:r>
            <a:r>
              <a:rPr lang="en-US" dirty="0" err="1"/>
              <a:t>Javascript</a:t>
            </a:r>
            <a:r>
              <a:rPr lang="en-US" dirty="0"/>
              <a:t>&lt;/title&gt;</a:t>
            </a:r>
          </a:p>
          <a:p>
            <a:endParaRPr lang="en-US" dirty="0"/>
          </a:p>
          <a:p>
            <a:r>
              <a:rPr lang="en-US" dirty="0"/>
              <a:t>&lt;/head&gt;</a:t>
            </a:r>
          </a:p>
          <a:p>
            <a:endParaRPr lang="en-US" dirty="0"/>
          </a:p>
          <a:p>
            <a:r>
              <a:rPr lang="en-US" dirty="0"/>
              <a:t>&lt;body&gt;</a:t>
            </a:r>
          </a:p>
          <a:p>
            <a:endParaRPr lang="en-US" dirty="0"/>
          </a:p>
          <a:p>
            <a:r>
              <a:rPr lang="en-US" dirty="0"/>
              <a:t>&lt;div id="demo"&gt;</a:t>
            </a:r>
          </a:p>
          <a:p>
            <a:r>
              <a:rPr lang="en-US" dirty="0"/>
              <a:t>&lt;/div&gt;</a:t>
            </a:r>
          </a:p>
          <a:p>
            <a:r>
              <a:rPr lang="en-US" dirty="0"/>
              <a:t>&lt;script&gt;</a:t>
            </a:r>
          </a:p>
          <a:p>
            <a:r>
              <a:rPr lang="en-US" dirty="0" err="1"/>
              <a:t>document.getElementById</a:t>
            </a:r>
            <a:r>
              <a:rPr lang="en-US" dirty="0"/>
              <a:t>("demo").</a:t>
            </a:r>
            <a:r>
              <a:rPr lang="en-US" dirty="0" err="1"/>
              <a:t>innerHTML</a:t>
            </a:r>
            <a:r>
              <a:rPr lang="en-US" dirty="0"/>
              <a:t>="Hello </a:t>
            </a:r>
            <a:r>
              <a:rPr lang="en-US" dirty="0" err="1"/>
              <a:t>Javascript</a:t>
            </a:r>
            <a:r>
              <a:rPr lang="en-US" dirty="0"/>
              <a:t>";</a:t>
            </a:r>
          </a:p>
          <a:p>
            <a:r>
              <a:rPr lang="en-US" dirty="0"/>
              <a:t>&lt;/script&gt;</a:t>
            </a:r>
          </a:p>
          <a:p>
            <a:r>
              <a:rPr lang="en-US" dirty="0"/>
              <a:t>&lt;/body&gt;</a:t>
            </a:r>
          </a:p>
          <a:p>
            <a:r>
              <a:rPr lang="en-US" dirty="0"/>
              <a:t>&lt;/html&gt;</a:t>
            </a:r>
          </a:p>
        </p:txBody>
      </p:sp>
      <p:sp>
        <p:nvSpPr>
          <p:cNvPr id="3" name="Rectangle 2"/>
          <p:cNvSpPr/>
          <p:nvPr/>
        </p:nvSpPr>
        <p:spPr>
          <a:xfrm>
            <a:off x="6430179" y="1575163"/>
            <a:ext cx="6096000" cy="4801314"/>
          </a:xfrm>
          <a:prstGeom prst="rect">
            <a:avLst/>
          </a:prstGeom>
        </p:spPr>
        <p:txBody>
          <a:bodyPr>
            <a:spAutoFit/>
          </a:bodyPr>
          <a:lstStyle/>
          <a:p>
            <a:r>
              <a:rPr lang="en-US" dirty="0"/>
              <a:t>&lt;!DOCTYPE html&gt;</a:t>
            </a:r>
          </a:p>
          <a:p>
            <a:r>
              <a:rPr lang="en-US" dirty="0"/>
              <a:t>&lt;html&gt;</a:t>
            </a:r>
          </a:p>
          <a:p>
            <a:r>
              <a:rPr lang="en-US" dirty="0"/>
              <a:t>&lt;head&gt;</a:t>
            </a:r>
          </a:p>
          <a:p>
            <a:r>
              <a:rPr lang="en-US" dirty="0"/>
              <a:t>&lt;title&gt;Introduction to </a:t>
            </a:r>
            <a:r>
              <a:rPr lang="en-US" dirty="0" err="1"/>
              <a:t>Javascript</a:t>
            </a:r>
            <a:r>
              <a:rPr lang="en-US" dirty="0"/>
              <a:t>&lt;/title&gt;</a:t>
            </a:r>
          </a:p>
          <a:p>
            <a:r>
              <a:rPr lang="en-US" dirty="0"/>
              <a:t>&lt;script&gt;</a:t>
            </a:r>
          </a:p>
          <a:p>
            <a:r>
              <a:rPr lang="en-US" dirty="0" err="1"/>
              <a:t>document.getElementById</a:t>
            </a:r>
            <a:r>
              <a:rPr lang="en-US" dirty="0"/>
              <a:t>("demo").</a:t>
            </a:r>
            <a:r>
              <a:rPr lang="en-US" dirty="0" err="1"/>
              <a:t>innerHTML</a:t>
            </a:r>
            <a:r>
              <a:rPr lang="en-US" dirty="0"/>
              <a:t>="Hello </a:t>
            </a:r>
            <a:r>
              <a:rPr lang="en-US" dirty="0" err="1"/>
              <a:t>Javascript</a:t>
            </a:r>
            <a:r>
              <a:rPr lang="en-US" dirty="0"/>
              <a:t>";</a:t>
            </a:r>
          </a:p>
          <a:p>
            <a:r>
              <a:rPr lang="en-US" dirty="0"/>
              <a:t>&lt;/script&gt;</a:t>
            </a:r>
          </a:p>
          <a:p>
            <a:r>
              <a:rPr lang="en-US" dirty="0"/>
              <a:t>&lt;/head&gt;</a:t>
            </a:r>
          </a:p>
          <a:p>
            <a:endParaRPr lang="en-US" dirty="0"/>
          </a:p>
          <a:p>
            <a:r>
              <a:rPr lang="en-US" dirty="0"/>
              <a:t>&lt;body&gt;</a:t>
            </a:r>
          </a:p>
          <a:p>
            <a:endParaRPr lang="en-US" dirty="0"/>
          </a:p>
          <a:p>
            <a:r>
              <a:rPr lang="en-US" dirty="0"/>
              <a:t>&lt;div id="demo"&gt;</a:t>
            </a:r>
          </a:p>
          <a:p>
            <a:r>
              <a:rPr lang="en-US" dirty="0"/>
              <a:t>&lt;/div&gt;</a:t>
            </a:r>
          </a:p>
          <a:p>
            <a:endParaRPr lang="en-US" dirty="0"/>
          </a:p>
          <a:p>
            <a:r>
              <a:rPr lang="en-US" dirty="0"/>
              <a:t>&lt;/body&gt;</a:t>
            </a:r>
          </a:p>
          <a:p>
            <a:r>
              <a:rPr lang="en-US" dirty="0"/>
              <a:t>&lt;/html&gt;</a:t>
            </a:r>
          </a:p>
        </p:txBody>
      </p:sp>
      <p:sp>
        <p:nvSpPr>
          <p:cNvPr id="4" name="Title 1">
            <a:extLst>
              <a:ext uri="{FF2B5EF4-FFF2-40B4-BE49-F238E27FC236}">
                <a16:creationId xmlns:a16="http://schemas.microsoft.com/office/drawing/2014/main" id="{C5E0D35F-A258-4573-8A84-A354C7317935}"/>
              </a:ext>
            </a:extLst>
          </p:cNvPr>
          <p:cNvSpPr txBox="1">
            <a:spLocks/>
          </p:cNvSpPr>
          <p:nvPr/>
        </p:nvSpPr>
        <p:spPr>
          <a:xfrm>
            <a:off x="892367" y="302838"/>
            <a:ext cx="7704137" cy="1346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Try to see the difference</a:t>
            </a:r>
          </a:p>
        </p:txBody>
      </p:sp>
    </p:spTree>
    <p:extLst>
      <p:ext uri="{BB962C8B-B14F-4D97-AF65-F5344CB8AC3E}">
        <p14:creationId xmlns:p14="http://schemas.microsoft.com/office/powerpoint/2010/main" val="267723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to Add JavaScript</a:t>
            </a:r>
          </a:p>
        </p:txBody>
      </p:sp>
      <p:sp>
        <p:nvSpPr>
          <p:cNvPr id="3" name="Content Placeholder 2"/>
          <p:cNvSpPr>
            <a:spLocks noGrp="1"/>
          </p:cNvSpPr>
          <p:nvPr>
            <p:ph idx="1"/>
          </p:nvPr>
        </p:nvSpPr>
        <p:spPr/>
        <p:txBody>
          <a:bodyPr>
            <a:normAutofit/>
          </a:bodyPr>
          <a:lstStyle/>
          <a:p>
            <a:r>
              <a:rPr lang="en-US" dirty="0"/>
              <a:t>A script can be put anywhere on the page. The most useful places include:</a:t>
            </a:r>
          </a:p>
          <a:p>
            <a:pPr lvl="1"/>
            <a:r>
              <a:rPr lang="en-US" dirty="0"/>
              <a:t>Inside the Head tag of the document</a:t>
            </a:r>
          </a:p>
          <a:p>
            <a:pPr lvl="1"/>
            <a:r>
              <a:rPr lang="en-US" dirty="0"/>
              <a:t>At the bottom of the document, right before closing BODY</a:t>
            </a:r>
          </a:p>
          <a:p>
            <a:r>
              <a:rPr lang="en-US" dirty="0"/>
              <a:t> But, generally scripts can be put anywhere.</a:t>
            </a:r>
          </a:p>
        </p:txBody>
      </p:sp>
      <p:sp>
        <p:nvSpPr>
          <p:cNvPr id="4" name="Slide Number Placeholder 3"/>
          <p:cNvSpPr>
            <a:spLocks noGrp="1"/>
          </p:cNvSpPr>
          <p:nvPr>
            <p:ph type="sldNum" sz="quarter" idx="12"/>
          </p:nvPr>
        </p:nvSpPr>
        <p:spPr/>
        <p:txBody>
          <a:bodyPr/>
          <a:lstStyle/>
          <a:p>
            <a:fld id="{2619FEF5-9513-482C-8F58-BF524BA9F57C}" type="slidenum">
              <a:rPr lang="en-US" smtClean="0"/>
              <a:t>12</a:t>
            </a:fld>
            <a:endParaRPr lang="en-US"/>
          </a:p>
        </p:txBody>
      </p:sp>
      <p:sp>
        <p:nvSpPr>
          <p:cNvPr id="7" name="Rectangle 6"/>
          <p:cNvSpPr/>
          <p:nvPr/>
        </p:nvSpPr>
        <p:spPr>
          <a:xfrm>
            <a:off x="3877748" y="5712659"/>
            <a:ext cx="5710501" cy="369332"/>
          </a:xfrm>
          <a:prstGeom prst="rect">
            <a:avLst/>
          </a:prstGeom>
        </p:spPr>
        <p:txBody>
          <a:bodyPr wrap="square">
            <a:spAutoFit/>
          </a:bodyPr>
          <a:lstStyle/>
          <a:p>
            <a:r>
              <a:rPr lang="en-US" dirty="0"/>
              <a:t>http://javascript.info/tutorial/adding-script-html</a:t>
            </a:r>
          </a:p>
        </p:txBody>
      </p:sp>
    </p:spTree>
    <p:extLst>
      <p:ext uri="{BB962C8B-B14F-4D97-AF65-F5344CB8AC3E}">
        <p14:creationId xmlns:p14="http://schemas.microsoft.com/office/powerpoint/2010/main" val="96958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19FEF5-9513-482C-8F58-BF524BA9F57C}" type="slidenum">
              <a:rPr lang="en-US" smtClean="0"/>
              <a:t>13</a:t>
            </a:fld>
            <a:endParaRPr lang="en-US"/>
          </a:p>
        </p:txBody>
      </p:sp>
      <p:sp>
        <p:nvSpPr>
          <p:cNvPr id="2" name="Title 1"/>
          <p:cNvSpPr>
            <a:spLocks noGrp="1"/>
          </p:cNvSpPr>
          <p:nvPr>
            <p:ph type="title" idx="4294967295"/>
          </p:nvPr>
        </p:nvSpPr>
        <p:spPr>
          <a:xfrm>
            <a:off x="561861" y="195556"/>
            <a:ext cx="9235458" cy="1346200"/>
          </a:xfrm>
        </p:spPr>
        <p:txBody>
          <a:bodyPr/>
          <a:lstStyle/>
          <a:p>
            <a:r>
              <a:rPr lang="en-US" b="1" dirty="0"/>
              <a:t>Where to Put Script</a:t>
            </a:r>
          </a:p>
        </p:txBody>
      </p:sp>
      <p:sp>
        <p:nvSpPr>
          <p:cNvPr id="3" name="Content Placeholder 2"/>
          <p:cNvSpPr>
            <a:spLocks noGrp="1"/>
          </p:cNvSpPr>
          <p:nvPr>
            <p:ph idx="4294967295"/>
          </p:nvPr>
        </p:nvSpPr>
        <p:spPr>
          <a:xfrm>
            <a:off x="561861" y="1421961"/>
            <a:ext cx="4388626" cy="3935413"/>
          </a:xfrm>
        </p:spPr>
        <p:txBody>
          <a:bodyPr/>
          <a:lstStyle/>
          <a:p>
            <a:pPr marL="0" indent="0">
              <a:buNone/>
            </a:pPr>
            <a:r>
              <a:rPr lang="en-US" dirty="0"/>
              <a:t>If you want a script to execute early, before the page is displayed, then the </a:t>
            </a:r>
            <a:r>
              <a:rPr lang="en-US" b="1" dirty="0"/>
              <a:t>HEAD</a:t>
            </a:r>
            <a:r>
              <a:rPr lang="en-US" dirty="0"/>
              <a:t> section is a good place.</a:t>
            </a:r>
          </a:p>
        </p:txBody>
      </p:sp>
      <p:sp>
        <p:nvSpPr>
          <p:cNvPr id="6" name="Rectangle 5"/>
          <p:cNvSpPr/>
          <p:nvPr/>
        </p:nvSpPr>
        <p:spPr>
          <a:xfrm>
            <a:off x="5225317" y="1587789"/>
            <a:ext cx="4572000" cy="3139321"/>
          </a:xfrm>
          <a:prstGeom prst="rect">
            <a:avLst/>
          </a:prstGeom>
        </p:spPr>
        <p:txBody>
          <a:bodyPr>
            <a:spAutoFit/>
          </a:bodyPr>
          <a:lstStyle/>
          <a:p>
            <a:r>
              <a:rPr lang="en-US" dirty="0"/>
              <a:t>&lt;html&gt;</a:t>
            </a:r>
          </a:p>
          <a:p>
            <a:r>
              <a:rPr lang="en-US" dirty="0"/>
              <a:t>  &lt;head&gt;</a:t>
            </a:r>
          </a:p>
          <a:p>
            <a:r>
              <a:rPr lang="en-US" dirty="0"/>
              <a:t>    &lt;script&gt;</a:t>
            </a:r>
          </a:p>
          <a:p>
            <a:r>
              <a:rPr lang="en-US" dirty="0"/>
              <a:t>     …</a:t>
            </a:r>
          </a:p>
          <a:p>
            <a:r>
              <a:rPr lang="en-US" dirty="0"/>
              <a:t>    &lt;/script&gt;</a:t>
            </a:r>
          </a:p>
          <a:p>
            <a:r>
              <a:rPr lang="en-US" dirty="0"/>
              <a:t>  &lt;/head&gt;</a:t>
            </a:r>
          </a:p>
          <a:p>
            <a:r>
              <a:rPr lang="en-US" dirty="0"/>
              <a:t>  &lt;body&gt;</a:t>
            </a:r>
          </a:p>
          <a:p>
            <a:r>
              <a:rPr lang="en-US" dirty="0"/>
              <a:t>  &lt;h2&gt;Press the button to start&lt;/h2&gt; </a:t>
            </a:r>
          </a:p>
          <a:p>
            <a:r>
              <a:rPr lang="en-US" dirty="0"/>
              <a:t>   ….</a:t>
            </a:r>
          </a:p>
          <a:p>
            <a:r>
              <a:rPr lang="en-US" dirty="0"/>
              <a:t>  &lt;/body&gt;</a:t>
            </a:r>
          </a:p>
          <a:p>
            <a:r>
              <a:rPr lang="en-US" dirty="0"/>
              <a:t>&lt;/html&gt;</a:t>
            </a:r>
          </a:p>
        </p:txBody>
      </p:sp>
    </p:spTree>
    <p:extLst>
      <p:ext uri="{BB962C8B-B14F-4D97-AF65-F5344CB8AC3E}">
        <p14:creationId xmlns:p14="http://schemas.microsoft.com/office/powerpoint/2010/main" val="7799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19FEF5-9513-482C-8F58-BF524BA9F57C}" type="slidenum">
              <a:rPr lang="en-US" smtClean="0"/>
              <a:t>14</a:t>
            </a:fld>
            <a:endParaRPr lang="en-US"/>
          </a:p>
        </p:txBody>
      </p:sp>
      <p:sp>
        <p:nvSpPr>
          <p:cNvPr id="2" name="Title 1"/>
          <p:cNvSpPr>
            <a:spLocks noGrp="1"/>
          </p:cNvSpPr>
          <p:nvPr>
            <p:ph type="title" idx="4294967295"/>
          </p:nvPr>
        </p:nvSpPr>
        <p:spPr>
          <a:xfrm>
            <a:off x="792103" y="124284"/>
            <a:ext cx="7704137" cy="1346200"/>
          </a:xfrm>
        </p:spPr>
        <p:txBody>
          <a:bodyPr/>
          <a:lstStyle/>
          <a:p>
            <a:r>
              <a:rPr lang="en-US" b="1" dirty="0"/>
              <a:t>Where to Put Script</a:t>
            </a:r>
          </a:p>
        </p:txBody>
      </p:sp>
      <p:sp>
        <p:nvSpPr>
          <p:cNvPr id="3" name="Content Placeholder 2"/>
          <p:cNvSpPr>
            <a:spLocks noGrp="1"/>
          </p:cNvSpPr>
          <p:nvPr>
            <p:ph idx="4294967295"/>
          </p:nvPr>
        </p:nvSpPr>
        <p:spPr>
          <a:xfrm>
            <a:off x="881349" y="1305374"/>
            <a:ext cx="8790609" cy="3935413"/>
          </a:xfrm>
        </p:spPr>
        <p:txBody>
          <a:bodyPr anchor="t" anchorCtr="0"/>
          <a:lstStyle/>
          <a:p>
            <a:r>
              <a:rPr lang="en-US" dirty="0"/>
              <a:t>A script can also be at the bottom of page body. </a:t>
            </a:r>
          </a:p>
          <a:p>
            <a:r>
              <a:rPr lang="en-US" dirty="0"/>
              <a:t>It executes after the page is shown.</a:t>
            </a:r>
          </a:p>
        </p:txBody>
      </p:sp>
      <p:sp>
        <p:nvSpPr>
          <p:cNvPr id="5" name="Rectangle 4"/>
          <p:cNvSpPr/>
          <p:nvPr/>
        </p:nvSpPr>
        <p:spPr>
          <a:xfrm>
            <a:off x="1399142" y="2406201"/>
            <a:ext cx="5154059" cy="984885"/>
          </a:xfrm>
          <a:prstGeom prst="rect">
            <a:avLst/>
          </a:prstGeom>
        </p:spPr>
        <p:txBody>
          <a:bodyPr wrap="square">
            <a:spAutoFit/>
          </a:bodyPr>
          <a:lstStyle/>
          <a:p>
            <a:pPr marL="457200" indent="-457200">
              <a:buFont typeface="Wingdings" panose="05000000000000000000" pitchFamily="2" charset="2"/>
              <a:buChar char="§"/>
            </a:pPr>
            <a:r>
              <a:rPr lang="en-US" sz="2000" dirty="0">
                <a:solidFill>
                  <a:srgbClr val="006400"/>
                </a:solidFill>
                <a:latin typeface="Arial" panose="020B0604020202020204" pitchFamily="34" charset="0"/>
              </a:rPr>
              <a:t>Pros: user doesn’t have to wait for scripts.</a:t>
            </a:r>
            <a:br>
              <a:rPr lang="en-US" dirty="0"/>
            </a:br>
            <a:endParaRPr lang="en-US" dirty="0"/>
          </a:p>
        </p:txBody>
      </p:sp>
      <p:pic>
        <p:nvPicPr>
          <p:cNvPr id="7" name="Picture 6"/>
          <p:cNvPicPr>
            <a:picLocks noChangeAspect="1"/>
          </p:cNvPicPr>
          <p:nvPr/>
        </p:nvPicPr>
        <p:blipFill>
          <a:blip r:embed="rId3"/>
          <a:stretch>
            <a:fillRect/>
          </a:stretch>
        </p:blipFill>
        <p:spPr>
          <a:xfrm>
            <a:off x="2191274" y="3256651"/>
            <a:ext cx="4263835" cy="2809695"/>
          </a:xfrm>
          <a:prstGeom prst="rect">
            <a:avLst/>
          </a:prstGeom>
        </p:spPr>
      </p:pic>
      <p:sp>
        <p:nvSpPr>
          <p:cNvPr id="8" name="Rectangle 7"/>
          <p:cNvSpPr/>
          <p:nvPr/>
        </p:nvSpPr>
        <p:spPr>
          <a:xfrm>
            <a:off x="6455109" y="1635594"/>
            <a:ext cx="5090568" cy="3724096"/>
          </a:xfrm>
          <a:prstGeom prst="rect">
            <a:avLst/>
          </a:prstGeom>
        </p:spPr>
        <p:txBody>
          <a:bodyPr wrap="square">
            <a:spAutoFit/>
          </a:bodyPr>
          <a:lstStyle/>
          <a:p>
            <a:pPr>
              <a:spcBef>
                <a:spcPts val="600"/>
              </a:spcBef>
            </a:pPr>
            <a:endParaRPr lang="en-US" sz="2000" dirty="0">
              <a:solidFill>
                <a:srgbClr val="006400"/>
              </a:solidFill>
              <a:latin typeface="Arial" panose="020B0604020202020204" pitchFamily="34" charset="0"/>
            </a:endParaRPr>
          </a:p>
          <a:p>
            <a:pPr marL="457200" indent="-457200">
              <a:spcBef>
                <a:spcPts val="600"/>
              </a:spcBef>
              <a:buFont typeface="Wingdings" panose="05000000000000000000" pitchFamily="2" charset="2"/>
              <a:buChar char="§"/>
            </a:pPr>
            <a:endParaRPr lang="en-US" sz="2000" dirty="0">
              <a:solidFill>
                <a:srgbClr val="006400"/>
              </a:solidFill>
              <a:latin typeface="Arial" panose="020B0604020202020204" pitchFamily="34" charset="0"/>
            </a:endParaRPr>
          </a:p>
          <a:p>
            <a:pPr marL="457200" indent="-457200">
              <a:spcBef>
                <a:spcPts val="600"/>
              </a:spcBef>
              <a:buFont typeface="Wingdings" panose="05000000000000000000" pitchFamily="2" charset="2"/>
              <a:buChar char="§"/>
            </a:pPr>
            <a:r>
              <a:rPr lang="en-US" sz="2000" dirty="0">
                <a:solidFill>
                  <a:srgbClr val="8B0000"/>
                </a:solidFill>
                <a:latin typeface="Arial" panose="020B0604020202020204" pitchFamily="34" charset="0"/>
              </a:rPr>
              <a:t>Cons: functions become available after the HTML is loaded. A user has a chance to click on button which may not work. </a:t>
            </a:r>
          </a:p>
          <a:p>
            <a:pPr marL="457200" indent="-457200">
              <a:spcBef>
                <a:spcPts val="600"/>
              </a:spcBef>
              <a:buFont typeface="Wingdings" panose="05000000000000000000" pitchFamily="2" charset="2"/>
              <a:buChar char="§"/>
            </a:pPr>
            <a:r>
              <a:rPr lang="en-US" sz="2000" dirty="0">
                <a:solidFill>
                  <a:srgbClr val="8B0000"/>
                </a:solidFill>
                <a:latin typeface="Arial" panose="020B0604020202020204" pitchFamily="34" charset="0"/>
              </a:rPr>
              <a:t>Usually adding special code that hides functionality until the script has loaded resolves the problem.</a:t>
            </a:r>
          </a:p>
          <a:p>
            <a:pPr>
              <a:spcBef>
                <a:spcPts val="600"/>
              </a:spcBef>
            </a:pPr>
            <a:br>
              <a:rPr lang="en-US" dirty="0"/>
            </a:br>
            <a:endParaRPr lang="en-US" dirty="0"/>
          </a:p>
        </p:txBody>
      </p:sp>
      <p:sp>
        <p:nvSpPr>
          <p:cNvPr id="10" name="Rectangle 9"/>
          <p:cNvSpPr/>
          <p:nvPr/>
        </p:nvSpPr>
        <p:spPr>
          <a:xfrm>
            <a:off x="6950818" y="5063135"/>
            <a:ext cx="3090844" cy="646331"/>
          </a:xfrm>
          <a:prstGeom prst="rect">
            <a:avLst/>
          </a:prstGeom>
        </p:spPr>
        <p:txBody>
          <a:bodyPr wrap="square">
            <a:spAutoFit/>
          </a:bodyPr>
          <a:lstStyle/>
          <a:p>
            <a:r>
              <a:rPr lang="en-US" dirty="0" err="1"/>
              <a:t>onload</a:t>
            </a:r>
            <a:r>
              <a:rPr lang="en-US" dirty="0"/>
              <a:t> event---The browser has finished loading the page</a:t>
            </a:r>
          </a:p>
        </p:txBody>
      </p:sp>
    </p:spTree>
    <p:extLst>
      <p:ext uri="{BB962C8B-B14F-4D97-AF65-F5344CB8AC3E}">
        <p14:creationId xmlns:p14="http://schemas.microsoft.com/office/powerpoint/2010/main" val="1154184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solve the problem with the </a:t>
            </a:r>
            <a:r>
              <a:rPr lang="en-US" b="1" dirty="0" err="1"/>
              <a:t>onload</a:t>
            </a:r>
            <a:r>
              <a:rPr lang="en-US" b="1" dirty="0"/>
              <a:t> event?</a:t>
            </a: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211855" y="1712722"/>
            <a:ext cx="7899094" cy="4524315"/>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&lt;title&gt;Introduction to </a:t>
            </a:r>
            <a:r>
              <a:rPr lang="en-US" dirty="0" err="1"/>
              <a:t>Javascript</a:t>
            </a:r>
            <a:r>
              <a:rPr lang="en-US" dirty="0"/>
              <a:t>&lt;/title&gt;</a:t>
            </a:r>
          </a:p>
          <a:p>
            <a:r>
              <a:rPr lang="en-US" dirty="0"/>
              <a:t>&lt;script&gt;</a:t>
            </a:r>
          </a:p>
          <a:p>
            <a:r>
              <a:rPr lang="en-US" dirty="0" err="1"/>
              <a:t>document.getElementById</a:t>
            </a:r>
            <a:r>
              <a:rPr lang="en-US" dirty="0"/>
              <a:t>("demo").</a:t>
            </a:r>
            <a:r>
              <a:rPr lang="en-US" dirty="0" err="1"/>
              <a:t>innerHTML</a:t>
            </a:r>
            <a:r>
              <a:rPr lang="en-US" dirty="0"/>
              <a:t>="Hello </a:t>
            </a:r>
            <a:r>
              <a:rPr lang="en-US" dirty="0" err="1"/>
              <a:t>Javascript</a:t>
            </a:r>
            <a:r>
              <a:rPr lang="en-US" dirty="0"/>
              <a:t>";</a:t>
            </a:r>
          </a:p>
          <a:p>
            <a:r>
              <a:rPr lang="en-US" dirty="0"/>
              <a:t>&lt;/script&gt;</a:t>
            </a:r>
          </a:p>
          <a:p>
            <a:r>
              <a:rPr lang="en-US" dirty="0"/>
              <a:t>&lt;/head&gt;</a:t>
            </a:r>
          </a:p>
          <a:p>
            <a:endParaRPr lang="en-US" dirty="0"/>
          </a:p>
          <a:p>
            <a:r>
              <a:rPr lang="en-US" dirty="0"/>
              <a:t>&lt;body&gt;</a:t>
            </a:r>
          </a:p>
          <a:p>
            <a:endParaRPr lang="en-US" dirty="0"/>
          </a:p>
          <a:p>
            <a:r>
              <a:rPr lang="en-US" dirty="0"/>
              <a:t>&lt;div id="demo"&gt;</a:t>
            </a:r>
          </a:p>
          <a:p>
            <a:r>
              <a:rPr lang="en-US" dirty="0"/>
              <a:t>&lt;/div&gt;</a:t>
            </a:r>
          </a:p>
          <a:p>
            <a:endParaRPr lang="en-US" dirty="0"/>
          </a:p>
          <a:p>
            <a:r>
              <a:rPr lang="en-US" dirty="0"/>
              <a:t>&lt;/body&gt;</a:t>
            </a:r>
          </a:p>
          <a:p>
            <a:r>
              <a:rPr lang="en-US" dirty="0"/>
              <a:t>&lt;/html&gt;</a:t>
            </a:r>
          </a:p>
        </p:txBody>
      </p:sp>
    </p:spTree>
    <p:extLst>
      <p:ext uri="{BB962C8B-B14F-4D97-AF65-F5344CB8AC3E}">
        <p14:creationId xmlns:p14="http://schemas.microsoft.com/office/powerpoint/2010/main" val="338416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211855" y="1712722"/>
            <a:ext cx="7899094" cy="5078313"/>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&lt;title&gt;Introduction to </a:t>
            </a:r>
            <a:r>
              <a:rPr lang="en-US" dirty="0" err="1"/>
              <a:t>Javascript</a:t>
            </a:r>
            <a:r>
              <a:rPr lang="en-US" dirty="0"/>
              <a:t>&lt;/title&gt;</a:t>
            </a:r>
          </a:p>
          <a:p>
            <a:r>
              <a:rPr lang="en-US" dirty="0"/>
              <a:t>&lt;script&gt;</a:t>
            </a:r>
          </a:p>
          <a:p>
            <a:r>
              <a:rPr lang="en-US" dirty="0"/>
              <a:t>function </a:t>
            </a:r>
            <a:r>
              <a:rPr lang="en-US" dirty="0" err="1"/>
              <a:t>welcomeMessage</a:t>
            </a:r>
            <a:r>
              <a:rPr lang="en-US" dirty="0"/>
              <a:t>(){</a:t>
            </a:r>
          </a:p>
          <a:p>
            <a:r>
              <a:rPr lang="en-US" dirty="0" err="1"/>
              <a:t>document.getElementById</a:t>
            </a:r>
            <a:r>
              <a:rPr lang="en-US" dirty="0"/>
              <a:t>("demo").</a:t>
            </a:r>
            <a:r>
              <a:rPr lang="en-US" dirty="0" err="1"/>
              <a:t>innerHTML</a:t>
            </a:r>
            <a:r>
              <a:rPr lang="en-US" dirty="0"/>
              <a:t>="Hello </a:t>
            </a:r>
            <a:r>
              <a:rPr lang="en-US" dirty="0" err="1"/>
              <a:t>Javascript</a:t>
            </a:r>
            <a:r>
              <a:rPr lang="en-US" dirty="0"/>
              <a:t>";</a:t>
            </a:r>
          </a:p>
          <a:p>
            <a:r>
              <a:rPr lang="en-US" dirty="0"/>
              <a:t>}</a:t>
            </a:r>
          </a:p>
          <a:p>
            <a:r>
              <a:rPr lang="en-US" dirty="0"/>
              <a:t>&lt;/script&gt;</a:t>
            </a:r>
          </a:p>
          <a:p>
            <a:r>
              <a:rPr lang="en-US" dirty="0"/>
              <a:t>&lt;/head&gt;</a:t>
            </a:r>
          </a:p>
          <a:p>
            <a:endParaRPr lang="en-US" dirty="0"/>
          </a:p>
          <a:p>
            <a:r>
              <a:rPr lang="en-US" dirty="0"/>
              <a:t>&lt;body </a:t>
            </a:r>
            <a:r>
              <a:rPr lang="en-US" dirty="0" err="1"/>
              <a:t>onload</a:t>
            </a:r>
            <a:r>
              <a:rPr lang="en-US" dirty="0"/>
              <a:t>=“</a:t>
            </a:r>
            <a:r>
              <a:rPr lang="en-US" dirty="0" err="1"/>
              <a:t>welcomeMessage</a:t>
            </a:r>
            <a:r>
              <a:rPr lang="en-US" dirty="0"/>
              <a:t>()”&gt;</a:t>
            </a:r>
          </a:p>
          <a:p>
            <a:endParaRPr lang="en-US" dirty="0"/>
          </a:p>
          <a:p>
            <a:r>
              <a:rPr lang="en-US" dirty="0"/>
              <a:t>&lt;div id="demo"&gt;</a:t>
            </a:r>
          </a:p>
          <a:p>
            <a:r>
              <a:rPr lang="en-US" dirty="0"/>
              <a:t>&lt;/div&gt;</a:t>
            </a:r>
          </a:p>
          <a:p>
            <a:endParaRPr lang="en-US" dirty="0"/>
          </a:p>
          <a:p>
            <a:r>
              <a:rPr lang="en-US" dirty="0"/>
              <a:t>&lt;/body&gt;</a:t>
            </a:r>
          </a:p>
          <a:p>
            <a:r>
              <a:rPr lang="en-US" dirty="0"/>
              <a:t>&lt;/html&gt;</a:t>
            </a:r>
          </a:p>
        </p:txBody>
      </p:sp>
    </p:spTree>
    <p:extLst>
      <p:ext uri="{BB962C8B-B14F-4D97-AF65-F5344CB8AC3E}">
        <p14:creationId xmlns:p14="http://schemas.microsoft.com/office/powerpoint/2010/main" val="81235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t>
            </a:r>
          </a:p>
        </p:txBody>
      </p:sp>
      <p:sp>
        <p:nvSpPr>
          <p:cNvPr id="3" name="Content Placeholder 2"/>
          <p:cNvSpPr>
            <a:spLocks noGrp="1"/>
          </p:cNvSpPr>
          <p:nvPr>
            <p:ph idx="1"/>
          </p:nvPr>
        </p:nvSpPr>
        <p:spPr/>
        <p:txBody>
          <a:bodyPr/>
          <a:lstStyle/>
          <a:p>
            <a:r>
              <a:rPr lang="en-US" dirty="0"/>
              <a:t>JavaScript provides different ways of defining functions:</a:t>
            </a:r>
          </a:p>
          <a:p>
            <a:pPr lvl="1"/>
            <a:r>
              <a:rPr lang="en-US" dirty="0"/>
              <a:t>Function Declaration</a:t>
            </a:r>
          </a:p>
          <a:p>
            <a:pPr lvl="1"/>
            <a:r>
              <a:rPr lang="en-US" dirty="0"/>
              <a:t>Function Expression</a:t>
            </a:r>
          </a:p>
        </p:txBody>
      </p:sp>
      <p:sp>
        <p:nvSpPr>
          <p:cNvPr id="4" name="Slide Number Placeholder 3"/>
          <p:cNvSpPr>
            <a:spLocks noGrp="1"/>
          </p:cNvSpPr>
          <p:nvPr>
            <p:ph type="sldNum" sz="quarter" idx="12"/>
          </p:nvPr>
        </p:nvSpPr>
        <p:spPr/>
        <p:txBody>
          <a:bodyPr/>
          <a:lstStyle/>
          <a:p>
            <a:fld id="{2619FEF5-9513-482C-8F58-BF524BA9F57C}" type="slidenum">
              <a:rPr lang="en-US" smtClean="0"/>
              <a:t>17</a:t>
            </a:fld>
            <a:endParaRPr lang="en-US"/>
          </a:p>
        </p:txBody>
      </p:sp>
      <p:sp>
        <p:nvSpPr>
          <p:cNvPr id="5" name="Rectangle 4"/>
          <p:cNvSpPr/>
          <p:nvPr/>
        </p:nvSpPr>
        <p:spPr>
          <a:xfrm>
            <a:off x="3627122" y="4934636"/>
            <a:ext cx="6583679" cy="369332"/>
          </a:xfrm>
          <a:prstGeom prst="rect">
            <a:avLst/>
          </a:prstGeom>
        </p:spPr>
        <p:txBody>
          <a:bodyPr wrap="square">
            <a:spAutoFit/>
          </a:bodyPr>
          <a:lstStyle/>
          <a:p>
            <a:r>
              <a:rPr lang="en-US" dirty="0"/>
              <a:t>https://www.youtube.com/watch?v=LI-0ilvrvYk</a:t>
            </a:r>
          </a:p>
        </p:txBody>
      </p:sp>
    </p:spTree>
    <p:extLst>
      <p:ext uri="{BB962C8B-B14F-4D97-AF65-F5344CB8AC3E}">
        <p14:creationId xmlns:p14="http://schemas.microsoft.com/office/powerpoint/2010/main" val="394424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Declaration</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18</a:t>
            </a:fld>
            <a:endParaRPr lang="en-US"/>
          </a:p>
        </p:txBody>
      </p:sp>
      <p:sp>
        <p:nvSpPr>
          <p:cNvPr id="5" name="Rectangle 4"/>
          <p:cNvSpPr/>
          <p:nvPr/>
        </p:nvSpPr>
        <p:spPr>
          <a:xfrm>
            <a:off x="1079684" y="2553242"/>
            <a:ext cx="5675264" cy="1655518"/>
          </a:xfrm>
          <a:prstGeom prst="rect">
            <a:avLst/>
          </a:prstGeom>
        </p:spPr>
        <p:txBody>
          <a:bodyPr wrap="square">
            <a:spAutoFit/>
          </a:bodyPr>
          <a:lstStyle/>
          <a:p>
            <a:pPr>
              <a:lnSpc>
                <a:spcPct val="107000"/>
              </a:lnSpc>
            </a:pPr>
            <a:r>
              <a:rPr lang="en-US" sz="2400" dirty="0">
                <a:latin typeface="Calibri" panose="020F0502020204030204" pitchFamily="34" charset="0"/>
                <a:ea typeface="宋体" panose="02010600030101010101" pitchFamily="2" charset="-122"/>
                <a:cs typeface="Times New Roman" panose="02020603050405020304" pitchFamily="18" charset="0"/>
              </a:rPr>
              <a:t>function </a:t>
            </a:r>
            <a:r>
              <a:rPr lang="en-US" sz="2400" dirty="0" err="1">
                <a:latin typeface="Calibri" panose="020F0502020204030204" pitchFamily="34" charset="0"/>
                <a:ea typeface="宋体" panose="02010600030101010101" pitchFamily="2" charset="-122"/>
                <a:cs typeface="Times New Roman" panose="02020603050405020304" pitchFamily="18" charset="0"/>
              </a:rPr>
              <a:t>sayHi</a:t>
            </a:r>
            <a:r>
              <a:rPr lang="en-US" sz="2400" dirty="0">
                <a:latin typeface="Calibri" panose="020F0502020204030204" pitchFamily="34" charset="0"/>
                <a:ea typeface="宋体" panose="02010600030101010101" pitchFamily="2" charset="-122"/>
                <a:cs typeface="Times New Roman" panose="02020603050405020304" pitchFamily="18" charset="0"/>
              </a:rPr>
              <a:t>(name) {</a:t>
            </a:r>
          </a:p>
          <a:p>
            <a:pPr>
              <a:lnSpc>
                <a:spcPct val="107000"/>
              </a:lnSpc>
            </a:pPr>
            <a:r>
              <a:rPr lang="en-US" sz="2400" dirty="0">
                <a:latin typeface="Calibri" panose="020F0502020204030204" pitchFamily="34" charset="0"/>
                <a:ea typeface="宋体" panose="02010600030101010101" pitchFamily="2" charset="-122"/>
                <a:cs typeface="Times New Roman" panose="02020603050405020304" pitchFamily="18" charset="0"/>
              </a:rPr>
              <a:t>      alert("Hi, "+name);</a:t>
            </a:r>
          </a:p>
          <a:p>
            <a:pPr>
              <a:lnSpc>
                <a:spcPct val="107000"/>
              </a:lnSpc>
            </a:pPr>
            <a:r>
              <a:rPr lang="en-US" sz="2400" dirty="0">
                <a:latin typeface="Calibri" panose="020F0502020204030204" pitchFamily="34" charset="0"/>
                <a:ea typeface="宋体" panose="02010600030101010101" pitchFamily="2" charset="-122"/>
                <a:cs typeface="Times New Roman" panose="02020603050405020304" pitchFamily="18" charset="0"/>
              </a:rPr>
              <a:t>}</a:t>
            </a:r>
          </a:p>
          <a:p>
            <a:pPr>
              <a:lnSpc>
                <a:spcPct val="107000"/>
              </a:lnSpc>
            </a:pPr>
            <a:r>
              <a:rPr lang="en-US" sz="2400" dirty="0" err="1">
                <a:latin typeface="Calibri" panose="020F0502020204030204" pitchFamily="34" charset="0"/>
                <a:ea typeface="宋体" panose="02010600030101010101" pitchFamily="2" charset="-122"/>
                <a:cs typeface="Times New Roman" panose="02020603050405020304" pitchFamily="18" charset="0"/>
              </a:rPr>
              <a:t>sayHi</a:t>
            </a:r>
            <a:r>
              <a:rPr lang="en-US" sz="2400" dirty="0">
                <a:latin typeface="Calibri" panose="020F0502020204030204" pitchFamily="34" charset="0"/>
                <a:ea typeface="宋体" panose="02010600030101010101" pitchFamily="2" charset="-122"/>
                <a:cs typeface="Times New Roman" panose="02020603050405020304" pitchFamily="18" charset="0"/>
              </a:rPr>
              <a:t>('John');</a:t>
            </a:r>
          </a:p>
        </p:txBody>
      </p:sp>
      <p:sp>
        <p:nvSpPr>
          <p:cNvPr id="6" name="Rectangle 5"/>
          <p:cNvSpPr/>
          <p:nvPr/>
        </p:nvSpPr>
        <p:spPr>
          <a:xfrm>
            <a:off x="6516736" y="680405"/>
            <a:ext cx="5675264" cy="3230628"/>
          </a:xfrm>
          <a:prstGeom prst="rect">
            <a:avLst/>
          </a:prstGeom>
        </p:spPr>
        <p:txBody>
          <a:bodyPr wrap="square">
            <a:spAutoFit/>
          </a:bodyPr>
          <a:lstStyle/>
          <a:p>
            <a:pPr>
              <a:lnSpc>
                <a:spcPct val="107000"/>
              </a:lnSpc>
            </a:pPr>
            <a:r>
              <a:rPr lang="en-US" sz="3200" dirty="0">
                <a:latin typeface="Calibri" panose="020F0502020204030204" pitchFamily="34" charset="0"/>
                <a:ea typeface="宋体" panose="02010600030101010101" pitchFamily="2" charset="-122"/>
                <a:cs typeface="Times New Roman" panose="02020603050405020304" pitchFamily="18" charset="0"/>
              </a:rPr>
              <a:t>function sum(a, b) {</a:t>
            </a:r>
          </a:p>
          <a:p>
            <a:pPr>
              <a:lnSpc>
                <a:spcPct val="107000"/>
              </a:lnSpc>
            </a:pPr>
            <a:r>
              <a:rPr lang="en-US" sz="3200" dirty="0">
                <a:latin typeface="Calibri" panose="020F0502020204030204" pitchFamily="34" charset="0"/>
                <a:ea typeface="宋体" panose="02010600030101010101" pitchFamily="2" charset="-122"/>
                <a:cs typeface="Times New Roman" panose="02020603050405020304" pitchFamily="18" charset="0"/>
              </a:rPr>
              <a:t>      return </a:t>
            </a:r>
            <a:r>
              <a:rPr lang="en-US" sz="3200" dirty="0" err="1">
                <a:latin typeface="Calibri" panose="020F0502020204030204" pitchFamily="34" charset="0"/>
                <a:ea typeface="宋体" panose="02010600030101010101" pitchFamily="2" charset="-122"/>
                <a:cs typeface="Times New Roman" panose="02020603050405020304" pitchFamily="18" charset="0"/>
              </a:rPr>
              <a:t>a+b</a:t>
            </a:r>
            <a:r>
              <a:rPr lang="en-US" sz="3200" dirty="0">
                <a:latin typeface="Calibri" panose="020F0502020204030204" pitchFamily="34" charset="0"/>
                <a:ea typeface="宋体" panose="02010600030101010101" pitchFamily="2" charset="-122"/>
                <a:cs typeface="Times New Roman" panose="02020603050405020304" pitchFamily="18" charset="0"/>
              </a:rPr>
              <a:t>;</a:t>
            </a:r>
          </a:p>
          <a:p>
            <a:pPr>
              <a:lnSpc>
                <a:spcPct val="107000"/>
              </a:lnSpc>
            </a:pPr>
            <a:r>
              <a:rPr lang="en-US" sz="3200" dirty="0">
                <a:latin typeface="Calibri" panose="020F0502020204030204" pitchFamily="34" charset="0"/>
                <a:ea typeface="宋体" panose="02010600030101010101" pitchFamily="2" charset="-122"/>
                <a:cs typeface="Times New Roman" panose="02020603050405020304" pitchFamily="18" charset="0"/>
              </a:rPr>
              <a:t>}</a:t>
            </a:r>
          </a:p>
          <a:p>
            <a:pPr>
              <a:lnSpc>
                <a:spcPct val="107000"/>
              </a:lnSpc>
            </a:pPr>
            <a:r>
              <a:rPr lang="en-US" sz="3200" dirty="0">
                <a:latin typeface="Calibri" panose="020F0502020204030204" pitchFamily="34" charset="0"/>
                <a:ea typeface="宋体" panose="02010600030101010101" pitchFamily="2" charset="-122"/>
                <a:cs typeface="Times New Roman" panose="02020603050405020304" pitchFamily="18" charset="0"/>
              </a:rPr>
              <a:t> </a:t>
            </a:r>
          </a:p>
          <a:p>
            <a:pPr>
              <a:lnSpc>
                <a:spcPct val="107000"/>
              </a:lnSpc>
            </a:pPr>
            <a:r>
              <a:rPr lang="en-US" sz="3200" dirty="0" err="1">
                <a:latin typeface="Calibri" panose="020F0502020204030204" pitchFamily="34" charset="0"/>
                <a:ea typeface="宋体" panose="02010600030101010101" pitchFamily="2" charset="-122"/>
                <a:cs typeface="Times New Roman" panose="02020603050405020304" pitchFamily="18" charset="0"/>
              </a:rPr>
              <a:t>var</a:t>
            </a:r>
            <a:r>
              <a:rPr lang="en-US" sz="3200" dirty="0">
                <a:latin typeface="Calibri" panose="020F0502020204030204" pitchFamily="34" charset="0"/>
                <a:ea typeface="宋体" panose="02010600030101010101" pitchFamily="2" charset="-122"/>
                <a:cs typeface="Times New Roman" panose="02020603050405020304" pitchFamily="18" charset="0"/>
              </a:rPr>
              <a:t> result = sum(2,5);</a:t>
            </a:r>
          </a:p>
          <a:p>
            <a:pPr>
              <a:lnSpc>
                <a:spcPct val="107000"/>
              </a:lnSpc>
            </a:pPr>
            <a:r>
              <a:rPr lang="en-US" sz="3200" dirty="0">
                <a:latin typeface="Calibri" panose="020F0502020204030204" pitchFamily="34" charset="0"/>
                <a:ea typeface="宋体" panose="02010600030101010101" pitchFamily="2" charset="-122"/>
                <a:cs typeface="Times New Roman" panose="02020603050405020304" pitchFamily="18" charset="0"/>
              </a:rPr>
              <a:t>alert(result);</a:t>
            </a:r>
          </a:p>
        </p:txBody>
      </p:sp>
      <p:sp>
        <p:nvSpPr>
          <p:cNvPr id="8" name="TextBox 7">
            <a:extLst>
              <a:ext uri="{FF2B5EF4-FFF2-40B4-BE49-F238E27FC236}">
                <a16:creationId xmlns:a16="http://schemas.microsoft.com/office/drawing/2014/main" id="{E419F24B-7BB0-47D3-B635-C67DA68B4B67}"/>
              </a:ext>
            </a:extLst>
          </p:cNvPr>
          <p:cNvSpPr txBox="1"/>
          <p:nvPr/>
        </p:nvSpPr>
        <p:spPr>
          <a:xfrm>
            <a:off x="3917316" y="5163848"/>
            <a:ext cx="6789057" cy="584775"/>
          </a:xfrm>
          <a:prstGeom prst="rect">
            <a:avLst/>
          </a:prstGeom>
          <a:noFill/>
        </p:spPr>
        <p:txBody>
          <a:bodyPr wrap="square">
            <a:spAutoFit/>
          </a:bodyPr>
          <a:lstStyle/>
          <a:p>
            <a:r>
              <a:rPr lang="en-US" sz="3200" dirty="0"/>
              <a:t>const x = function (a, b) {return a * b};</a:t>
            </a:r>
          </a:p>
        </p:txBody>
      </p:sp>
    </p:spTree>
    <p:extLst>
      <p:ext uri="{BB962C8B-B14F-4D97-AF65-F5344CB8AC3E}">
        <p14:creationId xmlns:p14="http://schemas.microsoft.com/office/powerpoint/2010/main" val="99373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B493-D429-401F-865A-AB71F0A02033}"/>
              </a:ext>
            </a:extLst>
          </p:cNvPr>
          <p:cNvSpPr>
            <a:spLocks noGrp="1"/>
          </p:cNvSpPr>
          <p:nvPr>
            <p:ph type="title"/>
          </p:nvPr>
        </p:nvSpPr>
        <p:spPr/>
        <p:txBody>
          <a:bodyPr/>
          <a:lstStyle/>
          <a:p>
            <a:r>
              <a:rPr lang="en-US" b="1" dirty="0"/>
              <a:t>Variables</a:t>
            </a:r>
          </a:p>
        </p:txBody>
      </p:sp>
      <p:sp>
        <p:nvSpPr>
          <p:cNvPr id="3" name="Content Placeholder 2">
            <a:extLst>
              <a:ext uri="{FF2B5EF4-FFF2-40B4-BE49-F238E27FC236}">
                <a16:creationId xmlns:a16="http://schemas.microsoft.com/office/drawing/2014/main" id="{E25AFB2E-E112-45AE-8A2C-520E1CC99C24}"/>
              </a:ext>
            </a:extLst>
          </p:cNvPr>
          <p:cNvSpPr>
            <a:spLocks noGrp="1"/>
          </p:cNvSpPr>
          <p:nvPr>
            <p:ph idx="1"/>
          </p:nvPr>
        </p:nvSpPr>
        <p:spPr/>
        <p:txBody>
          <a:bodyPr/>
          <a:lstStyle/>
          <a:p>
            <a:r>
              <a:rPr lang="en-US" dirty="0"/>
              <a:t>var</a:t>
            </a:r>
          </a:p>
          <a:p>
            <a:r>
              <a:rPr lang="en-US" dirty="0"/>
              <a:t>let</a:t>
            </a:r>
          </a:p>
          <a:p>
            <a:r>
              <a:rPr lang="en-US" dirty="0"/>
              <a:t>const</a:t>
            </a:r>
          </a:p>
          <a:p>
            <a:endParaRPr lang="en-US" dirty="0"/>
          </a:p>
        </p:txBody>
      </p:sp>
      <p:sp>
        <p:nvSpPr>
          <p:cNvPr id="5" name="TextBox 4">
            <a:extLst>
              <a:ext uri="{FF2B5EF4-FFF2-40B4-BE49-F238E27FC236}">
                <a16:creationId xmlns:a16="http://schemas.microsoft.com/office/drawing/2014/main" id="{53067AA8-000E-478B-A41B-745DFB7C80EF}"/>
              </a:ext>
            </a:extLst>
          </p:cNvPr>
          <p:cNvSpPr txBox="1"/>
          <p:nvPr/>
        </p:nvSpPr>
        <p:spPr>
          <a:xfrm>
            <a:off x="2438400" y="1530367"/>
            <a:ext cx="9347199" cy="4154984"/>
          </a:xfrm>
          <a:prstGeom prst="rect">
            <a:avLst/>
          </a:prstGeom>
          <a:noFill/>
        </p:spPr>
        <p:txBody>
          <a:bodyPr wrap="square">
            <a:spAutoFit/>
          </a:bodyPr>
          <a:lstStyle/>
          <a:p>
            <a:pPr marL="285750" indent="-285750" algn="l">
              <a:spcBef>
                <a:spcPts val="1200"/>
              </a:spcBef>
              <a:buFont typeface="Arial" panose="020B0604020202020204" pitchFamily="34" charset="0"/>
              <a:buChar char="•"/>
            </a:pPr>
            <a:r>
              <a:rPr lang="en-US" sz="2800" b="0" i="0" dirty="0">
                <a:solidFill>
                  <a:srgbClr val="000000"/>
                </a:solidFill>
                <a:effectLst/>
                <a:latin typeface="Verdana" panose="020B0604030504040204" pitchFamily="34" charset="0"/>
              </a:rPr>
              <a:t>Names can contain letters, digits, underscores, and dollar signs.</a:t>
            </a:r>
          </a:p>
          <a:p>
            <a:pPr marL="285750" indent="-285750" algn="l">
              <a:spcBef>
                <a:spcPts val="1200"/>
              </a:spcBef>
              <a:buFont typeface="Arial" panose="020B0604020202020204" pitchFamily="34" charset="0"/>
              <a:buChar char="•"/>
            </a:pPr>
            <a:r>
              <a:rPr lang="en-US" sz="2800" b="0" i="0" dirty="0">
                <a:solidFill>
                  <a:srgbClr val="000000"/>
                </a:solidFill>
                <a:effectLst/>
                <a:latin typeface="Verdana" panose="020B0604030504040204" pitchFamily="34" charset="0"/>
              </a:rPr>
              <a:t>Names must begin with a letter</a:t>
            </a:r>
          </a:p>
          <a:p>
            <a:pPr marL="285750" indent="-285750" algn="l">
              <a:spcBef>
                <a:spcPts val="1200"/>
              </a:spcBef>
              <a:buFont typeface="Arial" panose="020B0604020202020204" pitchFamily="34" charset="0"/>
              <a:buChar char="•"/>
            </a:pPr>
            <a:r>
              <a:rPr lang="en-US" sz="2800" b="0" i="0" dirty="0">
                <a:solidFill>
                  <a:srgbClr val="000000"/>
                </a:solidFill>
                <a:effectLst/>
                <a:latin typeface="Verdana" panose="020B0604030504040204" pitchFamily="34" charset="0"/>
              </a:rPr>
              <a:t>Names can also begin with $ and _</a:t>
            </a:r>
          </a:p>
          <a:p>
            <a:pPr marL="285750" indent="-285750" algn="l">
              <a:spcBef>
                <a:spcPts val="1200"/>
              </a:spcBef>
              <a:buFont typeface="Arial" panose="020B0604020202020204" pitchFamily="34" charset="0"/>
              <a:buChar char="•"/>
            </a:pPr>
            <a:r>
              <a:rPr lang="en-US" sz="2800" b="0" i="0" dirty="0">
                <a:solidFill>
                  <a:srgbClr val="000000"/>
                </a:solidFill>
                <a:effectLst/>
                <a:latin typeface="Verdana" panose="020B0604030504040204" pitchFamily="34" charset="0"/>
              </a:rPr>
              <a:t>Names are case sensitive (y and Y are different variables)</a:t>
            </a:r>
          </a:p>
          <a:p>
            <a:pPr marL="285750" indent="-285750" algn="l">
              <a:spcBef>
                <a:spcPts val="1200"/>
              </a:spcBef>
              <a:buFont typeface="Arial" panose="020B0604020202020204" pitchFamily="34" charset="0"/>
              <a:buChar char="•"/>
            </a:pPr>
            <a:r>
              <a:rPr lang="en-US" sz="2800" b="0" i="0" dirty="0">
                <a:solidFill>
                  <a:srgbClr val="000000"/>
                </a:solidFill>
                <a:effectLst/>
                <a:latin typeface="Verdana" panose="020B0604030504040204" pitchFamily="34" charset="0"/>
              </a:rPr>
              <a:t>Reserved words (like JavaScript keywords) cannot be used as names</a:t>
            </a:r>
          </a:p>
        </p:txBody>
      </p:sp>
      <p:sp>
        <p:nvSpPr>
          <p:cNvPr id="7" name="TextBox 6">
            <a:extLst>
              <a:ext uri="{FF2B5EF4-FFF2-40B4-BE49-F238E27FC236}">
                <a16:creationId xmlns:a16="http://schemas.microsoft.com/office/drawing/2014/main" id="{08C35257-D67B-4824-8868-9C69390EE282}"/>
              </a:ext>
            </a:extLst>
          </p:cNvPr>
          <p:cNvSpPr txBox="1"/>
          <p:nvPr/>
        </p:nvSpPr>
        <p:spPr>
          <a:xfrm>
            <a:off x="1030514" y="5942568"/>
            <a:ext cx="9100457" cy="369332"/>
          </a:xfrm>
          <a:prstGeom prst="rect">
            <a:avLst/>
          </a:prstGeom>
          <a:noFill/>
        </p:spPr>
        <p:txBody>
          <a:bodyPr wrap="square">
            <a:spAutoFit/>
          </a:bodyPr>
          <a:lstStyle/>
          <a:p>
            <a:r>
              <a:rPr lang="en-US" dirty="0"/>
              <a:t>https://www.w3schools.com/js/tryit.asp?filename=tryjs_variables_add_numbers</a:t>
            </a:r>
          </a:p>
        </p:txBody>
      </p:sp>
      <p:sp>
        <p:nvSpPr>
          <p:cNvPr id="9" name="TextBox 8">
            <a:extLst>
              <a:ext uri="{FF2B5EF4-FFF2-40B4-BE49-F238E27FC236}">
                <a16:creationId xmlns:a16="http://schemas.microsoft.com/office/drawing/2014/main" id="{0E1C215E-8586-4B3A-9C4E-CD8E92E1639F}"/>
              </a:ext>
            </a:extLst>
          </p:cNvPr>
          <p:cNvSpPr txBox="1"/>
          <p:nvPr/>
        </p:nvSpPr>
        <p:spPr>
          <a:xfrm>
            <a:off x="1015998" y="6311900"/>
            <a:ext cx="8955315" cy="369332"/>
          </a:xfrm>
          <a:prstGeom prst="rect">
            <a:avLst/>
          </a:prstGeom>
          <a:noFill/>
        </p:spPr>
        <p:txBody>
          <a:bodyPr wrap="square">
            <a:spAutoFit/>
          </a:bodyPr>
          <a:lstStyle/>
          <a:p>
            <a:r>
              <a:rPr lang="en-US" dirty="0"/>
              <a:t>https://www.w3schools.com/js/tryit.asp?filename=tryjs_variables_redefine</a:t>
            </a:r>
          </a:p>
        </p:txBody>
      </p:sp>
    </p:spTree>
    <p:extLst>
      <p:ext uri="{BB962C8B-B14F-4D97-AF65-F5344CB8AC3E}">
        <p14:creationId xmlns:p14="http://schemas.microsoft.com/office/powerpoint/2010/main" val="37426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for Today</a:t>
            </a:r>
          </a:p>
        </p:txBody>
      </p:sp>
      <p:sp>
        <p:nvSpPr>
          <p:cNvPr id="3" name="Content Placeholder 2"/>
          <p:cNvSpPr>
            <a:spLocks noGrp="1"/>
          </p:cNvSpPr>
          <p:nvPr>
            <p:ph idx="1"/>
          </p:nvPr>
        </p:nvSpPr>
        <p:spPr/>
        <p:txBody>
          <a:bodyPr>
            <a:normAutofit/>
          </a:bodyPr>
          <a:lstStyle/>
          <a:p>
            <a:r>
              <a:rPr lang="en-US" dirty="0"/>
              <a:t> JavaScript basics</a:t>
            </a:r>
          </a:p>
          <a:p>
            <a:r>
              <a:rPr lang="en-US" dirty="0"/>
              <a:t>Function</a:t>
            </a:r>
          </a:p>
          <a:p>
            <a:r>
              <a:rPr lang="en-US" dirty="0"/>
              <a:t>HTML DOM</a:t>
            </a:r>
          </a:p>
          <a:p>
            <a:r>
              <a:rPr lang="en-US" dirty="0"/>
              <a:t>In-class practice 2</a:t>
            </a:r>
          </a:p>
        </p:txBody>
      </p:sp>
      <p:sp>
        <p:nvSpPr>
          <p:cNvPr id="4" name="Slide Number Placeholder 3"/>
          <p:cNvSpPr>
            <a:spLocks noGrp="1"/>
          </p:cNvSpPr>
          <p:nvPr>
            <p:ph type="sldNum" sz="quarter" idx="12"/>
          </p:nvPr>
        </p:nvSpPr>
        <p:spPr/>
        <p:txBody>
          <a:bodyPr/>
          <a:lstStyle/>
          <a:p>
            <a:fld id="{2619FEF5-9513-482C-8F58-BF524BA9F57C}" type="slidenum">
              <a:rPr lang="en-US" smtClean="0"/>
              <a:t>2</a:t>
            </a:fld>
            <a:endParaRPr lang="en-US" dirty="0"/>
          </a:p>
        </p:txBody>
      </p:sp>
    </p:spTree>
    <p:extLst>
      <p:ext uri="{BB962C8B-B14F-4D97-AF65-F5344CB8AC3E}">
        <p14:creationId xmlns:p14="http://schemas.microsoft.com/office/powerpoint/2010/main" val="337182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317D-8153-4354-B8F8-C54B8AD849DF}"/>
              </a:ext>
            </a:extLst>
          </p:cNvPr>
          <p:cNvSpPr>
            <a:spLocks noGrp="1"/>
          </p:cNvSpPr>
          <p:nvPr>
            <p:ph type="title"/>
          </p:nvPr>
        </p:nvSpPr>
        <p:spPr/>
        <p:txBody>
          <a:bodyPr/>
          <a:lstStyle/>
          <a:p>
            <a:r>
              <a:rPr lang="en-US" altLang="zh-CN" dirty="0"/>
              <a:t>let</a:t>
            </a:r>
            <a:endParaRPr lang="en-US" dirty="0"/>
          </a:p>
        </p:txBody>
      </p:sp>
      <p:sp>
        <p:nvSpPr>
          <p:cNvPr id="3" name="Content Placeholder 2">
            <a:extLst>
              <a:ext uri="{FF2B5EF4-FFF2-40B4-BE49-F238E27FC236}">
                <a16:creationId xmlns:a16="http://schemas.microsoft.com/office/drawing/2014/main" id="{C30B1616-26FA-44F6-946D-A07E9AAC26DE}"/>
              </a:ext>
            </a:extLst>
          </p:cNvPr>
          <p:cNvSpPr>
            <a:spLocks noGrp="1"/>
          </p:cNvSpPr>
          <p:nvPr>
            <p:ph idx="1"/>
          </p:nvPr>
        </p:nvSpPr>
        <p:spPr/>
        <p:txBody>
          <a:bodyPr/>
          <a:lstStyle/>
          <a:p>
            <a:r>
              <a:rPr lang="en-US" dirty="0"/>
              <a:t>Variables defined with let cannot be Redeclared.</a:t>
            </a:r>
          </a:p>
          <a:p>
            <a:r>
              <a:rPr lang="en-US" dirty="0"/>
              <a:t>Variables defined with let must be Declared before use.</a:t>
            </a:r>
          </a:p>
          <a:p>
            <a:r>
              <a:rPr lang="en-US" dirty="0"/>
              <a:t>Variables defined with let have Block Scope.</a:t>
            </a:r>
          </a:p>
        </p:txBody>
      </p:sp>
      <p:sp>
        <p:nvSpPr>
          <p:cNvPr id="6" name="TextBox 5">
            <a:extLst>
              <a:ext uri="{FF2B5EF4-FFF2-40B4-BE49-F238E27FC236}">
                <a16:creationId xmlns:a16="http://schemas.microsoft.com/office/drawing/2014/main" id="{634D3626-DEA5-40E1-B65F-89DE0D040DBC}"/>
              </a:ext>
            </a:extLst>
          </p:cNvPr>
          <p:cNvSpPr txBox="1"/>
          <p:nvPr/>
        </p:nvSpPr>
        <p:spPr>
          <a:xfrm>
            <a:off x="1262743" y="4834572"/>
            <a:ext cx="6096000" cy="1477328"/>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A52A2A"/>
                </a:solidFill>
                <a:effectLst/>
                <a:latin typeface="Consolas" panose="020B0609020204030204" pitchFamily="49" charset="0"/>
              </a:rPr>
              <a:t>"John Doe"</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SyntaxError</a:t>
            </a:r>
            <a:r>
              <a:rPr lang="en-US" b="0" i="0" dirty="0">
                <a:solidFill>
                  <a:srgbClr val="008000"/>
                </a:solidFill>
                <a:effectLst/>
                <a:latin typeface="Consolas" panose="020B0609020204030204" pitchFamily="49" charset="0"/>
              </a:rPr>
              <a:t>: 'x' has already been declared</a:t>
            </a:r>
            <a:endParaRPr lang="en-US" dirty="0"/>
          </a:p>
        </p:txBody>
      </p:sp>
      <p:sp>
        <p:nvSpPr>
          <p:cNvPr id="8" name="TextBox 7">
            <a:extLst>
              <a:ext uri="{FF2B5EF4-FFF2-40B4-BE49-F238E27FC236}">
                <a16:creationId xmlns:a16="http://schemas.microsoft.com/office/drawing/2014/main" id="{36CAC6A8-344A-419E-822E-7573776BFEAB}"/>
              </a:ext>
            </a:extLst>
          </p:cNvPr>
          <p:cNvSpPr txBox="1"/>
          <p:nvPr/>
        </p:nvSpPr>
        <p:spPr>
          <a:xfrm>
            <a:off x="5470070" y="5446085"/>
            <a:ext cx="6520543" cy="369332"/>
          </a:xfrm>
          <a:prstGeom prst="rect">
            <a:avLst/>
          </a:prstGeom>
          <a:noFill/>
        </p:spPr>
        <p:txBody>
          <a:bodyPr wrap="square">
            <a:spAutoFit/>
          </a:bodyPr>
          <a:lstStyle/>
          <a:p>
            <a:r>
              <a:rPr lang="en-US" dirty="0"/>
              <a:t>https://www.w3schools.com/js/tryit.asp?filename=tryjs_es6_let</a:t>
            </a:r>
          </a:p>
        </p:txBody>
      </p:sp>
      <p:sp>
        <p:nvSpPr>
          <p:cNvPr id="10" name="TextBox 9">
            <a:extLst>
              <a:ext uri="{FF2B5EF4-FFF2-40B4-BE49-F238E27FC236}">
                <a16:creationId xmlns:a16="http://schemas.microsoft.com/office/drawing/2014/main" id="{38CEAB94-2AF8-4BAD-869D-237DAD6D177C}"/>
              </a:ext>
            </a:extLst>
          </p:cNvPr>
          <p:cNvSpPr txBox="1"/>
          <p:nvPr/>
        </p:nvSpPr>
        <p:spPr>
          <a:xfrm>
            <a:off x="1130299" y="3429000"/>
            <a:ext cx="6096000" cy="646331"/>
          </a:xfrm>
          <a:prstGeom prst="rect">
            <a:avLst/>
          </a:prstGeom>
          <a:noFill/>
        </p:spPr>
        <p:txBody>
          <a:bodyPr wrap="square">
            <a:spAutoFit/>
          </a:bodyPr>
          <a:lstStyle/>
          <a:p>
            <a:pPr marL="0" indent="0">
              <a:buNone/>
            </a:pPr>
            <a:r>
              <a:rPr lang="en-US" b="1" i="0" dirty="0">
                <a:solidFill>
                  <a:srgbClr val="000000"/>
                </a:solidFill>
                <a:effectLst/>
                <a:latin typeface="Verdana" panose="020B0604030504040204" pitchFamily="34" charset="0"/>
              </a:rPr>
              <a:t>Block Scope: </a:t>
            </a:r>
            <a:r>
              <a:rPr lang="en-US" b="0" i="0" dirty="0">
                <a:solidFill>
                  <a:srgbClr val="000000"/>
                </a:solidFill>
                <a:effectLst/>
                <a:latin typeface="Verdana" panose="020B0604030504040204" pitchFamily="34" charset="0"/>
              </a:rPr>
              <a:t>Variables declared inside a { } block cannot be accessed from outside the block</a:t>
            </a:r>
            <a:endParaRPr lang="en-US" dirty="0"/>
          </a:p>
        </p:txBody>
      </p:sp>
    </p:spTree>
    <p:extLst>
      <p:ext uri="{BB962C8B-B14F-4D97-AF65-F5344CB8AC3E}">
        <p14:creationId xmlns:p14="http://schemas.microsoft.com/office/powerpoint/2010/main" val="3361881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47E0-ABE9-4795-B44D-F61FF646E7D2}"/>
              </a:ext>
            </a:extLst>
          </p:cNvPr>
          <p:cNvSpPr>
            <a:spLocks noGrp="1"/>
          </p:cNvSpPr>
          <p:nvPr>
            <p:ph type="title"/>
          </p:nvPr>
        </p:nvSpPr>
        <p:spPr/>
        <p:txBody>
          <a:bodyPr/>
          <a:lstStyle/>
          <a:p>
            <a:r>
              <a:rPr lang="en-US" dirty="0"/>
              <a:t>const</a:t>
            </a:r>
          </a:p>
        </p:txBody>
      </p:sp>
      <p:sp>
        <p:nvSpPr>
          <p:cNvPr id="6" name="Content Placeholder 5">
            <a:extLst>
              <a:ext uri="{FF2B5EF4-FFF2-40B4-BE49-F238E27FC236}">
                <a16:creationId xmlns:a16="http://schemas.microsoft.com/office/drawing/2014/main" id="{445410B1-60B0-4FA1-A1B7-3BB56FDDF835}"/>
              </a:ext>
            </a:extLst>
          </p:cNvPr>
          <p:cNvSpPr>
            <a:spLocks noGrp="1"/>
          </p:cNvSpPr>
          <p:nvPr>
            <p:ph idx="1"/>
          </p:nvPr>
        </p:nvSpPr>
        <p:spPr/>
        <p:txBody>
          <a:bodyPr/>
          <a:lstStyle/>
          <a:p>
            <a:r>
              <a:rPr lang="en-US" dirty="0"/>
              <a:t>Variables defined with const cannot be Redeclared.</a:t>
            </a:r>
          </a:p>
          <a:p>
            <a:r>
              <a:rPr lang="en-US" dirty="0"/>
              <a:t>Variables defined with const cannot be Reassigned.</a:t>
            </a:r>
          </a:p>
          <a:p>
            <a:r>
              <a:rPr lang="en-US" dirty="0"/>
              <a:t>Variables defined with const have Block Scope.</a:t>
            </a:r>
          </a:p>
        </p:txBody>
      </p:sp>
      <p:sp>
        <p:nvSpPr>
          <p:cNvPr id="9" name="TextBox 8">
            <a:extLst>
              <a:ext uri="{FF2B5EF4-FFF2-40B4-BE49-F238E27FC236}">
                <a16:creationId xmlns:a16="http://schemas.microsoft.com/office/drawing/2014/main" id="{0A22937B-81B4-436E-98AC-0A7A48109729}"/>
              </a:ext>
            </a:extLst>
          </p:cNvPr>
          <p:cNvSpPr txBox="1"/>
          <p:nvPr/>
        </p:nvSpPr>
        <p:spPr>
          <a:xfrm>
            <a:off x="838200" y="4735063"/>
            <a:ext cx="10366829" cy="369332"/>
          </a:xfrm>
          <a:prstGeom prst="rect">
            <a:avLst/>
          </a:prstGeom>
          <a:noFill/>
        </p:spPr>
        <p:txBody>
          <a:bodyPr wrap="square">
            <a:spAutoFit/>
          </a:bodyPr>
          <a:lstStyle/>
          <a:p>
            <a:r>
              <a:rPr lang="en-US" dirty="0"/>
              <a:t>https://www.w3schools.com/js/tryit.asp?filename=tryjs_const_array_assign</a:t>
            </a:r>
          </a:p>
        </p:txBody>
      </p:sp>
      <p:sp>
        <p:nvSpPr>
          <p:cNvPr id="11" name="TextBox 10">
            <a:extLst>
              <a:ext uri="{FF2B5EF4-FFF2-40B4-BE49-F238E27FC236}">
                <a16:creationId xmlns:a16="http://schemas.microsoft.com/office/drawing/2014/main" id="{B2C5A0A8-C5A8-42A6-BA67-4B2455A753A9}"/>
              </a:ext>
            </a:extLst>
          </p:cNvPr>
          <p:cNvSpPr txBox="1"/>
          <p:nvPr/>
        </p:nvSpPr>
        <p:spPr>
          <a:xfrm>
            <a:off x="838200" y="5239332"/>
            <a:ext cx="8421914" cy="369332"/>
          </a:xfrm>
          <a:prstGeom prst="rect">
            <a:avLst/>
          </a:prstGeom>
          <a:noFill/>
        </p:spPr>
        <p:txBody>
          <a:bodyPr wrap="square">
            <a:spAutoFit/>
          </a:bodyPr>
          <a:lstStyle/>
          <a:p>
            <a:r>
              <a:rPr lang="en-US" dirty="0"/>
              <a:t>https://www.w3schools.com/js/tryit.asp?filename=tryjs_const_array</a:t>
            </a:r>
          </a:p>
        </p:txBody>
      </p:sp>
    </p:spTree>
    <p:extLst>
      <p:ext uri="{BB962C8B-B14F-4D97-AF65-F5344CB8AC3E}">
        <p14:creationId xmlns:p14="http://schemas.microsoft.com/office/powerpoint/2010/main" val="227000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Invocation</a:t>
            </a:r>
          </a:p>
        </p:txBody>
      </p:sp>
      <p:sp>
        <p:nvSpPr>
          <p:cNvPr id="3" name="Content Placeholder 2"/>
          <p:cNvSpPr>
            <a:spLocks noGrp="1"/>
          </p:cNvSpPr>
          <p:nvPr>
            <p:ph idx="1"/>
          </p:nvPr>
        </p:nvSpPr>
        <p:spPr/>
        <p:txBody>
          <a:bodyPr/>
          <a:lstStyle/>
          <a:p>
            <a:r>
              <a:rPr lang="en-US" dirty="0"/>
              <a:t>When an event occurs (when a user clicks a button)</a:t>
            </a:r>
          </a:p>
          <a:p>
            <a:r>
              <a:rPr lang="en-US" dirty="0"/>
              <a:t>When it is invoked (called) from JavaScript code</a:t>
            </a:r>
          </a:p>
          <a:p>
            <a:r>
              <a:rPr lang="en-US" dirty="0"/>
              <a:t>Automatically (self invoked)</a:t>
            </a:r>
          </a:p>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22</a:t>
            </a:fld>
            <a:endParaRPr lang="en-US"/>
          </a:p>
        </p:txBody>
      </p:sp>
    </p:spTree>
    <p:extLst>
      <p:ext uri="{BB962C8B-B14F-4D97-AF65-F5344CB8AC3E}">
        <p14:creationId xmlns:p14="http://schemas.microsoft.com/office/powerpoint/2010/main" val="905345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619FEF5-9513-482C-8F58-BF524BA9F57C}" type="slidenum">
              <a:rPr lang="en-US" smtClean="0"/>
              <a:t>23</a:t>
            </a:fld>
            <a:endParaRPr lang="en-US"/>
          </a:p>
        </p:txBody>
      </p:sp>
      <p:sp>
        <p:nvSpPr>
          <p:cNvPr id="3" name="Rectangle 2"/>
          <p:cNvSpPr/>
          <p:nvPr/>
        </p:nvSpPr>
        <p:spPr>
          <a:xfrm>
            <a:off x="668356" y="535727"/>
            <a:ext cx="6096000" cy="5632311"/>
          </a:xfrm>
          <a:prstGeom prst="rect">
            <a:avLst/>
          </a:prstGeom>
        </p:spPr>
        <p:txBody>
          <a:bodyPr>
            <a:spAutoFit/>
          </a:bodyPr>
          <a:lstStyle/>
          <a:p>
            <a:r>
              <a:rPr lang="en-US" dirty="0"/>
              <a:t>&lt;!DOCTYPE html&gt;</a:t>
            </a:r>
          </a:p>
          <a:p>
            <a:r>
              <a:rPr lang="en-US" dirty="0"/>
              <a:t>&lt;html&gt;</a:t>
            </a:r>
          </a:p>
          <a:p>
            <a:r>
              <a:rPr lang="en-US" dirty="0"/>
              <a:t>&lt;body&gt;</a:t>
            </a:r>
          </a:p>
          <a:p>
            <a:endParaRPr lang="en-US" dirty="0"/>
          </a:p>
          <a:p>
            <a:r>
              <a:rPr lang="en-US" dirty="0"/>
              <a:t>&lt;p&gt;Click the button to trigger a function that will output "Hello World" in a p element with id="demo".&lt;/p&gt;</a:t>
            </a:r>
          </a:p>
          <a:p>
            <a:endParaRPr lang="en-US" dirty="0"/>
          </a:p>
          <a:p>
            <a:r>
              <a:rPr lang="en-US" dirty="0"/>
              <a:t>&lt;button </a:t>
            </a:r>
            <a:r>
              <a:rPr lang="en-US" dirty="0" err="1"/>
              <a:t>onclick</a:t>
            </a:r>
            <a:r>
              <a:rPr lang="en-US" dirty="0"/>
              <a:t>="</a:t>
            </a:r>
            <a:r>
              <a:rPr lang="en-US" dirty="0" err="1"/>
              <a:t>myFunction</a:t>
            </a:r>
            <a:r>
              <a:rPr lang="en-US" dirty="0"/>
              <a:t>()"&gt;Click me&lt;/button&gt;</a:t>
            </a:r>
          </a:p>
          <a:p>
            <a:endParaRPr lang="en-US" dirty="0"/>
          </a:p>
          <a:p>
            <a:r>
              <a:rPr lang="en-US" dirty="0"/>
              <a:t>&lt;p id="demo"&gt;&lt;/p&gt;</a:t>
            </a:r>
          </a:p>
          <a:p>
            <a:endParaRPr lang="en-US" dirty="0"/>
          </a:p>
          <a:p>
            <a:r>
              <a:rPr lang="en-US" dirty="0"/>
              <a:t>&lt;script&gt;</a:t>
            </a:r>
          </a:p>
          <a:p>
            <a:r>
              <a:rPr lang="en-US" dirty="0"/>
              <a:t>function </a:t>
            </a:r>
            <a:r>
              <a:rPr lang="en-US" dirty="0" err="1"/>
              <a:t>myFunction</a:t>
            </a:r>
            <a:r>
              <a:rPr lang="en-US" dirty="0"/>
              <a:t>() {</a:t>
            </a:r>
          </a:p>
          <a:p>
            <a:r>
              <a:rPr lang="en-US" dirty="0"/>
              <a:t>    </a:t>
            </a:r>
            <a:r>
              <a:rPr lang="en-US" dirty="0" err="1"/>
              <a:t>document.getElementById</a:t>
            </a:r>
            <a:r>
              <a:rPr lang="en-US" dirty="0"/>
              <a:t>("demo").</a:t>
            </a:r>
            <a:r>
              <a:rPr lang="en-US" dirty="0" err="1"/>
              <a:t>innerHTML</a:t>
            </a:r>
            <a:r>
              <a:rPr lang="en-US" dirty="0"/>
              <a:t> = "Hello World";</a:t>
            </a:r>
          </a:p>
          <a:p>
            <a:r>
              <a:rPr lang="en-US" dirty="0"/>
              <a:t>}</a:t>
            </a:r>
          </a:p>
          <a:p>
            <a:r>
              <a:rPr lang="en-US" dirty="0"/>
              <a:t>&lt;/script&gt;</a:t>
            </a:r>
          </a:p>
          <a:p>
            <a:endParaRPr lang="en-US" dirty="0"/>
          </a:p>
          <a:p>
            <a:r>
              <a:rPr lang="en-US" dirty="0"/>
              <a:t>&lt;/body&gt;</a:t>
            </a:r>
          </a:p>
          <a:p>
            <a:r>
              <a:rPr lang="en-US" dirty="0"/>
              <a:t>&lt;/html&gt;</a:t>
            </a:r>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3"/>
          <a:stretch>
            <a:fillRect/>
          </a:stretch>
        </p:blipFill>
        <p:spPr>
          <a:xfrm>
            <a:off x="5314120" y="4770955"/>
            <a:ext cx="6209524" cy="1238095"/>
          </a:xfrm>
          <a:prstGeom prst="rect">
            <a:avLst/>
          </a:prstGeom>
        </p:spPr>
      </p:pic>
      <p:sp>
        <p:nvSpPr>
          <p:cNvPr id="9" name="Rectangle 8"/>
          <p:cNvSpPr/>
          <p:nvPr/>
        </p:nvSpPr>
        <p:spPr>
          <a:xfrm>
            <a:off x="1880212" y="6209063"/>
            <a:ext cx="9235807" cy="369332"/>
          </a:xfrm>
          <a:prstGeom prst="rect">
            <a:avLst/>
          </a:prstGeom>
        </p:spPr>
        <p:txBody>
          <a:bodyPr wrap="square">
            <a:spAutoFit/>
          </a:bodyPr>
          <a:lstStyle/>
          <a:p>
            <a:r>
              <a:rPr lang="en-US" dirty="0"/>
              <a:t>https://www.w3schools.com/jsref/tryit.asp?filename=tryjsref_onclick</a:t>
            </a:r>
          </a:p>
        </p:txBody>
      </p:sp>
    </p:spTree>
    <p:extLst>
      <p:ext uri="{BB962C8B-B14F-4D97-AF65-F5344CB8AC3E}">
        <p14:creationId xmlns:p14="http://schemas.microsoft.com/office/powerpoint/2010/main" val="21801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19FEF5-9513-482C-8F58-BF524BA9F57C}" type="slidenum">
              <a:rPr lang="en-US" smtClean="0"/>
              <a:t>24</a:t>
            </a:fld>
            <a:endParaRPr lang="en-US"/>
          </a:p>
        </p:txBody>
      </p:sp>
      <p:sp>
        <p:nvSpPr>
          <p:cNvPr id="5" name="Rectangle 4"/>
          <p:cNvSpPr/>
          <p:nvPr/>
        </p:nvSpPr>
        <p:spPr>
          <a:xfrm>
            <a:off x="838200" y="342556"/>
            <a:ext cx="9189721" cy="5078313"/>
          </a:xfrm>
          <a:prstGeom prst="rect">
            <a:avLst/>
          </a:prstGeom>
        </p:spPr>
        <p:txBody>
          <a:bodyPr wrap="square">
            <a:spAutoFit/>
          </a:bodyPr>
          <a:lstStyle/>
          <a:p>
            <a:r>
              <a:rPr lang="en-US" dirty="0"/>
              <a:t>&lt;!DOCTYPE html&gt;</a:t>
            </a:r>
          </a:p>
          <a:p>
            <a:r>
              <a:rPr lang="en-US" dirty="0"/>
              <a:t>&lt;html&gt;</a:t>
            </a:r>
          </a:p>
          <a:p>
            <a:r>
              <a:rPr lang="en-US" dirty="0"/>
              <a:t>&lt;body&gt;</a:t>
            </a:r>
          </a:p>
          <a:p>
            <a:endParaRPr lang="en-US" dirty="0"/>
          </a:p>
          <a:p>
            <a:r>
              <a:rPr lang="en-US" dirty="0"/>
              <a:t>&lt;h1&gt;JavaScript Functions&lt;/h1&gt;</a:t>
            </a:r>
          </a:p>
          <a:p>
            <a:endParaRPr lang="en-US" dirty="0"/>
          </a:p>
          <a:p>
            <a:r>
              <a:rPr lang="en-US" dirty="0"/>
              <a:t>&lt;p&gt;This example calls a function which performs a calculation, and returns the result:&lt;/p&gt;</a:t>
            </a:r>
          </a:p>
          <a:p>
            <a:endParaRPr lang="en-US" dirty="0"/>
          </a:p>
          <a:p>
            <a:r>
              <a:rPr lang="en-US" dirty="0"/>
              <a:t>&lt;p id="demo"&gt;&lt;/p&gt;</a:t>
            </a:r>
          </a:p>
          <a:p>
            <a:endParaRPr lang="en-US" dirty="0"/>
          </a:p>
          <a:p>
            <a:r>
              <a:rPr lang="en-US" dirty="0"/>
              <a:t>&lt;script&gt;</a:t>
            </a:r>
          </a:p>
          <a:p>
            <a:r>
              <a:rPr lang="en-US" dirty="0"/>
              <a:t>function </a:t>
            </a:r>
            <a:r>
              <a:rPr lang="en-US" dirty="0" err="1"/>
              <a:t>myFunction</a:t>
            </a:r>
            <a:r>
              <a:rPr lang="en-US" dirty="0"/>
              <a:t>(a, b) {</a:t>
            </a:r>
          </a:p>
          <a:p>
            <a:r>
              <a:rPr lang="en-US" dirty="0"/>
              <a:t>    return a * b;</a:t>
            </a:r>
          </a:p>
          <a:p>
            <a:r>
              <a:rPr lang="en-US" dirty="0"/>
              <a:t>}</a:t>
            </a:r>
          </a:p>
          <a:p>
            <a:r>
              <a:rPr lang="en-US" dirty="0" err="1"/>
              <a:t>document.getElementById</a:t>
            </a:r>
            <a:r>
              <a:rPr lang="en-US" dirty="0"/>
              <a:t>("demo").</a:t>
            </a:r>
            <a:r>
              <a:rPr lang="en-US" dirty="0" err="1"/>
              <a:t>innerHTML</a:t>
            </a:r>
            <a:r>
              <a:rPr lang="en-US" dirty="0"/>
              <a:t> = </a:t>
            </a:r>
            <a:r>
              <a:rPr lang="en-US" dirty="0" err="1"/>
              <a:t>myFunction</a:t>
            </a:r>
            <a:r>
              <a:rPr lang="en-US" dirty="0"/>
              <a:t>(4, 3);</a:t>
            </a:r>
          </a:p>
          <a:p>
            <a:r>
              <a:rPr lang="en-US" dirty="0"/>
              <a:t>&lt;/script&gt;</a:t>
            </a:r>
          </a:p>
          <a:p>
            <a:endParaRPr lang="en-US" dirty="0"/>
          </a:p>
          <a:p>
            <a:r>
              <a:rPr lang="en-US" dirty="0"/>
              <a:t>&lt;/body&gt;</a:t>
            </a:r>
          </a:p>
        </p:txBody>
      </p:sp>
      <p:pic>
        <p:nvPicPr>
          <p:cNvPr id="6" name="Picture 5"/>
          <p:cNvPicPr>
            <a:picLocks noChangeAspect="1"/>
          </p:cNvPicPr>
          <p:nvPr/>
        </p:nvPicPr>
        <p:blipFill>
          <a:blip r:embed="rId3"/>
          <a:stretch>
            <a:fillRect/>
          </a:stretch>
        </p:blipFill>
        <p:spPr>
          <a:xfrm>
            <a:off x="6562837" y="2728588"/>
            <a:ext cx="3220130" cy="902114"/>
          </a:xfrm>
          <a:prstGeom prst="rect">
            <a:avLst/>
          </a:prstGeom>
        </p:spPr>
      </p:pic>
    </p:spTree>
    <p:extLst>
      <p:ext uri="{BB962C8B-B14F-4D97-AF65-F5344CB8AC3E}">
        <p14:creationId xmlns:p14="http://schemas.microsoft.com/office/powerpoint/2010/main" val="365890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51" y="501324"/>
            <a:ext cx="10752462" cy="1345473"/>
          </a:xfrm>
        </p:spPr>
        <p:txBody>
          <a:bodyPr>
            <a:normAutofit fontScale="90000"/>
          </a:bodyPr>
          <a:lstStyle/>
          <a:p>
            <a:pPr algn="l"/>
            <a:r>
              <a:rPr lang="en-US" b="1" dirty="0"/>
              <a:t>(function () {</a:t>
            </a:r>
            <a:br>
              <a:rPr lang="en-US" b="1" dirty="0"/>
            </a:br>
            <a:r>
              <a:rPr lang="en-US" b="1" dirty="0"/>
              <a:t>         // I will invoke myself</a:t>
            </a:r>
            <a:br>
              <a:rPr lang="en-US" b="1" dirty="0"/>
            </a:br>
            <a:r>
              <a:rPr lang="en-US" b="1" dirty="0"/>
              <a:t>})();</a:t>
            </a:r>
          </a:p>
        </p:txBody>
      </p:sp>
      <p:sp>
        <p:nvSpPr>
          <p:cNvPr id="4" name="Slide Number Placeholder 3"/>
          <p:cNvSpPr>
            <a:spLocks noGrp="1"/>
          </p:cNvSpPr>
          <p:nvPr>
            <p:ph type="sldNum" sz="quarter" idx="12"/>
          </p:nvPr>
        </p:nvSpPr>
        <p:spPr/>
        <p:txBody>
          <a:bodyPr/>
          <a:lstStyle/>
          <a:p>
            <a:fld id="{2619FEF5-9513-482C-8F58-BF524BA9F57C}" type="slidenum">
              <a:rPr lang="en-US" smtClean="0"/>
              <a:t>25</a:t>
            </a:fld>
            <a:endParaRPr lang="en-US"/>
          </a:p>
        </p:txBody>
      </p:sp>
      <p:pic>
        <p:nvPicPr>
          <p:cNvPr id="5" name="Picture 4"/>
          <p:cNvPicPr>
            <a:picLocks noChangeAspect="1"/>
          </p:cNvPicPr>
          <p:nvPr/>
        </p:nvPicPr>
        <p:blipFill>
          <a:blip r:embed="rId2"/>
          <a:stretch>
            <a:fillRect/>
          </a:stretch>
        </p:blipFill>
        <p:spPr>
          <a:xfrm>
            <a:off x="1355075" y="2272936"/>
            <a:ext cx="6999408" cy="2838450"/>
          </a:xfrm>
          <a:prstGeom prst="rect">
            <a:avLst/>
          </a:prstGeom>
        </p:spPr>
      </p:pic>
      <p:pic>
        <p:nvPicPr>
          <p:cNvPr id="6" name="Content Placeholder 5"/>
          <p:cNvPicPr>
            <a:picLocks noGrp="1" noChangeAspect="1"/>
          </p:cNvPicPr>
          <p:nvPr>
            <p:ph idx="1"/>
          </p:nvPr>
        </p:nvPicPr>
        <p:blipFill>
          <a:blip r:embed="rId3"/>
          <a:stretch>
            <a:fillRect/>
          </a:stretch>
        </p:blipFill>
        <p:spPr>
          <a:xfrm>
            <a:off x="3458633" y="5336649"/>
            <a:ext cx="3943350" cy="771525"/>
          </a:xfrm>
          <a:prstGeom prst="rect">
            <a:avLst/>
          </a:prstGeom>
        </p:spPr>
      </p:pic>
      <p:cxnSp>
        <p:nvCxnSpPr>
          <p:cNvPr id="7" name="Straight Connector 6"/>
          <p:cNvCxnSpPr/>
          <p:nvPr/>
        </p:nvCxnSpPr>
        <p:spPr>
          <a:xfrm>
            <a:off x="2506134" y="4062549"/>
            <a:ext cx="132999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a:off x="2506134" y="4410891"/>
            <a:ext cx="1329993"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136683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Will </a:t>
            </a:r>
            <a:r>
              <a:rPr lang="zh-CN" altLang="en-US" b="1" dirty="0"/>
              <a:t>“</a:t>
            </a:r>
            <a:r>
              <a:rPr lang="en-US" altLang="zh-CN" b="1" dirty="0"/>
              <a:t>Hello </a:t>
            </a:r>
            <a:r>
              <a:rPr lang="en-US" altLang="zh-CN" b="1" dirty="0" err="1"/>
              <a:t>Javascript</a:t>
            </a:r>
            <a:r>
              <a:rPr lang="zh-CN" altLang="en-US" b="1" dirty="0"/>
              <a:t>”</a:t>
            </a:r>
            <a:r>
              <a:rPr lang="en-US" altLang="zh-CN" b="1" dirty="0"/>
              <a:t> be on the screen?</a:t>
            </a:r>
            <a:endParaRPr lang="en-US" b="1"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002533" y="1323638"/>
            <a:ext cx="9283547" cy="5355312"/>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&lt;title&gt;Introduction to </a:t>
            </a:r>
            <a:r>
              <a:rPr lang="en-US" dirty="0" err="1"/>
              <a:t>Javascript</a:t>
            </a:r>
            <a:r>
              <a:rPr lang="en-US" dirty="0"/>
              <a:t>&lt;/title&gt;</a:t>
            </a:r>
          </a:p>
          <a:p>
            <a:r>
              <a:rPr lang="en-US" dirty="0"/>
              <a:t>&lt;/head&gt;</a:t>
            </a:r>
          </a:p>
          <a:p>
            <a:endParaRPr lang="en-US" dirty="0"/>
          </a:p>
          <a:p>
            <a:r>
              <a:rPr lang="en-US" dirty="0"/>
              <a:t>&lt;body &gt;</a:t>
            </a:r>
          </a:p>
          <a:p>
            <a:endParaRPr lang="en-US" dirty="0"/>
          </a:p>
          <a:p>
            <a:r>
              <a:rPr lang="en-US" dirty="0"/>
              <a:t>&lt;div id="demo"&gt;</a:t>
            </a:r>
          </a:p>
          <a:p>
            <a:r>
              <a:rPr lang="en-US" dirty="0"/>
              <a:t>&lt;/div&gt;</a:t>
            </a:r>
          </a:p>
          <a:p>
            <a:endParaRPr lang="en-US" dirty="0"/>
          </a:p>
          <a:p>
            <a:r>
              <a:rPr lang="en-US" dirty="0"/>
              <a:t>&lt;script&gt;</a:t>
            </a:r>
          </a:p>
          <a:p>
            <a:r>
              <a:rPr lang="en-US" dirty="0"/>
              <a:t>function </a:t>
            </a:r>
            <a:r>
              <a:rPr lang="en-US" dirty="0" err="1"/>
              <a:t>welcomeMessage</a:t>
            </a:r>
            <a:r>
              <a:rPr lang="en-US" dirty="0"/>
              <a:t>(){</a:t>
            </a:r>
          </a:p>
          <a:p>
            <a:r>
              <a:rPr lang="en-US" dirty="0" err="1"/>
              <a:t>document.getElementById</a:t>
            </a:r>
            <a:r>
              <a:rPr lang="en-US" dirty="0"/>
              <a:t>("demo").</a:t>
            </a:r>
            <a:r>
              <a:rPr lang="en-US" dirty="0" err="1"/>
              <a:t>innerHTML</a:t>
            </a:r>
            <a:r>
              <a:rPr lang="en-US" dirty="0"/>
              <a:t>="Hello </a:t>
            </a:r>
            <a:r>
              <a:rPr lang="en-US" dirty="0" err="1"/>
              <a:t>Javascript</a:t>
            </a:r>
            <a:r>
              <a:rPr lang="en-US" dirty="0"/>
              <a:t>";</a:t>
            </a:r>
          </a:p>
          <a:p>
            <a:r>
              <a:rPr lang="en-US" dirty="0"/>
              <a:t>}</a:t>
            </a:r>
          </a:p>
          <a:p>
            <a:r>
              <a:rPr lang="en-US" dirty="0"/>
              <a:t>&lt;/script&gt;</a:t>
            </a:r>
          </a:p>
          <a:p>
            <a:endParaRPr lang="en-US" dirty="0"/>
          </a:p>
          <a:p>
            <a:r>
              <a:rPr lang="en-US" dirty="0"/>
              <a:t>&lt;/body&gt;</a:t>
            </a:r>
          </a:p>
          <a:p>
            <a:r>
              <a:rPr lang="en-US" dirty="0"/>
              <a:t>&lt;/html&gt;</a:t>
            </a:r>
          </a:p>
        </p:txBody>
      </p:sp>
    </p:spTree>
    <p:extLst>
      <p:ext uri="{BB962C8B-B14F-4D97-AF65-F5344CB8AC3E}">
        <p14:creationId xmlns:p14="http://schemas.microsoft.com/office/powerpoint/2010/main" val="2430539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Will </a:t>
            </a:r>
            <a:r>
              <a:rPr lang="zh-CN" altLang="en-US" b="1" dirty="0"/>
              <a:t>“</a:t>
            </a:r>
            <a:r>
              <a:rPr lang="en-US" altLang="zh-CN" b="1" dirty="0"/>
              <a:t>Hello </a:t>
            </a:r>
            <a:r>
              <a:rPr lang="en-US" altLang="zh-CN" b="1" dirty="0" err="1"/>
              <a:t>Javascript</a:t>
            </a:r>
            <a:r>
              <a:rPr lang="zh-CN" altLang="en-US" b="1" dirty="0"/>
              <a:t>”</a:t>
            </a:r>
            <a:r>
              <a:rPr lang="en-US" altLang="zh-CN" b="1" dirty="0"/>
              <a:t> be on the screen?</a:t>
            </a:r>
            <a:endParaRPr lang="en-US" b="1"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838200" y="1415266"/>
            <a:ext cx="9580084" cy="5355312"/>
          </a:xfrm>
          <a:prstGeom prst="rect">
            <a:avLst/>
          </a:prstGeom>
        </p:spPr>
        <p:txBody>
          <a:bodyPr wrap="square">
            <a:spAutoFit/>
          </a:bodyPr>
          <a:lstStyle/>
          <a:p>
            <a:r>
              <a:rPr lang="en-US" dirty="0"/>
              <a:t>&lt;!DOCTYPE html&gt;</a:t>
            </a:r>
          </a:p>
          <a:p>
            <a:r>
              <a:rPr lang="en-US" dirty="0"/>
              <a:t>&lt;html&gt;</a:t>
            </a:r>
          </a:p>
          <a:p>
            <a:r>
              <a:rPr lang="en-US" dirty="0"/>
              <a:t>&lt;head&gt;</a:t>
            </a:r>
          </a:p>
          <a:p>
            <a:r>
              <a:rPr lang="en-US" dirty="0"/>
              <a:t>&lt;title&gt;Introduction to </a:t>
            </a:r>
            <a:r>
              <a:rPr lang="en-US" dirty="0" err="1"/>
              <a:t>Javascript</a:t>
            </a:r>
            <a:r>
              <a:rPr lang="en-US" dirty="0"/>
              <a:t>&lt;/title&gt;</a:t>
            </a:r>
          </a:p>
          <a:p>
            <a:endParaRPr lang="en-US" dirty="0"/>
          </a:p>
          <a:p>
            <a:r>
              <a:rPr lang="en-US" dirty="0"/>
              <a:t>&lt;/head&gt;</a:t>
            </a:r>
          </a:p>
          <a:p>
            <a:endParaRPr lang="en-US" dirty="0"/>
          </a:p>
          <a:p>
            <a:r>
              <a:rPr lang="en-US" dirty="0"/>
              <a:t>&lt;body&gt;</a:t>
            </a:r>
          </a:p>
          <a:p>
            <a:endParaRPr lang="en-US" dirty="0"/>
          </a:p>
          <a:p>
            <a:r>
              <a:rPr lang="en-US" dirty="0"/>
              <a:t>&lt;div id="demo"&gt;</a:t>
            </a:r>
          </a:p>
          <a:p>
            <a:r>
              <a:rPr lang="en-US" dirty="0"/>
              <a:t>&lt;/div&gt;</a:t>
            </a:r>
          </a:p>
          <a:p>
            <a:endParaRPr lang="en-US" dirty="0"/>
          </a:p>
          <a:p>
            <a:r>
              <a:rPr lang="en-US" dirty="0"/>
              <a:t>&lt;script&gt;</a:t>
            </a:r>
          </a:p>
          <a:p>
            <a:r>
              <a:rPr lang="en-US" dirty="0"/>
              <a:t>(function(){</a:t>
            </a:r>
          </a:p>
          <a:p>
            <a:r>
              <a:rPr lang="en-US" dirty="0" err="1"/>
              <a:t>document.getElementById</a:t>
            </a:r>
            <a:r>
              <a:rPr lang="en-US" dirty="0"/>
              <a:t>("demo").</a:t>
            </a:r>
            <a:r>
              <a:rPr lang="en-US" dirty="0" err="1"/>
              <a:t>innerHTML</a:t>
            </a:r>
            <a:r>
              <a:rPr lang="en-US" dirty="0"/>
              <a:t>="Hello </a:t>
            </a:r>
            <a:r>
              <a:rPr lang="en-US" dirty="0" err="1"/>
              <a:t>Javascript</a:t>
            </a:r>
            <a:r>
              <a:rPr lang="en-US" dirty="0"/>
              <a:t>";</a:t>
            </a:r>
          </a:p>
          <a:p>
            <a:r>
              <a:rPr lang="en-US" dirty="0"/>
              <a:t>})();</a:t>
            </a:r>
          </a:p>
          <a:p>
            <a:r>
              <a:rPr lang="en-US" dirty="0"/>
              <a:t>&lt;/script&gt;</a:t>
            </a:r>
          </a:p>
          <a:p>
            <a:r>
              <a:rPr lang="en-US" dirty="0"/>
              <a:t>&lt;/body&gt;</a:t>
            </a:r>
          </a:p>
          <a:p>
            <a:r>
              <a:rPr lang="en-US" dirty="0"/>
              <a:t>&lt;/html&gt;</a:t>
            </a:r>
          </a:p>
        </p:txBody>
      </p:sp>
    </p:spTree>
    <p:extLst>
      <p:ext uri="{BB962C8B-B14F-4D97-AF65-F5344CB8AC3E}">
        <p14:creationId xmlns:p14="http://schemas.microsoft.com/office/powerpoint/2010/main" val="1545116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762" y="1085005"/>
            <a:ext cx="6096000" cy="4247317"/>
          </a:xfrm>
          <a:prstGeom prst="rect">
            <a:avLst/>
          </a:prstGeom>
        </p:spPr>
        <p:txBody>
          <a:bodyPr>
            <a:spAutoFit/>
          </a:bodyPr>
          <a:lstStyle/>
          <a:p>
            <a:r>
              <a:rPr lang="en-US" dirty="0"/>
              <a:t>&lt;!DOCTYPE html&gt;</a:t>
            </a:r>
          </a:p>
          <a:p>
            <a:r>
              <a:rPr lang="en-US" dirty="0"/>
              <a:t>&lt;html&gt;</a:t>
            </a:r>
          </a:p>
          <a:p>
            <a:r>
              <a:rPr lang="en-US" dirty="0"/>
              <a:t>&lt;head&gt;</a:t>
            </a:r>
          </a:p>
          <a:p>
            <a:r>
              <a:rPr lang="en-US" dirty="0"/>
              <a:t>&lt;title&gt;Introduction to </a:t>
            </a:r>
            <a:r>
              <a:rPr lang="en-US" dirty="0" err="1"/>
              <a:t>Javascript</a:t>
            </a:r>
            <a:r>
              <a:rPr lang="en-US" dirty="0"/>
              <a:t>&lt;/title&gt;</a:t>
            </a:r>
          </a:p>
          <a:p>
            <a:endParaRPr lang="en-US" dirty="0"/>
          </a:p>
          <a:p>
            <a:r>
              <a:rPr lang="en-US" dirty="0"/>
              <a:t>&lt;/head&gt;</a:t>
            </a:r>
          </a:p>
          <a:p>
            <a:endParaRPr lang="en-US" dirty="0"/>
          </a:p>
          <a:p>
            <a:r>
              <a:rPr lang="en-US" dirty="0"/>
              <a:t>&lt;body &gt;</a:t>
            </a:r>
          </a:p>
          <a:p>
            <a:endParaRPr lang="en-US" dirty="0"/>
          </a:p>
          <a:p>
            <a:r>
              <a:rPr lang="en-US" dirty="0"/>
              <a:t>&lt;div id="demo"&gt;</a:t>
            </a:r>
          </a:p>
          <a:p>
            <a:r>
              <a:rPr lang="en-US" dirty="0"/>
              <a:t>&lt;/div&gt;</a:t>
            </a:r>
          </a:p>
          <a:p>
            <a:endParaRPr lang="en-US" dirty="0"/>
          </a:p>
          <a:p>
            <a:r>
              <a:rPr lang="en-US" dirty="0"/>
              <a:t>&lt;script </a:t>
            </a:r>
            <a:r>
              <a:rPr lang="en-US" dirty="0" err="1"/>
              <a:t>src</a:t>
            </a:r>
            <a:r>
              <a:rPr lang="en-US" dirty="0"/>
              <a:t>="</a:t>
            </a:r>
            <a:r>
              <a:rPr lang="en-US" dirty="0" err="1"/>
              <a:t>js</a:t>
            </a:r>
            <a:r>
              <a:rPr lang="en-US" dirty="0"/>
              <a:t>/welcome.js"&gt;&lt;/script&gt;</a:t>
            </a:r>
          </a:p>
          <a:p>
            <a:r>
              <a:rPr lang="en-US" dirty="0"/>
              <a:t>&lt;/body&gt;</a:t>
            </a:r>
          </a:p>
          <a:p>
            <a:r>
              <a:rPr lang="en-US" dirty="0"/>
              <a:t>&lt;/html&gt;</a:t>
            </a:r>
          </a:p>
        </p:txBody>
      </p:sp>
      <p:pic>
        <p:nvPicPr>
          <p:cNvPr id="3" name="Picture 2"/>
          <p:cNvPicPr>
            <a:picLocks noChangeAspect="1"/>
          </p:cNvPicPr>
          <p:nvPr/>
        </p:nvPicPr>
        <p:blipFill>
          <a:blip r:embed="rId3"/>
          <a:stretch>
            <a:fillRect/>
          </a:stretch>
        </p:blipFill>
        <p:spPr>
          <a:xfrm>
            <a:off x="7570269" y="2151520"/>
            <a:ext cx="3066667" cy="1057143"/>
          </a:xfrm>
          <a:prstGeom prst="rect">
            <a:avLst/>
          </a:prstGeom>
        </p:spPr>
      </p:pic>
      <p:pic>
        <p:nvPicPr>
          <p:cNvPr id="4" name="Picture 3"/>
          <p:cNvPicPr>
            <a:picLocks noChangeAspect="1"/>
          </p:cNvPicPr>
          <p:nvPr/>
        </p:nvPicPr>
        <p:blipFill>
          <a:blip r:embed="rId4"/>
          <a:stretch>
            <a:fillRect/>
          </a:stretch>
        </p:blipFill>
        <p:spPr>
          <a:xfrm>
            <a:off x="6627413" y="3735573"/>
            <a:ext cx="4952381" cy="819048"/>
          </a:xfrm>
          <a:prstGeom prst="rect">
            <a:avLst/>
          </a:prstGeom>
        </p:spPr>
      </p:pic>
      <p:sp>
        <p:nvSpPr>
          <p:cNvPr id="6" name="TextBox 5">
            <a:extLst>
              <a:ext uri="{FF2B5EF4-FFF2-40B4-BE49-F238E27FC236}">
                <a16:creationId xmlns:a16="http://schemas.microsoft.com/office/drawing/2014/main" id="{E8D7A894-CF4A-4709-9EB7-5193A6E64369}"/>
              </a:ext>
            </a:extLst>
          </p:cNvPr>
          <p:cNvSpPr txBox="1"/>
          <p:nvPr/>
        </p:nvSpPr>
        <p:spPr>
          <a:xfrm>
            <a:off x="4122058" y="500230"/>
            <a:ext cx="6096000" cy="584775"/>
          </a:xfrm>
          <a:prstGeom prst="rect">
            <a:avLst/>
          </a:prstGeom>
          <a:noFill/>
        </p:spPr>
        <p:txBody>
          <a:bodyPr wrap="square">
            <a:spAutoFit/>
          </a:bodyPr>
          <a:lstStyle/>
          <a:p>
            <a:r>
              <a:rPr lang="en-US" sz="3200" b="1" dirty="0"/>
              <a:t>External Script</a:t>
            </a:r>
          </a:p>
        </p:txBody>
      </p:sp>
      <p:sp>
        <p:nvSpPr>
          <p:cNvPr id="7" name="Rectangle 6">
            <a:extLst>
              <a:ext uri="{FF2B5EF4-FFF2-40B4-BE49-F238E27FC236}">
                <a16:creationId xmlns:a16="http://schemas.microsoft.com/office/drawing/2014/main" id="{079487CD-2452-4E45-B20F-3E6771544A8C}"/>
              </a:ext>
            </a:extLst>
          </p:cNvPr>
          <p:cNvSpPr/>
          <p:nvPr/>
        </p:nvSpPr>
        <p:spPr>
          <a:xfrm>
            <a:off x="2148290" y="5198508"/>
            <a:ext cx="9110948" cy="1200329"/>
          </a:xfrm>
          <a:prstGeom prst="rect">
            <a:avLst/>
          </a:prstGeom>
        </p:spPr>
        <p:txBody>
          <a:bodyPr wrap="square">
            <a:spAutoFit/>
          </a:bodyPr>
          <a:lstStyle/>
          <a:p>
            <a:r>
              <a:rPr lang="en-US" b="1" dirty="0"/>
              <a:t>External scripts block page rendering in same way as embedded scripts do.</a:t>
            </a:r>
          </a:p>
          <a:p>
            <a:endParaRPr lang="en-US" b="1" dirty="0"/>
          </a:p>
          <a:p>
            <a:r>
              <a:rPr lang="en-US" b="1" dirty="0"/>
              <a:t>So, if an external script is in HEAD then the page will not be shown until the script is downloaded and executed.</a:t>
            </a:r>
          </a:p>
        </p:txBody>
      </p:sp>
    </p:spTree>
    <p:extLst>
      <p:ext uri="{BB962C8B-B14F-4D97-AF65-F5344CB8AC3E}">
        <p14:creationId xmlns:p14="http://schemas.microsoft.com/office/powerpoint/2010/main" val="3166364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DOM </a:t>
            </a:r>
            <a:r>
              <a:rPr lang="en-US" dirty="0"/>
              <a:t>(Document Object Model)</a:t>
            </a:r>
            <a:endParaRPr lang="en-US" b="1" dirty="0"/>
          </a:p>
        </p:txBody>
      </p:sp>
      <p:sp>
        <p:nvSpPr>
          <p:cNvPr id="3" name="Content Placeholder 2"/>
          <p:cNvSpPr>
            <a:spLocks noGrp="1"/>
          </p:cNvSpPr>
          <p:nvPr>
            <p:ph idx="1"/>
          </p:nvPr>
        </p:nvSpPr>
        <p:spPr/>
        <p:txBody>
          <a:bodyPr>
            <a:normAutofit/>
          </a:bodyPr>
          <a:lstStyle/>
          <a:p>
            <a:r>
              <a:rPr lang="en-US" dirty="0"/>
              <a:t>The HTML DOM defines a standard set of objects for HTML, and a standard way to access and manipulate HTML documents</a:t>
            </a:r>
          </a:p>
          <a:p>
            <a:r>
              <a:rPr lang="en-US" dirty="0"/>
              <a:t>All HTML elements, along with their containing text and attributes, can be accessed through the DOM.</a:t>
            </a:r>
          </a:p>
          <a:p>
            <a:pPr lvl="1"/>
            <a:r>
              <a:rPr lang="en-US" dirty="0"/>
              <a:t>The contents can be modified or deleted, and new elements can be created.</a:t>
            </a:r>
          </a:p>
          <a:p>
            <a:r>
              <a:rPr lang="en-US" dirty="0"/>
              <a:t>The HTML DOM is platform and language independent </a:t>
            </a:r>
          </a:p>
          <a:p>
            <a:pPr lvl="1"/>
            <a:r>
              <a:rPr lang="en-US" dirty="0"/>
              <a:t>It can be used by any programming language like Java, JavaScript, and VBScript</a:t>
            </a:r>
          </a:p>
        </p:txBody>
      </p:sp>
      <p:sp>
        <p:nvSpPr>
          <p:cNvPr id="4" name="Slide Number Placeholder 3"/>
          <p:cNvSpPr>
            <a:spLocks noGrp="1"/>
          </p:cNvSpPr>
          <p:nvPr>
            <p:ph type="sldNum" sz="quarter" idx="12"/>
          </p:nvPr>
        </p:nvSpPr>
        <p:spPr/>
        <p:txBody>
          <a:bodyPr/>
          <a:lstStyle/>
          <a:p>
            <a:fld id="{2619FEF5-9513-482C-8F58-BF524BA9F57C}" type="slidenum">
              <a:rPr lang="en-US" smtClean="0"/>
              <a:t>29</a:t>
            </a:fld>
            <a:endParaRPr lang="en-US"/>
          </a:p>
        </p:txBody>
      </p:sp>
      <p:sp>
        <p:nvSpPr>
          <p:cNvPr id="5" name="Rectangle 4"/>
          <p:cNvSpPr/>
          <p:nvPr/>
        </p:nvSpPr>
        <p:spPr>
          <a:xfrm>
            <a:off x="3483430" y="5345966"/>
            <a:ext cx="5972967" cy="369332"/>
          </a:xfrm>
          <a:prstGeom prst="rect">
            <a:avLst/>
          </a:prstGeom>
        </p:spPr>
        <p:txBody>
          <a:bodyPr wrap="square">
            <a:spAutoFit/>
          </a:bodyPr>
          <a:lstStyle/>
          <a:p>
            <a:r>
              <a:rPr lang="en-US" dirty="0"/>
              <a:t>https://www.youtube.com/watch?v=SObk1cPul5Y</a:t>
            </a:r>
          </a:p>
        </p:txBody>
      </p:sp>
      <p:sp>
        <p:nvSpPr>
          <p:cNvPr id="7" name="Rectangle 6"/>
          <p:cNvSpPr/>
          <p:nvPr/>
        </p:nvSpPr>
        <p:spPr>
          <a:xfrm>
            <a:off x="3483429" y="5892581"/>
            <a:ext cx="5861520" cy="646331"/>
          </a:xfrm>
          <a:prstGeom prst="rect">
            <a:avLst/>
          </a:prstGeom>
        </p:spPr>
        <p:txBody>
          <a:bodyPr wrap="square">
            <a:spAutoFit/>
          </a:bodyPr>
          <a:lstStyle/>
          <a:p>
            <a:r>
              <a:rPr lang="en-US" dirty="0"/>
              <a:t>http://miageprojet2.unice.fr/@api/deki/files/1333/=JavaScript.pdf</a:t>
            </a:r>
          </a:p>
        </p:txBody>
      </p:sp>
    </p:spTree>
    <p:extLst>
      <p:ext uri="{BB962C8B-B14F-4D97-AF65-F5344CB8AC3E}">
        <p14:creationId xmlns:p14="http://schemas.microsoft.com/office/powerpoint/2010/main" val="353084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528" y="254728"/>
            <a:ext cx="9415273" cy="1345473"/>
          </a:xfrm>
        </p:spPr>
        <p:txBody>
          <a:bodyPr/>
          <a:lstStyle/>
          <a:p>
            <a:pPr eaLnBrk="1" hangingPunct="1">
              <a:defRPr/>
            </a:pPr>
            <a:r>
              <a:rPr lang="en-US" b="1" dirty="0"/>
              <a:t>What is JavaScript</a:t>
            </a:r>
          </a:p>
        </p:txBody>
      </p:sp>
      <p:sp>
        <p:nvSpPr>
          <p:cNvPr id="10243" name="Content Placeholder 2"/>
          <p:cNvSpPr>
            <a:spLocks noGrp="1"/>
          </p:cNvSpPr>
          <p:nvPr>
            <p:ph sz="quarter" idx="1"/>
          </p:nvPr>
        </p:nvSpPr>
        <p:spPr>
          <a:xfrm>
            <a:off x="795528" y="1600201"/>
            <a:ext cx="8653272" cy="4873625"/>
          </a:xfrm>
        </p:spPr>
        <p:txBody>
          <a:bodyPr>
            <a:normAutofit/>
          </a:bodyPr>
          <a:lstStyle/>
          <a:p>
            <a:r>
              <a:rPr lang="en-US" altLang="en-US" dirty="0"/>
              <a:t>Created by Brendan </a:t>
            </a:r>
            <a:r>
              <a:rPr lang="en-US" altLang="en-US" dirty="0" err="1"/>
              <a:t>Eich</a:t>
            </a:r>
            <a:r>
              <a:rPr lang="en-US" altLang="en-US" dirty="0"/>
              <a:t> in 1995 for Netscape Navigator 2 release. Called </a:t>
            </a:r>
            <a:r>
              <a:rPr lang="en-US" altLang="en-US" b="1" dirty="0"/>
              <a:t>Mocha</a:t>
            </a:r>
            <a:r>
              <a:rPr lang="en-US" altLang="en-US" dirty="0"/>
              <a:t> and later </a:t>
            </a:r>
            <a:r>
              <a:rPr lang="en-US" altLang="en-US" dirty="0" err="1"/>
              <a:t>LiveScript</a:t>
            </a:r>
            <a:r>
              <a:rPr lang="en-US" altLang="en-US" dirty="0"/>
              <a:t>.</a:t>
            </a:r>
          </a:p>
          <a:p>
            <a:r>
              <a:rPr lang="en-US" altLang="en-US" dirty="0"/>
              <a:t>On release of 1.1 name was changed to JavaScript.</a:t>
            </a:r>
          </a:p>
          <a:p>
            <a:r>
              <a:rPr lang="en-GB" altLang="en-US" dirty="0"/>
              <a:t>JavaScript allows for interactivity</a:t>
            </a:r>
          </a:p>
          <a:p>
            <a:r>
              <a:rPr lang="en-GB" altLang="en-US" dirty="0"/>
              <a:t>Browser/page manipulation</a:t>
            </a:r>
          </a:p>
          <a:p>
            <a:pPr lvl="1"/>
            <a:r>
              <a:rPr lang="en-GB" altLang="en-US" dirty="0"/>
              <a:t>Reacting to user actions</a:t>
            </a:r>
          </a:p>
        </p:txBody>
      </p:sp>
      <p:sp>
        <p:nvSpPr>
          <p:cNvPr id="3" name="Rectangle 2"/>
          <p:cNvSpPr/>
          <p:nvPr/>
        </p:nvSpPr>
        <p:spPr>
          <a:xfrm>
            <a:off x="4492504" y="5758934"/>
            <a:ext cx="5718297" cy="369332"/>
          </a:xfrm>
          <a:prstGeom prst="rect">
            <a:avLst/>
          </a:prstGeom>
        </p:spPr>
        <p:txBody>
          <a:bodyPr wrap="none">
            <a:spAutoFit/>
          </a:bodyPr>
          <a:lstStyle/>
          <a:p>
            <a:r>
              <a:rPr lang="en-US" dirty="0">
                <a:solidFill>
                  <a:srgbClr val="660099"/>
                </a:solidFill>
                <a:latin typeface="arial" panose="020B0604020202020204" pitchFamily="34" charset="0"/>
                <a:hlinkClick r:id="rId2"/>
              </a:rPr>
              <a:t>http://www.csc.villanova.edu/~map/1020/javascript.ppt</a:t>
            </a:r>
            <a:endParaRPr lang="en-US" dirty="0"/>
          </a:p>
        </p:txBody>
      </p:sp>
    </p:spTree>
    <p:extLst>
      <p:ext uri="{BB962C8B-B14F-4D97-AF65-F5344CB8AC3E}">
        <p14:creationId xmlns:p14="http://schemas.microsoft.com/office/powerpoint/2010/main" val="1065161696"/>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 Object: Write text to the output</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30</a:t>
            </a:fld>
            <a:endParaRPr lang="en-US"/>
          </a:p>
        </p:txBody>
      </p:sp>
      <p:sp>
        <p:nvSpPr>
          <p:cNvPr id="5" name="Rectangle 4"/>
          <p:cNvSpPr/>
          <p:nvPr/>
        </p:nvSpPr>
        <p:spPr>
          <a:xfrm>
            <a:off x="1671783" y="2692336"/>
            <a:ext cx="4872446" cy="2031325"/>
          </a:xfrm>
          <a:prstGeom prst="rect">
            <a:avLst/>
          </a:prstGeom>
        </p:spPr>
        <p:txBody>
          <a:bodyPr wrap="square">
            <a:spAutoFit/>
          </a:bodyPr>
          <a:lstStyle/>
          <a:p>
            <a:r>
              <a:rPr lang="en-US" dirty="0"/>
              <a:t>&lt;html&gt;</a:t>
            </a:r>
          </a:p>
          <a:p>
            <a:r>
              <a:rPr lang="en-US" dirty="0"/>
              <a:t>&lt;body&gt;</a:t>
            </a:r>
          </a:p>
          <a:p>
            <a:r>
              <a:rPr lang="en-US" dirty="0"/>
              <a:t>&lt;script type="text/</a:t>
            </a:r>
            <a:r>
              <a:rPr lang="en-US" dirty="0" err="1"/>
              <a:t>javascript</a:t>
            </a:r>
            <a:r>
              <a:rPr lang="en-US" dirty="0"/>
              <a:t>"&gt;</a:t>
            </a:r>
          </a:p>
          <a:p>
            <a:r>
              <a:rPr lang="en-US" dirty="0" err="1"/>
              <a:t>document.write</a:t>
            </a:r>
            <a:r>
              <a:rPr lang="en-US" dirty="0"/>
              <a:t>("Hello World!")</a:t>
            </a:r>
          </a:p>
          <a:p>
            <a:r>
              <a:rPr lang="en-US" dirty="0"/>
              <a:t>&lt;/script&gt;</a:t>
            </a:r>
          </a:p>
          <a:p>
            <a:r>
              <a:rPr lang="en-US" dirty="0"/>
              <a:t>&lt;/body&gt;</a:t>
            </a:r>
          </a:p>
          <a:p>
            <a:r>
              <a:rPr lang="en-US" dirty="0"/>
              <a:t>&lt;/html&gt;</a:t>
            </a:r>
          </a:p>
        </p:txBody>
      </p:sp>
      <p:sp>
        <p:nvSpPr>
          <p:cNvPr id="6" name="Rectangle 5"/>
          <p:cNvSpPr/>
          <p:nvPr/>
        </p:nvSpPr>
        <p:spPr>
          <a:xfrm>
            <a:off x="5873932" y="2818287"/>
            <a:ext cx="4572000" cy="2031325"/>
          </a:xfrm>
          <a:prstGeom prst="rect">
            <a:avLst/>
          </a:prstGeom>
        </p:spPr>
        <p:txBody>
          <a:bodyPr>
            <a:spAutoFit/>
          </a:bodyPr>
          <a:lstStyle/>
          <a:p>
            <a:r>
              <a:rPr lang="en-US" dirty="0"/>
              <a:t>&lt;html&gt;</a:t>
            </a:r>
          </a:p>
          <a:p>
            <a:r>
              <a:rPr lang="en-US" dirty="0"/>
              <a:t>&lt;body&gt;</a:t>
            </a:r>
          </a:p>
          <a:p>
            <a:r>
              <a:rPr lang="en-US" dirty="0"/>
              <a:t>&lt;script type="text/</a:t>
            </a:r>
            <a:r>
              <a:rPr lang="en-US" dirty="0" err="1"/>
              <a:t>javascript</a:t>
            </a:r>
            <a:r>
              <a:rPr lang="en-US" dirty="0"/>
              <a:t>"&gt;</a:t>
            </a:r>
          </a:p>
          <a:p>
            <a:r>
              <a:rPr lang="en-US" dirty="0"/>
              <a:t> </a:t>
            </a:r>
            <a:r>
              <a:rPr lang="en-US" dirty="0" err="1"/>
              <a:t>document.write</a:t>
            </a:r>
            <a:r>
              <a:rPr lang="en-US" dirty="0"/>
              <a:t>("&lt;h1&gt;Hello World!&lt;/h1&gt;")</a:t>
            </a:r>
          </a:p>
          <a:p>
            <a:r>
              <a:rPr lang="en-US" dirty="0"/>
              <a:t>&lt;/script&gt;</a:t>
            </a:r>
          </a:p>
          <a:p>
            <a:r>
              <a:rPr lang="en-US" dirty="0"/>
              <a:t>&lt;/body&gt;</a:t>
            </a:r>
          </a:p>
          <a:p>
            <a:r>
              <a:rPr lang="en-US" dirty="0"/>
              <a:t>&lt;/html&gt;</a:t>
            </a:r>
          </a:p>
        </p:txBody>
      </p:sp>
    </p:spTree>
    <p:extLst>
      <p:ext uri="{BB962C8B-B14F-4D97-AF65-F5344CB8AC3E}">
        <p14:creationId xmlns:p14="http://schemas.microsoft.com/office/powerpoint/2010/main" val="3068896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n>
                  <a:noFill/>
                </a:ln>
                <a:latin typeface="Arial" panose="020B0604020202020204" pitchFamily="34" charset="0"/>
              </a:rPr>
              <a:t>Document Object: Use </a:t>
            </a:r>
            <a:r>
              <a:rPr lang="en-US" altLang="en-US" dirty="0" err="1">
                <a:ln>
                  <a:noFill/>
                </a:ln>
                <a:latin typeface="Arial" panose="020B0604020202020204" pitchFamily="34" charset="0"/>
              </a:rPr>
              <a:t>getElementById</a:t>
            </a:r>
            <a:r>
              <a:rPr lang="en-US" altLang="en-US" dirty="0">
                <a:ln>
                  <a:noFill/>
                </a:ln>
                <a:latin typeface="Arial" panose="020B0604020202020204" pitchFamily="34" charset="0"/>
              </a:rPr>
              <a:t>()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619FEF5-9513-482C-8F58-BF524BA9F57C}" type="slidenum">
              <a:rPr lang="en-US" smtClean="0"/>
              <a:t>31</a:t>
            </a:fld>
            <a:endParaRPr lang="en-US"/>
          </a:p>
        </p:txBody>
      </p:sp>
      <p:sp>
        <p:nvSpPr>
          <p:cNvPr id="6" name="Rectangle 5"/>
          <p:cNvSpPr/>
          <p:nvPr/>
        </p:nvSpPr>
        <p:spPr>
          <a:xfrm>
            <a:off x="3517707" y="2029497"/>
            <a:ext cx="6479177" cy="3970318"/>
          </a:xfrm>
          <a:prstGeom prst="rect">
            <a:avLst/>
          </a:prstGeom>
        </p:spPr>
        <p:txBody>
          <a:bodyPr wrap="square">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 function </a:t>
            </a:r>
            <a:r>
              <a:rPr lang="en-US" dirty="0" err="1"/>
              <a:t>getElement</a:t>
            </a:r>
            <a:r>
              <a:rPr lang="en-US" dirty="0"/>
              <a:t>() {</a:t>
            </a:r>
          </a:p>
          <a:p>
            <a:r>
              <a:rPr lang="en-US" dirty="0"/>
              <a:t> </a:t>
            </a:r>
            <a:r>
              <a:rPr lang="en-US" dirty="0" err="1"/>
              <a:t>var</a:t>
            </a:r>
            <a:r>
              <a:rPr lang="en-US" dirty="0"/>
              <a:t> x=</a:t>
            </a:r>
            <a:r>
              <a:rPr lang="en-US" dirty="0" err="1"/>
              <a:t>document.getElementById</a:t>
            </a:r>
            <a:r>
              <a:rPr lang="en-US" dirty="0"/>
              <a:t>("</a:t>
            </a:r>
            <a:r>
              <a:rPr lang="en-US" dirty="0" err="1"/>
              <a:t>myHeader</a:t>
            </a:r>
            <a:r>
              <a:rPr lang="en-US" dirty="0"/>
              <a:t>")</a:t>
            </a:r>
          </a:p>
          <a:p>
            <a:r>
              <a:rPr lang="en-US" dirty="0"/>
              <a:t> alert("I am a " + </a:t>
            </a:r>
            <a:r>
              <a:rPr lang="en-US" dirty="0" err="1"/>
              <a:t>x.tagName</a:t>
            </a:r>
            <a:r>
              <a:rPr lang="en-US" dirty="0"/>
              <a:t> + " element")</a:t>
            </a:r>
          </a:p>
          <a:p>
            <a:r>
              <a:rPr lang="en-US" dirty="0"/>
              <a:t> }</a:t>
            </a:r>
          </a:p>
          <a:p>
            <a:r>
              <a:rPr lang="en-US" dirty="0"/>
              <a:t>&lt;/script&gt;</a:t>
            </a:r>
          </a:p>
          <a:p>
            <a:r>
              <a:rPr lang="en-US" dirty="0"/>
              <a:t>&lt;/head&gt;</a:t>
            </a:r>
          </a:p>
          <a:p>
            <a:r>
              <a:rPr lang="en-US" dirty="0"/>
              <a:t>&lt;body&gt;</a:t>
            </a:r>
          </a:p>
          <a:p>
            <a:r>
              <a:rPr lang="en-US" dirty="0"/>
              <a:t>&lt;h1 id="</a:t>
            </a:r>
            <a:r>
              <a:rPr lang="en-US" dirty="0" err="1"/>
              <a:t>myHeader</a:t>
            </a:r>
            <a:r>
              <a:rPr lang="en-US" dirty="0"/>
              <a:t>" </a:t>
            </a:r>
            <a:r>
              <a:rPr lang="en-US" dirty="0" err="1"/>
              <a:t>onclick</a:t>
            </a:r>
            <a:r>
              <a:rPr lang="en-US" dirty="0"/>
              <a:t>="</a:t>
            </a:r>
            <a:r>
              <a:rPr lang="en-US" dirty="0" err="1"/>
              <a:t>getElement</a:t>
            </a:r>
            <a:r>
              <a:rPr lang="en-US" dirty="0"/>
              <a:t>()"&gt;Click to see what element I am!&lt;/h1&gt;</a:t>
            </a:r>
          </a:p>
          <a:p>
            <a:r>
              <a:rPr lang="en-US" dirty="0"/>
              <a:t>&lt;/body&gt;</a:t>
            </a:r>
          </a:p>
          <a:p>
            <a:r>
              <a:rPr lang="en-US" dirty="0"/>
              <a:t>&lt;/html&gt;</a:t>
            </a:r>
          </a:p>
        </p:txBody>
      </p:sp>
    </p:spTree>
    <p:extLst>
      <p:ext uri="{BB962C8B-B14F-4D97-AF65-F5344CB8AC3E}">
        <p14:creationId xmlns:p14="http://schemas.microsoft.com/office/powerpoint/2010/main" val="232232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19FEF5-9513-482C-8F58-BF524BA9F57C}" type="slidenum">
              <a:rPr lang="en-US" smtClean="0"/>
              <a:t>32</a:t>
            </a:fld>
            <a:endParaRPr lang="en-US"/>
          </a:p>
        </p:txBody>
      </p:sp>
      <p:sp>
        <p:nvSpPr>
          <p:cNvPr id="2" name="Title 1"/>
          <p:cNvSpPr>
            <a:spLocks noGrp="1"/>
          </p:cNvSpPr>
          <p:nvPr>
            <p:ph type="title" idx="4294967295"/>
          </p:nvPr>
        </p:nvSpPr>
        <p:spPr>
          <a:xfrm>
            <a:off x="1024570" y="274320"/>
            <a:ext cx="10532124" cy="1346200"/>
          </a:xfrm>
        </p:spPr>
        <p:txBody>
          <a:bodyPr/>
          <a:lstStyle/>
          <a:p>
            <a:r>
              <a:rPr lang="en-US" b="1" dirty="0"/>
              <a:t>Document Object: Use </a:t>
            </a:r>
            <a:r>
              <a:rPr lang="en-US" b="1" dirty="0" err="1"/>
              <a:t>getElementsByName</a:t>
            </a:r>
            <a:r>
              <a:rPr lang="en-US" b="1" dirty="0"/>
              <a:t>()</a:t>
            </a:r>
          </a:p>
        </p:txBody>
      </p:sp>
      <p:sp>
        <p:nvSpPr>
          <p:cNvPr id="5" name="Rectangle 4"/>
          <p:cNvSpPr/>
          <p:nvPr/>
        </p:nvSpPr>
        <p:spPr>
          <a:xfrm>
            <a:off x="1024570" y="1403609"/>
            <a:ext cx="9509853" cy="5078313"/>
          </a:xfrm>
          <a:prstGeom prst="rect">
            <a:avLst/>
          </a:prstGeom>
        </p:spPr>
        <p:txBody>
          <a:bodyPr wrap="square">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 function </a:t>
            </a:r>
            <a:r>
              <a:rPr lang="en-US" dirty="0" err="1"/>
              <a:t>getElements</a:t>
            </a:r>
            <a:r>
              <a:rPr lang="en-US" dirty="0"/>
              <a:t>() {</a:t>
            </a:r>
          </a:p>
          <a:p>
            <a:r>
              <a:rPr lang="en-US" dirty="0"/>
              <a:t> </a:t>
            </a:r>
            <a:r>
              <a:rPr lang="en-US" dirty="0" err="1"/>
              <a:t>var</a:t>
            </a:r>
            <a:r>
              <a:rPr lang="en-US" dirty="0"/>
              <a:t> x=</a:t>
            </a:r>
            <a:r>
              <a:rPr lang="en-US" dirty="0" err="1"/>
              <a:t>document.getElementsByName</a:t>
            </a:r>
            <a:r>
              <a:rPr lang="en-US" dirty="0"/>
              <a:t>("</a:t>
            </a:r>
            <a:r>
              <a:rPr lang="en-US" dirty="0" err="1"/>
              <a:t>myInput</a:t>
            </a:r>
            <a:r>
              <a:rPr lang="en-US" dirty="0"/>
              <a:t>")</a:t>
            </a:r>
          </a:p>
          <a:p>
            <a:r>
              <a:rPr lang="en-US" dirty="0"/>
              <a:t> alert(</a:t>
            </a:r>
            <a:r>
              <a:rPr lang="en-US" dirty="0" err="1"/>
              <a:t>x.length</a:t>
            </a:r>
            <a:r>
              <a:rPr lang="en-US" dirty="0"/>
              <a:t> + " elements!")</a:t>
            </a:r>
          </a:p>
          <a:p>
            <a:r>
              <a:rPr lang="en-US" dirty="0"/>
              <a:t> }</a:t>
            </a:r>
          </a:p>
          <a:p>
            <a:r>
              <a:rPr lang="en-US" dirty="0"/>
              <a:t>&lt;/script&gt;</a:t>
            </a:r>
          </a:p>
          <a:p>
            <a:r>
              <a:rPr lang="en-US" dirty="0"/>
              <a:t>&lt;/head&gt;</a:t>
            </a:r>
          </a:p>
          <a:p>
            <a:r>
              <a:rPr lang="en-US" dirty="0"/>
              <a:t>&lt;body&gt;</a:t>
            </a:r>
          </a:p>
          <a:p>
            <a:r>
              <a:rPr lang="en-US" dirty="0"/>
              <a:t>&lt;input name="</a:t>
            </a:r>
            <a:r>
              <a:rPr lang="en-US" dirty="0" err="1"/>
              <a:t>myInput</a:t>
            </a:r>
            <a:r>
              <a:rPr lang="en-US" dirty="0"/>
              <a:t>" type="text" size="20"&gt;&lt;</a:t>
            </a:r>
            <a:r>
              <a:rPr lang="en-US" dirty="0" err="1"/>
              <a:t>br</a:t>
            </a:r>
            <a:r>
              <a:rPr lang="en-US" dirty="0"/>
              <a:t> /&gt;</a:t>
            </a:r>
          </a:p>
          <a:p>
            <a:r>
              <a:rPr lang="en-US" dirty="0"/>
              <a:t>&lt;input name="</a:t>
            </a:r>
            <a:r>
              <a:rPr lang="en-US" dirty="0" err="1"/>
              <a:t>myInput</a:t>
            </a:r>
            <a:r>
              <a:rPr lang="en-US" dirty="0"/>
              <a:t>" type="text" size="20"&gt;&lt;</a:t>
            </a:r>
            <a:r>
              <a:rPr lang="en-US" dirty="0" err="1"/>
              <a:t>br</a:t>
            </a:r>
            <a:r>
              <a:rPr lang="en-US" dirty="0"/>
              <a:t> /&gt;</a:t>
            </a:r>
          </a:p>
          <a:p>
            <a:r>
              <a:rPr lang="en-US" dirty="0"/>
              <a:t>&lt;input name="</a:t>
            </a:r>
            <a:r>
              <a:rPr lang="en-US" dirty="0" err="1"/>
              <a:t>myInput</a:t>
            </a:r>
            <a:r>
              <a:rPr lang="en-US" dirty="0"/>
              <a:t>" type="text" size="20"&gt;&lt;</a:t>
            </a:r>
            <a:r>
              <a:rPr lang="en-US" dirty="0" err="1"/>
              <a:t>br</a:t>
            </a:r>
            <a:r>
              <a:rPr lang="en-US" dirty="0"/>
              <a:t> /&gt;</a:t>
            </a:r>
          </a:p>
          <a:p>
            <a:r>
              <a:rPr lang="en-US" dirty="0"/>
              <a:t>&lt;</a:t>
            </a:r>
            <a:r>
              <a:rPr lang="en-US" dirty="0" err="1"/>
              <a:t>br</a:t>
            </a:r>
            <a:r>
              <a:rPr lang="en-US" dirty="0"/>
              <a:t> /&gt;</a:t>
            </a:r>
          </a:p>
          <a:p>
            <a:r>
              <a:rPr lang="en-US" dirty="0"/>
              <a:t>&lt;input type="button" </a:t>
            </a:r>
            <a:r>
              <a:rPr lang="en-US" dirty="0" err="1"/>
              <a:t>onclick</a:t>
            </a:r>
            <a:r>
              <a:rPr lang="en-US" dirty="0"/>
              <a:t>="</a:t>
            </a:r>
            <a:r>
              <a:rPr lang="en-US" dirty="0" err="1"/>
              <a:t>getElements</a:t>
            </a:r>
            <a:r>
              <a:rPr lang="en-US" dirty="0"/>
              <a:t>()" value="How many elements named</a:t>
            </a:r>
          </a:p>
          <a:p>
            <a:r>
              <a:rPr lang="en-US" dirty="0"/>
              <a:t>'</a:t>
            </a:r>
            <a:r>
              <a:rPr lang="en-US" dirty="0" err="1"/>
              <a:t>myInput</a:t>
            </a:r>
            <a:r>
              <a:rPr lang="en-US" dirty="0"/>
              <a:t>'?"&gt;</a:t>
            </a:r>
          </a:p>
          <a:p>
            <a:r>
              <a:rPr lang="en-US" dirty="0"/>
              <a:t>&lt;/body&gt;</a:t>
            </a:r>
          </a:p>
          <a:p>
            <a:r>
              <a:rPr lang="en-US" dirty="0"/>
              <a:t>&lt;/html&gt;</a:t>
            </a:r>
          </a:p>
        </p:txBody>
      </p:sp>
      <p:sp>
        <p:nvSpPr>
          <p:cNvPr id="3" name="Rectangle 2"/>
          <p:cNvSpPr/>
          <p:nvPr/>
        </p:nvSpPr>
        <p:spPr>
          <a:xfrm>
            <a:off x="7664067" y="1746028"/>
            <a:ext cx="4421437" cy="3139321"/>
          </a:xfrm>
          <a:prstGeom prst="rect">
            <a:avLst/>
          </a:prstGeom>
        </p:spPr>
        <p:txBody>
          <a:bodyPr wrap="square">
            <a:spAutoFit/>
          </a:bodyPr>
          <a:lstStyle/>
          <a:p>
            <a:r>
              <a:rPr lang="en-US" b="0" i="0" dirty="0">
                <a:solidFill>
                  <a:srgbClr val="000000"/>
                </a:solidFill>
                <a:effectLst/>
                <a:latin typeface="Verdana" panose="020B0604030504040204" pitchFamily="34" charset="0"/>
              </a:rPr>
              <a:t>The name attribute specifies the name of an &lt;input&gt; element.</a:t>
            </a:r>
          </a:p>
          <a:p>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The name attribute is used to reference elements in a JavaScript, or to reference form data after a form is submitted.</a:t>
            </a:r>
          </a:p>
          <a:p>
            <a:endParaRPr lang="en-US" b="0" i="0" dirty="0">
              <a:solidFill>
                <a:srgbClr val="000000"/>
              </a:solidFill>
              <a:effectLst/>
              <a:latin typeface="Verdana" panose="020B0604030504040204" pitchFamily="34" charset="0"/>
            </a:endParaRPr>
          </a:p>
          <a:p>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Only form elements with a name attribute will have their values passed when submitting a form.</a:t>
            </a:r>
          </a:p>
        </p:txBody>
      </p:sp>
      <p:sp>
        <p:nvSpPr>
          <p:cNvPr id="9" name="TextBox 8">
            <a:extLst>
              <a:ext uri="{FF2B5EF4-FFF2-40B4-BE49-F238E27FC236}">
                <a16:creationId xmlns:a16="http://schemas.microsoft.com/office/drawing/2014/main" id="{7D1FC570-2296-4431-B9D5-5095657F34EA}"/>
              </a:ext>
            </a:extLst>
          </p:cNvPr>
          <p:cNvSpPr txBox="1"/>
          <p:nvPr/>
        </p:nvSpPr>
        <p:spPr>
          <a:xfrm>
            <a:off x="4612439" y="5892581"/>
            <a:ext cx="6103256" cy="646331"/>
          </a:xfrm>
          <a:prstGeom prst="rect">
            <a:avLst/>
          </a:prstGeom>
          <a:noFill/>
        </p:spPr>
        <p:txBody>
          <a:bodyPr wrap="square">
            <a:spAutoFit/>
          </a:bodyPr>
          <a:lstStyle/>
          <a:p>
            <a:r>
              <a:rPr lang="en-US" dirty="0"/>
              <a:t>https://www.w3schools.com/jsref/tryit.asp?filename=tryjsref_doc_getelementsbyname_length</a:t>
            </a:r>
          </a:p>
        </p:txBody>
      </p:sp>
    </p:spTree>
    <p:extLst>
      <p:ext uri="{BB962C8B-B14F-4D97-AF65-F5344CB8AC3E}">
        <p14:creationId xmlns:p14="http://schemas.microsoft.com/office/powerpoint/2010/main" val="496590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3476-F54D-4497-B67F-769D84EE39FC}"/>
              </a:ext>
            </a:extLst>
          </p:cNvPr>
          <p:cNvSpPr>
            <a:spLocks noGrp="1"/>
          </p:cNvSpPr>
          <p:nvPr>
            <p:ph type="title"/>
          </p:nvPr>
        </p:nvSpPr>
        <p:spPr/>
        <p:txBody>
          <a:bodyPr/>
          <a:lstStyle/>
          <a:p>
            <a:r>
              <a:rPr lang="en-US" dirty="0" err="1"/>
              <a:t>getelementsbyclassname</a:t>
            </a:r>
            <a:endParaRPr lang="en-US" dirty="0"/>
          </a:p>
        </p:txBody>
      </p:sp>
      <p:sp>
        <p:nvSpPr>
          <p:cNvPr id="3" name="Content Placeholder 2">
            <a:extLst>
              <a:ext uri="{FF2B5EF4-FFF2-40B4-BE49-F238E27FC236}">
                <a16:creationId xmlns:a16="http://schemas.microsoft.com/office/drawing/2014/main" id="{20F9067A-B738-4AF0-B506-84E72CC54F63}"/>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B19DD88-B7D3-4DDD-BA7D-28E42DBD62E5}"/>
              </a:ext>
            </a:extLst>
          </p:cNvPr>
          <p:cNvSpPr txBox="1"/>
          <p:nvPr/>
        </p:nvSpPr>
        <p:spPr>
          <a:xfrm>
            <a:off x="2148114" y="5286606"/>
            <a:ext cx="6096000" cy="646331"/>
          </a:xfrm>
          <a:prstGeom prst="rect">
            <a:avLst/>
          </a:prstGeom>
          <a:noFill/>
        </p:spPr>
        <p:txBody>
          <a:bodyPr wrap="square">
            <a:spAutoFit/>
          </a:bodyPr>
          <a:lstStyle/>
          <a:p>
            <a:r>
              <a:rPr lang="en-US" dirty="0"/>
              <a:t>https://www.w3schools.com/jsref/tryit.asp?filename=tryjsref_document_getelementsbyclassname2</a:t>
            </a:r>
          </a:p>
        </p:txBody>
      </p:sp>
    </p:spTree>
    <p:extLst>
      <p:ext uri="{BB962C8B-B14F-4D97-AF65-F5344CB8AC3E}">
        <p14:creationId xmlns:p14="http://schemas.microsoft.com/office/powerpoint/2010/main" val="471730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619FEF5-9513-482C-8F58-BF524BA9F57C}" type="slidenum">
              <a:rPr lang="en-US" smtClean="0"/>
              <a:t>34</a:t>
            </a:fld>
            <a:endParaRPr lang="en-US"/>
          </a:p>
        </p:txBody>
      </p:sp>
      <p:sp>
        <p:nvSpPr>
          <p:cNvPr id="4" name="Title 1"/>
          <p:cNvSpPr txBox="1">
            <a:spLocks/>
          </p:cNvSpPr>
          <p:nvPr/>
        </p:nvSpPr>
        <p:spPr>
          <a:xfrm>
            <a:off x="804231" y="274320"/>
            <a:ext cx="9573438" cy="13462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Document Object: </a:t>
            </a:r>
          </a:p>
          <a:p>
            <a:r>
              <a:rPr lang="en-US" b="1" dirty="0"/>
              <a:t>Access an item in a collection</a:t>
            </a:r>
          </a:p>
        </p:txBody>
      </p:sp>
      <p:sp>
        <p:nvSpPr>
          <p:cNvPr id="5" name="Rectangle 4"/>
          <p:cNvSpPr/>
          <p:nvPr/>
        </p:nvSpPr>
        <p:spPr>
          <a:xfrm>
            <a:off x="958468" y="1833769"/>
            <a:ext cx="9709534" cy="4647426"/>
          </a:xfrm>
          <a:prstGeom prst="rect">
            <a:avLst/>
          </a:prstGeom>
        </p:spPr>
        <p:txBody>
          <a:bodyPr wrap="square">
            <a:spAutoFit/>
          </a:bodyPr>
          <a:lstStyle/>
          <a:p>
            <a:r>
              <a:rPr lang="en-US" sz="1600" dirty="0"/>
              <a:t>&lt;html&gt;</a:t>
            </a:r>
          </a:p>
          <a:p>
            <a:r>
              <a:rPr lang="en-US" sz="1600" dirty="0"/>
              <a:t>&lt;body&gt;</a:t>
            </a:r>
          </a:p>
          <a:p>
            <a:r>
              <a:rPr lang="en-US" sz="1600" dirty="0"/>
              <a:t>&lt;form id="Form1" name="Form1"&gt;</a:t>
            </a:r>
          </a:p>
          <a:p>
            <a:r>
              <a:rPr lang="en-US" sz="1600" dirty="0"/>
              <a:t>Your name: &lt;input type="text"&gt;</a:t>
            </a:r>
          </a:p>
          <a:p>
            <a:r>
              <a:rPr lang="en-US" sz="1600" dirty="0"/>
              <a:t>&lt;/form&gt;</a:t>
            </a:r>
          </a:p>
          <a:p>
            <a:r>
              <a:rPr lang="en-US" sz="1600" dirty="0"/>
              <a:t>&lt;form id="Form2" name="Form2"&gt;</a:t>
            </a:r>
          </a:p>
          <a:p>
            <a:r>
              <a:rPr lang="en-US" sz="1600" dirty="0"/>
              <a:t>Your car: &lt;input type="text"&gt;</a:t>
            </a:r>
          </a:p>
          <a:p>
            <a:r>
              <a:rPr lang="en-US" sz="1600" dirty="0"/>
              <a:t>&lt;/form&gt;</a:t>
            </a:r>
          </a:p>
          <a:p>
            <a:r>
              <a:rPr lang="en-US" sz="1600" dirty="0"/>
              <a:t>&lt;p&gt;</a:t>
            </a:r>
          </a:p>
          <a:p>
            <a:r>
              <a:rPr lang="en-US" sz="1600" dirty="0"/>
              <a:t>To access an item in a collection you can either use the number or the name of the item:</a:t>
            </a:r>
          </a:p>
          <a:p>
            <a:r>
              <a:rPr lang="en-US" sz="1600" dirty="0"/>
              <a:t>&lt;/p&gt;</a:t>
            </a:r>
          </a:p>
          <a:p>
            <a:r>
              <a:rPr lang="en-US" sz="1600" dirty="0"/>
              <a:t>&lt;script type="text/</a:t>
            </a:r>
            <a:r>
              <a:rPr lang="en-US" sz="1600" dirty="0" err="1"/>
              <a:t>javascript</a:t>
            </a:r>
            <a:r>
              <a:rPr lang="en-US" sz="1600" dirty="0"/>
              <a:t>"&gt;</a:t>
            </a:r>
          </a:p>
          <a:p>
            <a:r>
              <a:rPr lang="en-US" sz="1600" dirty="0" err="1"/>
              <a:t>document.write</a:t>
            </a:r>
            <a:r>
              <a:rPr lang="en-US" sz="1600" dirty="0"/>
              <a:t>("&lt;p&gt;The first form's name is: " + </a:t>
            </a:r>
            <a:r>
              <a:rPr lang="en-US" sz="1600" dirty="0" err="1"/>
              <a:t>document.forms</a:t>
            </a:r>
            <a:r>
              <a:rPr lang="en-US" sz="1600" dirty="0"/>
              <a:t>[0].name + "&lt;/p&gt;")</a:t>
            </a:r>
          </a:p>
          <a:p>
            <a:r>
              <a:rPr lang="en-US" sz="1600" dirty="0" err="1"/>
              <a:t>document.write</a:t>
            </a:r>
            <a:r>
              <a:rPr lang="en-US" sz="1600" dirty="0"/>
              <a:t>("&lt;p&gt;The first form's name is: " + </a:t>
            </a:r>
            <a:r>
              <a:rPr lang="en-US" sz="1600" dirty="0" err="1"/>
              <a:t>document.getElementById</a:t>
            </a:r>
            <a:r>
              <a:rPr lang="en-US" sz="1600" dirty="0"/>
              <a:t>("Form1").name</a:t>
            </a:r>
          </a:p>
          <a:p>
            <a:r>
              <a:rPr lang="en-US" sz="1600" dirty="0"/>
              <a:t>+ "&lt;/p&gt;")</a:t>
            </a:r>
          </a:p>
          <a:p>
            <a:r>
              <a:rPr lang="en-US" sz="1600" dirty="0"/>
              <a:t>&lt;/script&gt;</a:t>
            </a:r>
          </a:p>
          <a:p>
            <a:r>
              <a:rPr lang="en-US" sz="1600" dirty="0"/>
              <a:t>&lt;/body&gt;</a:t>
            </a:r>
          </a:p>
          <a:p>
            <a:r>
              <a:rPr lang="en-US" sz="1600" dirty="0"/>
              <a:t>&lt;/html&gt;</a:t>
            </a:r>
          </a:p>
        </p:txBody>
      </p:sp>
    </p:spTree>
    <p:extLst>
      <p:ext uri="{BB962C8B-B14F-4D97-AF65-F5344CB8AC3E}">
        <p14:creationId xmlns:p14="http://schemas.microsoft.com/office/powerpoint/2010/main" val="287927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619FEF5-9513-482C-8F58-BF524BA9F57C}" type="slidenum">
              <a:rPr lang="en-US" smtClean="0"/>
              <a:t>35</a:t>
            </a:fld>
            <a:endParaRPr lang="en-US"/>
          </a:p>
        </p:txBody>
      </p:sp>
      <p:sp>
        <p:nvSpPr>
          <p:cNvPr id="3" name="Title 1"/>
          <p:cNvSpPr txBox="1">
            <a:spLocks/>
          </p:cNvSpPr>
          <p:nvPr/>
        </p:nvSpPr>
        <p:spPr>
          <a:xfrm>
            <a:off x="2007327" y="274320"/>
            <a:ext cx="8370342" cy="13462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Event Object: What are the</a:t>
            </a:r>
          </a:p>
          <a:p>
            <a:r>
              <a:rPr lang="en-US" b="1" dirty="0"/>
              <a:t>coordinates of the cursor?</a:t>
            </a:r>
          </a:p>
        </p:txBody>
      </p:sp>
      <p:sp>
        <p:nvSpPr>
          <p:cNvPr id="4" name="Rectangle 3"/>
          <p:cNvSpPr/>
          <p:nvPr/>
        </p:nvSpPr>
        <p:spPr>
          <a:xfrm>
            <a:off x="1024569" y="1774318"/>
            <a:ext cx="10201619" cy="4247317"/>
          </a:xfrm>
          <a:prstGeom prst="rect">
            <a:avLst/>
          </a:prstGeom>
        </p:spPr>
        <p:txBody>
          <a:bodyPr wrap="square">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 function </a:t>
            </a:r>
            <a:r>
              <a:rPr lang="en-US" dirty="0" err="1"/>
              <a:t>show_coords</a:t>
            </a:r>
            <a:r>
              <a:rPr lang="en-US" dirty="0"/>
              <a:t>(event) {</a:t>
            </a:r>
          </a:p>
          <a:p>
            <a:r>
              <a:rPr lang="en-US" dirty="0"/>
              <a:t> x=</a:t>
            </a:r>
            <a:r>
              <a:rPr lang="en-US" dirty="0" err="1"/>
              <a:t>event.clientX</a:t>
            </a:r>
            <a:endParaRPr lang="en-US" dirty="0"/>
          </a:p>
          <a:p>
            <a:r>
              <a:rPr lang="en-US" dirty="0"/>
              <a:t> y=</a:t>
            </a:r>
            <a:r>
              <a:rPr lang="en-US" dirty="0" err="1"/>
              <a:t>event.clientY</a:t>
            </a:r>
            <a:endParaRPr lang="en-US" dirty="0"/>
          </a:p>
          <a:p>
            <a:r>
              <a:rPr lang="en-US" dirty="0"/>
              <a:t> alert("X </a:t>
            </a:r>
            <a:r>
              <a:rPr lang="en-US" dirty="0" err="1"/>
              <a:t>coords</a:t>
            </a:r>
            <a:r>
              <a:rPr lang="en-US" dirty="0"/>
              <a:t>: " + x + ", Y </a:t>
            </a:r>
            <a:r>
              <a:rPr lang="en-US" dirty="0" err="1"/>
              <a:t>coords</a:t>
            </a:r>
            <a:r>
              <a:rPr lang="en-US" dirty="0"/>
              <a:t>: " + y)</a:t>
            </a:r>
          </a:p>
          <a:p>
            <a:r>
              <a:rPr lang="en-US" dirty="0"/>
              <a:t> }</a:t>
            </a:r>
          </a:p>
          <a:p>
            <a:r>
              <a:rPr lang="en-US" dirty="0"/>
              <a:t>&lt;/script&gt;</a:t>
            </a:r>
          </a:p>
          <a:p>
            <a:r>
              <a:rPr lang="en-US" dirty="0"/>
              <a:t>&lt;/head&gt;</a:t>
            </a:r>
          </a:p>
          <a:p>
            <a:r>
              <a:rPr lang="en-US" dirty="0"/>
              <a:t>&lt;body </a:t>
            </a:r>
            <a:r>
              <a:rPr lang="en-US" dirty="0" err="1"/>
              <a:t>onmousedown</a:t>
            </a:r>
            <a:r>
              <a:rPr lang="en-US" dirty="0"/>
              <a:t>="</a:t>
            </a:r>
            <a:r>
              <a:rPr lang="en-US" dirty="0" err="1"/>
              <a:t>show_coords</a:t>
            </a:r>
            <a:r>
              <a:rPr lang="en-US" dirty="0"/>
              <a:t>(event)"&gt;</a:t>
            </a:r>
          </a:p>
          <a:p>
            <a:r>
              <a:rPr lang="en-US" dirty="0"/>
              <a:t>&lt;p&gt;Click in the document. An alert box will alert the x and y coordinates of the</a:t>
            </a:r>
          </a:p>
          <a:p>
            <a:r>
              <a:rPr lang="en-US" dirty="0"/>
              <a:t>cursor.&lt;/p&gt;</a:t>
            </a:r>
          </a:p>
          <a:p>
            <a:r>
              <a:rPr lang="en-US" dirty="0"/>
              <a:t>&lt;/body&gt;</a:t>
            </a:r>
          </a:p>
          <a:p>
            <a:r>
              <a:rPr lang="en-US" dirty="0"/>
              <a:t>&lt;/html&gt;</a:t>
            </a:r>
          </a:p>
        </p:txBody>
      </p:sp>
    </p:spTree>
    <p:extLst>
      <p:ext uri="{BB962C8B-B14F-4D97-AF65-F5344CB8AC3E}">
        <p14:creationId xmlns:p14="http://schemas.microsoft.com/office/powerpoint/2010/main" val="4172248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619FEF5-9513-482C-8F58-BF524BA9F57C}" type="slidenum">
              <a:rPr lang="en-US" smtClean="0"/>
              <a:t>36</a:t>
            </a:fld>
            <a:endParaRPr lang="en-US"/>
          </a:p>
        </p:txBody>
      </p:sp>
      <p:sp>
        <p:nvSpPr>
          <p:cNvPr id="3" name="Title 1"/>
          <p:cNvSpPr txBox="1">
            <a:spLocks/>
          </p:cNvSpPr>
          <p:nvPr/>
        </p:nvSpPr>
        <p:spPr>
          <a:xfrm>
            <a:off x="1156770" y="274320"/>
            <a:ext cx="9485523" cy="13462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Event Object: What is the </a:t>
            </a:r>
            <a:r>
              <a:rPr lang="en-US" b="1" dirty="0" err="1"/>
              <a:t>unicode</a:t>
            </a:r>
            <a:r>
              <a:rPr lang="en-US" b="1" dirty="0"/>
              <a:t> of the key pressed?</a:t>
            </a:r>
          </a:p>
        </p:txBody>
      </p:sp>
      <p:sp>
        <p:nvSpPr>
          <p:cNvPr id="4" name="Rectangle 3"/>
          <p:cNvSpPr/>
          <p:nvPr/>
        </p:nvSpPr>
        <p:spPr>
          <a:xfrm>
            <a:off x="1451429" y="1956881"/>
            <a:ext cx="7257143" cy="4524315"/>
          </a:xfrm>
          <a:prstGeom prst="rect">
            <a:avLst/>
          </a:prstGeom>
        </p:spPr>
        <p:txBody>
          <a:bodyPr wrap="square">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 function </a:t>
            </a:r>
            <a:r>
              <a:rPr lang="en-US" dirty="0" err="1"/>
              <a:t>whichButton</a:t>
            </a:r>
            <a:r>
              <a:rPr lang="en-US" dirty="0"/>
              <a:t>(event) {</a:t>
            </a:r>
          </a:p>
          <a:p>
            <a:r>
              <a:rPr lang="en-US" dirty="0"/>
              <a:t> alert(</a:t>
            </a:r>
            <a:r>
              <a:rPr lang="en-US" dirty="0" err="1"/>
              <a:t>event.keyCode</a:t>
            </a:r>
            <a:r>
              <a:rPr lang="en-US" dirty="0"/>
              <a:t>)</a:t>
            </a:r>
          </a:p>
          <a:p>
            <a:r>
              <a:rPr lang="en-US" dirty="0"/>
              <a:t> }</a:t>
            </a:r>
          </a:p>
          <a:p>
            <a:r>
              <a:rPr lang="en-US" dirty="0"/>
              <a:t>&lt;/script&gt;</a:t>
            </a:r>
          </a:p>
          <a:p>
            <a:r>
              <a:rPr lang="en-US" dirty="0"/>
              <a:t>&lt;/head&gt;</a:t>
            </a:r>
          </a:p>
          <a:p>
            <a:r>
              <a:rPr lang="en-US" dirty="0"/>
              <a:t>&lt;body </a:t>
            </a:r>
            <a:r>
              <a:rPr lang="en-US" dirty="0" err="1"/>
              <a:t>onkeyup</a:t>
            </a:r>
            <a:r>
              <a:rPr lang="en-US" dirty="0"/>
              <a:t>="</a:t>
            </a:r>
            <a:r>
              <a:rPr lang="en-US" dirty="0" err="1"/>
              <a:t>whichButton</a:t>
            </a:r>
            <a:r>
              <a:rPr lang="en-US" dirty="0"/>
              <a:t>(event)"&gt;</a:t>
            </a:r>
          </a:p>
          <a:p>
            <a:r>
              <a:rPr lang="en-US" dirty="0"/>
              <a:t>&lt;p&gt;&lt;b&gt;Note:&lt;/b&gt; Make sure the right frame has focus when trying this example!&lt;/p&gt;</a:t>
            </a:r>
          </a:p>
          <a:p>
            <a:r>
              <a:rPr lang="en-US" dirty="0"/>
              <a:t>&lt;p&gt;Press a key on your keyboard. An alert box will alert the </a:t>
            </a:r>
            <a:r>
              <a:rPr lang="en-US" dirty="0" err="1"/>
              <a:t>unicode</a:t>
            </a:r>
            <a:r>
              <a:rPr lang="en-US" dirty="0"/>
              <a:t> of the key</a:t>
            </a:r>
          </a:p>
          <a:p>
            <a:r>
              <a:rPr lang="en-US" dirty="0"/>
              <a:t>pressed.&lt;/p&gt;</a:t>
            </a:r>
          </a:p>
          <a:p>
            <a:r>
              <a:rPr lang="en-US" dirty="0"/>
              <a:t>&lt;/body&gt;</a:t>
            </a:r>
          </a:p>
          <a:p>
            <a:r>
              <a:rPr lang="en-US" dirty="0"/>
              <a:t>&lt;/html&gt;</a:t>
            </a:r>
          </a:p>
        </p:txBody>
      </p:sp>
    </p:spTree>
    <p:extLst>
      <p:ext uri="{BB962C8B-B14F-4D97-AF65-F5344CB8AC3E}">
        <p14:creationId xmlns:p14="http://schemas.microsoft.com/office/powerpoint/2010/main" val="2837651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619FEF5-9513-482C-8F58-BF524BA9F57C}" type="slidenum">
              <a:rPr lang="en-US" smtClean="0"/>
              <a:t>37</a:t>
            </a:fld>
            <a:endParaRPr lang="en-US"/>
          </a:p>
        </p:txBody>
      </p:sp>
      <p:sp>
        <p:nvSpPr>
          <p:cNvPr id="3" name="Title 1"/>
          <p:cNvSpPr txBox="1">
            <a:spLocks/>
          </p:cNvSpPr>
          <p:nvPr/>
        </p:nvSpPr>
        <p:spPr>
          <a:xfrm>
            <a:off x="760164" y="274320"/>
            <a:ext cx="9617505" cy="13462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Event Object: Which event type occurred?</a:t>
            </a:r>
          </a:p>
        </p:txBody>
      </p:sp>
      <p:sp>
        <p:nvSpPr>
          <p:cNvPr id="4" name="Rectangle 3"/>
          <p:cNvSpPr/>
          <p:nvPr/>
        </p:nvSpPr>
        <p:spPr>
          <a:xfrm>
            <a:off x="1349829" y="1883136"/>
            <a:ext cx="8325395" cy="3970318"/>
          </a:xfrm>
          <a:prstGeom prst="rect">
            <a:avLst/>
          </a:prstGeom>
        </p:spPr>
        <p:txBody>
          <a:bodyPr wrap="square">
            <a:spAutoFit/>
          </a:bodyPr>
          <a:lstStyle/>
          <a:p>
            <a:r>
              <a:rPr lang="en-US" dirty="0"/>
              <a:t>&lt;html&gt;</a:t>
            </a:r>
          </a:p>
          <a:p>
            <a:r>
              <a:rPr lang="en-US" dirty="0"/>
              <a:t>&lt;head&gt;</a:t>
            </a:r>
          </a:p>
          <a:p>
            <a:r>
              <a:rPr lang="en-US" dirty="0"/>
              <a:t>&lt;script type="text/</a:t>
            </a:r>
            <a:r>
              <a:rPr lang="en-US" dirty="0" err="1"/>
              <a:t>javascript</a:t>
            </a:r>
            <a:r>
              <a:rPr lang="en-US" dirty="0"/>
              <a:t>"&gt;</a:t>
            </a:r>
          </a:p>
          <a:p>
            <a:r>
              <a:rPr lang="en-US" dirty="0"/>
              <a:t> function </a:t>
            </a:r>
            <a:r>
              <a:rPr lang="en-US" dirty="0" err="1"/>
              <a:t>whichType</a:t>
            </a:r>
            <a:r>
              <a:rPr lang="en-US" dirty="0"/>
              <a:t>(event) {</a:t>
            </a:r>
          </a:p>
          <a:p>
            <a:r>
              <a:rPr lang="en-US" dirty="0"/>
              <a:t> alert(</a:t>
            </a:r>
            <a:r>
              <a:rPr lang="en-US" dirty="0" err="1"/>
              <a:t>event.type</a:t>
            </a:r>
            <a:r>
              <a:rPr lang="en-US" dirty="0"/>
              <a:t>);</a:t>
            </a:r>
          </a:p>
          <a:p>
            <a:r>
              <a:rPr lang="en-US" dirty="0"/>
              <a:t> }</a:t>
            </a:r>
          </a:p>
          <a:p>
            <a:r>
              <a:rPr lang="en-US" dirty="0"/>
              <a:t>&lt;/script&gt;</a:t>
            </a:r>
          </a:p>
          <a:p>
            <a:r>
              <a:rPr lang="en-US" dirty="0"/>
              <a:t>&lt;/head&gt;</a:t>
            </a:r>
          </a:p>
          <a:p>
            <a:r>
              <a:rPr lang="en-US" dirty="0"/>
              <a:t>&lt;body </a:t>
            </a:r>
            <a:r>
              <a:rPr lang="en-US" dirty="0" err="1"/>
              <a:t>onmousedown</a:t>
            </a:r>
            <a:r>
              <a:rPr lang="en-US" dirty="0"/>
              <a:t>="</a:t>
            </a:r>
            <a:r>
              <a:rPr lang="en-US" dirty="0" err="1"/>
              <a:t>whichType</a:t>
            </a:r>
            <a:r>
              <a:rPr lang="en-US" dirty="0"/>
              <a:t>(event)"&gt;</a:t>
            </a:r>
          </a:p>
          <a:p>
            <a:r>
              <a:rPr lang="en-US" dirty="0"/>
              <a:t>&lt;p&gt;</a:t>
            </a:r>
          </a:p>
          <a:p>
            <a:r>
              <a:rPr lang="en-US" dirty="0"/>
              <a:t>Click on the document. An alert box will alert which type of event occurred.</a:t>
            </a:r>
          </a:p>
          <a:p>
            <a:r>
              <a:rPr lang="en-US" dirty="0"/>
              <a:t>&lt;/p&gt;</a:t>
            </a:r>
          </a:p>
          <a:p>
            <a:r>
              <a:rPr lang="en-US" dirty="0"/>
              <a:t>&lt;/body&gt;</a:t>
            </a:r>
          </a:p>
          <a:p>
            <a:r>
              <a:rPr lang="en-US" dirty="0"/>
              <a:t>&lt;/html&gt;</a:t>
            </a:r>
          </a:p>
        </p:txBody>
      </p:sp>
    </p:spTree>
    <p:extLst>
      <p:ext uri="{BB962C8B-B14F-4D97-AF65-F5344CB8AC3E}">
        <p14:creationId xmlns:p14="http://schemas.microsoft.com/office/powerpoint/2010/main" val="223656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107D72-E31C-45C1-995F-A0CF8E051C39}"/>
              </a:ext>
            </a:extLst>
          </p:cNvPr>
          <p:cNvSpPr txBox="1"/>
          <p:nvPr/>
        </p:nvSpPr>
        <p:spPr>
          <a:xfrm>
            <a:off x="1272397" y="5939612"/>
            <a:ext cx="8924026" cy="369332"/>
          </a:xfrm>
          <a:prstGeom prst="rect">
            <a:avLst/>
          </a:prstGeom>
          <a:noFill/>
        </p:spPr>
        <p:txBody>
          <a:bodyPr wrap="square">
            <a:spAutoFit/>
          </a:bodyPr>
          <a:lstStyle/>
          <a:p>
            <a:r>
              <a:rPr lang="en-US" dirty="0"/>
              <a:t>https://www.w3schools.com/js/tryit.asp?filename=tryjs_intro_lightbulb</a:t>
            </a:r>
          </a:p>
        </p:txBody>
      </p:sp>
      <p:pic>
        <p:nvPicPr>
          <p:cNvPr id="7" name="Picture 6">
            <a:extLst>
              <a:ext uri="{FF2B5EF4-FFF2-40B4-BE49-F238E27FC236}">
                <a16:creationId xmlns:a16="http://schemas.microsoft.com/office/drawing/2014/main" id="{EE38B352-AE78-40BF-9DE3-671323A4E83C}"/>
              </a:ext>
            </a:extLst>
          </p:cNvPr>
          <p:cNvPicPr>
            <a:picLocks noChangeAspect="1"/>
          </p:cNvPicPr>
          <p:nvPr/>
        </p:nvPicPr>
        <p:blipFill>
          <a:blip r:embed="rId3"/>
          <a:stretch>
            <a:fillRect/>
          </a:stretch>
        </p:blipFill>
        <p:spPr>
          <a:xfrm>
            <a:off x="1272397" y="1501676"/>
            <a:ext cx="3778444" cy="3854648"/>
          </a:xfrm>
          <a:prstGeom prst="rect">
            <a:avLst/>
          </a:prstGeom>
        </p:spPr>
      </p:pic>
      <p:sp>
        <p:nvSpPr>
          <p:cNvPr id="8" name="Title 1">
            <a:extLst>
              <a:ext uri="{FF2B5EF4-FFF2-40B4-BE49-F238E27FC236}">
                <a16:creationId xmlns:a16="http://schemas.microsoft.com/office/drawing/2014/main" id="{D6E84C79-81A8-42E5-8ED3-073D32D3A66A}"/>
              </a:ext>
            </a:extLst>
          </p:cNvPr>
          <p:cNvSpPr txBox="1">
            <a:spLocks/>
          </p:cNvSpPr>
          <p:nvPr/>
        </p:nvSpPr>
        <p:spPr>
          <a:xfrm>
            <a:off x="760164" y="274320"/>
            <a:ext cx="9617505" cy="13462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Turn on/off with one button</a:t>
            </a:r>
            <a:endParaRPr lang="en-US" b="1" dirty="0"/>
          </a:p>
        </p:txBody>
      </p:sp>
      <p:pic>
        <p:nvPicPr>
          <p:cNvPr id="10" name="Picture 9">
            <a:extLst>
              <a:ext uri="{FF2B5EF4-FFF2-40B4-BE49-F238E27FC236}">
                <a16:creationId xmlns:a16="http://schemas.microsoft.com/office/drawing/2014/main" id="{F68AC863-0F00-4C6F-AA2B-078A1DB5A57E}"/>
              </a:ext>
            </a:extLst>
          </p:cNvPr>
          <p:cNvPicPr>
            <a:picLocks noChangeAspect="1"/>
          </p:cNvPicPr>
          <p:nvPr/>
        </p:nvPicPr>
        <p:blipFill>
          <a:blip r:embed="rId4"/>
          <a:stretch>
            <a:fillRect/>
          </a:stretch>
        </p:blipFill>
        <p:spPr>
          <a:xfrm>
            <a:off x="7557229" y="1767138"/>
            <a:ext cx="4254719" cy="3810196"/>
          </a:xfrm>
          <a:prstGeom prst="rect">
            <a:avLst/>
          </a:prstGeom>
        </p:spPr>
      </p:pic>
      <p:cxnSp>
        <p:nvCxnSpPr>
          <p:cNvPr id="12" name="Straight Arrow Connector 11">
            <a:extLst>
              <a:ext uri="{FF2B5EF4-FFF2-40B4-BE49-F238E27FC236}">
                <a16:creationId xmlns:a16="http://schemas.microsoft.com/office/drawing/2014/main" id="{E2178DEF-4C7F-4ADF-A5A9-E5E91A273A32}"/>
              </a:ext>
            </a:extLst>
          </p:cNvPr>
          <p:cNvCxnSpPr/>
          <p:nvPr/>
        </p:nvCxnSpPr>
        <p:spPr>
          <a:xfrm>
            <a:off x="5734410" y="3191774"/>
            <a:ext cx="12702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377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t>In-class practice 2 -</a:t>
            </a:r>
            <a:r>
              <a:rPr lang="en-US" b="1" dirty="0"/>
              <a:t>Control the zombie with arrow keys-</a:t>
            </a:r>
            <a:r>
              <a:rPr lang="en-US" altLang="zh-CN" b="1" dirty="0"/>
              <a:t>due 9-15</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Requirements: press arrow keys on the keyboard, the zombie will move to the corresponding directions.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reference to HTML 5 game https://www.youtube.com/watch?v=riUx2G75mas&amp;t=1648s</a:t>
            </a:r>
          </a:p>
        </p:txBody>
      </p:sp>
    </p:spTree>
    <p:extLst>
      <p:ext uri="{BB962C8B-B14F-4D97-AF65-F5344CB8AC3E}">
        <p14:creationId xmlns:p14="http://schemas.microsoft.com/office/powerpoint/2010/main" val="240007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944" y="254728"/>
            <a:ext cx="7704667" cy="1345473"/>
          </a:xfrm>
        </p:spPr>
        <p:txBody>
          <a:bodyPr/>
          <a:lstStyle/>
          <a:p>
            <a:pPr>
              <a:defRPr/>
            </a:pPr>
            <a:r>
              <a:rPr lang="en-US" b="1" dirty="0"/>
              <a:t>The Three Layers of the Web</a:t>
            </a:r>
          </a:p>
        </p:txBody>
      </p:sp>
      <p:sp>
        <p:nvSpPr>
          <p:cNvPr id="3" name="Content Placeholder 2"/>
          <p:cNvSpPr>
            <a:spLocks noGrp="1"/>
          </p:cNvSpPr>
          <p:nvPr>
            <p:ph sz="quarter" idx="1"/>
          </p:nvPr>
        </p:nvSpPr>
        <p:spPr>
          <a:xfrm>
            <a:off x="694944" y="1600201"/>
            <a:ext cx="10158984" cy="4873625"/>
          </a:xfrm>
        </p:spPr>
        <p:txBody>
          <a:bodyPr>
            <a:normAutofit/>
          </a:bodyPr>
          <a:lstStyle/>
          <a:p>
            <a:pPr>
              <a:defRPr/>
            </a:pPr>
            <a:r>
              <a:rPr lang="en-US" b="1" dirty="0"/>
              <a:t>HTML for Content</a:t>
            </a:r>
          </a:p>
          <a:p>
            <a:pPr marL="365760" lvl="1" indent="0">
              <a:buNone/>
              <a:defRPr/>
            </a:pPr>
            <a:r>
              <a:rPr lang="en-US" dirty="0"/>
              <a:t>&lt;p class=“warning”&gt;There is no &lt;</a:t>
            </a:r>
            <a:r>
              <a:rPr lang="en-US" dirty="0" err="1"/>
              <a:t>em</a:t>
            </a:r>
            <a:r>
              <a:rPr lang="en-US" dirty="0"/>
              <a:t>&gt;download link&lt;/</a:t>
            </a:r>
            <a:r>
              <a:rPr lang="en-US" dirty="0" err="1"/>
              <a:t>em</a:t>
            </a:r>
            <a:r>
              <a:rPr lang="en-US" dirty="0"/>
              <a:t>&gt; on this page.&lt;/p&gt;</a:t>
            </a:r>
          </a:p>
          <a:p>
            <a:pPr>
              <a:defRPr/>
            </a:pPr>
            <a:endParaRPr lang="en-US" dirty="0"/>
          </a:p>
          <a:p>
            <a:pPr>
              <a:defRPr/>
            </a:pPr>
            <a:r>
              <a:rPr lang="en-US" b="1" dirty="0"/>
              <a:t>CSS for Presentation</a:t>
            </a:r>
          </a:p>
          <a:p>
            <a:pPr marL="365760" lvl="1" indent="0">
              <a:buNone/>
              <a:defRPr/>
            </a:pPr>
            <a:r>
              <a:rPr lang="en-US" dirty="0"/>
              <a:t>.warning { color: red; }</a:t>
            </a:r>
          </a:p>
          <a:p>
            <a:pPr marL="822960" lvl="1" indent="-457200">
              <a:defRPr/>
            </a:pPr>
            <a:endParaRPr lang="en-US" dirty="0"/>
          </a:p>
          <a:p>
            <a:pPr>
              <a:defRPr/>
            </a:pPr>
            <a:r>
              <a:rPr lang="en-US" b="1" dirty="0"/>
              <a:t>JavaScript for Behavior</a:t>
            </a:r>
          </a:p>
          <a:p>
            <a:pPr marL="0" indent="0">
              <a:buNone/>
              <a:defRPr/>
            </a:pPr>
            <a:r>
              <a:rPr lang="en-US" dirty="0" err="1"/>
              <a:t>document.getElementById</a:t>
            </a:r>
            <a:r>
              <a:rPr lang="en-US" dirty="0"/>
              <a:t>("demo").</a:t>
            </a:r>
            <a:r>
              <a:rPr lang="en-US" dirty="0" err="1"/>
              <a:t>innerHTML</a:t>
            </a:r>
            <a:r>
              <a:rPr lang="en-US" dirty="0"/>
              <a:t> = "Hello JavaScript";</a:t>
            </a:r>
          </a:p>
        </p:txBody>
      </p:sp>
      <p:sp>
        <p:nvSpPr>
          <p:cNvPr id="4" name="Rectangle 3"/>
          <p:cNvSpPr/>
          <p:nvPr/>
        </p:nvSpPr>
        <p:spPr>
          <a:xfrm>
            <a:off x="694944" y="5382691"/>
            <a:ext cx="9012936" cy="369332"/>
          </a:xfrm>
          <a:prstGeom prst="rect">
            <a:avLst/>
          </a:prstGeom>
        </p:spPr>
        <p:txBody>
          <a:bodyPr wrap="square">
            <a:spAutoFit/>
          </a:bodyPr>
          <a:lstStyle/>
          <a:p>
            <a:r>
              <a:rPr lang="en-US" dirty="0"/>
              <a:t>https://www.w3schools.com/js/tryit.asp?filename=tryjs_intro_inner_html</a:t>
            </a:r>
          </a:p>
        </p:txBody>
      </p:sp>
      <p:sp>
        <p:nvSpPr>
          <p:cNvPr id="5" name="Rectangle 4"/>
          <p:cNvSpPr/>
          <p:nvPr/>
        </p:nvSpPr>
        <p:spPr>
          <a:xfrm>
            <a:off x="694944" y="5827495"/>
            <a:ext cx="9262872" cy="369332"/>
          </a:xfrm>
          <a:prstGeom prst="rect">
            <a:avLst/>
          </a:prstGeom>
        </p:spPr>
        <p:txBody>
          <a:bodyPr wrap="square">
            <a:spAutoFit/>
          </a:bodyPr>
          <a:lstStyle/>
          <a:p>
            <a:r>
              <a:rPr lang="en-US" dirty="0"/>
              <a:t>https://www.w3schools.com/js/tryit.asp?filename=tryjs_intro_lightbulb</a:t>
            </a:r>
          </a:p>
        </p:txBody>
      </p:sp>
    </p:spTree>
    <p:extLst>
      <p:ext uri="{BB962C8B-B14F-4D97-AF65-F5344CB8AC3E}">
        <p14:creationId xmlns:p14="http://schemas.microsoft.com/office/powerpoint/2010/main" val="1250178897"/>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of moving the zombie with arrow keys</a:t>
            </a:r>
          </a:p>
        </p:txBody>
      </p:sp>
      <p:sp>
        <p:nvSpPr>
          <p:cNvPr id="3" name="Content Placeholder 2"/>
          <p:cNvSpPr>
            <a:spLocks noGrp="1"/>
          </p:cNvSpPr>
          <p:nvPr>
            <p:ph idx="1"/>
          </p:nvPr>
        </p:nvSpPr>
        <p:spPr>
          <a:xfrm>
            <a:off x="838200" y="1864814"/>
            <a:ext cx="10515600" cy="4351338"/>
          </a:xfrm>
        </p:spPr>
        <p:txBody>
          <a:bodyPr/>
          <a:lstStyle/>
          <a:p>
            <a:pPr marL="514350" indent="-514350">
              <a:buAutoNum type="arabicPeriod"/>
            </a:pPr>
            <a:r>
              <a:rPr lang="en-US" dirty="0"/>
              <a:t>Make the window listener to key events</a:t>
            </a:r>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Check which arrow key is pressed</a:t>
            </a:r>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Move the zombie when an arrow key is pressed</a:t>
            </a:r>
          </a:p>
        </p:txBody>
      </p:sp>
      <p:sp>
        <p:nvSpPr>
          <p:cNvPr id="8" name="Down Arrow 7"/>
          <p:cNvSpPr/>
          <p:nvPr/>
        </p:nvSpPr>
        <p:spPr>
          <a:xfrm>
            <a:off x="3265714" y="2442754"/>
            <a:ext cx="235132" cy="796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265714" y="4040483"/>
            <a:ext cx="235132" cy="7968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challen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6719" y="2122415"/>
            <a:ext cx="3587081" cy="2655889"/>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40BC9CE9-466F-468B-9B1F-76819E1BE49C}" type="slidenum">
              <a:rPr lang="en-US" smtClean="0"/>
              <a:t>40</a:t>
            </a:fld>
            <a:endParaRPr lang="en-US"/>
          </a:p>
        </p:txBody>
      </p:sp>
    </p:spTree>
    <p:extLst>
      <p:ext uri="{BB962C8B-B14F-4D97-AF65-F5344CB8AC3E}">
        <p14:creationId xmlns:p14="http://schemas.microsoft.com/office/powerpoint/2010/main" val="4250122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AutoNum type="arabicPeriod"/>
            </a:pPr>
            <a:r>
              <a:rPr lang="en-US" b="1" dirty="0"/>
              <a:t>Make the window listener to key events</a:t>
            </a:r>
          </a:p>
        </p:txBody>
      </p:sp>
      <p:sp>
        <p:nvSpPr>
          <p:cNvPr id="3" name="Content Placeholder 2"/>
          <p:cNvSpPr>
            <a:spLocks noGrp="1"/>
          </p:cNvSpPr>
          <p:nvPr>
            <p:ph idx="1"/>
          </p:nvPr>
        </p:nvSpPr>
        <p:spPr/>
        <p:txBody>
          <a:bodyPr>
            <a:normAutofit lnSpcReduction="10000"/>
          </a:bodyPr>
          <a:lstStyle/>
          <a:p>
            <a:pPr marL="0" indent="0">
              <a:buNone/>
            </a:pPr>
            <a:r>
              <a:rPr lang="en-US" dirty="0"/>
              <a:t>….</a:t>
            </a:r>
          </a:p>
          <a:p>
            <a:pPr marL="0" indent="0">
              <a:buNone/>
            </a:pPr>
            <a:r>
              <a:rPr lang="en-US" dirty="0"/>
              <a:t>&lt;body </a:t>
            </a:r>
            <a:r>
              <a:rPr lang="en-US" dirty="0" err="1">
                <a:solidFill>
                  <a:srgbClr val="FF0000"/>
                </a:solidFill>
              </a:rPr>
              <a:t>onload</a:t>
            </a:r>
            <a:r>
              <a:rPr lang="en-US" dirty="0">
                <a:solidFill>
                  <a:srgbClr val="FF0000"/>
                </a:solidFill>
              </a:rPr>
              <a:t>="</a:t>
            </a:r>
            <a:r>
              <a:rPr lang="en-US" dirty="0" err="1">
                <a:solidFill>
                  <a:srgbClr val="FF0000"/>
                </a:solidFill>
              </a:rPr>
              <a:t>docReady</a:t>
            </a:r>
            <a:r>
              <a:rPr lang="en-US" dirty="0">
                <a:solidFill>
                  <a:srgbClr val="FF0000"/>
                </a:solidFill>
              </a:rPr>
              <a:t>()"</a:t>
            </a:r>
            <a:r>
              <a:rPr lang="en-US" dirty="0"/>
              <a:t>&gt; </a:t>
            </a:r>
            <a:r>
              <a:rPr lang="en-US" dirty="0">
                <a:solidFill>
                  <a:srgbClr val="7030A0"/>
                </a:solidFill>
              </a:rPr>
              <a:t>&lt;!-- a web page has completely loaded all content (e.g., images, CSS files...). for example. a video needs to be loaded--&gt;</a:t>
            </a:r>
          </a:p>
          <a:p>
            <a:pPr marL="0" indent="0">
              <a:buNone/>
            </a:pPr>
            <a:r>
              <a:rPr lang="en-US" dirty="0"/>
              <a:t>&lt;h1 id = "message"&gt;This is a scary zombie&lt;/h1&gt;</a:t>
            </a:r>
          </a:p>
          <a:p>
            <a:pPr marL="0" indent="0">
              <a:buNone/>
            </a:pPr>
            <a:endParaRPr lang="en-US" dirty="0"/>
          </a:p>
          <a:p>
            <a:pPr marL="0" indent="0">
              <a:buNone/>
            </a:pPr>
            <a:r>
              <a:rPr lang="en-US" dirty="0"/>
              <a:t>&lt;div id ="zombie" </a:t>
            </a:r>
            <a:r>
              <a:rPr lang="en-US" dirty="0">
                <a:solidFill>
                  <a:srgbClr val="FF0000"/>
                </a:solidFill>
              </a:rPr>
              <a:t>style="</a:t>
            </a:r>
            <a:r>
              <a:rPr lang="en-US" dirty="0" err="1">
                <a:solidFill>
                  <a:srgbClr val="FF0000"/>
                </a:solidFill>
              </a:rPr>
              <a:t>position:absolute</a:t>
            </a:r>
            <a:r>
              <a:rPr lang="en-US" dirty="0">
                <a:solidFill>
                  <a:srgbClr val="FF0000"/>
                </a:solidFill>
              </a:rPr>
              <a:t>; left:50px; top:50px"; </a:t>
            </a:r>
            <a:r>
              <a:rPr lang="en-US" dirty="0"/>
              <a:t>&gt;&lt;/div&gt;       			</a:t>
            </a:r>
            <a:r>
              <a:rPr lang="en-US" dirty="0">
                <a:solidFill>
                  <a:srgbClr val="7030A0"/>
                </a:solidFill>
              </a:rPr>
              <a:t>&lt;!-- initial position of the zombie</a:t>
            </a:r>
            <a:r>
              <a:rPr lang="en-US" altLang="zh-CN" dirty="0">
                <a:solidFill>
                  <a:srgbClr val="7030A0"/>
                </a:solidFill>
              </a:rPr>
              <a:t>--&gt;</a:t>
            </a:r>
            <a:endParaRPr lang="en-US" dirty="0"/>
          </a:p>
          <a:p>
            <a:pPr marL="0" indent="0">
              <a:buNone/>
            </a:pPr>
            <a:r>
              <a:rPr lang="en-US" dirty="0"/>
              <a:t>&lt;/body&gt;</a:t>
            </a:r>
          </a:p>
          <a:p>
            <a:pPr marL="0" indent="0">
              <a:buNone/>
            </a:pPr>
            <a:r>
              <a:rPr lang="en-US" dirty="0"/>
              <a:t>&lt;/html&gt;</a:t>
            </a:r>
          </a:p>
        </p:txBody>
      </p:sp>
      <p:sp>
        <p:nvSpPr>
          <p:cNvPr id="4" name="Slide Number Placeholder 3"/>
          <p:cNvSpPr>
            <a:spLocks noGrp="1"/>
          </p:cNvSpPr>
          <p:nvPr>
            <p:ph type="sldNum" sz="quarter" idx="12"/>
          </p:nvPr>
        </p:nvSpPr>
        <p:spPr/>
        <p:txBody>
          <a:bodyPr/>
          <a:lstStyle/>
          <a:p>
            <a:fld id="{40BC9CE9-466F-468B-9B1F-76819E1BE49C}" type="slidenum">
              <a:rPr lang="en-US" smtClean="0"/>
              <a:t>41</a:t>
            </a:fld>
            <a:endParaRPr lang="en-US"/>
          </a:p>
        </p:txBody>
      </p:sp>
    </p:spTree>
    <p:extLst>
      <p:ext uri="{BB962C8B-B14F-4D97-AF65-F5344CB8AC3E}">
        <p14:creationId xmlns:p14="http://schemas.microsoft.com/office/powerpoint/2010/main" val="2716647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&lt;script&gt;..&lt;/script&gt;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&lt;title&gt;Zombie&lt;/title&gt;</a:t>
            </a:r>
          </a:p>
          <a:p>
            <a:pPr marL="0" indent="0">
              <a:buNone/>
            </a:pPr>
            <a:r>
              <a:rPr lang="en-US" dirty="0"/>
              <a:t>&lt;link </a:t>
            </a:r>
            <a:r>
              <a:rPr lang="en-US" dirty="0" err="1"/>
              <a:t>rel</a:t>
            </a:r>
            <a:r>
              <a:rPr lang="en-US" dirty="0"/>
              <a:t>="stylesheet" type="text/</a:t>
            </a:r>
            <a:r>
              <a:rPr lang="en-US" dirty="0" err="1"/>
              <a:t>css</a:t>
            </a:r>
            <a:r>
              <a:rPr lang="en-US" dirty="0"/>
              <a:t>" </a:t>
            </a:r>
            <a:r>
              <a:rPr lang="en-US" dirty="0" err="1"/>
              <a:t>href</a:t>
            </a:r>
            <a:r>
              <a:rPr lang="en-US" dirty="0"/>
              <a:t>="</a:t>
            </a:r>
            <a:r>
              <a:rPr lang="en-US" dirty="0" err="1"/>
              <a:t>css</a:t>
            </a:r>
            <a:r>
              <a:rPr lang="en-US" dirty="0"/>
              <a:t>/styles.css"&gt;</a:t>
            </a:r>
          </a:p>
          <a:p>
            <a:pPr marL="0" indent="0">
              <a:buNone/>
            </a:pPr>
            <a:r>
              <a:rPr lang="en-US" dirty="0">
                <a:solidFill>
                  <a:srgbClr val="FF0000"/>
                </a:solidFill>
              </a:rPr>
              <a:t>&lt;script &gt; </a:t>
            </a:r>
            <a:r>
              <a:rPr lang="en-US" dirty="0">
                <a:solidFill>
                  <a:srgbClr val="7030A0"/>
                </a:solidFill>
              </a:rPr>
              <a:t>/*JavaScript codes need to be within the script tags, you can use an external .</a:t>
            </a:r>
            <a:r>
              <a:rPr lang="en-US" dirty="0" err="1">
                <a:solidFill>
                  <a:srgbClr val="7030A0"/>
                </a:solidFill>
              </a:rPr>
              <a:t>js</a:t>
            </a:r>
            <a:r>
              <a:rPr lang="en-US" dirty="0">
                <a:solidFill>
                  <a:srgbClr val="7030A0"/>
                </a:solidFill>
              </a:rPr>
              <a:t> file*/</a:t>
            </a:r>
          </a:p>
          <a:p>
            <a:pPr marL="0" indent="0">
              <a:buNone/>
            </a:pPr>
            <a:r>
              <a:rPr lang="en-US" dirty="0">
                <a:solidFill>
                  <a:srgbClr val="FF0000"/>
                </a:solidFill>
              </a:rPr>
              <a:t>…</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&lt;/script&gt;</a:t>
            </a:r>
          </a:p>
          <a:p>
            <a:pPr marL="0" indent="0">
              <a:buNone/>
            </a:pPr>
            <a:r>
              <a:rPr lang="en-US" dirty="0"/>
              <a:t>&lt;/head&gt;</a:t>
            </a:r>
          </a:p>
          <a:p>
            <a:pPr marL="0" indent="0">
              <a:buNone/>
            </a:pPr>
            <a:r>
              <a:rPr lang="en-US" dirty="0"/>
              <a:t>…</a:t>
            </a:r>
          </a:p>
        </p:txBody>
      </p:sp>
      <p:sp>
        <p:nvSpPr>
          <p:cNvPr id="4" name="Slide Number Placeholder 3"/>
          <p:cNvSpPr>
            <a:spLocks noGrp="1"/>
          </p:cNvSpPr>
          <p:nvPr>
            <p:ph type="sldNum" sz="quarter" idx="12"/>
          </p:nvPr>
        </p:nvSpPr>
        <p:spPr/>
        <p:txBody>
          <a:bodyPr/>
          <a:lstStyle/>
          <a:p>
            <a:fld id="{40BC9CE9-466F-468B-9B1F-76819E1BE49C}" type="slidenum">
              <a:rPr lang="en-US" smtClean="0"/>
              <a:t>42</a:t>
            </a:fld>
            <a:endParaRPr lang="en-US"/>
          </a:p>
        </p:txBody>
      </p:sp>
    </p:spTree>
    <p:extLst>
      <p:ext uri="{BB962C8B-B14F-4D97-AF65-F5344CB8AC3E}">
        <p14:creationId xmlns:p14="http://schemas.microsoft.com/office/powerpoint/2010/main" val="2820834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Make the window listener to key events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&lt;script  </a:t>
            </a:r>
            <a:r>
              <a:rPr lang="en-US" dirty="0">
                <a:solidFill>
                  <a:srgbClr val="7030A0"/>
                </a:solidFill>
              </a:rPr>
              <a:t>/*JavaScript codes need to be within the script tags*/</a:t>
            </a:r>
          </a:p>
          <a:p>
            <a:pPr marL="0" indent="0">
              <a:buNone/>
            </a:pPr>
            <a:endParaRPr lang="en-US" dirty="0"/>
          </a:p>
          <a:p>
            <a:pPr marL="0" indent="0">
              <a:buNone/>
            </a:pPr>
            <a:r>
              <a:rPr lang="en-US" dirty="0"/>
              <a:t> </a:t>
            </a:r>
            <a:r>
              <a:rPr lang="en-US" dirty="0">
                <a:solidFill>
                  <a:srgbClr val="FF0000"/>
                </a:solidFill>
              </a:rPr>
              <a:t>function </a:t>
            </a:r>
            <a:r>
              <a:rPr lang="en-US" dirty="0" err="1">
                <a:solidFill>
                  <a:srgbClr val="FF0000"/>
                </a:solidFill>
              </a:rPr>
              <a:t>docReady</a:t>
            </a:r>
            <a:r>
              <a:rPr lang="en-US" dirty="0">
                <a:solidFill>
                  <a:srgbClr val="FF0000"/>
                </a:solidFill>
              </a:rPr>
              <a:t>()</a:t>
            </a:r>
          </a:p>
          <a:p>
            <a:pPr marL="0" indent="0">
              <a:buNone/>
            </a:pPr>
            <a:r>
              <a:rPr lang="en-US" dirty="0">
                <a:solidFill>
                  <a:srgbClr val="FF0000"/>
                </a:solidFill>
              </a:rPr>
              <a:t>        { </a:t>
            </a:r>
          </a:p>
          <a:p>
            <a:pPr marL="0" indent="0">
              <a:buNone/>
            </a:pPr>
            <a:r>
              <a:rPr lang="en-US" dirty="0">
                <a:solidFill>
                  <a:srgbClr val="FF0000"/>
                </a:solidFill>
              </a:rPr>
              <a:t>          </a:t>
            </a:r>
            <a:r>
              <a:rPr lang="en-US" dirty="0" err="1">
                <a:solidFill>
                  <a:srgbClr val="FF0000"/>
                </a:solidFill>
              </a:rPr>
              <a:t>window.addEventListener</a:t>
            </a:r>
            <a:r>
              <a:rPr lang="en-US" dirty="0">
                <a:solidFill>
                  <a:srgbClr val="FF0000"/>
                </a:solidFill>
              </a:rPr>
              <a:t>('</a:t>
            </a:r>
            <a:r>
              <a:rPr lang="en-US" dirty="0" err="1">
                <a:solidFill>
                  <a:srgbClr val="FF0000"/>
                </a:solidFill>
              </a:rPr>
              <a:t>keydown</a:t>
            </a:r>
            <a:r>
              <a:rPr lang="en-US" dirty="0">
                <a:solidFill>
                  <a:srgbClr val="FF0000"/>
                </a:solidFill>
              </a:rPr>
              <a:t>', </a:t>
            </a:r>
            <a:r>
              <a:rPr lang="en-US" dirty="0" err="1">
                <a:solidFill>
                  <a:srgbClr val="FF0000"/>
                </a:solidFill>
              </a:rPr>
              <a:t>moveZombie</a:t>
            </a:r>
            <a:r>
              <a:rPr lang="en-US" dirty="0">
                <a:solidFill>
                  <a:srgbClr val="FF0000"/>
                </a:solidFill>
              </a:rPr>
              <a:t>);</a:t>
            </a:r>
            <a:r>
              <a:rPr lang="en-US" dirty="0">
                <a:solidFill>
                  <a:srgbClr val="7030A0"/>
                </a:solidFill>
              </a:rPr>
              <a:t> 				</a:t>
            </a:r>
          </a:p>
          <a:p>
            <a:pPr marL="0" indent="0">
              <a:buNone/>
            </a:pPr>
            <a:r>
              <a:rPr lang="en-US" dirty="0">
                <a:solidFill>
                  <a:srgbClr val="7030A0"/>
                </a:solidFill>
              </a:rPr>
              <a:t>	/*</a:t>
            </a:r>
            <a:r>
              <a:rPr lang="en-US" dirty="0" err="1">
                <a:solidFill>
                  <a:srgbClr val="7030A0"/>
                </a:solidFill>
              </a:rPr>
              <a:t>eventListner</a:t>
            </a:r>
            <a:r>
              <a:rPr lang="en-US" dirty="0">
                <a:solidFill>
                  <a:srgbClr val="7030A0"/>
                </a:solidFill>
              </a:rPr>
              <a:t> can tell a key is pressed, and then call the function 	</a:t>
            </a:r>
            <a:r>
              <a:rPr lang="en-US" dirty="0" err="1">
                <a:solidFill>
                  <a:srgbClr val="7030A0"/>
                </a:solidFill>
              </a:rPr>
              <a:t>moveZombie</a:t>
            </a:r>
            <a:r>
              <a:rPr lang="en-US" dirty="0">
                <a:solidFill>
                  <a:srgbClr val="7030A0"/>
                </a:solidFill>
              </a:rPr>
              <a:t>*/</a:t>
            </a:r>
            <a:endParaRPr lang="en-US" dirty="0">
              <a:solidFill>
                <a:srgbClr val="FF0000"/>
              </a:solidFill>
            </a:endParaRPr>
          </a:p>
          <a:p>
            <a:pPr marL="0" indent="0">
              <a:buNone/>
            </a:pPr>
            <a:r>
              <a:rPr lang="en-US" dirty="0">
                <a:solidFill>
                  <a:srgbClr val="FF0000"/>
                </a:solidFill>
              </a:rPr>
              <a:t>        }</a:t>
            </a:r>
            <a:r>
              <a:rPr lang="en-US" dirty="0">
                <a:solidFill>
                  <a:srgbClr val="7030A0"/>
                </a:solidFill>
              </a:rPr>
              <a:t> </a:t>
            </a:r>
          </a:p>
          <a:p>
            <a:pPr marL="0" indent="0">
              <a:buNone/>
            </a:pPr>
            <a:r>
              <a:rPr lang="en-US" dirty="0"/>
              <a:t>&lt;/script&gt;</a:t>
            </a:r>
          </a:p>
          <a:p>
            <a:pPr marL="0" indent="0">
              <a:buNone/>
            </a:pPr>
            <a:endParaRPr lang="en-US" dirty="0">
              <a:solidFill>
                <a:srgbClr val="FF0000"/>
              </a:solidFill>
            </a:endParaRPr>
          </a:p>
        </p:txBody>
      </p:sp>
      <p:pic>
        <p:nvPicPr>
          <p:cNvPr id="4102" name="Picture 6" descr="Image result for arrow key carto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9560" y="5149414"/>
            <a:ext cx="1319722" cy="131972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0BC9CE9-466F-468B-9B1F-76819E1BE49C}" type="slidenum">
              <a:rPr lang="en-US" smtClean="0"/>
              <a:t>43</a:t>
            </a:fld>
            <a:endParaRPr lang="en-US"/>
          </a:p>
        </p:txBody>
      </p:sp>
    </p:spTree>
    <p:extLst>
      <p:ext uri="{BB962C8B-B14F-4D97-AF65-F5344CB8AC3E}">
        <p14:creationId xmlns:p14="http://schemas.microsoft.com/office/powerpoint/2010/main" val="4209142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Check which arrow key is pressed</a:t>
            </a:r>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function </a:t>
            </a:r>
            <a:r>
              <a:rPr lang="en-US" dirty="0" err="1">
                <a:solidFill>
                  <a:srgbClr val="FF0000"/>
                </a:solidFill>
              </a:rPr>
              <a:t>moveZombie</a:t>
            </a:r>
            <a:r>
              <a:rPr lang="en-US" dirty="0">
                <a:solidFill>
                  <a:srgbClr val="FF0000"/>
                </a:solidFill>
              </a:rPr>
              <a:t>(</a:t>
            </a:r>
            <a:r>
              <a:rPr lang="en-US" dirty="0" err="1">
                <a:solidFill>
                  <a:srgbClr val="FF0000"/>
                </a:solidFill>
              </a:rPr>
              <a:t>evt</a:t>
            </a:r>
            <a:r>
              <a:rPr lang="en-US" dirty="0">
                <a:solidFill>
                  <a:srgbClr val="FF0000"/>
                </a:solidFill>
              </a:rPr>
              <a:t>) { </a:t>
            </a:r>
            <a:r>
              <a:rPr lang="en-US" dirty="0">
                <a:solidFill>
                  <a:srgbClr val="7030A0"/>
                </a:solidFill>
              </a:rPr>
              <a:t>/* create a function call it </a:t>
            </a:r>
            <a:r>
              <a:rPr lang="en-US" dirty="0" err="1">
                <a:solidFill>
                  <a:srgbClr val="7030A0"/>
                </a:solidFill>
              </a:rPr>
              <a:t>moveZombie</a:t>
            </a:r>
            <a:r>
              <a:rPr lang="en-US" dirty="0">
                <a:solidFill>
                  <a:srgbClr val="7030A0"/>
                </a:solidFill>
              </a:rPr>
              <a:t>*/</a:t>
            </a:r>
          </a:p>
          <a:p>
            <a:pPr marL="0" indent="0">
              <a:buNone/>
            </a:pPr>
            <a:r>
              <a:rPr lang="en-US" dirty="0">
                <a:solidFill>
                  <a:srgbClr val="FF0000"/>
                </a:solidFill>
              </a:rPr>
              <a:t>	switch (</a:t>
            </a:r>
            <a:r>
              <a:rPr lang="en-US" dirty="0" err="1">
                <a:solidFill>
                  <a:srgbClr val="FF0000"/>
                </a:solidFill>
              </a:rPr>
              <a:t>evt.keyCode</a:t>
            </a:r>
            <a:r>
              <a:rPr lang="en-US" dirty="0">
                <a:solidFill>
                  <a:srgbClr val="FF0000"/>
                </a:solidFill>
              </a:rPr>
              <a:t>) { </a:t>
            </a:r>
            <a:r>
              <a:rPr lang="en-US" dirty="0">
                <a:solidFill>
                  <a:srgbClr val="7030A0"/>
                </a:solidFill>
              </a:rPr>
              <a:t>/*</a:t>
            </a:r>
            <a:r>
              <a:rPr lang="en-US" altLang="zh-CN" dirty="0" err="1">
                <a:solidFill>
                  <a:srgbClr val="7030A0"/>
                </a:solidFill>
              </a:rPr>
              <a:t>keyCode</a:t>
            </a:r>
            <a:r>
              <a:rPr lang="en-US" altLang="zh-CN" dirty="0">
                <a:solidFill>
                  <a:srgbClr val="7030A0"/>
                </a:solidFill>
              </a:rPr>
              <a:t> is used to identify which key is 	pressed*/</a:t>
            </a:r>
            <a:endParaRPr lang="en-US" dirty="0">
              <a:solidFill>
                <a:srgbClr val="7030A0"/>
              </a:solidFill>
            </a:endParaRPr>
          </a:p>
          <a:p>
            <a:pPr marL="0" indent="0">
              <a:buNone/>
            </a:pPr>
            <a:r>
              <a:rPr lang="en-US" dirty="0">
                <a:solidFill>
                  <a:srgbClr val="FF0000"/>
                </a:solidFill>
              </a:rPr>
              <a:t>	case 37: </a:t>
            </a:r>
            <a:r>
              <a:rPr lang="en-US" dirty="0">
                <a:solidFill>
                  <a:srgbClr val="7030A0"/>
                </a:solidFill>
              </a:rPr>
              <a:t>/*</a:t>
            </a:r>
            <a:r>
              <a:rPr lang="en-US" dirty="0">
                <a:solidFill>
                  <a:srgbClr val="FF0000"/>
                </a:solidFill>
              </a:rPr>
              <a:t> </a:t>
            </a:r>
            <a:r>
              <a:rPr lang="en-US" altLang="zh-CN" dirty="0">
                <a:solidFill>
                  <a:srgbClr val="7030A0"/>
                </a:solidFill>
              </a:rPr>
              <a:t>the </a:t>
            </a:r>
            <a:r>
              <a:rPr lang="en-US" altLang="zh-CN" dirty="0" err="1">
                <a:solidFill>
                  <a:srgbClr val="7030A0"/>
                </a:solidFill>
              </a:rPr>
              <a:t>keyCode</a:t>
            </a:r>
            <a:r>
              <a:rPr lang="en-US" altLang="zh-CN" dirty="0">
                <a:solidFill>
                  <a:srgbClr val="7030A0"/>
                </a:solidFill>
              </a:rPr>
              <a:t> for the Left Arrow key is 37*/</a:t>
            </a:r>
            <a:endParaRPr lang="en-US" dirty="0">
              <a:solidFill>
                <a:srgbClr val="FF0000"/>
              </a:solidFill>
            </a:endParaRPr>
          </a:p>
          <a:p>
            <a:pPr marL="0" indent="0">
              <a:buNone/>
            </a:pPr>
            <a:r>
              <a:rPr lang="en-US" dirty="0">
                <a:solidFill>
                  <a:srgbClr val="FF0000"/>
                </a:solidFill>
              </a:rPr>
              <a:t>	</a:t>
            </a:r>
            <a:r>
              <a:rPr lang="en-US" dirty="0" err="1">
                <a:solidFill>
                  <a:srgbClr val="FF0000"/>
                </a:solidFill>
              </a:rPr>
              <a:t>leftArrowPressed</a:t>
            </a:r>
            <a:r>
              <a:rPr lang="en-US" dirty="0">
                <a:solidFill>
                  <a:srgbClr val="FF0000"/>
                </a:solidFill>
              </a:rPr>
              <a:t>(); </a:t>
            </a:r>
            <a:r>
              <a:rPr lang="en-US" dirty="0">
                <a:solidFill>
                  <a:srgbClr val="7030A0"/>
                </a:solidFill>
              </a:rPr>
              <a:t>/* call the function </a:t>
            </a:r>
            <a:r>
              <a:rPr lang="en-US" dirty="0" err="1">
                <a:solidFill>
                  <a:srgbClr val="7030A0"/>
                </a:solidFill>
              </a:rPr>
              <a:t>leftArrowPressed</a:t>
            </a:r>
            <a:r>
              <a:rPr lang="en-US" dirty="0">
                <a:solidFill>
                  <a:srgbClr val="7030A0"/>
                </a:solidFill>
              </a:rPr>
              <a:t>()*/</a:t>
            </a:r>
          </a:p>
          <a:p>
            <a:pPr marL="0" indent="0">
              <a:buNone/>
            </a:pPr>
            <a:r>
              <a:rPr lang="en-US" dirty="0">
                <a:solidFill>
                  <a:srgbClr val="FF0000"/>
                </a:solidFill>
              </a:rPr>
              <a:t>	break;  </a:t>
            </a:r>
            <a:r>
              <a:rPr lang="en-US" dirty="0">
                <a:solidFill>
                  <a:srgbClr val="7030A0"/>
                </a:solidFill>
              </a:rPr>
              <a:t>/* stop here*/</a:t>
            </a:r>
          </a:p>
          <a:p>
            <a:pPr marL="0" indent="0">
              <a:buNone/>
            </a:pPr>
            <a:r>
              <a:rPr lang="en-US" dirty="0">
                <a:solidFill>
                  <a:srgbClr val="7030A0"/>
                </a:solidFill>
              </a:rPr>
              <a:t>	</a:t>
            </a:r>
            <a:r>
              <a:rPr lang="en-US" dirty="0">
                <a:solidFill>
                  <a:srgbClr val="FF0000"/>
                </a:solidFill>
              </a:rPr>
              <a:t>}</a:t>
            </a:r>
          </a:p>
          <a:p>
            <a:pPr marL="0" indent="0">
              <a:buNone/>
            </a:pPr>
            <a:r>
              <a:rPr lang="en-US" dirty="0">
                <a:solidFill>
                  <a:srgbClr val="FF0000"/>
                </a:solidFill>
              </a:rPr>
              <a:t>}</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0BC9CE9-466F-468B-9B1F-76819E1BE49C}" type="slidenum">
              <a:rPr lang="en-US" smtClean="0"/>
              <a:t>44</a:t>
            </a:fld>
            <a:endParaRPr lang="en-US"/>
          </a:p>
        </p:txBody>
      </p:sp>
      <p:pic>
        <p:nvPicPr>
          <p:cNvPr id="5" name="Picture 6" descr="Image result for arrow key cart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79560" y="5149414"/>
            <a:ext cx="1319722" cy="131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32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Move the zombie when an arrow key is pressed</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marL="0" indent="0">
              <a:buNone/>
            </a:pPr>
            <a:r>
              <a:rPr lang="en-US" dirty="0">
                <a:solidFill>
                  <a:srgbClr val="FF0000"/>
                </a:solidFill>
              </a:rPr>
              <a:t>function </a:t>
            </a:r>
            <a:r>
              <a:rPr lang="en-US" dirty="0" err="1">
                <a:solidFill>
                  <a:srgbClr val="FF0000"/>
                </a:solidFill>
              </a:rPr>
              <a:t>leftArrowPressed</a:t>
            </a:r>
            <a:r>
              <a:rPr lang="en-US" dirty="0">
                <a:solidFill>
                  <a:srgbClr val="FF0000"/>
                </a:solidFill>
              </a:rPr>
              <a:t>() {             </a:t>
            </a:r>
            <a:r>
              <a:rPr lang="en-US" dirty="0">
                <a:solidFill>
                  <a:srgbClr val="7030A0"/>
                </a:solidFill>
              </a:rPr>
              <a:t>/*define a function and call it </a:t>
            </a:r>
            <a:r>
              <a:rPr lang="en-US" dirty="0" err="1">
                <a:solidFill>
                  <a:srgbClr val="7030A0"/>
                </a:solidFill>
              </a:rPr>
              <a:t>leftArrowPressed</a:t>
            </a:r>
            <a:r>
              <a:rPr lang="en-US" dirty="0">
                <a:solidFill>
                  <a:srgbClr val="7030A0"/>
                </a:solidFill>
              </a:rPr>
              <a:t>()*/</a:t>
            </a:r>
            <a:endParaRPr lang="en-US" dirty="0">
              <a:solidFill>
                <a:srgbClr val="FF0000"/>
              </a:solidFill>
            </a:endParaRPr>
          </a:p>
          <a:p>
            <a:pPr marL="0" indent="0">
              <a:buNone/>
            </a:pPr>
            <a:endParaRPr lang="en-US" dirty="0">
              <a:solidFill>
                <a:srgbClr val="FF0000"/>
              </a:solidFill>
            </a:endParaRPr>
          </a:p>
          <a:p>
            <a:pPr marL="0" indent="0">
              <a:buNone/>
            </a:pPr>
            <a:r>
              <a:rPr lang="en-US" dirty="0" err="1">
                <a:solidFill>
                  <a:srgbClr val="FF0000"/>
                </a:solidFill>
              </a:rPr>
              <a:t>var</a:t>
            </a:r>
            <a:r>
              <a:rPr lang="en-US" dirty="0">
                <a:solidFill>
                  <a:srgbClr val="FF0000"/>
                </a:solidFill>
              </a:rPr>
              <a:t> zombie = </a:t>
            </a:r>
            <a:r>
              <a:rPr lang="en-US" dirty="0" err="1">
                <a:solidFill>
                  <a:srgbClr val="FF0000"/>
                </a:solidFill>
              </a:rPr>
              <a:t>document.getElementById</a:t>
            </a:r>
            <a:r>
              <a:rPr lang="en-US" dirty="0">
                <a:solidFill>
                  <a:srgbClr val="FF0000"/>
                </a:solidFill>
              </a:rPr>
              <a:t>('zombie'); </a:t>
            </a:r>
            <a:r>
              <a:rPr lang="en-US" dirty="0">
                <a:solidFill>
                  <a:srgbClr val="7030A0"/>
                </a:solidFill>
              </a:rPr>
              <a:t>/*find the zombie div by ID */</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 </a:t>
            </a:r>
            <a:r>
              <a:rPr lang="en-US" dirty="0" err="1">
                <a:solidFill>
                  <a:srgbClr val="FF0000"/>
                </a:solidFill>
              </a:rPr>
              <a:t>zombie.style.left</a:t>
            </a:r>
            <a:r>
              <a:rPr lang="en-US" dirty="0">
                <a:solidFill>
                  <a:srgbClr val="FF0000"/>
                </a:solidFill>
              </a:rPr>
              <a:t> = </a:t>
            </a:r>
            <a:r>
              <a:rPr lang="en-US" dirty="0" err="1">
                <a:solidFill>
                  <a:srgbClr val="FF0000"/>
                </a:solidFill>
              </a:rPr>
              <a:t>parseInt</a:t>
            </a:r>
            <a:r>
              <a:rPr lang="en-US" dirty="0">
                <a:solidFill>
                  <a:srgbClr val="FF0000"/>
                </a:solidFill>
              </a:rPr>
              <a:t>(</a:t>
            </a:r>
            <a:r>
              <a:rPr lang="en-US" dirty="0" err="1">
                <a:solidFill>
                  <a:srgbClr val="FF0000"/>
                </a:solidFill>
              </a:rPr>
              <a:t>zombie.style.left</a:t>
            </a:r>
            <a:r>
              <a:rPr lang="en-US" dirty="0">
                <a:solidFill>
                  <a:srgbClr val="FF0000"/>
                </a:solidFill>
              </a:rPr>
              <a:t>) - 10 + '</a:t>
            </a:r>
            <a:r>
              <a:rPr lang="en-US" dirty="0" err="1">
                <a:solidFill>
                  <a:srgbClr val="FF0000"/>
                </a:solidFill>
              </a:rPr>
              <a:t>px</a:t>
            </a:r>
            <a:r>
              <a:rPr lang="en-US" dirty="0">
                <a:solidFill>
                  <a:srgbClr val="FF0000"/>
                </a:solidFill>
              </a:rPr>
              <a:t>';</a:t>
            </a:r>
          </a:p>
          <a:p>
            <a:pPr marL="0" indent="0">
              <a:buNone/>
            </a:pPr>
            <a:r>
              <a:rPr lang="en-US" dirty="0">
                <a:solidFill>
                  <a:srgbClr val="7030A0"/>
                </a:solidFill>
              </a:rPr>
              <a:t>/*when left Arrow Pressed move the zombie 10 </a:t>
            </a:r>
            <a:r>
              <a:rPr lang="en-US" dirty="0" err="1">
                <a:solidFill>
                  <a:srgbClr val="7030A0"/>
                </a:solidFill>
              </a:rPr>
              <a:t>px</a:t>
            </a:r>
            <a:r>
              <a:rPr lang="en-US" dirty="0">
                <a:solidFill>
                  <a:srgbClr val="7030A0"/>
                </a:solidFill>
              </a:rPr>
              <a:t> to the left*/</a:t>
            </a:r>
          </a:p>
          <a:p>
            <a:pPr marL="0" indent="0">
              <a:buNone/>
            </a:pPr>
            <a:r>
              <a:rPr lang="en-US" dirty="0">
                <a:solidFill>
                  <a:srgbClr val="FF0000"/>
                </a:solidFill>
              </a:rPr>
              <a:t>}</a:t>
            </a:r>
          </a:p>
          <a:p>
            <a:endParaRPr lang="en-US" dirty="0"/>
          </a:p>
        </p:txBody>
      </p:sp>
      <p:sp>
        <p:nvSpPr>
          <p:cNvPr id="4" name="Slide Number Placeholder 3"/>
          <p:cNvSpPr>
            <a:spLocks noGrp="1"/>
          </p:cNvSpPr>
          <p:nvPr>
            <p:ph type="sldNum" sz="quarter" idx="12"/>
          </p:nvPr>
        </p:nvSpPr>
        <p:spPr/>
        <p:txBody>
          <a:bodyPr/>
          <a:lstStyle/>
          <a:p>
            <a:fld id="{40BC9CE9-466F-468B-9B1F-76819E1BE49C}" type="slidenum">
              <a:rPr lang="en-US" smtClean="0"/>
              <a:t>45</a:t>
            </a:fld>
            <a:endParaRPr lang="en-US"/>
          </a:p>
        </p:txBody>
      </p:sp>
    </p:spTree>
    <p:extLst>
      <p:ext uri="{BB962C8B-B14F-4D97-AF65-F5344CB8AC3E}">
        <p14:creationId xmlns:p14="http://schemas.microsoft.com/office/powerpoint/2010/main" val="549528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71"/>
            <a:ext cx="10515600" cy="1325563"/>
          </a:xfrm>
        </p:spPr>
        <p:txBody>
          <a:bodyPr/>
          <a:lstStyle/>
          <a:p>
            <a:endParaRPr lang="en-US" dirty="0"/>
          </a:p>
        </p:txBody>
      </p:sp>
      <p:sp>
        <p:nvSpPr>
          <p:cNvPr id="3" name="Content Placeholder 2"/>
          <p:cNvSpPr>
            <a:spLocks noGrp="1"/>
          </p:cNvSpPr>
          <p:nvPr>
            <p:ph idx="1"/>
          </p:nvPr>
        </p:nvSpPr>
        <p:spPr>
          <a:xfrm>
            <a:off x="838200" y="1564371"/>
            <a:ext cx="10515600" cy="4351338"/>
          </a:xfrm>
        </p:spPr>
        <p:txBody>
          <a:bodyPr/>
          <a:lstStyle/>
          <a:p>
            <a:endParaRPr lang="en-US" dirty="0"/>
          </a:p>
        </p:txBody>
      </p:sp>
      <p:sp>
        <p:nvSpPr>
          <p:cNvPr id="4" name="TextBox 3"/>
          <p:cNvSpPr txBox="1"/>
          <p:nvPr/>
        </p:nvSpPr>
        <p:spPr>
          <a:xfrm>
            <a:off x="843734" y="918040"/>
            <a:ext cx="2945806"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&lt;body </a:t>
            </a:r>
            <a:r>
              <a:rPr lang="en-US" dirty="0" err="1">
                <a:solidFill>
                  <a:srgbClr val="FF0000"/>
                </a:solidFill>
              </a:rPr>
              <a:t>onload</a:t>
            </a:r>
            <a:r>
              <a:rPr lang="en-US" dirty="0">
                <a:solidFill>
                  <a:srgbClr val="FF0000"/>
                </a:solidFill>
              </a:rPr>
              <a:t>="</a:t>
            </a:r>
            <a:r>
              <a:rPr lang="en-US" dirty="0" err="1">
                <a:solidFill>
                  <a:srgbClr val="FF0000"/>
                </a:solidFill>
              </a:rPr>
              <a:t>docReady</a:t>
            </a:r>
            <a:r>
              <a:rPr lang="en-US" dirty="0">
                <a:solidFill>
                  <a:srgbClr val="FF0000"/>
                </a:solidFill>
              </a:rPr>
              <a:t>()"</a:t>
            </a:r>
            <a:r>
              <a:rPr lang="en-US" dirty="0"/>
              <a:t>&gt;</a:t>
            </a:r>
          </a:p>
          <a:p>
            <a:endParaRPr lang="en-US" dirty="0"/>
          </a:p>
        </p:txBody>
      </p:sp>
      <p:sp>
        <p:nvSpPr>
          <p:cNvPr id="5" name="TextBox 4"/>
          <p:cNvSpPr txBox="1"/>
          <p:nvPr/>
        </p:nvSpPr>
        <p:spPr>
          <a:xfrm>
            <a:off x="6018648" y="918040"/>
            <a:ext cx="507722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err="1">
                <a:solidFill>
                  <a:srgbClr val="FF0000"/>
                </a:solidFill>
              </a:rPr>
              <a:t>window.addEventListener</a:t>
            </a:r>
            <a:r>
              <a:rPr lang="en-US" dirty="0">
                <a:solidFill>
                  <a:srgbClr val="FF0000"/>
                </a:solidFill>
              </a:rPr>
              <a:t>('</a:t>
            </a:r>
            <a:r>
              <a:rPr lang="en-US" dirty="0" err="1">
                <a:solidFill>
                  <a:srgbClr val="FF0000"/>
                </a:solidFill>
              </a:rPr>
              <a:t>keydown</a:t>
            </a:r>
            <a:r>
              <a:rPr lang="en-US" dirty="0">
                <a:solidFill>
                  <a:srgbClr val="FF0000"/>
                </a:solidFill>
              </a:rPr>
              <a:t>', </a:t>
            </a:r>
            <a:r>
              <a:rPr lang="en-US" dirty="0" err="1">
                <a:solidFill>
                  <a:srgbClr val="FF0000"/>
                </a:solidFill>
              </a:rPr>
              <a:t>moveZombie</a:t>
            </a:r>
            <a:r>
              <a:rPr lang="en-US" dirty="0">
                <a:solidFill>
                  <a:srgbClr val="FF0000"/>
                </a:solidFill>
              </a:rPr>
              <a:t>);</a:t>
            </a:r>
            <a:endParaRPr lang="en-US" dirty="0"/>
          </a:p>
        </p:txBody>
      </p:sp>
      <p:sp>
        <p:nvSpPr>
          <p:cNvPr id="6" name="TextBox 5"/>
          <p:cNvSpPr txBox="1"/>
          <p:nvPr/>
        </p:nvSpPr>
        <p:spPr>
          <a:xfrm>
            <a:off x="6980130" y="3582006"/>
            <a:ext cx="3154259"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rgbClr val="FF0000"/>
                </a:solidFill>
              </a:rPr>
              <a:t>function </a:t>
            </a:r>
            <a:r>
              <a:rPr lang="en-US" dirty="0" err="1">
                <a:solidFill>
                  <a:srgbClr val="FF0000"/>
                </a:solidFill>
              </a:rPr>
              <a:t>moveZombie</a:t>
            </a:r>
            <a:r>
              <a:rPr lang="en-US" dirty="0">
                <a:solidFill>
                  <a:srgbClr val="FF0000"/>
                </a:solidFill>
              </a:rPr>
              <a:t>(</a:t>
            </a:r>
            <a:r>
              <a:rPr lang="en-US" dirty="0" err="1">
                <a:solidFill>
                  <a:srgbClr val="FF0000"/>
                </a:solidFill>
              </a:rPr>
              <a:t>evt</a:t>
            </a:r>
            <a:r>
              <a:rPr lang="en-US" dirty="0">
                <a:solidFill>
                  <a:srgbClr val="FF0000"/>
                </a:solidFill>
              </a:rPr>
              <a:t>) {</a:t>
            </a:r>
          </a:p>
          <a:p>
            <a:r>
              <a:rPr lang="en-US" dirty="0">
                <a:solidFill>
                  <a:srgbClr val="FF0000"/>
                </a:solidFill>
              </a:rPr>
              <a:t>switch (</a:t>
            </a:r>
            <a:r>
              <a:rPr lang="en-US" dirty="0" err="1">
                <a:solidFill>
                  <a:srgbClr val="FF0000"/>
                </a:solidFill>
              </a:rPr>
              <a:t>evt.keyCode</a:t>
            </a:r>
            <a:r>
              <a:rPr lang="en-US" dirty="0">
                <a:solidFill>
                  <a:srgbClr val="FF0000"/>
                </a:solidFill>
              </a:rPr>
              <a:t>) {</a:t>
            </a:r>
          </a:p>
          <a:p>
            <a:r>
              <a:rPr lang="en-US" dirty="0">
                <a:solidFill>
                  <a:srgbClr val="FF0000"/>
                </a:solidFill>
              </a:rPr>
              <a:t>case 37: 	</a:t>
            </a:r>
            <a:r>
              <a:rPr lang="en-US" dirty="0" err="1">
                <a:solidFill>
                  <a:srgbClr val="FF0000"/>
                </a:solidFill>
              </a:rPr>
              <a:t>leftArrowPressed</a:t>
            </a:r>
            <a:r>
              <a:rPr lang="en-US" dirty="0">
                <a:solidFill>
                  <a:srgbClr val="FF0000"/>
                </a:solidFill>
              </a:rPr>
              <a:t>(); </a:t>
            </a:r>
            <a:endParaRPr lang="en-US" dirty="0">
              <a:solidFill>
                <a:srgbClr val="7030A0"/>
              </a:solidFill>
            </a:endParaRPr>
          </a:p>
          <a:p>
            <a:r>
              <a:rPr lang="en-US" dirty="0">
                <a:solidFill>
                  <a:srgbClr val="FF0000"/>
                </a:solidFill>
              </a:rPr>
              <a:t>break;</a:t>
            </a:r>
          </a:p>
          <a:p>
            <a:r>
              <a:rPr lang="en-US" dirty="0">
                <a:solidFill>
                  <a:srgbClr val="FF0000"/>
                </a:solidFill>
              </a:rPr>
              <a:t>}</a:t>
            </a:r>
          </a:p>
        </p:txBody>
      </p:sp>
      <p:sp>
        <p:nvSpPr>
          <p:cNvPr id="7" name="TextBox 6"/>
          <p:cNvSpPr txBox="1"/>
          <p:nvPr/>
        </p:nvSpPr>
        <p:spPr>
          <a:xfrm>
            <a:off x="838199" y="3309084"/>
            <a:ext cx="3817371"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rgbClr val="FF0000"/>
                </a:solidFill>
              </a:rPr>
              <a:t>function </a:t>
            </a:r>
            <a:r>
              <a:rPr lang="en-US" dirty="0" err="1">
                <a:solidFill>
                  <a:srgbClr val="FF0000"/>
                </a:solidFill>
              </a:rPr>
              <a:t>leftArrowPressed</a:t>
            </a:r>
            <a:r>
              <a:rPr lang="en-US" dirty="0">
                <a:solidFill>
                  <a:srgbClr val="FF0000"/>
                </a:solidFill>
              </a:rPr>
              <a:t>() {          </a:t>
            </a:r>
          </a:p>
          <a:p>
            <a:r>
              <a:rPr lang="en-US" dirty="0" err="1">
                <a:solidFill>
                  <a:srgbClr val="FF0000"/>
                </a:solidFill>
              </a:rPr>
              <a:t>var</a:t>
            </a:r>
            <a:r>
              <a:rPr lang="en-US" dirty="0">
                <a:solidFill>
                  <a:srgbClr val="FF0000"/>
                </a:solidFill>
              </a:rPr>
              <a:t> zombie = </a:t>
            </a:r>
            <a:r>
              <a:rPr lang="en-US" dirty="0" err="1">
                <a:solidFill>
                  <a:srgbClr val="FF0000"/>
                </a:solidFill>
              </a:rPr>
              <a:t>document.getElementById</a:t>
            </a:r>
            <a:r>
              <a:rPr lang="en-US" dirty="0">
                <a:solidFill>
                  <a:srgbClr val="FF0000"/>
                </a:solidFill>
              </a:rPr>
              <a:t>('zombie'); 					</a:t>
            </a:r>
          </a:p>
          <a:p>
            <a:r>
              <a:rPr lang="en-US" dirty="0">
                <a:solidFill>
                  <a:srgbClr val="FF0000"/>
                </a:solidFill>
              </a:rPr>
              <a:t> </a:t>
            </a:r>
            <a:r>
              <a:rPr lang="en-US" dirty="0" err="1">
                <a:solidFill>
                  <a:srgbClr val="FF0000"/>
                </a:solidFill>
              </a:rPr>
              <a:t>zombie.style.left</a:t>
            </a:r>
            <a:r>
              <a:rPr lang="en-US" dirty="0">
                <a:solidFill>
                  <a:srgbClr val="FF0000"/>
                </a:solidFill>
              </a:rPr>
              <a:t> = </a:t>
            </a:r>
            <a:r>
              <a:rPr lang="en-US" dirty="0" err="1">
                <a:solidFill>
                  <a:srgbClr val="FF0000"/>
                </a:solidFill>
              </a:rPr>
              <a:t>parseInt</a:t>
            </a:r>
            <a:r>
              <a:rPr lang="en-US" dirty="0">
                <a:solidFill>
                  <a:srgbClr val="FF0000"/>
                </a:solidFill>
              </a:rPr>
              <a:t>(</a:t>
            </a:r>
            <a:r>
              <a:rPr lang="en-US" dirty="0" err="1">
                <a:solidFill>
                  <a:srgbClr val="FF0000"/>
                </a:solidFill>
              </a:rPr>
              <a:t>zombie.style.left</a:t>
            </a:r>
            <a:r>
              <a:rPr lang="en-US" dirty="0">
                <a:solidFill>
                  <a:srgbClr val="FF0000"/>
                </a:solidFill>
              </a:rPr>
              <a:t>) - 10 + '</a:t>
            </a:r>
            <a:r>
              <a:rPr lang="en-US" dirty="0" err="1">
                <a:solidFill>
                  <a:srgbClr val="FF0000"/>
                </a:solidFill>
              </a:rPr>
              <a:t>px</a:t>
            </a:r>
            <a:r>
              <a:rPr lang="en-US" dirty="0">
                <a:solidFill>
                  <a:srgbClr val="FF0000"/>
                </a:solidFill>
              </a:rPr>
              <a:t>';</a:t>
            </a:r>
          </a:p>
          <a:p>
            <a:r>
              <a:rPr lang="en-US" dirty="0">
                <a:solidFill>
                  <a:srgbClr val="FF0000"/>
                </a:solidFill>
              </a:rPr>
              <a:t>}</a:t>
            </a:r>
          </a:p>
        </p:txBody>
      </p:sp>
      <p:cxnSp>
        <p:nvCxnSpPr>
          <p:cNvPr id="9" name="Straight Arrow Connector 8"/>
          <p:cNvCxnSpPr/>
          <p:nvPr/>
        </p:nvCxnSpPr>
        <p:spPr>
          <a:xfrm>
            <a:off x="3907106" y="1173737"/>
            <a:ext cx="185361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679748" y="4310746"/>
            <a:ext cx="2276203" cy="1984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557260" y="1564371"/>
            <a:ext cx="0" cy="160977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655571" y="586914"/>
            <a:ext cx="497045" cy="4970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18" name="Oval 17"/>
          <p:cNvSpPr/>
          <p:nvPr/>
        </p:nvSpPr>
        <p:spPr>
          <a:xfrm>
            <a:off x="8709876" y="1995080"/>
            <a:ext cx="497045" cy="4970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2</a:t>
            </a:r>
          </a:p>
        </p:txBody>
      </p:sp>
      <p:sp>
        <p:nvSpPr>
          <p:cNvPr id="20" name="Oval 19"/>
          <p:cNvSpPr/>
          <p:nvPr/>
        </p:nvSpPr>
        <p:spPr>
          <a:xfrm>
            <a:off x="5569326" y="3746232"/>
            <a:ext cx="497045" cy="4970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3</a:t>
            </a:r>
          </a:p>
        </p:txBody>
      </p:sp>
      <p:sp>
        <p:nvSpPr>
          <p:cNvPr id="21" name="Slide Number Placeholder 20"/>
          <p:cNvSpPr>
            <a:spLocks noGrp="1"/>
          </p:cNvSpPr>
          <p:nvPr>
            <p:ph type="sldNum" sz="quarter" idx="12"/>
          </p:nvPr>
        </p:nvSpPr>
        <p:spPr/>
        <p:txBody>
          <a:bodyPr/>
          <a:lstStyle/>
          <a:p>
            <a:fld id="{40BC9CE9-466F-468B-9B1F-76819E1BE49C}" type="slidenum">
              <a:rPr lang="en-US" smtClean="0"/>
              <a:t>46</a:t>
            </a:fld>
            <a:endParaRPr lang="en-US"/>
          </a:p>
        </p:txBody>
      </p:sp>
    </p:spTree>
    <p:extLst>
      <p:ext uri="{BB962C8B-B14F-4D97-AF65-F5344CB8AC3E}">
        <p14:creationId xmlns:p14="http://schemas.microsoft.com/office/powerpoint/2010/main" val="2239732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 for you</a:t>
            </a:r>
          </a:p>
        </p:txBody>
      </p:sp>
      <p:sp>
        <p:nvSpPr>
          <p:cNvPr id="3" name="Content Placeholder 2"/>
          <p:cNvSpPr>
            <a:spLocks noGrp="1"/>
          </p:cNvSpPr>
          <p:nvPr>
            <p:ph idx="1"/>
          </p:nvPr>
        </p:nvSpPr>
        <p:spPr/>
        <p:txBody>
          <a:bodyPr>
            <a:normAutofit/>
          </a:bodyPr>
          <a:lstStyle/>
          <a:p>
            <a:pPr marL="0" indent="0">
              <a:buNone/>
            </a:pPr>
            <a:r>
              <a:rPr lang="en-US" dirty="0"/>
              <a:t>Move the zombie with the right, up, and down keys</a:t>
            </a:r>
          </a:p>
          <a:p>
            <a:pPr marL="0" indent="0">
              <a:buNone/>
            </a:pPr>
            <a:endParaRPr lang="en-US" dirty="0"/>
          </a:p>
          <a:p>
            <a:pPr marL="0" indent="0">
              <a:buNone/>
            </a:pPr>
            <a:r>
              <a:rPr lang="en-US" dirty="0"/>
              <a:t>	</a:t>
            </a:r>
            <a:endParaRPr lang="en-US" dirty="0">
              <a:solidFill>
                <a:srgbClr val="FF0000"/>
              </a:solidFill>
            </a:endParaRPr>
          </a:p>
        </p:txBody>
      </p:sp>
      <p:sp>
        <p:nvSpPr>
          <p:cNvPr id="5" name="Rectangle 4"/>
          <p:cNvSpPr/>
          <p:nvPr/>
        </p:nvSpPr>
        <p:spPr>
          <a:xfrm>
            <a:off x="-90341" y="2674215"/>
            <a:ext cx="6096000" cy="2585323"/>
          </a:xfrm>
          <a:prstGeom prst="rect">
            <a:avLst/>
          </a:prstGeom>
        </p:spPr>
        <p:txBody>
          <a:bodyPr>
            <a:spAutoFit/>
          </a:bodyPr>
          <a:lstStyle/>
          <a:p>
            <a:r>
              <a:rPr lang="en-US" dirty="0"/>
              <a:t>	  </a:t>
            </a:r>
            <a:r>
              <a:rPr lang="en-US" dirty="0">
                <a:solidFill>
                  <a:srgbClr val="FF0000"/>
                </a:solidFill>
              </a:rPr>
              <a:t>case 39:</a:t>
            </a:r>
          </a:p>
          <a:p>
            <a:r>
              <a:rPr lang="en-US" dirty="0">
                <a:solidFill>
                  <a:srgbClr val="FF0000"/>
                </a:solidFill>
              </a:rPr>
              <a:t>                    </a:t>
            </a:r>
            <a:r>
              <a:rPr lang="en-US" dirty="0" err="1">
                <a:solidFill>
                  <a:srgbClr val="FF0000"/>
                </a:solidFill>
              </a:rPr>
              <a:t>rightArrowPressed</a:t>
            </a:r>
            <a:r>
              <a:rPr lang="en-US" dirty="0">
                <a:solidFill>
                  <a:srgbClr val="FF0000"/>
                </a:solidFill>
              </a:rPr>
              <a:t>();</a:t>
            </a:r>
          </a:p>
          <a:p>
            <a:r>
              <a:rPr lang="en-US" dirty="0">
                <a:solidFill>
                  <a:srgbClr val="FF0000"/>
                </a:solidFill>
              </a:rPr>
              <a:t>                    break;</a:t>
            </a:r>
          </a:p>
          <a:p>
            <a:r>
              <a:rPr lang="en-US" dirty="0">
                <a:solidFill>
                  <a:srgbClr val="FF0000"/>
                </a:solidFill>
              </a:rPr>
              <a:t>                    case 38:</a:t>
            </a:r>
          </a:p>
          <a:p>
            <a:r>
              <a:rPr lang="en-US" dirty="0">
                <a:solidFill>
                  <a:srgbClr val="FF0000"/>
                </a:solidFill>
              </a:rPr>
              <a:t>                    </a:t>
            </a:r>
            <a:r>
              <a:rPr lang="en-US" dirty="0" err="1">
                <a:solidFill>
                  <a:srgbClr val="FF0000"/>
                </a:solidFill>
              </a:rPr>
              <a:t>upArrowPressed</a:t>
            </a:r>
            <a:r>
              <a:rPr lang="en-US" dirty="0">
                <a:solidFill>
                  <a:srgbClr val="FF0000"/>
                </a:solidFill>
              </a:rPr>
              <a:t>();</a:t>
            </a:r>
          </a:p>
          <a:p>
            <a:r>
              <a:rPr lang="en-US" dirty="0">
                <a:solidFill>
                  <a:srgbClr val="FF0000"/>
                </a:solidFill>
              </a:rPr>
              <a:t>                    break;</a:t>
            </a:r>
          </a:p>
          <a:p>
            <a:r>
              <a:rPr lang="en-US" dirty="0">
                <a:solidFill>
                  <a:srgbClr val="FF0000"/>
                </a:solidFill>
              </a:rPr>
              <a:t>                    case 40:</a:t>
            </a:r>
          </a:p>
          <a:p>
            <a:r>
              <a:rPr lang="en-US" dirty="0">
                <a:solidFill>
                  <a:srgbClr val="FF0000"/>
                </a:solidFill>
              </a:rPr>
              <a:t>                    </a:t>
            </a:r>
            <a:r>
              <a:rPr lang="en-US" dirty="0" err="1">
                <a:solidFill>
                  <a:srgbClr val="FF0000"/>
                </a:solidFill>
              </a:rPr>
              <a:t>downArrowPressed</a:t>
            </a:r>
            <a:r>
              <a:rPr lang="en-US" dirty="0">
                <a:solidFill>
                  <a:srgbClr val="FF0000"/>
                </a:solidFill>
              </a:rPr>
              <a:t>();</a:t>
            </a:r>
          </a:p>
          <a:p>
            <a:r>
              <a:rPr lang="en-US" dirty="0">
                <a:solidFill>
                  <a:srgbClr val="FF0000"/>
                </a:solidFill>
              </a:rPr>
              <a:t>                    break;</a:t>
            </a:r>
            <a:endParaRPr lang="en-US" dirty="0"/>
          </a:p>
        </p:txBody>
      </p:sp>
      <p:pic>
        <p:nvPicPr>
          <p:cNvPr id="1026" name="Picture 2" descr="Image result for challenges cart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5868" y="707160"/>
            <a:ext cx="2511134" cy="196705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40BC9CE9-466F-468B-9B1F-76819E1BE49C}" type="slidenum">
              <a:rPr lang="en-US" smtClean="0"/>
              <a:t>47</a:t>
            </a:fld>
            <a:endParaRPr lang="en-US"/>
          </a:p>
        </p:txBody>
      </p:sp>
      <p:sp>
        <p:nvSpPr>
          <p:cNvPr id="9" name="TextBox 8">
            <a:extLst>
              <a:ext uri="{FF2B5EF4-FFF2-40B4-BE49-F238E27FC236}">
                <a16:creationId xmlns:a16="http://schemas.microsoft.com/office/drawing/2014/main" id="{7E7E918A-57FC-41A9-BBE7-C71B673A7D15}"/>
              </a:ext>
            </a:extLst>
          </p:cNvPr>
          <p:cNvSpPr txBox="1"/>
          <p:nvPr/>
        </p:nvSpPr>
        <p:spPr>
          <a:xfrm>
            <a:off x="5609959" y="2653669"/>
            <a:ext cx="6139542" cy="3139321"/>
          </a:xfrm>
          <a:prstGeom prst="rect">
            <a:avLst/>
          </a:prstGeom>
          <a:noFill/>
        </p:spPr>
        <p:txBody>
          <a:bodyPr wrap="square">
            <a:spAutoFit/>
          </a:bodyPr>
          <a:lstStyle/>
          <a:p>
            <a:r>
              <a:rPr lang="en-US" dirty="0">
                <a:solidFill>
                  <a:srgbClr val="FF0000"/>
                </a:solidFill>
              </a:rPr>
              <a:t>function </a:t>
            </a:r>
            <a:r>
              <a:rPr lang="en-US" dirty="0" err="1">
                <a:solidFill>
                  <a:srgbClr val="FF0000"/>
                </a:solidFill>
              </a:rPr>
              <a:t>rightArrowPressed</a:t>
            </a:r>
            <a:r>
              <a:rPr lang="en-US" dirty="0">
                <a:solidFill>
                  <a:srgbClr val="FF0000"/>
                </a:solidFill>
              </a:rPr>
              <a:t>() {</a:t>
            </a:r>
          </a:p>
          <a:p>
            <a:r>
              <a:rPr lang="en-US" dirty="0" err="1">
                <a:solidFill>
                  <a:srgbClr val="FF0000"/>
                </a:solidFill>
              </a:rPr>
              <a:t>zombie.style.left</a:t>
            </a:r>
            <a:r>
              <a:rPr lang="en-US" dirty="0">
                <a:solidFill>
                  <a:srgbClr val="FF0000"/>
                </a:solidFill>
              </a:rPr>
              <a:t> = </a:t>
            </a:r>
            <a:r>
              <a:rPr lang="en-US" dirty="0" err="1">
                <a:solidFill>
                  <a:srgbClr val="FF0000"/>
                </a:solidFill>
              </a:rPr>
              <a:t>parseInt</a:t>
            </a:r>
            <a:r>
              <a:rPr lang="en-US" dirty="0">
                <a:solidFill>
                  <a:srgbClr val="FF0000"/>
                </a:solidFill>
              </a:rPr>
              <a:t>(</a:t>
            </a:r>
            <a:r>
              <a:rPr lang="en-US" dirty="0" err="1">
                <a:solidFill>
                  <a:srgbClr val="FF0000"/>
                </a:solidFill>
              </a:rPr>
              <a:t>zombie.style.left</a:t>
            </a:r>
            <a:r>
              <a:rPr lang="en-US" dirty="0">
                <a:solidFill>
                  <a:srgbClr val="FF0000"/>
                </a:solidFill>
              </a:rPr>
              <a:t>) + 10 + 'px';</a:t>
            </a:r>
          </a:p>
          <a:p>
            <a:r>
              <a:rPr lang="en-US" dirty="0">
                <a:solidFill>
                  <a:srgbClr val="FF0000"/>
                </a:solidFill>
              </a:rPr>
              <a:t>}</a:t>
            </a:r>
          </a:p>
          <a:p>
            <a:endParaRPr lang="en-US" dirty="0">
              <a:solidFill>
                <a:srgbClr val="FF0000"/>
              </a:solidFill>
            </a:endParaRPr>
          </a:p>
          <a:p>
            <a:r>
              <a:rPr lang="en-US" dirty="0">
                <a:solidFill>
                  <a:srgbClr val="FF0000"/>
                </a:solidFill>
              </a:rPr>
              <a:t>function </a:t>
            </a:r>
            <a:r>
              <a:rPr lang="en-US" dirty="0" err="1">
                <a:solidFill>
                  <a:srgbClr val="FF0000"/>
                </a:solidFill>
              </a:rPr>
              <a:t>upArrowPressed</a:t>
            </a:r>
            <a:r>
              <a:rPr lang="en-US" dirty="0">
                <a:solidFill>
                  <a:srgbClr val="FF0000"/>
                </a:solidFill>
              </a:rPr>
              <a:t>() {</a:t>
            </a:r>
          </a:p>
          <a:p>
            <a:r>
              <a:rPr lang="en-US" dirty="0" err="1">
                <a:solidFill>
                  <a:srgbClr val="FF0000"/>
                </a:solidFill>
              </a:rPr>
              <a:t>zombie.style.top</a:t>
            </a:r>
            <a:r>
              <a:rPr lang="en-US" dirty="0">
                <a:solidFill>
                  <a:srgbClr val="FF0000"/>
                </a:solidFill>
              </a:rPr>
              <a:t> = </a:t>
            </a:r>
            <a:r>
              <a:rPr lang="en-US" dirty="0" err="1">
                <a:solidFill>
                  <a:srgbClr val="FF0000"/>
                </a:solidFill>
              </a:rPr>
              <a:t>parseInt</a:t>
            </a:r>
            <a:r>
              <a:rPr lang="en-US" dirty="0">
                <a:solidFill>
                  <a:srgbClr val="FF0000"/>
                </a:solidFill>
              </a:rPr>
              <a:t>(</a:t>
            </a:r>
            <a:r>
              <a:rPr lang="en-US" dirty="0" err="1">
                <a:solidFill>
                  <a:srgbClr val="FF0000"/>
                </a:solidFill>
              </a:rPr>
              <a:t>zombie.style.top</a:t>
            </a:r>
            <a:r>
              <a:rPr lang="en-US" dirty="0">
                <a:solidFill>
                  <a:srgbClr val="FF0000"/>
                </a:solidFill>
              </a:rPr>
              <a:t>) - 10 + 'px';</a:t>
            </a:r>
          </a:p>
          <a:p>
            <a:r>
              <a:rPr lang="en-US" dirty="0">
                <a:solidFill>
                  <a:srgbClr val="FF0000"/>
                </a:solidFill>
              </a:rPr>
              <a:t>}</a:t>
            </a:r>
          </a:p>
          <a:p>
            <a:endParaRPr lang="en-US" dirty="0">
              <a:solidFill>
                <a:srgbClr val="FF0000"/>
              </a:solidFill>
            </a:endParaRPr>
          </a:p>
          <a:p>
            <a:r>
              <a:rPr lang="en-US" dirty="0">
                <a:solidFill>
                  <a:srgbClr val="FF0000"/>
                </a:solidFill>
              </a:rPr>
              <a:t>function </a:t>
            </a:r>
            <a:r>
              <a:rPr lang="en-US" dirty="0" err="1">
                <a:solidFill>
                  <a:srgbClr val="FF0000"/>
                </a:solidFill>
              </a:rPr>
              <a:t>downArrowPressed</a:t>
            </a:r>
            <a:r>
              <a:rPr lang="en-US" dirty="0">
                <a:solidFill>
                  <a:srgbClr val="FF0000"/>
                </a:solidFill>
              </a:rPr>
              <a:t>() {</a:t>
            </a:r>
          </a:p>
          <a:p>
            <a:r>
              <a:rPr lang="en-US" dirty="0" err="1">
                <a:solidFill>
                  <a:srgbClr val="FF0000"/>
                </a:solidFill>
              </a:rPr>
              <a:t>zombie.style.top</a:t>
            </a:r>
            <a:r>
              <a:rPr lang="en-US" dirty="0">
                <a:solidFill>
                  <a:srgbClr val="FF0000"/>
                </a:solidFill>
              </a:rPr>
              <a:t> = </a:t>
            </a:r>
            <a:r>
              <a:rPr lang="en-US" dirty="0" err="1">
                <a:solidFill>
                  <a:srgbClr val="FF0000"/>
                </a:solidFill>
              </a:rPr>
              <a:t>parseInt</a:t>
            </a:r>
            <a:r>
              <a:rPr lang="en-US" dirty="0">
                <a:solidFill>
                  <a:srgbClr val="FF0000"/>
                </a:solidFill>
              </a:rPr>
              <a:t>(</a:t>
            </a:r>
            <a:r>
              <a:rPr lang="en-US" dirty="0" err="1">
                <a:solidFill>
                  <a:srgbClr val="FF0000"/>
                </a:solidFill>
              </a:rPr>
              <a:t>zombie.style.top</a:t>
            </a:r>
            <a:r>
              <a:rPr lang="en-US" dirty="0">
                <a:solidFill>
                  <a:srgbClr val="FF0000"/>
                </a:solidFill>
              </a:rPr>
              <a:t>) + 10 + 'px';</a:t>
            </a:r>
          </a:p>
          <a:p>
            <a:r>
              <a:rPr lang="en-US" dirty="0">
                <a:solidFill>
                  <a:srgbClr val="FF0000"/>
                </a:solidFill>
              </a:rPr>
              <a:t>}</a:t>
            </a:r>
          </a:p>
        </p:txBody>
      </p:sp>
    </p:spTree>
    <p:extLst>
      <p:ext uri="{BB962C8B-B14F-4D97-AF65-F5344CB8AC3E}">
        <p14:creationId xmlns:p14="http://schemas.microsoft.com/office/powerpoint/2010/main" val="118909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Finish the practice and submit to </a:t>
            </a:r>
            <a:r>
              <a:rPr lang="en-US" b="1" dirty="0" err="1"/>
              <a:t>Reggienet</a:t>
            </a:r>
            <a:endParaRPr lang="en-US" b="1" dirty="0"/>
          </a:p>
        </p:txBody>
      </p:sp>
      <p:sp>
        <p:nvSpPr>
          <p:cNvPr id="5" name="Content Placeholder 4">
            <a:extLst>
              <a:ext uri="{FF2B5EF4-FFF2-40B4-BE49-F238E27FC236}">
                <a16:creationId xmlns:a16="http://schemas.microsoft.com/office/drawing/2014/main" id="{960BCADC-94DC-4151-B11C-1D4B8D22173D}"/>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158372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2569-642D-444B-AD71-01D690ED086D}"/>
              </a:ext>
            </a:extLst>
          </p:cNvPr>
          <p:cNvSpPr txBox="1">
            <a:spLocks/>
          </p:cNvSpPr>
          <p:nvPr/>
        </p:nvSpPr>
        <p:spPr>
          <a:xfrm>
            <a:off x="760164" y="274320"/>
            <a:ext cx="9617505" cy="13462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t>Before next class</a:t>
            </a:r>
            <a:endParaRPr lang="en-US" b="1" dirty="0"/>
          </a:p>
        </p:txBody>
      </p:sp>
      <p:sp>
        <p:nvSpPr>
          <p:cNvPr id="3" name="TextBox 2">
            <a:extLst>
              <a:ext uri="{FF2B5EF4-FFF2-40B4-BE49-F238E27FC236}">
                <a16:creationId xmlns:a16="http://schemas.microsoft.com/office/drawing/2014/main" id="{B820E466-8AE7-4704-A69C-FDC5698BB3E5}"/>
              </a:ext>
            </a:extLst>
          </p:cNvPr>
          <p:cNvSpPr txBox="1"/>
          <p:nvPr/>
        </p:nvSpPr>
        <p:spPr>
          <a:xfrm>
            <a:off x="943428" y="2017486"/>
            <a:ext cx="8537915" cy="1077218"/>
          </a:xfrm>
          <a:prstGeom prst="rect">
            <a:avLst/>
          </a:prstGeom>
          <a:noFill/>
        </p:spPr>
        <p:txBody>
          <a:bodyPr wrap="none" rtlCol="0">
            <a:spAutoFit/>
          </a:bodyPr>
          <a:lstStyle/>
          <a:p>
            <a:r>
              <a:rPr lang="en-US" sz="3200" dirty="0"/>
              <a:t>Please read JavaScript tutorial basics on W3school</a:t>
            </a:r>
          </a:p>
          <a:p>
            <a:r>
              <a:rPr lang="en-US" sz="3200" dirty="0"/>
              <a:t>https://www.w3schools.com/js/default.asp </a:t>
            </a:r>
          </a:p>
        </p:txBody>
      </p:sp>
    </p:spTree>
    <p:extLst>
      <p:ext uri="{BB962C8B-B14F-4D97-AF65-F5344CB8AC3E}">
        <p14:creationId xmlns:p14="http://schemas.microsoft.com/office/powerpoint/2010/main" val="3676688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B9D5-5882-4E4C-815A-48250297CF50}"/>
              </a:ext>
            </a:extLst>
          </p:cNvPr>
          <p:cNvSpPr>
            <a:spLocks noGrp="1"/>
          </p:cNvSpPr>
          <p:nvPr>
            <p:ph type="title"/>
          </p:nvPr>
        </p:nvSpPr>
        <p:spPr/>
        <p:txBody>
          <a:bodyPr>
            <a:normAutofit/>
          </a:bodyPr>
          <a:lstStyle/>
          <a:p>
            <a:r>
              <a:rPr lang="en-US" b="0" i="0" strike="noStrike" dirty="0">
                <a:effectLst/>
                <a:latin typeface="lato"/>
              </a:rPr>
              <a:t>Top 12 Most Important JavaScript Frameworks for 2021</a:t>
            </a:r>
            <a:endParaRPr lang="en-US" dirty="0"/>
          </a:p>
        </p:txBody>
      </p:sp>
      <p:sp>
        <p:nvSpPr>
          <p:cNvPr id="3" name="Content Placeholder 2">
            <a:extLst>
              <a:ext uri="{FF2B5EF4-FFF2-40B4-BE49-F238E27FC236}">
                <a16:creationId xmlns:a16="http://schemas.microsoft.com/office/drawing/2014/main" id="{CEE022D7-3BD5-438C-8B97-A56E813E0F40}"/>
              </a:ext>
            </a:extLst>
          </p:cNvPr>
          <p:cNvSpPr>
            <a:spLocks noGrp="1"/>
          </p:cNvSpPr>
          <p:nvPr>
            <p:ph idx="1"/>
          </p:nvPr>
        </p:nvSpPr>
        <p:spPr/>
        <p:txBody>
          <a:bodyPr>
            <a:normAutofit fontScale="92500" lnSpcReduction="10000"/>
          </a:bodyPr>
          <a:lstStyle/>
          <a:p>
            <a:pPr marL="457200" lvl="1" indent="0" algn="l">
              <a:buNone/>
            </a:pPr>
            <a:r>
              <a:rPr lang="en-US" b="0" i="0" strike="noStrike" dirty="0">
                <a:effectLst/>
                <a:latin typeface="lato"/>
              </a:rPr>
              <a:t>1. Angular-JS (Front-end)</a:t>
            </a:r>
            <a:endParaRPr lang="en-US" b="0" i="0" dirty="0">
              <a:effectLst/>
              <a:latin typeface="lato"/>
            </a:endParaRPr>
          </a:p>
          <a:p>
            <a:pPr marL="457200" lvl="1" indent="0" algn="l">
              <a:buNone/>
            </a:pPr>
            <a:r>
              <a:rPr lang="en-US" b="0" i="0" strike="noStrike" dirty="0">
                <a:effectLst/>
                <a:latin typeface="lato"/>
              </a:rPr>
              <a:t>2. React.JS (Front-end)</a:t>
            </a:r>
            <a:endParaRPr lang="en-US" b="0" i="0" dirty="0">
              <a:effectLst/>
              <a:latin typeface="lato"/>
            </a:endParaRPr>
          </a:p>
          <a:p>
            <a:pPr marL="457200" lvl="1" indent="0" algn="l">
              <a:buNone/>
            </a:pPr>
            <a:r>
              <a:rPr lang="en-US" b="0" i="0" strike="noStrike" dirty="0">
                <a:effectLst/>
                <a:latin typeface="lato"/>
              </a:rPr>
              <a:t>3. Vue.js (Front-end)</a:t>
            </a:r>
            <a:endParaRPr lang="en-US" b="0" i="0" dirty="0">
              <a:effectLst/>
              <a:latin typeface="lato"/>
            </a:endParaRPr>
          </a:p>
          <a:p>
            <a:pPr marL="457200" lvl="1" indent="0" algn="l">
              <a:buNone/>
            </a:pPr>
            <a:r>
              <a:rPr lang="en-US" b="0" i="0" strike="noStrike" dirty="0">
                <a:effectLst/>
                <a:latin typeface="lato"/>
              </a:rPr>
              <a:t>4. Ember.js (Front-end)</a:t>
            </a:r>
            <a:endParaRPr lang="en-US" b="0" i="0" dirty="0">
              <a:effectLst/>
              <a:latin typeface="lato"/>
            </a:endParaRPr>
          </a:p>
          <a:p>
            <a:pPr marL="457200" lvl="1" indent="0" algn="l">
              <a:buNone/>
            </a:pPr>
            <a:r>
              <a:rPr lang="en-US" b="0" i="0" strike="noStrike" dirty="0">
                <a:effectLst/>
                <a:latin typeface="lato"/>
              </a:rPr>
              <a:t>5. Meteor.js (Back-end)</a:t>
            </a:r>
            <a:endParaRPr lang="en-US" b="0" i="0" dirty="0">
              <a:effectLst/>
              <a:latin typeface="lato"/>
            </a:endParaRPr>
          </a:p>
          <a:p>
            <a:pPr marL="457200" lvl="1" indent="0" algn="l">
              <a:buNone/>
            </a:pPr>
            <a:r>
              <a:rPr lang="en-US" b="0" i="0" strike="noStrike" dirty="0">
                <a:effectLst/>
                <a:latin typeface="lato"/>
              </a:rPr>
              <a:t>6. Backbone.js (Front-end)</a:t>
            </a:r>
            <a:endParaRPr lang="en-US" b="0" i="0" dirty="0">
              <a:effectLst/>
              <a:latin typeface="lato"/>
            </a:endParaRPr>
          </a:p>
          <a:p>
            <a:pPr marL="457200" lvl="1" indent="0" algn="l">
              <a:buNone/>
            </a:pPr>
            <a:r>
              <a:rPr lang="en-US" b="0" i="0" strike="noStrike" dirty="0">
                <a:effectLst/>
                <a:latin typeface="lato"/>
              </a:rPr>
              <a:t>7. Express (Back-end)</a:t>
            </a:r>
            <a:endParaRPr lang="en-US" b="0" i="0" dirty="0">
              <a:effectLst/>
              <a:latin typeface="lato"/>
            </a:endParaRPr>
          </a:p>
          <a:p>
            <a:pPr marL="457200" lvl="1" indent="0" algn="l">
              <a:buNone/>
            </a:pPr>
            <a:r>
              <a:rPr lang="en-US" b="0" i="0" strike="noStrike" dirty="0">
                <a:effectLst/>
                <a:latin typeface="lato"/>
              </a:rPr>
              <a:t>8. Aurelia.js (Front-end)</a:t>
            </a:r>
            <a:endParaRPr lang="en-US" b="0" i="0" dirty="0">
              <a:effectLst/>
              <a:latin typeface="lato"/>
            </a:endParaRPr>
          </a:p>
          <a:p>
            <a:pPr marL="457200" lvl="1" indent="0" algn="l">
              <a:buNone/>
            </a:pPr>
            <a:r>
              <a:rPr lang="en-US" b="0" i="0" strike="noStrike" dirty="0">
                <a:effectLst/>
                <a:latin typeface="lato"/>
              </a:rPr>
              <a:t>9. Polymer.js (Front-end)</a:t>
            </a:r>
            <a:endParaRPr lang="en-US" b="0" i="0" dirty="0">
              <a:effectLst/>
              <a:latin typeface="lato"/>
            </a:endParaRPr>
          </a:p>
          <a:p>
            <a:pPr marL="457200" lvl="1" indent="0" algn="l">
              <a:buNone/>
            </a:pPr>
            <a:r>
              <a:rPr lang="en-US" b="0" i="0" strike="noStrike" dirty="0">
                <a:effectLst/>
                <a:latin typeface="lato"/>
              </a:rPr>
              <a:t>10. Next.js (Back-end)</a:t>
            </a:r>
            <a:endParaRPr lang="en-US" b="0" i="0" dirty="0">
              <a:effectLst/>
              <a:latin typeface="lato"/>
            </a:endParaRPr>
          </a:p>
          <a:p>
            <a:pPr marL="457200" lvl="1" indent="0" algn="l">
              <a:buNone/>
            </a:pPr>
            <a:r>
              <a:rPr lang="en-US" b="0" i="0" strike="noStrike" dirty="0">
                <a:effectLst/>
                <a:latin typeface="lato"/>
              </a:rPr>
              <a:t>11. Mithril.js</a:t>
            </a:r>
            <a:endParaRPr lang="en-US" b="0" i="0" dirty="0">
              <a:effectLst/>
              <a:latin typeface="lato"/>
            </a:endParaRPr>
          </a:p>
          <a:p>
            <a:pPr marL="457200" lvl="1" indent="0" algn="l">
              <a:buNone/>
            </a:pPr>
            <a:r>
              <a:rPr lang="en-US" b="0" i="0" strike="noStrike" dirty="0">
                <a:effectLst/>
                <a:latin typeface="lato"/>
              </a:rPr>
              <a:t>12. </a:t>
            </a:r>
            <a:r>
              <a:rPr lang="en-US" b="0" i="0" strike="noStrike" dirty="0" err="1">
                <a:effectLst/>
                <a:latin typeface="lato"/>
              </a:rPr>
              <a:t>Webix</a:t>
            </a:r>
            <a:endParaRPr lang="en-US" b="0" i="0" dirty="0">
              <a:effectLst/>
              <a:latin typeface="lato"/>
            </a:endParaRPr>
          </a:p>
          <a:p>
            <a:pPr marL="0" indent="0">
              <a:buNone/>
            </a:pPr>
            <a:endParaRPr lang="en-US" dirty="0"/>
          </a:p>
        </p:txBody>
      </p:sp>
      <p:pic>
        <p:nvPicPr>
          <p:cNvPr id="4" name="Picture 3">
            <a:extLst>
              <a:ext uri="{FF2B5EF4-FFF2-40B4-BE49-F238E27FC236}">
                <a16:creationId xmlns:a16="http://schemas.microsoft.com/office/drawing/2014/main" id="{8797D59E-7C95-4744-86A3-81955EC7A9CB}"/>
              </a:ext>
            </a:extLst>
          </p:cNvPr>
          <p:cNvPicPr>
            <a:picLocks noChangeAspect="1"/>
          </p:cNvPicPr>
          <p:nvPr/>
        </p:nvPicPr>
        <p:blipFill>
          <a:blip r:embed="rId3"/>
          <a:stretch>
            <a:fillRect/>
          </a:stretch>
        </p:blipFill>
        <p:spPr>
          <a:xfrm>
            <a:off x="4972795" y="1825626"/>
            <a:ext cx="6800331" cy="4351337"/>
          </a:xfrm>
          <a:prstGeom prst="rect">
            <a:avLst/>
          </a:prstGeom>
        </p:spPr>
      </p:pic>
    </p:spTree>
    <p:extLst>
      <p:ext uri="{BB962C8B-B14F-4D97-AF65-F5344CB8AC3E}">
        <p14:creationId xmlns:p14="http://schemas.microsoft.com/office/powerpoint/2010/main" val="304348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Grp="1" noChangeArrowheads="1"/>
          </p:cNvSpPr>
          <p:nvPr>
            <p:ph type="title"/>
          </p:nvPr>
        </p:nvSpPr>
        <p:spPr/>
        <p:txBody>
          <a:bodyPr/>
          <a:lstStyle/>
          <a:p>
            <a:r>
              <a:rPr lang="en-GB" altLang="en-US" b="1" dirty="0"/>
              <a:t>JavaScript Allows Interactivity Example</a:t>
            </a:r>
          </a:p>
        </p:txBody>
      </p:sp>
      <p:sp>
        <p:nvSpPr>
          <p:cNvPr id="20487" name="Rectangle 7"/>
          <p:cNvSpPr>
            <a:spLocks noGrp="1" noChangeArrowheads="1"/>
          </p:cNvSpPr>
          <p:nvPr>
            <p:ph type="body" idx="1"/>
          </p:nvPr>
        </p:nvSpPr>
        <p:spPr/>
        <p:txBody>
          <a:bodyPr>
            <a:normAutofit/>
          </a:bodyPr>
          <a:lstStyle/>
          <a:p>
            <a:endParaRPr lang="en-GB" altLang="en-US" sz="2215" dirty="0">
              <a:latin typeface="Courier New" panose="02070309020205020404" pitchFamily="49" charset="0"/>
            </a:endParaRPr>
          </a:p>
        </p:txBody>
      </p:sp>
      <p:pic>
        <p:nvPicPr>
          <p:cNvPr id="3" name="Picture 2">
            <a:extLst>
              <a:ext uri="{FF2B5EF4-FFF2-40B4-BE49-F238E27FC236}">
                <a16:creationId xmlns:a16="http://schemas.microsoft.com/office/drawing/2014/main" id="{425E0AB0-BC01-4FF0-B9B4-5C65E52138DC}"/>
              </a:ext>
            </a:extLst>
          </p:cNvPr>
          <p:cNvPicPr>
            <a:picLocks noChangeAspect="1"/>
          </p:cNvPicPr>
          <p:nvPr/>
        </p:nvPicPr>
        <p:blipFill>
          <a:blip r:embed="rId3"/>
          <a:stretch>
            <a:fillRect/>
          </a:stretch>
        </p:blipFill>
        <p:spPr>
          <a:xfrm>
            <a:off x="838200" y="1690688"/>
            <a:ext cx="10515600" cy="1772292"/>
          </a:xfrm>
          <a:prstGeom prst="rect">
            <a:avLst/>
          </a:prstGeom>
        </p:spPr>
      </p:pic>
      <p:sp>
        <p:nvSpPr>
          <p:cNvPr id="8" name="TextBox 7">
            <a:extLst>
              <a:ext uri="{FF2B5EF4-FFF2-40B4-BE49-F238E27FC236}">
                <a16:creationId xmlns:a16="http://schemas.microsoft.com/office/drawing/2014/main" id="{C9E6D000-F489-4CD2-BC2E-592D3141E620}"/>
              </a:ext>
            </a:extLst>
          </p:cNvPr>
          <p:cNvSpPr txBox="1"/>
          <p:nvPr/>
        </p:nvSpPr>
        <p:spPr>
          <a:xfrm>
            <a:off x="943429" y="3429695"/>
            <a:ext cx="10276114" cy="2618610"/>
          </a:xfrm>
          <a:prstGeom prst="rect">
            <a:avLst/>
          </a:prstGeom>
          <a:noFill/>
        </p:spPr>
        <p:txBody>
          <a:bodyPr wrap="square">
            <a:spAutoFit/>
          </a:bodyPr>
          <a:lstStyle/>
          <a:p>
            <a:r>
              <a:rPr lang="en-GB" altLang="en-US" dirty="0"/>
              <a:t>&lt;script&gt;</a:t>
            </a:r>
          </a:p>
          <a:p>
            <a:r>
              <a:rPr lang="en-GB" altLang="en-US" dirty="0"/>
              <a:t>function fun(){</a:t>
            </a:r>
          </a:p>
          <a:p>
            <a:r>
              <a:rPr lang="en-GB" altLang="en-US" dirty="0"/>
              <a:t>	var one=</a:t>
            </a:r>
            <a:r>
              <a:rPr lang="en-GB" altLang="en-US" dirty="0" err="1"/>
              <a:t>document.getElementById</a:t>
            </a:r>
            <a:r>
              <a:rPr lang="en-GB" altLang="en-US" dirty="0"/>
              <a:t>('one').value;</a:t>
            </a:r>
          </a:p>
          <a:p>
            <a:r>
              <a:rPr lang="en-GB" altLang="en-US" dirty="0"/>
              <a:t>	var two=</a:t>
            </a:r>
            <a:r>
              <a:rPr lang="en-GB" altLang="en-US" dirty="0" err="1"/>
              <a:t>document.getElementById</a:t>
            </a:r>
            <a:r>
              <a:rPr lang="en-GB" altLang="en-US" dirty="0"/>
              <a:t>('two').value;</a:t>
            </a:r>
          </a:p>
          <a:p>
            <a:r>
              <a:rPr lang="en-GB" altLang="en-US" dirty="0"/>
              <a:t>	var symbol=</a:t>
            </a:r>
            <a:r>
              <a:rPr lang="en-GB" altLang="en-US" dirty="0" err="1"/>
              <a:t>document.getElementById</a:t>
            </a:r>
            <a:r>
              <a:rPr lang="en-GB" altLang="en-US" dirty="0"/>
              <a:t>('symbol').value;</a:t>
            </a:r>
          </a:p>
          <a:p>
            <a:r>
              <a:rPr lang="en-GB" altLang="en-US" dirty="0"/>
              <a:t>	var result=eval(</a:t>
            </a:r>
            <a:r>
              <a:rPr lang="en-GB" altLang="en-US" dirty="0" err="1"/>
              <a:t>one+symbol+two</a:t>
            </a:r>
            <a:r>
              <a:rPr lang="en-GB" altLang="en-US" dirty="0"/>
              <a:t>);</a:t>
            </a:r>
          </a:p>
          <a:p>
            <a:r>
              <a:rPr lang="en-GB" altLang="en-US" dirty="0"/>
              <a:t>	</a:t>
            </a:r>
            <a:r>
              <a:rPr lang="en-GB" altLang="en-US" dirty="0" err="1"/>
              <a:t>document.getElementById</a:t>
            </a:r>
            <a:r>
              <a:rPr lang="en-GB" altLang="en-US" dirty="0"/>
              <a:t>('result').value=result;</a:t>
            </a:r>
          </a:p>
          <a:p>
            <a:r>
              <a:rPr lang="en-GB" altLang="en-US" dirty="0"/>
              <a:t>}</a:t>
            </a:r>
          </a:p>
          <a:p>
            <a:r>
              <a:rPr lang="en-GB" altLang="en-US" dirty="0"/>
              <a:t>&lt;/script&gt;</a:t>
            </a:r>
          </a:p>
        </p:txBody>
      </p:sp>
    </p:spTree>
    <p:extLst>
      <p:ext uri="{BB962C8B-B14F-4D97-AF65-F5344CB8AC3E}">
        <p14:creationId xmlns:p14="http://schemas.microsoft.com/office/powerpoint/2010/main" val="127558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en-GB" altLang="en-US" b="1" dirty="0"/>
              <a:t>How Does JavaScript Work?</a:t>
            </a:r>
          </a:p>
        </p:txBody>
      </p:sp>
      <p:sp>
        <p:nvSpPr>
          <p:cNvPr id="22533" name="Rectangle 5"/>
          <p:cNvSpPr>
            <a:spLocks noGrp="1" noChangeArrowheads="1"/>
          </p:cNvSpPr>
          <p:nvPr>
            <p:ph type="body" idx="1"/>
          </p:nvPr>
        </p:nvSpPr>
        <p:spPr/>
        <p:txBody>
          <a:bodyPr>
            <a:normAutofit/>
          </a:bodyPr>
          <a:lstStyle/>
          <a:p>
            <a:r>
              <a:rPr lang="en-GB" altLang="en-US" dirty="0"/>
              <a:t>Embedded within HTML page</a:t>
            </a:r>
          </a:p>
          <a:p>
            <a:r>
              <a:rPr lang="en-GB" altLang="en-US" dirty="0"/>
              <a:t>Executes on client</a:t>
            </a:r>
          </a:p>
          <a:p>
            <a:pPr lvl="1"/>
            <a:r>
              <a:rPr lang="en-GB" altLang="en-US" dirty="0"/>
              <a:t>Fast, no connection needed once loaded</a:t>
            </a:r>
          </a:p>
          <a:p>
            <a:r>
              <a:rPr lang="en-GB" altLang="en-US" dirty="0"/>
              <a:t>Simple programming statements combined with HTML tags</a:t>
            </a:r>
          </a:p>
        </p:txBody>
      </p:sp>
    </p:spTree>
    <p:extLst>
      <p:ext uri="{BB962C8B-B14F-4D97-AF65-F5344CB8AC3E}">
        <p14:creationId xmlns:p14="http://schemas.microsoft.com/office/powerpoint/2010/main" val="138075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en-GB" altLang="en-US" b="1" dirty="0"/>
              <a:t>JavaScript vs Java</a:t>
            </a:r>
          </a:p>
        </p:txBody>
      </p:sp>
      <p:sp>
        <p:nvSpPr>
          <p:cNvPr id="24581" name="Rectangle 5"/>
          <p:cNvSpPr>
            <a:spLocks noGrp="1" noChangeArrowheads="1"/>
          </p:cNvSpPr>
          <p:nvPr>
            <p:ph type="body" idx="1"/>
          </p:nvPr>
        </p:nvSpPr>
        <p:spPr>
          <a:xfrm>
            <a:off x="5622851" y="1825624"/>
            <a:ext cx="10515600" cy="4351338"/>
          </a:xfrm>
        </p:spPr>
        <p:txBody>
          <a:bodyPr/>
          <a:lstStyle/>
          <a:p>
            <a:r>
              <a:rPr lang="en-GB" altLang="en-US" dirty="0"/>
              <a:t>Totally different</a:t>
            </a:r>
          </a:p>
          <a:p>
            <a:r>
              <a:rPr lang="en-GB" altLang="en-US" dirty="0"/>
              <a:t>A full programming language</a:t>
            </a:r>
          </a:p>
          <a:p>
            <a:r>
              <a:rPr lang="en-GB" altLang="en-US" dirty="0"/>
              <a:t>Much harder!</a:t>
            </a:r>
          </a:p>
          <a:p>
            <a:r>
              <a:rPr lang="en-GB" altLang="en-US" dirty="0"/>
              <a:t>A compiled language</a:t>
            </a:r>
          </a:p>
          <a:p>
            <a:r>
              <a:rPr lang="en-GB" altLang="en-US" dirty="0"/>
              <a:t>Independent of the web</a:t>
            </a:r>
          </a:p>
          <a:p>
            <a:r>
              <a:rPr lang="en-GB" altLang="en-US" dirty="0"/>
              <a:t>Sometimes used together</a:t>
            </a:r>
          </a:p>
        </p:txBody>
      </p:sp>
      <p:pic>
        <p:nvPicPr>
          <p:cNvPr id="2" name="Picture 1">
            <a:extLst>
              <a:ext uri="{FF2B5EF4-FFF2-40B4-BE49-F238E27FC236}">
                <a16:creationId xmlns:a16="http://schemas.microsoft.com/office/drawing/2014/main" id="{FD2897BB-00EE-41E8-8D7B-8F60D4A802FA}"/>
              </a:ext>
            </a:extLst>
          </p:cNvPr>
          <p:cNvPicPr>
            <a:picLocks noChangeAspect="1"/>
          </p:cNvPicPr>
          <p:nvPr/>
        </p:nvPicPr>
        <p:blipFill>
          <a:blip r:embed="rId3"/>
          <a:stretch>
            <a:fillRect/>
          </a:stretch>
        </p:blipFill>
        <p:spPr>
          <a:xfrm>
            <a:off x="540489" y="1864583"/>
            <a:ext cx="4687392" cy="3128834"/>
          </a:xfrm>
          <a:prstGeom prst="rect">
            <a:avLst/>
          </a:prstGeom>
        </p:spPr>
      </p:pic>
    </p:spTree>
    <p:extLst>
      <p:ext uri="{BB962C8B-B14F-4D97-AF65-F5344CB8AC3E}">
        <p14:creationId xmlns:p14="http://schemas.microsoft.com/office/powerpoint/2010/main" val="63609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D952-C27F-4B1B-919B-C47DDBA17A7D}"/>
              </a:ext>
            </a:extLst>
          </p:cNvPr>
          <p:cNvSpPr>
            <a:spLocks noGrp="1"/>
          </p:cNvSpPr>
          <p:nvPr>
            <p:ph type="title"/>
          </p:nvPr>
        </p:nvSpPr>
        <p:spPr/>
        <p:txBody>
          <a:bodyPr/>
          <a:lstStyle/>
          <a:p>
            <a:r>
              <a:rPr lang="en-US" dirty="0"/>
              <a:t>Right Click-&gt; Inspect-&gt;Check Performance to see when JavaScript files are loaded</a:t>
            </a:r>
          </a:p>
        </p:txBody>
      </p:sp>
      <p:sp>
        <p:nvSpPr>
          <p:cNvPr id="3" name="Content Placeholder 2">
            <a:extLst>
              <a:ext uri="{FF2B5EF4-FFF2-40B4-BE49-F238E27FC236}">
                <a16:creationId xmlns:a16="http://schemas.microsoft.com/office/drawing/2014/main" id="{BCB1410C-6671-426A-B9B6-50379480807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4EEA8A7-2404-4418-934E-B2F5D4B8EA09}"/>
              </a:ext>
            </a:extLst>
          </p:cNvPr>
          <p:cNvPicPr>
            <a:picLocks noChangeAspect="1"/>
          </p:cNvPicPr>
          <p:nvPr/>
        </p:nvPicPr>
        <p:blipFill>
          <a:blip r:embed="rId2"/>
          <a:stretch>
            <a:fillRect/>
          </a:stretch>
        </p:blipFill>
        <p:spPr>
          <a:xfrm>
            <a:off x="1238000" y="2593438"/>
            <a:ext cx="9715999" cy="3238666"/>
          </a:xfrm>
          <a:prstGeom prst="rect">
            <a:avLst/>
          </a:prstGeom>
        </p:spPr>
      </p:pic>
    </p:spTree>
    <p:extLst>
      <p:ext uri="{BB962C8B-B14F-4D97-AF65-F5344CB8AC3E}">
        <p14:creationId xmlns:p14="http://schemas.microsoft.com/office/powerpoint/2010/main" val="2852847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6516</TotalTime>
  <Words>4451</Words>
  <Application>Microsoft Office PowerPoint</Application>
  <PresentationFormat>Widescreen</PresentationFormat>
  <Paragraphs>693</Paragraphs>
  <Slides>49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arial</vt:lpstr>
      <vt:lpstr>Calibri</vt:lpstr>
      <vt:lpstr>Calibri Light</vt:lpstr>
      <vt:lpstr>Consolas</vt:lpstr>
      <vt:lpstr>Courier New</vt:lpstr>
      <vt:lpstr>lato</vt:lpstr>
      <vt:lpstr>Verdana</vt:lpstr>
      <vt:lpstr>Wingdings</vt:lpstr>
      <vt:lpstr>Office Theme</vt:lpstr>
      <vt:lpstr>IT 353 Web Development Technologies</vt:lpstr>
      <vt:lpstr>Content for Today</vt:lpstr>
      <vt:lpstr>What is JavaScript</vt:lpstr>
      <vt:lpstr>The Three Layers of the Web</vt:lpstr>
      <vt:lpstr>Top 12 Most Important JavaScript Frameworks for 2021</vt:lpstr>
      <vt:lpstr>JavaScript Allows Interactivity Example</vt:lpstr>
      <vt:lpstr>How Does JavaScript Work?</vt:lpstr>
      <vt:lpstr>JavaScript vs Java</vt:lpstr>
      <vt:lpstr>Right Click-&gt; Inspect-&gt;Check Performance to see when JavaScript files are loaded</vt:lpstr>
      <vt:lpstr>Page Rendering and Script</vt:lpstr>
      <vt:lpstr>PowerPoint Presentation</vt:lpstr>
      <vt:lpstr>Where to Add JavaScript</vt:lpstr>
      <vt:lpstr>Where to Put Script</vt:lpstr>
      <vt:lpstr>Where to Put Script</vt:lpstr>
      <vt:lpstr>How to solve the problem with the onload event?</vt:lpstr>
      <vt:lpstr>PowerPoint Presentation</vt:lpstr>
      <vt:lpstr>Function</vt:lpstr>
      <vt:lpstr>Function Declaration</vt:lpstr>
      <vt:lpstr>Variables</vt:lpstr>
      <vt:lpstr>let</vt:lpstr>
      <vt:lpstr>const</vt:lpstr>
      <vt:lpstr>Function Invocation</vt:lpstr>
      <vt:lpstr>PowerPoint Presentation</vt:lpstr>
      <vt:lpstr>PowerPoint Presentation</vt:lpstr>
      <vt:lpstr>(function () {          // I will invoke myself })();</vt:lpstr>
      <vt:lpstr>Will “Hello Javascript” be on the screen?</vt:lpstr>
      <vt:lpstr>Will “Hello Javascript” be on the screen?</vt:lpstr>
      <vt:lpstr>PowerPoint Presentation</vt:lpstr>
      <vt:lpstr>HTML DOM (Document Object Model)</vt:lpstr>
      <vt:lpstr>Document Object: Write text to the output</vt:lpstr>
      <vt:lpstr>Document Object: Use getElementById() </vt:lpstr>
      <vt:lpstr>Document Object: Use getElementsByName()</vt:lpstr>
      <vt:lpstr>getelementsbyclassname</vt:lpstr>
      <vt:lpstr>PowerPoint Presentation</vt:lpstr>
      <vt:lpstr>PowerPoint Presentation</vt:lpstr>
      <vt:lpstr>PowerPoint Presentation</vt:lpstr>
      <vt:lpstr>PowerPoint Presentation</vt:lpstr>
      <vt:lpstr>PowerPoint Presentation</vt:lpstr>
      <vt:lpstr>In-class practice 2 -Control the zombie with arrow keys-due 9-15</vt:lpstr>
      <vt:lpstr>Challenges of moving the zombie with arrow keys</vt:lpstr>
      <vt:lpstr>Make the window listener to key events</vt:lpstr>
      <vt:lpstr>Create &lt;script&gt;..&lt;/script&gt;</vt:lpstr>
      <vt:lpstr>1. Make the window listener to key events</vt:lpstr>
      <vt:lpstr>2. Check which arrow key is pressed</vt:lpstr>
      <vt:lpstr>3. Move the zombie when an arrow key is pressed</vt:lpstr>
      <vt:lpstr>PowerPoint Presentation</vt:lpstr>
      <vt:lpstr>Challenge for you</vt:lpstr>
      <vt:lpstr>Finish the practice and submit to Reggienet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353 Web Development Technologies</dc:title>
  <dc:creator>Lai, Jianwei</dc:creator>
  <cp:lastModifiedBy>Lai, Jianwei</cp:lastModifiedBy>
  <cp:revision>58</cp:revision>
  <dcterms:created xsi:type="dcterms:W3CDTF">2017-09-18T15:57:35Z</dcterms:created>
  <dcterms:modified xsi:type="dcterms:W3CDTF">2021-09-08T21:19:04Z</dcterms:modified>
</cp:coreProperties>
</file>