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3" r:id="rId4"/>
    <p:sldId id="330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29" r:id="rId13"/>
    <p:sldId id="309" r:id="rId14"/>
    <p:sldId id="326" r:id="rId15"/>
    <p:sldId id="311" r:id="rId16"/>
    <p:sldId id="312" r:id="rId17"/>
    <p:sldId id="313" r:id="rId18"/>
    <p:sldId id="314" r:id="rId19"/>
    <p:sldId id="315" r:id="rId20"/>
    <p:sldId id="328" r:id="rId21"/>
    <p:sldId id="32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E3215-A83B-4D63-87B1-E3C4DB194A76}" v="13" dt="2021-09-13T01:41:04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79892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F6291-74AA-4153-A070-69F1C875D1B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3EEA-7B53-4234-AE74-06CF1DB7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of “</a:t>
            </a:r>
            <a:r>
              <a:rPr lang="en-US" altLang="en-US" sz="1200" b="1" dirty="0">
                <a:solidFill>
                  <a:srgbClr val="FF0000"/>
                </a:solidFill>
                <a:latin typeface="+mn-lt"/>
              </a:rPr>
              <a:t>every global variable and function you define becomes part of the window object!”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 a = 123;</a:t>
            </a:r>
          </a:p>
          <a:p>
            <a:r>
              <a:rPr lang="en-US" dirty="0"/>
              <a:t>console.log(</a:t>
            </a:r>
            <a:r>
              <a:rPr lang="en-US" dirty="0" err="1"/>
              <a:t>window.a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&lt;title&gt;Page Title&lt;/title&gt;</a:t>
            </a:r>
          </a:p>
          <a:p>
            <a:endParaRPr lang="en-US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="script1.js"&gt;&lt;/script&gt;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="script2.js"&gt;&lt;/script&gt;</a:t>
            </a:r>
          </a:p>
          <a:p>
            <a:endParaRPr lang="en-US" dirty="0"/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 id="paragraph"&gt;This is a paragraph.&lt;/p&gt;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="script3.js"&gt;&lt;/script&gt;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script1.js file</a:t>
            </a:r>
          </a:p>
          <a:p>
            <a:r>
              <a:rPr lang="en-US" dirty="0"/>
              <a:t>var a = 123;</a:t>
            </a:r>
          </a:p>
          <a:p>
            <a:endParaRPr lang="en-US" dirty="0"/>
          </a:p>
          <a:p>
            <a:r>
              <a:rPr lang="en-US" dirty="0"/>
              <a:t>in script2.js file</a:t>
            </a:r>
          </a:p>
          <a:p>
            <a:r>
              <a:rPr lang="en-US" dirty="0"/>
              <a:t>var a = 456;</a:t>
            </a:r>
          </a:p>
          <a:p>
            <a:endParaRPr lang="en-US" dirty="0"/>
          </a:p>
          <a:p>
            <a:r>
              <a:rPr lang="en-US" dirty="0"/>
              <a:t>In script3.js file</a:t>
            </a:r>
          </a:p>
          <a:p>
            <a:r>
              <a:rPr lang="en-US" dirty="0"/>
              <a:t>console.log(</a:t>
            </a:r>
            <a:r>
              <a:rPr lang="en-US" dirty="0" err="1"/>
              <a:t>window.a</a:t>
            </a:r>
            <a:r>
              <a:rPr lang="en-US" dirty="0"/>
              <a:t>); 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("paragraph").</a:t>
            </a:r>
            <a:r>
              <a:rPr lang="en-US" dirty="0" err="1"/>
              <a:t>innerHTML</a:t>
            </a:r>
            <a:r>
              <a:rPr lang="en-US" dirty="0"/>
              <a:t>=a;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var to let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new class to the required input field</a:t>
            </a:r>
          </a:p>
          <a:p>
            <a:endParaRPr lang="en-US" dirty="0"/>
          </a:p>
          <a:p>
            <a:r>
              <a:rPr lang="en-US" dirty="0" err="1"/>
              <a:t>input:focus:invalid.requiredinput</a:t>
            </a:r>
            <a:r>
              <a:rPr lang="en-US" dirty="0"/>
              <a:t> {</a:t>
            </a:r>
          </a:p>
          <a:p>
            <a:r>
              <a:rPr lang="en-US" dirty="0"/>
              <a:t>  /* insert your own styles for invalid form input */</a:t>
            </a:r>
          </a:p>
          <a:p>
            <a:r>
              <a:rPr lang="en-US" dirty="0"/>
              <a:t>   background-image: </a:t>
            </a:r>
            <a:r>
              <a:rPr lang="en-US" dirty="0" err="1"/>
              <a:t>url</a:t>
            </a:r>
            <a:r>
              <a:rPr lang="en-US" dirty="0"/>
              <a:t>("images/invalid.png");</a:t>
            </a:r>
          </a:p>
          <a:p>
            <a:r>
              <a:rPr lang="en-US" dirty="0"/>
              <a:t>   background-position: right;</a:t>
            </a:r>
          </a:p>
          <a:p>
            <a:r>
              <a:rPr lang="en-US" dirty="0"/>
              <a:t>   background-repeat: no-repeat;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input:focus:valid.requiredinput</a:t>
            </a:r>
            <a:r>
              <a:rPr lang="en-US" dirty="0"/>
              <a:t> {</a:t>
            </a:r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("images/valid.png");</a:t>
            </a:r>
          </a:p>
          <a:p>
            <a:r>
              <a:rPr lang="en-US" dirty="0"/>
              <a:t>background-position: right;</a:t>
            </a:r>
          </a:p>
          <a:p>
            <a:r>
              <a:rPr lang="en-US" dirty="0"/>
              <a:t>background-repeat: no-repeat;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DC608-7182-465F-9EEE-B41F30BF00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 </a:t>
            </a:r>
            <a:r>
              <a:rPr lang="en-US" dirty="0" err="1"/>
              <a:t>userZip</a:t>
            </a:r>
            <a:r>
              <a:rPr lang="en-US" dirty="0"/>
              <a:t> = document.registration.zip;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</a:t>
            </a:r>
            <a:r>
              <a:rPr lang="en-US" dirty="0" err="1"/>
              <a:t>zipValidation</a:t>
            </a:r>
            <a:r>
              <a:rPr lang="en-US" dirty="0"/>
              <a:t> = </a:t>
            </a:r>
            <a:r>
              <a:rPr lang="en-US" dirty="0" err="1"/>
              <a:t>zipValidate</a:t>
            </a:r>
            <a:r>
              <a:rPr lang="en-US" dirty="0"/>
              <a:t> (</a:t>
            </a:r>
            <a:r>
              <a:rPr lang="en-US" dirty="0" err="1"/>
              <a:t>userZip</a:t>
            </a:r>
            <a:r>
              <a:rPr lang="en-US" dirty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</a:t>
            </a:r>
            <a:r>
              <a:rPr lang="en-US" dirty="0" err="1"/>
              <a:t>zipValidate</a:t>
            </a:r>
            <a:r>
              <a:rPr lang="en-US" dirty="0"/>
              <a:t>(</a:t>
            </a:r>
            <a:r>
              <a:rPr lang="en-US" dirty="0" err="1"/>
              <a:t>userZip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var numbers = /^[0-9]+$/;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if(</a:t>
            </a:r>
            <a:r>
              <a:rPr lang="en-US" dirty="0" err="1"/>
              <a:t>userZip.value.match</a:t>
            </a:r>
            <a:r>
              <a:rPr lang="en-US" dirty="0"/>
              <a:t>(numbers))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return true;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alert('ZIP code must have numeric characters only');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dirty="0" err="1"/>
              <a:t>userZip.focus</a:t>
            </a:r>
            <a:r>
              <a:rPr lang="en-US" dirty="0"/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return 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DC608-7182-465F-9EEE-B41F30BF00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prompt to alert</a:t>
            </a:r>
          </a:p>
          <a:p>
            <a:r>
              <a:rPr lang="en-US" dirty="0"/>
              <a:t>Add </a:t>
            </a:r>
            <a:r>
              <a:rPr lang="en-US" dirty="0" err="1"/>
              <a:t>window.alert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window.open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Window close example </a:t>
            </a:r>
          </a:p>
          <a:p>
            <a:r>
              <a:rPr lang="en-US" dirty="0"/>
              <a:t>https://www.w3schools.com/jsref/tryit.asp?filename=tryjsref_win_close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navigator.appName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window.location.host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window.location.pathname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window.location.protocol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userPassword</a:t>
            </a:r>
            <a:r>
              <a:rPr lang="en-US" dirty="0"/>
              <a:t> = </a:t>
            </a:r>
            <a:r>
              <a:rPr lang="en-US" dirty="0" err="1"/>
              <a:t>document.registration.userpassword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passwordValidation</a:t>
            </a:r>
            <a:r>
              <a:rPr lang="en-US" dirty="0"/>
              <a:t> = </a:t>
            </a:r>
            <a:r>
              <a:rPr lang="en-US" dirty="0" err="1"/>
              <a:t>passwordValidate</a:t>
            </a:r>
            <a:r>
              <a:rPr lang="en-US" dirty="0"/>
              <a:t>(userPassword,7,12);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passwordValidate</a:t>
            </a:r>
            <a:r>
              <a:rPr lang="en-US" dirty="0"/>
              <a:t>(</a:t>
            </a:r>
            <a:r>
              <a:rPr lang="en-US" dirty="0" err="1"/>
              <a:t>userPassword,mx,my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var </a:t>
            </a:r>
            <a:r>
              <a:rPr lang="en-US" dirty="0" err="1"/>
              <a:t>password_len</a:t>
            </a:r>
            <a:r>
              <a:rPr lang="en-US" dirty="0"/>
              <a:t> = </a:t>
            </a:r>
            <a:r>
              <a:rPr lang="en-US" dirty="0" err="1"/>
              <a:t>userPassword.value.length</a:t>
            </a:r>
            <a:r>
              <a:rPr lang="en-US" dirty="0"/>
              <a:t>;</a:t>
            </a:r>
          </a:p>
          <a:p>
            <a:r>
              <a:rPr lang="en-US" dirty="0"/>
              <a:t>	if (</a:t>
            </a:r>
            <a:r>
              <a:rPr lang="en-US" dirty="0" err="1"/>
              <a:t>password_len</a:t>
            </a:r>
            <a:r>
              <a:rPr lang="en-US" dirty="0"/>
              <a:t> == 0 ||</a:t>
            </a:r>
            <a:r>
              <a:rPr lang="en-US" dirty="0" err="1"/>
              <a:t>password_len</a:t>
            </a:r>
            <a:r>
              <a:rPr lang="en-US" dirty="0"/>
              <a:t> &gt;= my || </a:t>
            </a:r>
            <a:r>
              <a:rPr lang="en-US" dirty="0" err="1"/>
              <a:t>password_len</a:t>
            </a:r>
            <a:r>
              <a:rPr lang="en-US" dirty="0"/>
              <a:t> &lt; mx)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errorMessage</a:t>
            </a:r>
            <a:r>
              <a:rPr lang="en-US" dirty="0"/>
              <a:t> +="\n" + "Password should not be empty  or the length should be between "+mx+" to "+my;</a:t>
            </a:r>
          </a:p>
          <a:p>
            <a:r>
              <a:rPr lang="en-US" dirty="0"/>
              <a:t>		alert(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userPassword.focus</a:t>
            </a:r>
            <a:r>
              <a:rPr lang="en-US" dirty="0"/>
              <a:t>();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true;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DC608-7182-465F-9EEE-B41F30BF00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following, otherwise, the form will be submitted and the message will flash. Won’t stay on the screen. 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idValidation</a:t>
            </a:r>
            <a:r>
              <a:rPr lang="en-US" dirty="0"/>
              <a:t>&amp;&amp;</a:t>
            </a:r>
            <a:r>
              <a:rPr lang="en-US" dirty="0" err="1"/>
              <a:t>passwordValidation</a:t>
            </a:r>
            <a:r>
              <a:rPr lang="en-US" dirty="0"/>
              <a:t>)</a:t>
            </a:r>
          </a:p>
          <a:p>
            <a:r>
              <a:rPr lang="en-US" dirty="0"/>
              <a:t>	return true;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return false;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DC608-7182-465F-9EEE-B41F30BF00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7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DC608-7182-465F-9EEE-B41F30BF00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63F0-9AE8-4440-88EB-AC0AFA87E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7844B-139E-4B80-A7FF-FE785F00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1E94-9702-4272-9756-198A02A0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83F4-C150-4E9A-B428-193E741C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9301-D413-4D01-B0AE-D3649663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13F-F716-46D5-A5CE-8678CE36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758B-A2F8-44EC-95EC-0C3599C8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B7B0-2641-4879-9985-6247362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C159-2E93-4E8D-8DB2-3C304957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DF0F-C485-463A-9A11-FF3829CE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4C76A-410E-43CC-98F7-E5F2E8555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6E8B-CF6C-47E8-B67F-DF738C7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1111-2D9D-44E9-AC99-F54401FC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9E04-66DD-43DB-AE7E-21E933E3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37A0-A6A8-4848-8B19-108CB695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9AF8-72C9-45DF-9176-1912BCBA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1A40-FC0D-4F5F-9325-6A5653B8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1315-071D-465B-B0F8-753F02A8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F55E-1630-4E63-BE1C-97285BFD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A37B-A1AF-48F3-8B9B-4B29074B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C97D-C431-4F1D-8DE7-A7C41069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3026-1BFD-41A1-8803-0B03AE4C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176E-B76B-4505-9FA6-38C61354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8FD3-B46C-48E8-8F77-DDAAFBC0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433F-7E70-4A54-BC8D-61BADB52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D5B1-3BAF-474F-9CE7-B25E34EE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D508-3D9B-46C3-861B-8221D3A7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B504B-4537-4763-86FF-5329AC43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D50D-7BB3-4435-A8F6-4F9D197D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07CE2-123F-4287-85B4-A8812332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9508-7E12-4301-9ECF-437A694A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5F2-0257-4C96-8705-6E82B727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D986-E6F4-4D48-AC3D-FDAD53E5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088BA-7F60-4A3E-9E76-80798DF2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E409D-789B-4CAA-BD7D-A56A06814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9D709-30C3-4144-A102-BE52AE5F1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BF2B6-3966-4A51-B6F4-D6D6B935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7EBBE-837B-4DCE-B70B-9D28A121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3444A-1FEB-4F81-B098-1549D5DD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D1E4-39FC-4D3B-ADFA-EC44BA1B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A765C-23FF-416D-929B-95D6F397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72548-09F7-4FA8-A635-C7C50049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69FC1-AAFA-43F3-89BC-2D0410ED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6FD4A-14E2-480E-B103-103CDDFB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D1A98-DB19-4DD7-A952-74F9DDBA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F5BA1-76FA-4093-9449-27E4C767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743A-ED94-4253-9C43-95B3BE3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D32-F3DD-447B-B8D5-11CBA946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C3B53-D5B2-4461-BEA2-7B8EC0296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5E20-153F-4594-BDAB-A98BB9E3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E551-7129-4FAC-B3F5-6001859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6E3F0-DC6D-483F-BD81-4BA9711A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F4CC-3839-4D81-B1CB-2D83D162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EF72A-A400-4978-B353-20DC75694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978CE-6123-441B-9664-170D38B54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16311-0537-481D-9C20-E0166FFE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8E2C-67A2-4970-BCA5-92B3FC7E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AA4D-85F3-4D40-93B0-F8F213EE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643D5-8B69-44FD-A9FB-C4386CCA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8857-4E2D-407A-9DC7-EE04D567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74DD-F1FF-40A9-9981-050448F8E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1652-E298-45DD-9AAE-97E3A3E430C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154E-F8B3-460A-AE1E-CBE2ECF1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ED8E-0140-4943-9430-EA0C47271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704E-B360-4248-BF51-66B3721C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loc_hre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js/tryit.asp?filename=tryjs_loc_assig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prop_screen_availheight.asp" TargetMode="External"/><Relationship Id="rId2" Type="http://schemas.openxmlformats.org/officeDocument/2006/relationships/hyperlink" Target="https://www.w3schools.com/js/tryit.asp?filename=tryjs_screen_heigh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E783-3380-4B57-86C9-A2DE9B115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10554-0643-408B-A941-7246C15AF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MySQL Logo Vector (.EPS) Free Download">
            <a:extLst>
              <a:ext uri="{FF2B5EF4-FFF2-40B4-BE49-F238E27FC236}">
                <a16:creationId xmlns:a16="http://schemas.microsoft.com/office/drawing/2014/main" id="{E2ADA840-B57A-414D-B68A-28D06D96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89351"/>
            <a:ext cx="23241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</a:t>
            </a:r>
            <a:r>
              <a:rPr lang="en-US" altLang="en-US">
                <a:solidFill>
                  <a:srgbClr val="0000FF"/>
                </a:solidFill>
              </a:rPr>
              <a:t>history </a:t>
            </a:r>
            <a:r>
              <a:rPr lang="en-US" altLang="en-US"/>
              <a:t>methods and attributes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31A4E0F-D32B-408C-A6DE-02C6468A027B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063751"/>
            <a:ext cx="9829801" cy="393541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Methods:</a:t>
            </a:r>
            <a:endParaRPr lang="en-US" altLang="en-US" sz="2000" dirty="0"/>
          </a:p>
          <a:p>
            <a:pPr lvl="1" eaLnBrk="1" hangingPunct="1"/>
            <a:r>
              <a:rPr lang="en-US" altLang="en-US" dirty="0">
                <a:solidFill>
                  <a:srgbClr val="9A0075"/>
                </a:solidFill>
              </a:rPr>
              <a:t>back() – </a:t>
            </a:r>
            <a:r>
              <a:rPr lang="en-US" altLang="en-US" dirty="0"/>
              <a:t>loads the previous URL in the history list</a:t>
            </a:r>
          </a:p>
          <a:p>
            <a:pPr lvl="1" eaLnBrk="1" hangingPunct="1"/>
            <a:r>
              <a:rPr lang="en-US" altLang="en-US" dirty="0">
                <a:solidFill>
                  <a:srgbClr val="9A0075"/>
                </a:solidFill>
              </a:rPr>
              <a:t>forward() – </a:t>
            </a:r>
            <a:r>
              <a:rPr lang="en-US" altLang="en-US" dirty="0"/>
              <a:t>loads the next URL in the history list</a:t>
            </a:r>
          </a:p>
          <a:p>
            <a:pPr lvl="1" eaLnBrk="1" hangingPunct="1"/>
            <a:r>
              <a:rPr lang="en-US" altLang="en-US" dirty="0">
                <a:solidFill>
                  <a:srgbClr val="9A0075"/>
                </a:solidFill>
              </a:rPr>
              <a:t>go() – </a:t>
            </a:r>
            <a:r>
              <a:rPr lang="en-US" altLang="en-US" dirty="0"/>
              <a:t>loads specific page in the history list</a:t>
            </a:r>
          </a:p>
          <a:p>
            <a:pPr eaLnBrk="1" hangingPunct="1"/>
            <a:r>
              <a:rPr lang="en-US" altLang="en-US" sz="2600" dirty="0"/>
              <a:t>Properties (attributes)</a:t>
            </a:r>
          </a:p>
          <a:p>
            <a:pPr lvl="1" eaLnBrk="1" hangingPunct="1"/>
            <a:r>
              <a:rPr lang="en-US" altLang="en-US" dirty="0">
                <a:solidFill>
                  <a:srgbClr val="9A0075"/>
                </a:solidFill>
              </a:rPr>
              <a:t>length –</a:t>
            </a:r>
            <a:r>
              <a:rPr lang="en-US" altLang="en-US" dirty="0"/>
              <a:t> number of elements in the history 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1642" y="5010071"/>
            <a:ext cx="5332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https://www.w3schools.com/js/js_window_history.asp</a:t>
            </a:r>
          </a:p>
        </p:txBody>
      </p:sp>
    </p:spTree>
    <p:extLst>
      <p:ext uri="{BB962C8B-B14F-4D97-AF65-F5344CB8AC3E}">
        <p14:creationId xmlns:p14="http://schemas.microsoft.com/office/powerpoint/2010/main" val="411569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</a:t>
            </a:r>
            <a:r>
              <a:rPr lang="en-US" altLang="en-US">
                <a:solidFill>
                  <a:srgbClr val="0000FF"/>
                </a:solidFill>
              </a:rPr>
              <a:t>location </a:t>
            </a:r>
            <a:r>
              <a:rPr lang="en-US" altLang="en-US"/>
              <a:t>methods and attributes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36DB23E8-2CD5-4169-89E8-CE2568631E3A}" type="slidenum">
              <a:rPr lang="en-US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7462" y="1690689"/>
            <a:ext cx="9690539" cy="43084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Methods:</a:t>
            </a:r>
          </a:p>
          <a:p>
            <a:pPr lvl="1" eaLnBrk="1" hangingPunct="1"/>
            <a:r>
              <a:rPr lang="en-US" altLang="en-US" sz="2000" dirty="0">
                <a:solidFill>
                  <a:srgbClr val="9A0075"/>
                </a:solidFill>
              </a:rPr>
              <a:t>assign() –</a:t>
            </a:r>
            <a:r>
              <a:rPr lang="en-US" altLang="en-US" sz="2000" dirty="0"/>
              <a:t> loads a new document</a:t>
            </a:r>
          </a:p>
          <a:p>
            <a:pPr lvl="1" eaLnBrk="1" hangingPunct="1"/>
            <a:r>
              <a:rPr lang="en-US" altLang="en-US" sz="2000" dirty="0">
                <a:solidFill>
                  <a:srgbClr val="9A0075"/>
                </a:solidFill>
              </a:rPr>
              <a:t>reload() –</a:t>
            </a:r>
            <a:r>
              <a:rPr lang="en-US" altLang="en-US" sz="2000" dirty="0"/>
              <a:t> reloads the current document</a:t>
            </a:r>
          </a:p>
          <a:p>
            <a:pPr lvl="1"/>
            <a:r>
              <a:rPr lang="en-US" altLang="en-US" sz="2000" dirty="0">
                <a:solidFill>
                  <a:srgbClr val="9A0075"/>
                </a:solidFill>
              </a:rPr>
              <a:t>replace() –</a:t>
            </a:r>
            <a:r>
              <a:rPr lang="en-US" altLang="en-US" sz="2000" dirty="0"/>
              <a:t> Replaces the current document with a new one, and </a:t>
            </a:r>
            <a:r>
              <a:rPr lang="en-US" sz="2000" dirty="0"/>
              <a:t>removes the URL of the current document from the document history</a:t>
            </a:r>
            <a:endParaRPr lang="en-US" altLang="en-US" sz="2000" dirty="0"/>
          </a:p>
          <a:p>
            <a:pPr eaLnBrk="1" hangingPunct="1"/>
            <a:r>
              <a:rPr lang="en-US" altLang="en-US" sz="2600" dirty="0"/>
              <a:t>Properties (attributes)</a:t>
            </a:r>
          </a:p>
          <a:p>
            <a:pPr lvl="1" eaLnBrk="1" hangingPunct="1"/>
            <a:r>
              <a:rPr lang="en-US" altLang="en-US" sz="2000" dirty="0">
                <a:solidFill>
                  <a:srgbClr val="9A0075"/>
                </a:solidFill>
              </a:rPr>
              <a:t>host, hostname, </a:t>
            </a:r>
            <a:r>
              <a:rPr lang="en-US" altLang="en-US" sz="2000" dirty="0" err="1">
                <a:solidFill>
                  <a:srgbClr val="9A0075"/>
                </a:solidFill>
              </a:rPr>
              <a:t>href</a:t>
            </a:r>
            <a:r>
              <a:rPr lang="en-US" altLang="en-US" sz="2000" dirty="0">
                <a:solidFill>
                  <a:srgbClr val="9A0075"/>
                </a:solidFill>
              </a:rPr>
              <a:t>, pathname, port –</a:t>
            </a:r>
            <a:r>
              <a:rPr lang="en-US" altLang="en-US" sz="2000" dirty="0"/>
              <a:t> hostname/port number/path/port/URL information</a:t>
            </a:r>
          </a:p>
          <a:p>
            <a:pPr lvl="1" eaLnBrk="1" hangingPunct="1"/>
            <a:r>
              <a:rPr lang="en-US" altLang="en-US" sz="2000" dirty="0">
                <a:solidFill>
                  <a:srgbClr val="9A0075"/>
                </a:solidFill>
              </a:rPr>
              <a:t>protocol –</a:t>
            </a:r>
            <a:r>
              <a:rPr lang="en-US" altLang="en-US" sz="2000" dirty="0"/>
              <a:t> protocol of the current URL</a:t>
            </a:r>
          </a:p>
          <a:p>
            <a:pPr lvl="1" eaLnBrk="1" hangingPunct="1"/>
            <a:r>
              <a:rPr lang="en-US" altLang="en-US" sz="2000" dirty="0">
                <a:solidFill>
                  <a:srgbClr val="9A0075"/>
                </a:solidFill>
              </a:rPr>
              <a:t>hash, search –</a:t>
            </a:r>
            <a:r>
              <a:rPr lang="en-US" altLang="en-US" sz="2000" dirty="0"/>
              <a:t> URL from the hash sign/question mark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355834" y="5391808"/>
            <a:ext cx="8497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>
                <a:hlinkClick r:id="rId3"/>
              </a:rPr>
              <a:t>https://www.w3schools.com/js/tryit.asp?filename=tryjs_loc_href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https://www.w3schools.com/js/tryit.asp?filename=tryjs_loc_assign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8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D499-2F85-4DF7-9FF2-A0C2D335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E02C-50D5-4E45-B1D7-5A4D87A5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029"/>
            <a:ext cx="10515600" cy="7419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203174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Validation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6238"/>
            <a:ext cx="7423628" cy="4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6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991A-E4DB-406F-AF79-122CE103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Try 1: show an error message with alert()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F1A83-8CDD-4577-BF29-B0F4B589E642}"/>
              </a:ext>
            </a:extLst>
          </p:cNvPr>
          <p:cNvSpPr txBox="1"/>
          <p:nvPr/>
        </p:nvSpPr>
        <p:spPr>
          <a:xfrm>
            <a:off x="258826" y="191033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formValidate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var </a:t>
            </a:r>
            <a:r>
              <a:rPr lang="en-US" dirty="0" err="1"/>
              <a:t>userId</a:t>
            </a:r>
            <a:r>
              <a:rPr lang="en-US" dirty="0"/>
              <a:t> = </a:t>
            </a:r>
            <a:r>
              <a:rPr lang="en-US" dirty="0" err="1"/>
              <a:t>document.registration.userid</a:t>
            </a:r>
            <a:r>
              <a:rPr lang="en-US" dirty="0"/>
              <a:t>;</a:t>
            </a:r>
          </a:p>
          <a:p>
            <a:r>
              <a:rPr lang="en-US" dirty="0"/>
              <a:t>//try var </a:t>
            </a:r>
            <a:r>
              <a:rPr lang="en-US" dirty="0" err="1"/>
              <a:t>uid</a:t>
            </a:r>
            <a:r>
              <a:rPr lang="en-US" dirty="0"/>
              <a:t> = </a:t>
            </a:r>
            <a:r>
              <a:rPr lang="en-US" dirty="0" err="1"/>
              <a:t>document.getElementsByName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")[0]; var </a:t>
            </a:r>
            <a:r>
              <a:rPr lang="en-US" dirty="0" err="1"/>
              <a:t>errorMessage</a:t>
            </a:r>
            <a:r>
              <a:rPr lang="en-US" dirty="0"/>
              <a:t> ="";	 </a:t>
            </a:r>
          </a:p>
          <a:p>
            <a:endParaRPr lang="en-US" dirty="0"/>
          </a:p>
          <a:p>
            <a:endParaRPr lang="en-US" dirty="0"/>
          </a:p>
          <a:p>
            <a:r>
              <a:rPr lang="da-DK" dirty="0"/>
              <a:t>let idValidation = idValidate(userId,5,12);</a:t>
            </a:r>
          </a:p>
          <a:p>
            <a:endParaRPr lang="da-DK" dirty="0"/>
          </a:p>
          <a:p>
            <a:r>
              <a:rPr lang="da-DK" dirty="0"/>
              <a:t>}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757CE-C718-4513-8563-021875B38843}"/>
              </a:ext>
            </a:extLst>
          </p:cNvPr>
          <p:cNvSpPr txBox="1"/>
          <p:nvPr/>
        </p:nvSpPr>
        <p:spPr>
          <a:xfrm>
            <a:off x="6641432" y="1494837"/>
            <a:ext cx="545231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/>
            <a:r>
              <a:rPr lang="en-US" dirty="0"/>
              <a:t>function </a:t>
            </a:r>
            <a:r>
              <a:rPr lang="en-US" dirty="0" err="1"/>
              <a:t>idValidate</a:t>
            </a:r>
            <a:r>
              <a:rPr lang="en-US" dirty="0"/>
              <a:t>(</a:t>
            </a:r>
            <a:r>
              <a:rPr lang="en-US" dirty="0" err="1"/>
              <a:t>userId,mi,mx</a:t>
            </a:r>
            <a:r>
              <a:rPr lang="en-US" dirty="0"/>
              <a:t>)</a:t>
            </a:r>
          </a:p>
          <a:p>
            <a:pPr marL="914400" indent="-914400"/>
            <a:r>
              <a:rPr lang="en-US" dirty="0"/>
              <a:t>{</a:t>
            </a:r>
          </a:p>
          <a:p>
            <a:pPr marL="914400" indent="-914400"/>
            <a:r>
              <a:rPr lang="en-US" dirty="0"/>
              <a:t>	var </a:t>
            </a:r>
            <a:r>
              <a:rPr lang="en-US" dirty="0" err="1"/>
              <a:t>userId_len</a:t>
            </a:r>
            <a:r>
              <a:rPr lang="en-US" dirty="0"/>
              <a:t> = </a:t>
            </a:r>
            <a:r>
              <a:rPr lang="en-US" dirty="0" err="1"/>
              <a:t>userId.value.length</a:t>
            </a:r>
            <a:r>
              <a:rPr lang="en-US" dirty="0"/>
              <a:t>;</a:t>
            </a:r>
          </a:p>
          <a:p>
            <a:pPr marL="914400" indent="-914400"/>
            <a:r>
              <a:rPr lang="en-US" dirty="0"/>
              <a:t>	</a:t>
            </a:r>
          </a:p>
          <a:p>
            <a:pPr marL="914400" indent="-914400"/>
            <a:r>
              <a:rPr lang="en-US" dirty="0"/>
              <a:t>	if (</a:t>
            </a:r>
            <a:r>
              <a:rPr lang="en-US" dirty="0" err="1"/>
              <a:t>userId_len</a:t>
            </a:r>
            <a:r>
              <a:rPr lang="en-US" dirty="0"/>
              <a:t> == 0 || </a:t>
            </a:r>
            <a:r>
              <a:rPr lang="en-US" dirty="0" err="1"/>
              <a:t>userId_len</a:t>
            </a:r>
            <a:r>
              <a:rPr lang="en-US" dirty="0"/>
              <a:t> &lt;= mi || </a:t>
            </a:r>
            <a:r>
              <a:rPr lang="en-US" dirty="0" err="1"/>
              <a:t>userId_len</a:t>
            </a:r>
            <a:r>
              <a:rPr lang="en-US" dirty="0"/>
              <a:t> &gt; mx)</a:t>
            </a:r>
          </a:p>
          <a:p>
            <a:pPr marL="914400" indent="-914400"/>
            <a:r>
              <a:rPr lang="en-US" dirty="0"/>
              <a:t>	{</a:t>
            </a:r>
          </a:p>
          <a:p>
            <a:pPr marL="914400" indent="-914400"/>
            <a:r>
              <a:rPr lang="en-US" dirty="0"/>
              <a:t>		</a:t>
            </a:r>
            <a:r>
              <a:rPr lang="en-US" dirty="0" err="1"/>
              <a:t>errorMessage</a:t>
            </a:r>
            <a:r>
              <a:rPr lang="en-US" dirty="0"/>
              <a:t> = "User id should not be empty or the length should be between "+mi+" to "+mx;</a:t>
            </a:r>
          </a:p>
          <a:p>
            <a:pPr marL="914400" indent="-914400"/>
            <a:r>
              <a:rPr lang="en-US" dirty="0"/>
              <a:t>		alert(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marL="914400" indent="-914400"/>
            <a:r>
              <a:rPr lang="en-US" dirty="0"/>
              <a:t>		</a:t>
            </a:r>
            <a:r>
              <a:rPr lang="en-US" dirty="0" err="1"/>
              <a:t>userId.focus</a:t>
            </a:r>
            <a:r>
              <a:rPr lang="en-US" dirty="0"/>
              <a:t>();</a:t>
            </a:r>
          </a:p>
          <a:p>
            <a:pPr marL="914400" indent="-914400"/>
            <a:r>
              <a:rPr lang="en-US" dirty="0"/>
              <a:t>		return false;</a:t>
            </a:r>
          </a:p>
          <a:p>
            <a:pPr marL="914400" indent="-914400"/>
            <a:r>
              <a:rPr lang="en-US" dirty="0"/>
              <a:t>	}</a:t>
            </a:r>
          </a:p>
          <a:p>
            <a:pPr marL="914400" indent="-914400"/>
            <a:r>
              <a:rPr lang="en-US" dirty="0"/>
              <a:t>	return true;</a:t>
            </a:r>
          </a:p>
          <a:p>
            <a:pPr marL="914400" indent="-914400"/>
            <a:endParaRPr lang="en-US" dirty="0"/>
          </a:p>
          <a:p>
            <a:pPr marL="914400" indent="-91440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02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Try 2: Show all invalid messages at the same time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23" y="1996717"/>
            <a:ext cx="4161905" cy="173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8835" y="5210057"/>
            <a:ext cx="9936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errorMessage +="\n" + "Password should not be empty  or the length should be between "+mx+" to "+my;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9711" y="5957060"/>
            <a:ext cx="100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line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43190" y="5579389"/>
            <a:ext cx="815249" cy="5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621" y="1996717"/>
            <a:ext cx="4827003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2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93" y="82730"/>
            <a:ext cx="10928731" cy="1981200"/>
          </a:xfrm>
        </p:spPr>
        <p:txBody>
          <a:bodyPr>
            <a:normAutofit/>
          </a:bodyPr>
          <a:lstStyle/>
          <a:p>
            <a:r>
              <a:rPr lang="en-US" sz="4000" b="1" dirty="0"/>
              <a:t>Try 3: Show a paragraph rather than pop up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80" y="2063930"/>
            <a:ext cx="4285714" cy="15047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0680" y="5226726"/>
            <a:ext cx="9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error</a:t>
            </a:r>
            <a:r>
              <a:rPr lang="en-US" altLang="zh-CN" dirty="0" err="1"/>
              <a:t>M</a:t>
            </a:r>
            <a:r>
              <a:rPr lang="en-US" dirty="0" err="1"/>
              <a:t>essage</a:t>
            </a:r>
            <a:r>
              <a:rPr lang="en-US" dirty="0"/>
              <a:t> += "&lt;</a:t>
            </a:r>
            <a:r>
              <a:rPr lang="en-US" dirty="0" err="1"/>
              <a:t>br</a:t>
            </a:r>
            <a:r>
              <a:rPr lang="en-US" dirty="0"/>
              <a:t>&gt;"+ "Password should not be empty / length be between "+mx+" to "+my;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("error").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error</a:t>
            </a:r>
            <a:r>
              <a:rPr lang="en-US" altLang="zh-CN" dirty="0" err="1"/>
              <a:t>M</a:t>
            </a:r>
            <a:r>
              <a:rPr lang="en-US" dirty="0" err="1"/>
              <a:t>essage</a:t>
            </a:r>
            <a:r>
              <a:rPr lang="en-US" dirty="0"/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72" y="2240457"/>
            <a:ext cx="4133704" cy="1438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2002" y="5987018"/>
            <a:ext cx="100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line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86545" y="5549892"/>
            <a:ext cx="1644186" cy="59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5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4000" b="1" dirty="0"/>
              <a:t>Try 4: add 'required field' asterisk to form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134" y="457202"/>
            <a:ext cx="7704667" cy="5542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1378" y="23306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label.required:before</a:t>
            </a:r>
            <a:r>
              <a:rPr lang="en-US" dirty="0"/>
              <a:t>{</a:t>
            </a:r>
          </a:p>
          <a:p>
            <a:r>
              <a:rPr lang="en-US" dirty="0"/>
              <a:t>	content:"* ";</a:t>
            </a:r>
          </a:p>
          <a:p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13" y="2542795"/>
            <a:ext cx="2390476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6940" y="626494"/>
            <a:ext cx="10086860" cy="1681089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Try 5: When the input is invalid show an arrow</a:t>
            </a:r>
          </a:p>
          <a:p>
            <a:pPr marL="0" indent="0" algn="ctr"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When the input is valid show an check mark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7736" y="2307584"/>
            <a:ext cx="340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&lt;input type="text" name="email" size="50"/&gt;&lt;/li&gt;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7930" y="2307583"/>
            <a:ext cx="4020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</a:t>
            </a:r>
            <a:r>
              <a:rPr lang="en-US" dirty="0">
                <a:solidFill>
                  <a:srgbClr val="FF0000"/>
                </a:solidFill>
              </a:rPr>
              <a:t>email</a:t>
            </a:r>
            <a:r>
              <a:rPr lang="en-US" dirty="0"/>
              <a:t>" name="email" size="50"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/&gt;&lt;/li&gt;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81" y="3330252"/>
            <a:ext cx="4495238" cy="3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82" y="3990484"/>
            <a:ext cx="4428571" cy="2857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94334" y="4759546"/>
            <a:ext cx="55156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input:focus:invalid</a:t>
            </a:r>
            <a:r>
              <a:rPr lang="en-US" sz="1400" dirty="0"/>
              <a:t> {</a:t>
            </a:r>
          </a:p>
          <a:p>
            <a:r>
              <a:rPr lang="en-US" sz="1400" dirty="0"/>
              <a:t>  /* insert your own styles for invalid form input */</a:t>
            </a:r>
          </a:p>
          <a:p>
            <a:r>
              <a:rPr lang="en-US" sz="1400" dirty="0"/>
              <a:t>   background-image: </a:t>
            </a:r>
            <a:r>
              <a:rPr lang="en-US" sz="1400" dirty="0" err="1"/>
              <a:t>url</a:t>
            </a:r>
            <a:r>
              <a:rPr lang="en-US" sz="1400" dirty="0"/>
              <a:t>("images/invalid.png");</a:t>
            </a:r>
          </a:p>
          <a:p>
            <a:r>
              <a:rPr lang="en-US" sz="1400" dirty="0"/>
              <a:t>   background-position: right;</a:t>
            </a:r>
          </a:p>
          <a:p>
            <a:r>
              <a:rPr lang="en-US" sz="1400" dirty="0"/>
              <a:t>   background-repeat: no-repeat;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7929" y="476007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input:focus:valid</a:t>
            </a:r>
            <a:r>
              <a:rPr lang="en-US" sz="1400" dirty="0"/>
              <a:t> {</a:t>
            </a:r>
          </a:p>
          <a:p>
            <a:r>
              <a:rPr lang="en-US" sz="1400" dirty="0"/>
              <a:t>background-image: </a:t>
            </a:r>
            <a:r>
              <a:rPr lang="en-US" sz="1400" dirty="0" err="1"/>
              <a:t>url</a:t>
            </a:r>
            <a:r>
              <a:rPr lang="en-US" sz="1400" dirty="0"/>
              <a:t>("images/valid.png");</a:t>
            </a:r>
          </a:p>
          <a:p>
            <a:r>
              <a:rPr lang="en-US" sz="1400" dirty="0"/>
              <a:t>background-position: right;</a:t>
            </a:r>
          </a:p>
          <a:p>
            <a:r>
              <a:rPr lang="en-US" sz="1400" dirty="0"/>
              <a:t>background-repeat: no-repeat;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18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2699" y="626494"/>
            <a:ext cx="7762085" cy="56721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Try </a:t>
            </a:r>
            <a:r>
              <a:rPr lang="en-US" altLang="zh-CN" sz="3600" dirty="0"/>
              <a:t>6</a:t>
            </a:r>
            <a:r>
              <a:rPr lang="en-US" sz="3600" dirty="0"/>
              <a:t>:</a:t>
            </a:r>
          </a:p>
          <a:p>
            <a:r>
              <a:rPr lang="en-US" altLang="zh-CN" dirty="0"/>
              <a:t>Use pattern to make sure password has at least 6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Zip code has 5 numbers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87" y="1800719"/>
            <a:ext cx="2419048" cy="3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88" y="2715120"/>
            <a:ext cx="2238095" cy="333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52044" y="42189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&lt;input type="text" name="zip" required pattern="[0-9]{5}" /&gt;&lt;/li&gt;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761" y="3796787"/>
            <a:ext cx="2514286" cy="304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62" y="4530234"/>
            <a:ext cx="2457143" cy="3142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19991" y="2416201"/>
            <a:ext cx="1611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pattern=".{6,} "</a:t>
            </a:r>
          </a:p>
        </p:txBody>
      </p:sp>
      <p:sp>
        <p:nvSpPr>
          <p:cNvPr id="2" name="Rectangle 1"/>
          <p:cNvSpPr/>
          <p:nvPr/>
        </p:nvSpPr>
        <p:spPr>
          <a:xfrm>
            <a:off x="1938996" y="3165822"/>
            <a:ext cx="9414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type="text" name="</a:t>
            </a:r>
            <a:r>
              <a:rPr lang="en-US" dirty="0" err="1"/>
              <a:t>userid</a:t>
            </a:r>
            <a:r>
              <a:rPr lang="en-US" dirty="0"/>
              <a:t>" size="12" required pattern=".{6,}"/&gt;&lt;/li&gt;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9082" y="5587781"/>
            <a:ext cx="540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398981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D4F7-1190-4CAE-8202-C2473423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7C5B-4D75-4DE2-90D0-C138BD6E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  <a:p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7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DD2F-0507-4220-B16C-345E2D60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Fields not required are also marked with the small icon. How to solve?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F877C-AD35-4B38-A6D9-12BB5D739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25" y="2038398"/>
            <a:ext cx="5173973" cy="27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6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991B-CE41-4AFA-9E82-583003B7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make sure zip code has only numbers in JavaScript?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72BB-542B-48C8-9095-7E0C4DAC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884-FC8F-48E8-B0A4-2C971852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Before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0D84-47BF-4D15-ADDF-292962E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continue to read w3school tutorial on JavaScript</a:t>
            </a:r>
          </a:p>
          <a:p>
            <a:r>
              <a:rPr lang="en-US" dirty="0"/>
              <a:t>In-class practice 2 due in two days</a:t>
            </a:r>
          </a:p>
        </p:txBody>
      </p:sp>
    </p:spTree>
    <p:extLst>
      <p:ext uri="{BB962C8B-B14F-4D97-AF65-F5344CB8AC3E}">
        <p14:creationId xmlns:p14="http://schemas.microsoft.com/office/powerpoint/2010/main" val="4983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Browser BOM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582488"/>
            <a:ext cx="10515600" cy="3935413"/>
          </a:xfrm>
        </p:spPr>
        <p:txBody>
          <a:bodyPr>
            <a:normAutofit/>
          </a:bodyPr>
          <a:lstStyle/>
          <a:p>
            <a:r>
              <a:rPr lang="en-US" dirty="0"/>
              <a:t> The Browser Object Model (BOM) allows JavaScript to "talk to" the browser.</a:t>
            </a:r>
          </a:p>
          <a:p>
            <a:r>
              <a:rPr lang="en-US" dirty="0"/>
              <a:t> There are no official standards for the </a:t>
            </a:r>
            <a:r>
              <a:rPr lang="en-US" b="1" dirty="0"/>
              <a:t>B</a:t>
            </a:r>
            <a:r>
              <a:rPr lang="en-US" dirty="0"/>
              <a:t>rowser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(BOM). </a:t>
            </a:r>
          </a:p>
          <a:p>
            <a:r>
              <a:rPr lang="en-US" dirty="0"/>
              <a:t>Since modern browsers have implemented (almost) the same methods and properties for JavaScript interactivity, it is often referred to, as methods and properties of the BOM.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4989" y="5517900"/>
            <a:ext cx="6136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https://www.youtube.com/watch?v=LRghBhLFFO0</a:t>
            </a:r>
          </a:p>
        </p:txBody>
      </p:sp>
    </p:spTree>
    <p:extLst>
      <p:ext uri="{BB962C8B-B14F-4D97-AF65-F5344CB8AC3E}">
        <p14:creationId xmlns:p14="http://schemas.microsoft.com/office/powerpoint/2010/main" val="98722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7512-4C60-4460-B8EB-6A5E3D20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BOM vs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F3D6-4C93-4951-BEFE-CD014E09F99D}"/>
              </a:ext>
            </a:extLst>
          </p:cNvPr>
          <p:cNvSpPr txBox="1">
            <a:spLocks/>
          </p:cNvSpPr>
          <p:nvPr/>
        </p:nvSpPr>
        <p:spPr>
          <a:xfrm>
            <a:off x="838200" y="1582488"/>
            <a:ext cx="10515600" cy="393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BOM: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Browser Object Model</a:t>
            </a:r>
            <a:endParaRPr lang="en-US" dirty="0"/>
          </a:p>
          <a:p>
            <a:r>
              <a:rPr lang="en-US" dirty="0"/>
              <a:t>DOM: Document Object Model</a:t>
            </a:r>
          </a:p>
          <a:p>
            <a:r>
              <a:rPr lang="en-US" dirty="0"/>
              <a:t>Are they related?</a:t>
            </a:r>
          </a:p>
        </p:txBody>
      </p:sp>
    </p:spTree>
    <p:extLst>
      <p:ext uri="{BB962C8B-B14F-4D97-AF65-F5344CB8AC3E}">
        <p14:creationId xmlns:p14="http://schemas.microsoft.com/office/powerpoint/2010/main" val="88880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</a:rPr>
              <a:t>window</a:t>
            </a:r>
            <a:r>
              <a:rPr lang="en-US" altLang="en-US" sz="3200" b="1" dirty="0"/>
              <a:t> is the top-level object in the BOM hierarchy</a:t>
            </a: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43C2D537-6851-4AB3-91D2-9DDB4AA45FED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1"/>
            <a:ext cx="23685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4495800" y="1558925"/>
            <a:ext cx="72475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prompt(), and alert() </a:t>
            </a:r>
            <a:r>
              <a:rPr lang="en-US" altLang="en-US" sz="2400" dirty="0">
                <a:latin typeface="+mn-lt"/>
              </a:rPr>
              <a:t>are methods of the browser’s </a:t>
            </a:r>
            <a:r>
              <a:rPr lang="en-US" altLang="en-US" sz="2400" dirty="0">
                <a:solidFill>
                  <a:srgbClr val="0000FF"/>
                </a:solidFill>
                <a:latin typeface="+mn-lt"/>
              </a:rPr>
              <a:t>window</a:t>
            </a:r>
            <a:r>
              <a:rPr lang="en-US" altLang="en-US" sz="2400" dirty="0">
                <a:latin typeface="+mn-lt"/>
              </a:rPr>
              <a:t> object</a:t>
            </a:r>
            <a:br>
              <a:rPr lang="en-US" altLang="en-US" sz="2400" dirty="0">
                <a:latin typeface="+mn-lt"/>
              </a:rPr>
            </a:br>
            <a:endParaRPr lang="en-US" altLang="en-US" sz="2400" dirty="0">
              <a:latin typeface="+mn-lt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You can call alert either with: </a:t>
            </a:r>
            <a:r>
              <a:rPr lang="en-US" altLang="en-US" sz="2400" b="1" dirty="0" err="1">
                <a:latin typeface="+mn-lt"/>
              </a:rPr>
              <a:t>window.alert</a:t>
            </a:r>
            <a:r>
              <a:rPr lang="en-US" altLang="en-US" sz="2400" b="1" dirty="0">
                <a:latin typeface="+mn-lt"/>
              </a:rPr>
              <a:t>(“Hello”);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 just: 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b="1" dirty="0">
                <a:latin typeface="+mn-lt"/>
              </a:rPr>
              <a:t>alert(“Hello”);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+mn-lt"/>
              </a:rPr>
              <a:t>window </a:t>
            </a:r>
            <a:r>
              <a:rPr lang="en-US" altLang="en-US" sz="2400" dirty="0">
                <a:solidFill>
                  <a:srgbClr val="0000FF"/>
                </a:solidFill>
                <a:latin typeface="+mn-lt"/>
              </a:rPr>
              <a:t>is a </a:t>
            </a:r>
            <a:r>
              <a:rPr lang="en-US" altLang="en-US" sz="2400" b="1" dirty="0">
                <a:solidFill>
                  <a:srgbClr val="0000FF"/>
                </a:solidFill>
                <a:latin typeface="+mn-lt"/>
              </a:rPr>
              <a:t>global object</a:t>
            </a:r>
            <a:r>
              <a:rPr lang="en-US" altLang="en-US" sz="2400" dirty="0">
                <a:solidFill>
                  <a:srgbClr val="0000FF"/>
                </a:solidFill>
                <a:latin typeface="+mn-lt"/>
              </a:rPr>
              <a:t>, which means you don’t need to use its name to access its properties and methods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000FF"/>
              </a:solidFill>
              <a:latin typeface="+mn-lt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Also: every global variable and function you define becomes part of the window object!</a:t>
            </a:r>
          </a:p>
        </p:txBody>
      </p:sp>
    </p:spTree>
    <p:extLst>
      <p:ext uri="{BB962C8B-B14F-4D97-AF65-F5344CB8AC3E}">
        <p14:creationId xmlns:p14="http://schemas.microsoft.com/office/powerpoint/2010/main" val="371036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A391891-570D-4ED0-85CA-5A58C3EEA6CB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2055" y="599090"/>
            <a:ext cx="9900745" cy="518417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Methods:</a:t>
            </a:r>
          </a:p>
          <a:p>
            <a:pPr lvl="1" eaLnBrk="1" hangingPunct="1"/>
            <a:r>
              <a:rPr lang="en-US" altLang="en-US" sz="2000" dirty="0"/>
              <a:t>alert() – posts a message dialog</a:t>
            </a:r>
          </a:p>
          <a:p>
            <a:pPr lvl="1" eaLnBrk="1" hangingPunct="1"/>
            <a:r>
              <a:rPr lang="en-US" altLang="en-US" sz="2000" dirty="0"/>
              <a:t>confirm("question") - returns true or false </a:t>
            </a:r>
          </a:p>
          <a:p>
            <a:pPr lvl="1" eaLnBrk="1" hangingPunct="1"/>
            <a:r>
              <a:rPr lang="en-US" altLang="en-US" sz="2000" dirty="0"/>
              <a:t>prompt("question", "default") - returns a String</a:t>
            </a:r>
          </a:p>
          <a:p>
            <a:pPr lvl="1" eaLnBrk="1" hangingPunct="1"/>
            <a:r>
              <a:rPr lang="en-US" altLang="en-US" sz="2000" dirty="0"/>
              <a:t>open()  - open a new browser window</a:t>
            </a:r>
          </a:p>
          <a:p>
            <a:pPr lvl="1" eaLnBrk="1" hangingPunct="1"/>
            <a:r>
              <a:rPr lang="en-US" altLang="en-US" sz="2000" dirty="0"/>
              <a:t>close() – close a window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2705100" y="6017229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+mn-lt"/>
              </a:rPr>
              <a:t>Note: The window object contains many other methods and properties for various purposes – view them from within the browser debugger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054" y="4080720"/>
            <a:ext cx="10372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https://www.w3schools.com/js/tryit.asp?filename=tryjs_screen_width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2054" y="5121032"/>
            <a:ext cx="8697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https://www.w3schools.com/jsref/tryit.asp?filename=tryjsref_state_switch4</a:t>
            </a:r>
          </a:p>
        </p:txBody>
      </p:sp>
    </p:spTree>
    <p:extLst>
      <p:ext uri="{BB962C8B-B14F-4D97-AF65-F5344CB8AC3E}">
        <p14:creationId xmlns:p14="http://schemas.microsoft.com/office/powerpoint/2010/main" val="358934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latin typeface="+mn-lt"/>
              </a:rPr>
              <a:t>Other </a:t>
            </a:r>
            <a:r>
              <a:rPr lang="en-US" altLang="en-US" dirty="0">
                <a:latin typeface="+mn-lt"/>
              </a:rPr>
              <a:t>BOM</a:t>
            </a:r>
            <a:r>
              <a:rPr lang="en-US" altLang="en-US" b="0" dirty="0">
                <a:latin typeface="+mn-lt"/>
              </a:rPr>
              <a:t> objects are children of the window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SE-2840</a:t>
            </a:r>
            <a:br>
              <a:rPr lang="en-US" altLang="en-US" dirty="0"/>
            </a:br>
            <a:r>
              <a:rPr lang="en-US" altLang="en-US" dirty="0"/>
              <a:t>Dr. Mark L. Hornick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EF72ABB-A994-4D5F-8A00-0A2EF3C98FEC}" type="slidenum">
              <a:rPr lang="en-US" altLang="en-US">
                <a:latin typeface="+mn-lt"/>
              </a:rPr>
              <a:pPr eaLnBrk="1" hangingPunct="1"/>
              <a:t>7</a:t>
            </a:fld>
            <a:endParaRPr lang="en-US" altLang="en-US">
              <a:latin typeface="+mn-lt"/>
            </a:endParaRP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8" y="1524001"/>
            <a:ext cx="23685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4267200" y="2286001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Represents information about the Browser and the underlying OS</a:t>
            </a: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4267200" y="3276601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Information about the display capabilities of the client PC running the Browser</a:t>
            </a:r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4267200" y="4191000"/>
            <a:ext cx="579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Information on recently visited sites</a:t>
            </a: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4267200" y="5029200"/>
            <a:ext cx="579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Information on current URL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4267200" y="5867400"/>
            <a:ext cx="579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+mn-lt"/>
              </a:rPr>
              <a:t>Represents the current web page – the DOM</a:t>
            </a:r>
          </a:p>
        </p:txBody>
      </p:sp>
      <p:sp>
        <p:nvSpPr>
          <p:cNvPr id="6155" name="TextBox 5"/>
          <p:cNvSpPr txBox="1">
            <a:spLocks noChangeArrowheads="1"/>
          </p:cNvSpPr>
          <p:nvPr/>
        </p:nvSpPr>
        <p:spPr bwMode="auto">
          <a:xfrm>
            <a:off x="4267200" y="1671639"/>
            <a:ext cx="678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+mn-lt"/>
              </a:rPr>
              <a:t>Note: This list is not complete</a:t>
            </a:r>
          </a:p>
        </p:txBody>
      </p:sp>
    </p:spTree>
    <p:extLst>
      <p:ext uri="{BB962C8B-B14F-4D97-AF65-F5344CB8AC3E}">
        <p14:creationId xmlns:p14="http://schemas.microsoft.com/office/powerpoint/2010/main" val="350515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</a:t>
            </a:r>
            <a:r>
              <a:rPr lang="en-US" altLang="en-US">
                <a:solidFill>
                  <a:srgbClr val="0000FF"/>
                </a:solidFill>
              </a:rPr>
              <a:t>navigator </a:t>
            </a:r>
            <a:r>
              <a:rPr lang="en-US" altLang="en-US"/>
              <a:t>methods and attributes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02768E7-073A-4D68-B16F-9CD0EAB58855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7366" y="1690689"/>
            <a:ext cx="9280635" cy="43084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Methods:</a:t>
            </a:r>
          </a:p>
          <a:p>
            <a:pPr lvl="1" eaLnBrk="1" hangingPunct="1"/>
            <a:r>
              <a:rPr lang="en-US" altLang="en-US" sz="2200" dirty="0" err="1">
                <a:solidFill>
                  <a:srgbClr val="C00000"/>
                </a:solidFill>
              </a:rPr>
              <a:t>javaEnabled</a:t>
            </a:r>
            <a:r>
              <a:rPr lang="en-US" altLang="en-US" sz="2200" dirty="0"/>
              <a:t>() – returns true or false</a:t>
            </a:r>
          </a:p>
          <a:p>
            <a:pPr lvl="1" eaLnBrk="1" hangingPunct="1"/>
            <a:r>
              <a:rPr lang="en-US" altLang="en-US" sz="2200" dirty="0"/>
              <a:t>Geolocation – new HTML5</a:t>
            </a:r>
          </a:p>
          <a:p>
            <a:pPr eaLnBrk="1" hangingPunct="1"/>
            <a:r>
              <a:rPr lang="en-US" altLang="en-US" sz="2600" dirty="0"/>
              <a:t>Properties (attributes)</a:t>
            </a:r>
          </a:p>
          <a:p>
            <a:pPr lvl="1" eaLnBrk="1" hangingPunct="1"/>
            <a:r>
              <a:rPr lang="en-US" altLang="en-US" sz="2200" dirty="0" err="1">
                <a:solidFill>
                  <a:srgbClr val="9A0075"/>
                </a:solidFill>
              </a:rPr>
              <a:t>appCodeName</a:t>
            </a:r>
            <a:r>
              <a:rPr lang="en-US" altLang="en-US" sz="2200" dirty="0">
                <a:solidFill>
                  <a:srgbClr val="9A0075"/>
                </a:solidFill>
              </a:rPr>
              <a:t> – </a:t>
            </a:r>
            <a:r>
              <a:rPr lang="en-US" altLang="en-US" sz="2200" dirty="0"/>
              <a:t>code name of the browser</a:t>
            </a:r>
          </a:p>
          <a:p>
            <a:pPr lvl="1" eaLnBrk="1" hangingPunct="1"/>
            <a:r>
              <a:rPr lang="en-US" altLang="en-US" sz="2200" dirty="0" err="1">
                <a:solidFill>
                  <a:srgbClr val="9A0075"/>
                </a:solidFill>
              </a:rPr>
              <a:t>appName</a:t>
            </a:r>
            <a:r>
              <a:rPr lang="en-US" altLang="en-US" sz="2200" dirty="0">
                <a:solidFill>
                  <a:srgbClr val="9A0075"/>
                </a:solidFill>
              </a:rPr>
              <a:t> - </a:t>
            </a:r>
            <a:r>
              <a:rPr lang="en-US" altLang="en-US" sz="2200" dirty="0"/>
              <a:t>name of the browser</a:t>
            </a:r>
          </a:p>
          <a:p>
            <a:pPr lvl="1" eaLnBrk="1" hangingPunct="1"/>
            <a:r>
              <a:rPr lang="en-US" altLang="en-US" sz="2200" dirty="0" err="1">
                <a:solidFill>
                  <a:srgbClr val="9A0075"/>
                </a:solidFill>
              </a:rPr>
              <a:t>appVersion</a:t>
            </a:r>
            <a:r>
              <a:rPr lang="en-US" altLang="en-US" sz="2200" dirty="0">
                <a:solidFill>
                  <a:srgbClr val="9A0075"/>
                </a:solidFill>
              </a:rPr>
              <a:t>- </a:t>
            </a:r>
            <a:r>
              <a:rPr lang="en-US" altLang="en-US" sz="2200" dirty="0"/>
              <a:t>platform and version of browser</a:t>
            </a:r>
          </a:p>
          <a:p>
            <a:pPr lvl="1" eaLnBrk="1" hangingPunct="1"/>
            <a:r>
              <a:rPr lang="en-US" altLang="en-US" sz="2200" dirty="0" err="1">
                <a:solidFill>
                  <a:srgbClr val="9A0075"/>
                </a:solidFill>
              </a:rPr>
              <a:t>cookieEnabled</a:t>
            </a:r>
            <a:r>
              <a:rPr lang="en-US" altLang="en-US" sz="2200" dirty="0">
                <a:solidFill>
                  <a:srgbClr val="9A0075"/>
                </a:solidFill>
              </a:rPr>
              <a:t> – </a:t>
            </a:r>
            <a:r>
              <a:rPr lang="en-US" altLang="en-US" sz="2200" dirty="0"/>
              <a:t>true if cookies are enabled</a:t>
            </a:r>
          </a:p>
          <a:p>
            <a:pPr lvl="1" eaLnBrk="1" hangingPunct="1"/>
            <a:r>
              <a:rPr lang="en-US" altLang="en-US" sz="2200" dirty="0" err="1">
                <a:solidFill>
                  <a:srgbClr val="9A0075"/>
                </a:solidFill>
              </a:rPr>
              <a:t>userAgent</a:t>
            </a:r>
            <a:r>
              <a:rPr lang="en-US" altLang="en-US" sz="2200" dirty="0">
                <a:solidFill>
                  <a:srgbClr val="9A0075"/>
                </a:solidFill>
              </a:rPr>
              <a:t> – </a:t>
            </a:r>
            <a:r>
              <a:rPr lang="en-US" altLang="en-US" sz="2200" dirty="0"/>
              <a:t>user-agent header sent to server</a:t>
            </a:r>
          </a:p>
          <a:p>
            <a:pPr lvl="1" eaLnBrk="1" hangingPunct="1"/>
            <a:endParaRPr lang="en-US" alt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387366" y="5352834"/>
            <a:ext cx="10147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example:</a:t>
            </a:r>
          </a:p>
          <a:p>
            <a:r>
              <a:rPr lang="en-US" dirty="0"/>
              <a:t>https://www.w3schools.com/jsref/tryit.asp?filename=tryjsref_nav_geolocation</a:t>
            </a:r>
          </a:p>
        </p:txBody>
      </p:sp>
    </p:spTree>
    <p:extLst>
      <p:ext uri="{BB962C8B-B14F-4D97-AF65-F5344CB8AC3E}">
        <p14:creationId xmlns:p14="http://schemas.microsoft.com/office/powerpoint/2010/main" val="318926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</a:t>
            </a:r>
            <a:r>
              <a:rPr lang="en-US" altLang="en-US">
                <a:solidFill>
                  <a:srgbClr val="0000FF"/>
                </a:solidFill>
              </a:rPr>
              <a:t>screen </a:t>
            </a:r>
            <a:r>
              <a:rPr lang="en-US" altLang="en-US"/>
              <a:t>methods and attributes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62712DA-0467-4A11-B175-CFA32497F4E5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7462" y="1690689"/>
            <a:ext cx="9690540" cy="43084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Properties (attributes)</a:t>
            </a:r>
          </a:p>
          <a:p>
            <a:pPr lvl="1" eaLnBrk="1" hangingPunct="1"/>
            <a:r>
              <a:rPr lang="en-US" altLang="en-US" dirty="0" err="1">
                <a:solidFill>
                  <a:srgbClr val="9A0075"/>
                </a:solidFill>
              </a:rPr>
              <a:t>availHeight</a:t>
            </a:r>
            <a:r>
              <a:rPr lang="en-US" altLang="en-US" dirty="0">
                <a:solidFill>
                  <a:srgbClr val="9A0075"/>
                </a:solidFill>
              </a:rPr>
              <a:t>, </a:t>
            </a:r>
            <a:r>
              <a:rPr lang="en-US" altLang="en-US" dirty="0" err="1">
                <a:solidFill>
                  <a:srgbClr val="9A0075"/>
                </a:solidFill>
              </a:rPr>
              <a:t>availWidth</a:t>
            </a:r>
            <a:r>
              <a:rPr lang="en-US" altLang="en-US" dirty="0">
                <a:solidFill>
                  <a:srgbClr val="9A0075"/>
                </a:solidFill>
              </a:rPr>
              <a:t>, height, width –</a:t>
            </a:r>
            <a:r>
              <a:rPr lang="en-US" altLang="en-US" dirty="0"/>
              <a:t> metrics of display screen size</a:t>
            </a:r>
          </a:p>
          <a:p>
            <a:pPr lvl="1" eaLnBrk="1" hangingPunct="1"/>
            <a:r>
              <a:rPr lang="en-US" altLang="en-US" dirty="0" err="1">
                <a:solidFill>
                  <a:srgbClr val="9A0075"/>
                </a:solidFill>
              </a:rPr>
              <a:t>bufferDepth</a:t>
            </a:r>
            <a:r>
              <a:rPr lang="en-US" altLang="en-US" dirty="0">
                <a:solidFill>
                  <a:srgbClr val="9A0075"/>
                </a:solidFill>
              </a:rPr>
              <a:t>, </a:t>
            </a:r>
            <a:r>
              <a:rPr lang="en-US" altLang="en-US" dirty="0" err="1">
                <a:solidFill>
                  <a:srgbClr val="9A0075"/>
                </a:solidFill>
              </a:rPr>
              <a:t>colorDepth</a:t>
            </a:r>
            <a:r>
              <a:rPr lang="en-US" altLang="en-US" dirty="0">
                <a:solidFill>
                  <a:srgbClr val="9A0075"/>
                </a:solidFill>
              </a:rPr>
              <a:t>, </a:t>
            </a:r>
            <a:r>
              <a:rPr lang="en-US" altLang="en-US" dirty="0" err="1">
                <a:solidFill>
                  <a:srgbClr val="9A0075"/>
                </a:solidFill>
              </a:rPr>
              <a:t>pixelDepth</a:t>
            </a:r>
            <a:r>
              <a:rPr lang="en-US" altLang="en-US" dirty="0">
                <a:solidFill>
                  <a:srgbClr val="9A0075"/>
                </a:solidFill>
              </a:rPr>
              <a:t> –</a:t>
            </a:r>
            <a:r>
              <a:rPr lang="en-US" altLang="en-US" dirty="0"/>
              <a:t> metrics of the color palette</a:t>
            </a:r>
          </a:p>
          <a:p>
            <a:pPr lvl="1" eaLnBrk="1" hangingPunct="1"/>
            <a:r>
              <a:rPr lang="en-US" altLang="en-US" dirty="0" err="1">
                <a:solidFill>
                  <a:srgbClr val="9A0075"/>
                </a:solidFill>
              </a:rPr>
              <a:t>deviceXDPI</a:t>
            </a:r>
            <a:r>
              <a:rPr lang="en-US" altLang="en-US" dirty="0">
                <a:solidFill>
                  <a:srgbClr val="9A0075"/>
                </a:solidFill>
              </a:rPr>
              <a:t>, </a:t>
            </a:r>
            <a:r>
              <a:rPr lang="en-US" altLang="en-US" dirty="0" err="1">
                <a:solidFill>
                  <a:srgbClr val="9A0075"/>
                </a:solidFill>
              </a:rPr>
              <a:t>deviceYDPI</a:t>
            </a:r>
            <a:r>
              <a:rPr lang="en-US" altLang="en-US" dirty="0">
                <a:solidFill>
                  <a:srgbClr val="9A0075"/>
                </a:solidFill>
              </a:rPr>
              <a:t>, </a:t>
            </a:r>
            <a:r>
              <a:rPr lang="en-US" altLang="en-US" dirty="0" err="1">
                <a:solidFill>
                  <a:srgbClr val="9A0075"/>
                </a:solidFill>
              </a:rPr>
              <a:t>logicalXDPI</a:t>
            </a:r>
            <a:r>
              <a:rPr lang="en-US" altLang="en-US" dirty="0">
                <a:solidFill>
                  <a:srgbClr val="9A0075"/>
                </a:solidFill>
              </a:rPr>
              <a:t>, </a:t>
            </a:r>
            <a:r>
              <a:rPr lang="en-US" altLang="en-US" dirty="0" err="1">
                <a:solidFill>
                  <a:srgbClr val="9A0075"/>
                </a:solidFill>
              </a:rPr>
              <a:t>logicalYDPI</a:t>
            </a:r>
            <a:r>
              <a:rPr lang="en-US" altLang="en-US" dirty="0">
                <a:solidFill>
                  <a:srgbClr val="9A0075"/>
                </a:solidFill>
              </a:rPr>
              <a:t> - </a:t>
            </a:r>
            <a:r>
              <a:rPr lang="en-US" altLang="en-US" dirty="0"/>
              <a:t>number of dots per inch of the display screen </a:t>
            </a:r>
          </a:p>
          <a:p>
            <a:pPr lvl="1" eaLnBrk="1" hangingPunct="1"/>
            <a:r>
              <a:rPr lang="en-US" altLang="en-US" dirty="0" err="1">
                <a:solidFill>
                  <a:srgbClr val="9A0075"/>
                </a:solidFill>
              </a:rPr>
              <a:t>updateInterval</a:t>
            </a:r>
            <a:r>
              <a:rPr lang="en-US" altLang="en-US" dirty="0">
                <a:solidFill>
                  <a:srgbClr val="9A0075"/>
                </a:solidFill>
              </a:rPr>
              <a:t> – </a:t>
            </a:r>
            <a:r>
              <a:rPr lang="en-US" altLang="en-US" dirty="0"/>
              <a:t>refresh interval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Example:</a:t>
            </a:r>
          </a:p>
          <a:p>
            <a:pPr marL="457200" lvl="1" indent="0">
              <a:buNone/>
            </a:pPr>
            <a:r>
              <a:rPr lang="en-US" altLang="en-US" dirty="0">
                <a:hlinkClick r:id="rId2"/>
              </a:rPr>
              <a:t>https://www.w3schools.com/js/tryit.asp?filename=tryjs_screen_height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hlinkClick r:id="rId3"/>
              </a:rPr>
              <a:t>https://www.w3schools.com/jsref/prop_screen_availheight.asp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 eaLnBrk="1" hangingPunct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55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1786</Words>
  <Application>Microsoft Office PowerPoint</Application>
  <PresentationFormat>Widescreen</PresentationFormat>
  <Paragraphs>285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Wingdings</vt:lpstr>
      <vt:lpstr>Office Theme</vt:lpstr>
      <vt:lpstr>JavaScript</vt:lpstr>
      <vt:lpstr>Content</vt:lpstr>
      <vt:lpstr>JavaScript Browser BOM</vt:lpstr>
      <vt:lpstr>BOM vs DOM</vt:lpstr>
      <vt:lpstr>window is the top-level object in the BOM hierarchy</vt:lpstr>
      <vt:lpstr> </vt:lpstr>
      <vt:lpstr>Other BOM objects are children of the window object</vt:lpstr>
      <vt:lpstr>Some navigator methods and attributes </vt:lpstr>
      <vt:lpstr>Some screen methods and attributes </vt:lpstr>
      <vt:lpstr>Some history methods and attributes </vt:lpstr>
      <vt:lpstr>Some location methods and attributes </vt:lpstr>
      <vt:lpstr>PowerPoint Presentation</vt:lpstr>
      <vt:lpstr>Validation</vt:lpstr>
      <vt:lpstr>Try 1: show an error message with alert()</vt:lpstr>
      <vt:lpstr>Try 2: Show all invalid messages at the same time</vt:lpstr>
      <vt:lpstr>Try 3: Show a paragraph rather than pop up message</vt:lpstr>
      <vt:lpstr>Try 4: add 'required field' asterisk to form inputs</vt:lpstr>
      <vt:lpstr>PowerPoint Presentation</vt:lpstr>
      <vt:lpstr>PowerPoint Presentation</vt:lpstr>
      <vt:lpstr>Fields not required are also marked with the small icon. How to solve?</vt:lpstr>
      <vt:lpstr>How to make sure zip code has only numbers in JavaScript? </vt:lpstr>
      <vt:lpstr>Before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Lai, Jianwei</dc:creator>
  <cp:lastModifiedBy>Agyemang, Eric</cp:lastModifiedBy>
  <cp:revision>2</cp:revision>
  <dcterms:created xsi:type="dcterms:W3CDTF">2021-09-13T01:03:40Z</dcterms:created>
  <dcterms:modified xsi:type="dcterms:W3CDTF">2022-09-20T14:03:47Z</dcterms:modified>
</cp:coreProperties>
</file>