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6" r:id="rId2"/>
    <p:sldId id="267" r:id="rId3"/>
    <p:sldId id="277" r:id="rId4"/>
    <p:sldId id="278" r:id="rId5"/>
    <p:sldId id="289" r:id="rId6"/>
    <p:sldId id="279" r:id="rId7"/>
    <p:sldId id="288" r:id="rId8"/>
    <p:sldId id="280" r:id="rId9"/>
    <p:sldId id="281" r:id="rId10"/>
    <p:sldId id="290" r:id="rId11"/>
    <p:sldId id="282" r:id="rId12"/>
    <p:sldId id="283" r:id="rId13"/>
    <p:sldId id="305" r:id="rId14"/>
    <p:sldId id="304" r:id="rId15"/>
    <p:sldId id="291" r:id="rId16"/>
    <p:sldId id="296" r:id="rId17"/>
    <p:sldId id="297" r:id="rId18"/>
    <p:sldId id="298" r:id="rId19"/>
    <p:sldId id="292" r:id="rId20"/>
    <p:sldId id="299" r:id="rId21"/>
    <p:sldId id="300" r:id="rId22"/>
    <p:sldId id="301" r:id="rId23"/>
    <p:sldId id="302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139" autoAdjust="0"/>
  </p:normalViewPr>
  <p:slideViewPr>
    <p:cSldViewPr snapToGrid="0">
      <p:cViewPr varScale="1">
        <p:scale>
          <a:sx n="69" d="100"/>
          <a:sy n="69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, Jianwei" userId="a9adc4b8-c48f-4695-ba31-44e2f6e8bd84" providerId="ADAL" clId="{37E8A236-A978-4FF0-871E-ABCF517EA747}"/>
    <pc:docChg chg="undo custSel modSld">
      <pc:chgData name="Lai, Jianwei" userId="a9adc4b8-c48f-4695-ba31-44e2f6e8bd84" providerId="ADAL" clId="{37E8A236-A978-4FF0-871E-ABCF517EA747}" dt="2021-09-27T16:32:49.585" v="216" actId="1076"/>
      <pc:docMkLst>
        <pc:docMk/>
      </pc:docMkLst>
      <pc:sldChg chg="addSp modSp mod">
        <pc:chgData name="Lai, Jianwei" userId="a9adc4b8-c48f-4695-ba31-44e2f6e8bd84" providerId="ADAL" clId="{37E8A236-A978-4FF0-871E-ABCF517EA747}" dt="2021-09-27T16:32:49.585" v="216" actId="1076"/>
        <pc:sldMkLst>
          <pc:docMk/>
          <pc:sldMk cId="3615749648" sldId="268"/>
        </pc:sldMkLst>
        <pc:spChg chg="mod">
          <ac:chgData name="Lai, Jianwei" userId="a9adc4b8-c48f-4695-ba31-44e2f6e8bd84" providerId="ADAL" clId="{37E8A236-A978-4FF0-871E-ABCF517EA747}" dt="2021-09-27T16:31:42.670" v="201" actId="20577"/>
          <ac:spMkLst>
            <pc:docMk/>
            <pc:sldMk cId="3615749648" sldId="268"/>
            <ac:spMk id="3" creationId="{00000000-0000-0000-0000-000000000000}"/>
          </ac:spMkLst>
        </pc:spChg>
        <pc:spChg chg="add mod">
          <ac:chgData name="Lai, Jianwei" userId="a9adc4b8-c48f-4695-ba31-44e2f6e8bd84" providerId="ADAL" clId="{37E8A236-A978-4FF0-871E-ABCF517EA747}" dt="2021-09-27T16:32:49.585" v="216" actId="1076"/>
          <ac:spMkLst>
            <pc:docMk/>
            <pc:sldMk cId="3615749648" sldId="268"/>
            <ac:spMk id="6" creationId="{C006034A-7A8C-4AE8-92B4-2D39FA4D8869}"/>
          </ac:spMkLst>
        </pc:spChg>
        <pc:picChg chg="add mod modCrop">
          <ac:chgData name="Lai, Jianwei" userId="a9adc4b8-c48f-4695-ba31-44e2f6e8bd84" providerId="ADAL" clId="{37E8A236-A978-4FF0-871E-ABCF517EA747}" dt="2021-09-27T16:32:47.091" v="215" actId="14100"/>
          <ac:picMkLst>
            <pc:docMk/>
            <pc:sldMk cId="3615749648" sldId="268"/>
            <ac:picMk id="5" creationId="{E4FC35B5-AE6F-412A-A6F9-7B87CCA60F5C}"/>
          </ac:picMkLst>
        </pc:picChg>
      </pc:sldChg>
      <pc:sldChg chg="modNotesTx">
        <pc:chgData name="Lai, Jianwei" userId="a9adc4b8-c48f-4695-ba31-44e2f6e8bd84" providerId="ADAL" clId="{37E8A236-A978-4FF0-871E-ABCF517EA747}" dt="2021-09-27T15:34:12.974" v="41" actId="313"/>
        <pc:sldMkLst>
          <pc:docMk/>
          <pc:sldMk cId="842318040" sldId="280"/>
        </pc:sldMkLst>
      </pc:sldChg>
      <pc:sldChg chg="modSp mod">
        <pc:chgData name="Lai, Jianwei" userId="a9adc4b8-c48f-4695-ba31-44e2f6e8bd84" providerId="ADAL" clId="{37E8A236-A978-4FF0-871E-ABCF517EA747}" dt="2021-09-27T15:34:58.139" v="42" actId="1076"/>
        <pc:sldMkLst>
          <pc:docMk/>
          <pc:sldMk cId="1972377798" sldId="281"/>
        </pc:sldMkLst>
        <pc:spChg chg="mod">
          <ac:chgData name="Lai, Jianwei" userId="a9adc4b8-c48f-4695-ba31-44e2f6e8bd84" providerId="ADAL" clId="{37E8A236-A978-4FF0-871E-ABCF517EA747}" dt="2021-09-27T15:34:58.139" v="42" actId="1076"/>
          <ac:spMkLst>
            <pc:docMk/>
            <pc:sldMk cId="1972377798" sldId="281"/>
            <ac:spMk id="5" creationId="{00000000-0000-0000-0000-000000000000}"/>
          </ac:spMkLst>
        </pc:spChg>
      </pc:sldChg>
      <pc:sldChg chg="modNotesTx">
        <pc:chgData name="Lai, Jianwei" userId="a9adc4b8-c48f-4695-ba31-44e2f6e8bd84" providerId="ADAL" clId="{37E8A236-A978-4FF0-871E-ABCF517EA747}" dt="2021-09-27T15:54:13.326" v="109"/>
        <pc:sldMkLst>
          <pc:docMk/>
          <pc:sldMk cId="804157624" sldId="283"/>
        </pc:sldMkLst>
      </pc:sldChg>
      <pc:sldChg chg="modNotesTx">
        <pc:chgData name="Lai, Jianwei" userId="a9adc4b8-c48f-4695-ba31-44e2f6e8bd84" providerId="ADAL" clId="{37E8A236-A978-4FF0-871E-ABCF517EA747}" dt="2021-09-27T15:39:11.704" v="46" actId="20577"/>
        <pc:sldMkLst>
          <pc:docMk/>
          <pc:sldMk cId="2877103755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E23AF-EE77-49C2-8647-429849E1EC5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4B5E3-5B99-439A-B93C-4B796C8E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CSS/Pseudo-classe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EEF8B-38BC-4463-B3FB-41BF6EB12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6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the example form.html</a:t>
            </a:r>
          </a:p>
          <a:p>
            <a:endParaRPr lang="en-US" dirty="0"/>
          </a:p>
          <a:p>
            <a:r>
              <a:rPr lang="en-US" dirty="0"/>
              <a:t>if (a)</a:t>
            </a:r>
          </a:p>
          <a:p>
            <a:r>
              <a:rPr lang="en-US" dirty="0"/>
              <a:t>$(this).show();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$(this).hide();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$(this).toggle(a);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0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Eqivalent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method  $("p:nth-of-type(2)")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:nth-of-type()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sng" dirty="0">
                <a:solidFill>
                  <a:srgbClr val="005282"/>
                </a:solidFill>
                <a:effectLst/>
                <a:latin typeface="arial" panose="020B0604020202020204" pitchFamily="34" charset="0"/>
                <a:hlinkClick r:id="rId3"/>
              </a:rPr>
              <a:t>CSS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sng" dirty="0">
                <a:solidFill>
                  <a:srgbClr val="005282"/>
                </a:solidFill>
                <a:effectLst/>
                <a:latin typeface="arial" panose="020B0604020202020204" pitchFamily="34" charset="0"/>
                <a:hlinkClick r:id="rId4"/>
              </a:rPr>
              <a:t>pseudo-class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matches elements of a given type (tag name), based on their position among a group of siblings.</a:t>
            </a:r>
          </a:p>
          <a:p>
            <a:endParaRPr lang="en-US" dirty="0"/>
          </a:p>
          <a:p>
            <a:r>
              <a:rPr lang="en-US" b="1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:nth-child()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sng" dirty="0">
                <a:solidFill>
                  <a:srgbClr val="005282"/>
                </a:solidFill>
                <a:effectLst/>
                <a:latin typeface="arial" panose="020B0604020202020204" pitchFamily="34" charset="0"/>
                <a:hlinkClick r:id="rId3"/>
              </a:rPr>
              <a:t>CSS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sng" dirty="0">
                <a:solidFill>
                  <a:srgbClr val="005282"/>
                </a:solidFill>
                <a:effectLst/>
                <a:latin typeface="arial" panose="020B0604020202020204" pitchFamily="34" charset="0"/>
                <a:hlinkClick r:id="rId4"/>
              </a:rPr>
              <a:t>pseudo-class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matches elements based on their position in a group of siblings.</a:t>
            </a:r>
          </a:p>
          <a:p>
            <a:endParaRPr lang="en-US" b="0" i="0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Difference between the two https://css-tricks.com/the-difference-between-nth-child-and-nth-of-type/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44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filter to not to see the difference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use </a:t>
            </a:r>
            <a:r>
              <a:rPr lang="en-US" dirty="0" err="1"/>
              <a:t>css</a:t>
            </a:r>
            <a:r>
              <a:rPr lang="en-US" dirty="0"/>
              <a:t> selector to do the same thing?</a:t>
            </a:r>
          </a:p>
          <a:p>
            <a:r>
              <a:rPr lang="en-US" dirty="0"/>
              <a:t> $("p:not(.intro)")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2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0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$("#</a:t>
            </a:r>
            <a:r>
              <a:rPr lang="en-US" dirty="0" err="1"/>
              <a:t>thumbBox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").on("click", function (e) {</a:t>
            </a:r>
          </a:p>
          <a:p>
            <a:r>
              <a:rPr lang="en-US" dirty="0"/>
              <a:t>         var filename = $(</a:t>
            </a:r>
            <a:r>
              <a:rPr lang="en-US" dirty="0" err="1"/>
              <a:t>e.target</a:t>
            </a:r>
            <a:r>
              <a:rPr lang="en-US" dirty="0"/>
              <a:t>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src</a:t>
            </a:r>
            <a:r>
              <a:rPr lang="en-US" dirty="0"/>
              <a:t>");</a:t>
            </a:r>
          </a:p>
          <a:p>
            <a:r>
              <a:rPr lang="en-US" dirty="0"/>
              <a:t>         $("#</a:t>
            </a:r>
            <a:r>
              <a:rPr lang="en-US" dirty="0" err="1"/>
              <a:t>imgManipulated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src</a:t>
            </a:r>
            <a:r>
              <a:rPr lang="en-US" dirty="0"/>
              <a:t>", </a:t>
            </a:r>
            <a:r>
              <a:rPr lang="en-US" dirty="0" err="1"/>
              <a:t>filename.replace</a:t>
            </a:r>
            <a:r>
              <a:rPr lang="en-US" dirty="0"/>
              <a:t>("</a:t>
            </a:r>
            <a:r>
              <a:rPr lang="en-US" dirty="0" err="1"/>
              <a:t>small","medium</a:t>
            </a:r>
            <a:r>
              <a:rPr lang="en-US" dirty="0"/>
              <a:t>"));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 var caption = "&lt;</a:t>
            </a:r>
            <a:r>
              <a:rPr lang="en-US" dirty="0" err="1"/>
              <a:t>em</a:t>
            </a:r>
            <a:r>
              <a:rPr lang="en-US" dirty="0"/>
              <a:t>&gt;" + $(</a:t>
            </a:r>
            <a:r>
              <a:rPr lang="en-US" dirty="0" err="1"/>
              <a:t>e.target</a:t>
            </a:r>
            <a:r>
              <a:rPr lang="en-US" dirty="0"/>
              <a:t>).</a:t>
            </a:r>
            <a:r>
              <a:rPr lang="en-US" dirty="0" err="1"/>
              <a:t>attr</a:t>
            </a:r>
            <a:r>
              <a:rPr lang="en-US" dirty="0"/>
              <a:t>("alt") + "&lt;/</a:t>
            </a:r>
            <a:r>
              <a:rPr lang="en-US" dirty="0" err="1"/>
              <a:t>em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&gt;" + $(</a:t>
            </a:r>
            <a:r>
              <a:rPr lang="en-US" dirty="0" err="1"/>
              <a:t>e.target</a:t>
            </a:r>
            <a:r>
              <a:rPr lang="en-US" dirty="0"/>
              <a:t>).</a:t>
            </a:r>
            <a:r>
              <a:rPr lang="en-US" dirty="0" err="1"/>
              <a:t>attr</a:t>
            </a:r>
            <a:r>
              <a:rPr lang="en-US" dirty="0"/>
              <a:t>("title");</a:t>
            </a:r>
          </a:p>
          <a:p>
            <a:r>
              <a:rPr lang="en-US" dirty="0"/>
              <a:t>         $("#</a:t>
            </a:r>
            <a:r>
              <a:rPr lang="en-US" dirty="0" err="1"/>
              <a:t>imgManipulated</a:t>
            </a:r>
            <a:r>
              <a:rPr lang="en-US" dirty="0"/>
              <a:t> </a:t>
            </a:r>
            <a:r>
              <a:rPr lang="en-US" dirty="0" err="1"/>
              <a:t>figcaption</a:t>
            </a:r>
            <a:r>
              <a:rPr lang="en-US" dirty="0"/>
              <a:t>").html( caption );</a:t>
            </a:r>
          </a:p>
          <a:p>
            <a:r>
              <a:rPr lang="en-US" dirty="0"/>
              <a:t>    });</a:t>
            </a:r>
          </a:p>
          <a:p>
            <a:endParaRPr lang="en-US" dirty="0"/>
          </a:p>
          <a:p>
            <a:r>
              <a:rPr lang="en-US" altLang="zh-CN" dirty="0"/>
              <a:t>Imagine you need to use </a:t>
            </a:r>
            <a:r>
              <a:rPr lang="en-US" altLang="zh-CN" dirty="0" err="1"/>
              <a:t>javascript</a:t>
            </a:r>
            <a:r>
              <a:rPr lang="en-US" altLang="zh-CN" dirty="0"/>
              <a:t> to do it! How much more code you need!?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https://www.w3schools.com/jquery/jquery_traversing.asp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1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</a:t>
            </a:r>
            <a:r>
              <a:rPr lang="en-US" dirty="0" err="1"/>
              <a:t>dom</a:t>
            </a:r>
            <a:r>
              <a:rPr lang="en-US" dirty="0"/>
              <a:t> like a family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8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to $("p span") to see the difference</a:t>
            </a:r>
          </a:p>
          <a:p>
            <a:endParaRPr lang="en-US" dirty="0"/>
          </a:p>
          <a:p>
            <a:r>
              <a:rPr lang="en-US" dirty="0"/>
              <a:t>How to get the span</a:t>
            </a:r>
            <a:r>
              <a:rPr lang="zh-CN" altLang="en-US" dirty="0"/>
              <a:t> </a:t>
            </a:r>
            <a:r>
              <a:rPr lang="en-US" dirty="0"/>
              <a:t>li parent only?</a:t>
            </a:r>
          </a:p>
          <a:p>
            <a:endParaRPr lang="en-US" dirty="0"/>
          </a:p>
          <a:p>
            <a:r>
              <a:rPr lang="en-US" dirty="0"/>
              <a:t> $("li span").</a:t>
            </a:r>
          </a:p>
          <a:p>
            <a:endParaRPr lang="en-US" dirty="0"/>
          </a:p>
          <a:p>
            <a:r>
              <a:rPr lang="en-US" dirty="0"/>
              <a:t>Will $("div span") select anything both? Or none or one?</a:t>
            </a:r>
          </a:p>
          <a:p>
            <a:endParaRPr lang="en-US" dirty="0"/>
          </a:p>
          <a:p>
            <a:r>
              <a:rPr lang="en-US" dirty="0"/>
              <a:t>Will  $("div &gt; span") select anything?</a:t>
            </a:r>
          </a:p>
          <a:p>
            <a:endParaRPr lang="en-US" dirty="0"/>
          </a:p>
          <a:p>
            <a:r>
              <a:rPr lang="en-US" dirty="0"/>
              <a:t>Will $("li &gt; span") select anything?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8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equivalent selector in </a:t>
            </a:r>
            <a:r>
              <a:rPr lang="en-US" dirty="0" err="1"/>
              <a:t>css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inherit"/>
              </a:rPr>
              <a:t>$(":has(span)")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  <a:latin typeface="inherit"/>
              </a:rPr>
              <a:t>$(":has(&gt; span)")</a:t>
            </a:r>
          </a:p>
          <a:p>
            <a:endParaRPr lang="en-US" dirty="0">
              <a:effectLst/>
              <a:latin typeface="inherit"/>
            </a:endParaRPr>
          </a:p>
          <a:p>
            <a:r>
              <a:rPr lang="en-US" dirty="0">
                <a:effectLst/>
                <a:latin typeface="inherit"/>
              </a:rPr>
              <a:t>Can not have a space after “has”</a:t>
            </a:r>
          </a:p>
          <a:p>
            <a:endParaRPr lang="en-US" dirty="0">
              <a:effectLst/>
              <a:latin typeface="inherit"/>
            </a:endParaRPr>
          </a:p>
          <a:p>
            <a:r>
              <a:rPr lang="en-US" dirty="0">
                <a:effectLst/>
                <a:latin typeface="inherit"/>
              </a:rPr>
              <a:t>You may ask the question. If we can select things with </a:t>
            </a:r>
            <a:r>
              <a:rPr lang="en-US" dirty="0" err="1">
                <a:effectLst/>
                <a:latin typeface="inherit"/>
              </a:rPr>
              <a:t>css</a:t>
            </a:r>
            <a:r>
              <a:rPr lang="en-US" dirty="0">
                <a:effectLst/>
                <a:latin typeface="inherit"/>
              </a:rPr>
              <a:t> </a:t>
            </a:r>
            <a:r>
              <a:rPr lang="en-US" dirty="0" err="1">
                <a:effectLst/>
                <a:latin typeface="inherit"/>
              </a:rPr>
              <a:t>seletors</a:t>
            </a:r>
            <a:r>
              <a:rPr lang="en-US" dirty="0">
                <a:effectLst/>
                <a:latin typeface="inherit"/>
              </a:rPr>
              <a:t>, why need </a:t>
            </a:r>
            <a:r>
              <a:rPr lang="en-US" dirty="0" err="1">
                <a:effectLst/>
                <a:latin typeface="inherit"/>
              </a:rPr>
              <a:t>jquery</a:t>
            </a:r>
            <a:r>
              <a:rPr lang="en-US" dirty="0">
                <a:effectLst/>
                <a:latin typeface="inherit"/>
              </a:rPr>
              <a:t> methods?</a:t>
            </a:r>
          </a:p>
          <a:p>
            <a:endParaRPr lang="en-US" dirty="0">
              <a:effectLst/>
              <a:latin typeface="inherit"/>
            </a:endParaRPr>
          </a:p>
          <a:p>
            <a:r>
              <a:rPr lang="en-US" dirty="0">
                <a:effectLst/>
                <a:latin typeface="inherit"/>
              </a:rPr>
              <a:t>:has in the new version of </a:t>
            </a:r>
            <a:r>
              <a:rPr lang="en-US" dirty="0" err="1">
                <a:effectLst/>
                <a:latin typeface="inherit"/>
              </a:rPr>
              <a:t>css</a:t>
            </a:r>
            <a:r>
              <a:rPr lang="en-US" dirty="0">
                <a:effectLst/>
                <a:latin typeface="inherit"/>
              </a:rPr>
              <a:t> </a:t>
            </a:r>
            <a:r>
              <a:rPr lang="en-US" dirty="0" err="1">
                <a:effectLst/>
                <a:latin typeface="inherit"/>
              </a:rPr>
              <a:t>slector</a:t>
            </a:r>
            <a:r>
              <a:rPr lang="en-US" dirty="0">
                <a:effectLst/>
                <a:latin typeface="inherit"/>
              </a:rPr>
              <a:t> https://drafts.csswg.org/selectors-4/#relational still work in progress</a:t>
            </a:r>
          </a:p>
          <a:p>
            <a:r>
              <a:rPr lang="en-US" dirty="0">
                <a:effectLst/>
                <a:latin typeface="inherit"/>
              </a:rPr>
              <a:t>It may not support by some browsers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$("li span").</a:t>
            </a:r>
            <a:r>
              <a:rPr lang="en-US" dirty="0" err="1"/>
              <a:t>parentsUntil</a:t>
            </a:r>
            <a:r>
              <a:rPr lang="en-US" dirty="0"/>
              <a:t>("div")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$(“</a:t>
            </a:r>
            <a:r>
              <a:rPr lang="en-US" altLang="zh-CN" dirty="0"/>
              <a:t>ul</a:t>
            </a:r>
            <a:r>
              <a:rPr lang="en-US" dirty="0"/>
              <a:t> span").</a:t>
            </a:r>
            <a:r>
              <a:rPr lang="en-US" dirty="0" err="1"/>
              <a:t>parentsUntil</a:t>
            </a:r>
            <a:r>
              <a:rPr lang="en-US" dirty="0"/>
              <a:t>("div")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 $(“ul &gt; span").</a:t>
            </a:r>
            <a:r>
              <a:rPr lang="en-US" dirty="0" err="1"/>
              <a:t>parentsUntil</a:t>
            </a:r>
            <a:r>
              <a:rPr lang="en-US" dirty="0"/>
              <a:t>("div") work?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 $("li &gt; span").</a:t>
            </a:r>
            <a:r>
              <a:rPr lang="en-US" dirty="0" err="1"/>
              <a:t>parentsUntil</a:t>
            </a:r>
            <a:r>
              <a:rPr lang="en-US" dirty="0"/>
              <a:t>("div") work?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5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careful with the </a:t>
            </a:r>
            <a:r>
              <a:rPr lang="en-US" dirty="0" err="1"/>
              <a:t>css</a:t>
            </a:r>
            <a:r>
              <a:rPr lang="en-US" dirty="0"/>
              <a:t> string, adding a space between 2 px won’t work.</a:t>
            </a:r>
          </a:p>
          <a:p>
            <a:endParaRPr lang="en-US" dirty="0"/>
          </a:p>
          <a:p>
            <a:r>
              <a:rPr lang="es-ES" dirty="0" err="1"/>
              <a:t>css</a:t>
            </a:r>
            <a:r>
              <a:rPr lang="es-ES" dirty="0"/>
              <a:t>({"color":  "red", "</a:t>
            </a:r>
            <a:r>
              <a:rPr lang="es-ES" dirty="0" err="1"/>
              <a:t>border</a:t>
            </a:r>
            <a:r>
              <a:rPr lang="es-ES" dirty="0"/>
              <a:t>": "2px </a:t>
            </a:r>
            <a:r>
              <a:rPr lang="es-ES" dirty="0" err="1"/>
              <a:t>solid</a:t>
            </a:r>
            <a:r>
              <a:rPr lang="es-ES" dirty="0"/>
              <a:t> red"});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err="1"/>
              <a:t>If</a:t>
            </a:r>
            <a:r>
              <a:rPr lang="es-ES" sz="1200" dirty="0"/>
              <a:t> I do </a:t>
            </a:r>
            <a:r>
              <a:rPr lang="es-ES" sz="1200" dirty="0" err="1"/>
              <a:t>not</a:t>
            </a:r>
            <a:r>
              <a:rPr lang="es-ES" sz="1200" dirty="0"/>
              <a:t> </a:t>
            </a:r>
            <a:r>
              <a:rPr lang="es-ES" sz="1200" dirty="0" err="1"/>
              <a:t>want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use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find</a:t>
            </a:r>
            <a:r>
              <a:rPr lang="es-ES" sz="1200" dirty="0"/>
              <a:t> </a:t>
            </a:r>
            <a:r>
              <a:rPr lang="es-ES" sz="1200" dirty="0" err="1"/>
              <a:t>method</a:t>
            </a:r>
            <a:r>
              <a:rPr lang="es-ES" sz="1200" dirty="0"/>
              <a:t>, </a:t>
            </a:r>
            <a:r>
              <a:rPr lang="es-ES" sz="1200" dirty="0" err="1"/>
              <a:t>how</a:t>
            </a:r>
            <a:r>
              <a:rPr lang="es-ES" sz="1200" dirty="0"/>
              <a:t> </a:t>
            </a:r>
            <a:r>
              <a:rPr lang="es-ES" sz="1200" dirty="0" err="1"/>
              <a:t>should</a:t>
            </a:r>
            <a:r>
              <a:rPr lang="es-ES" sz="1200" dirty="0"/>
              <a:t> I </a:t>
            </a:r>
            <a:r>
              <a:rPr lang="es-ES" sz="1200" dirty="0" err="1"/>
              <a:t>change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css</a:t>
            </a:r>
            <a:r>
              <a:rPr lang="es-ES" sz="1200" dirty="0"/>
              <a:t> selector?</a:t>
            </a:r>
          </a:p>
          <a:p>
            <a:endParaRPr lang="es-ES" sz="1200" dirty="0"/>
          </a:p>
          <a:p>
            <a:r>
              <a:rPr lang="es-ES" sz="1200" dirty="0"/>
              <a:t>$("</a:t>
            </a:r>
            <a:r>
              <a:rPr lang="es-ES" sz="1200" dirty="0" err="1"/>
              <a:t>div</a:t>
            </a:r>
            <a:r>
              <a:rPr lang="es-ES" sz="1200" dirty="0"/>
              <a:t> </a:t>
            </a:r>
            <a:r>
              <a:rPr lang="es-ES" sz="1200" dirty="0" err="1"/>
              <a:t>span</a:t>
            </a:r>
            <a:r>
              <a:rPr lang="es-ES" sz="1200" dirty="0"/>
              <a:t>").</a:t>
            </a:r>
            <a:r>
              <a:rPr lang="es-ES" sz="1200" dirty="0" err="1"/>
              <a:t>css</a:t>
            </a:r>
            <a:r>
              <a:rPr lang="es-ES" sz="1200" dirty="0"/>
              <a:t>({"color": "red", "</a:t>
            </a:r>
            <a:r>
              <a:rPr lang="es-ES" sz="1200" dirty="0" err="1"/>
              <a:t>border</a:t>
            </a:r>
            <a:r>
              <a:rPr lang="es-ES" sz="1200" dirty="0"/>
              <a:t>": "2px </a:t>
            </a:r>
            <a:r>
              <a:rPr lang="es-ES" sz="1200" dirty="0" err="1"/>
              <a:t>solid</a:t>
            </a:r>
            <a:r>
              <a:rPr lang="es-ES" sz="1200" dirty="0"/>
              <a:t> red"});</a:t>
            </a:r>
          </a:p>
          <a:p>
            <a:endParaRPr lang="es-ES" sz="1200" dirty="0"/>
          </a:p>
          <a:p>
            <a:r>
              <a:rPr lang="es-ES" sz="1200" dirty="0"/>
              <a:t>Will $(“p </a:t>
            </a:r>
            <a:r>
              <a:rPr lang="es-ES" sz="1200" dirty="0" err="1"/>
              <a:t>span</a:t>
            </a:r>
            <a:r>
              <a:rPr lang="es-ES" sz="1200" dirty="0"/>
              <a:t>") </a:t>
            </a:r>
            <a:r>
              <a:rPr lang="es-ES" sz="1200" dirty="0" err="1"/>
              <a:t>work</a:t>
            </a:r>
            <a:r>
              <a:rPr lang="es-ES" sz="1200" dirty="0"/>
              <a:t>?</a:t>
            </a:r>
          </a:p>
          <a:p>
            <a:endParaRPr lang="es-ES" sz="1200" dirty="0"/>
          </a:p>
          <a:p>
            <a:r>
              <a:rPr lang="es-ES" sz="1200" dirty="0" err="1"/>
              <a:t>var</a:t>
            </a:r>
            <a:r>
              <a:rPr lang="es-ES" sz="1200" dirty="0"/>
              <a:t> a = "</a:t>
            </a:r>
            <a:r>
              <a:rPr lang="es-ES" sz="1200" dirty="0" err="1"/>
              <a:t>span</a:t>
            </a:r>
            <a:r>
              <a:rPr lang="es-ES" sz="1200" dirty="0"/>
              <a:t>";</a:t>
            </a:r>
          </a:p>
          <a:p>
            <a:r>
              <a:rPr lang="es-ES" sz="1200" dirty="0"/>
              <a:t>  $("</a:t>
            </a:r>
            <a:r>
              <a:rPr lang="es-ES" sz="1200" dirty="0" err="1"/>
              <a:t>div</a:t>
            </a:r>
            <a:r>
              <a:rPr lang="es-ES" sz="1200" dirty="0"/>
              <a:t>").</a:t>
            </a:r>
            <a:r>
              <a:rPr lang="es-ES" sz="1200" dirty="0" err="1"/>
              <a:t>find</a:t>
            </a:r>
            <a:r>
              <a:rPr lang="es-ES" sz="1200" dirty="0"/>
              <a:t>(a).</a:t>
            </a:r>
            <a:r>
              <a:rPr lang="es-ES" sz="1200" dirty="0" err="1"/>
              <a:t>css</a:t>
            </a:r>
            <a:r>
              <a:rPr lang="es-ES" sz="1200" dirty="0"/>
              <a:t>({"color": "red", "</a:t>
            </a:r>
            <a:r>
              <a:rPr lang="es-ES" sz="1200" dirty="0" err="1"/>
              <a:t>border</a:t>
            </a:r>
            <a:r>
              <a:rPr lang="es-ES" sz="1200" dirty="0"/>
              <a:t>": "2px </a:t>
            </a:r>
            <a:r>
              <a:rPr lang="es-ES" sz="1200" dirty="0" err="1"/>
              <a:t>solid</a:t>
            </a:r>
            <a:r>
              <a:rPr lang="es-ES" sz="1200" dirty="0"/>
              <a:t> red"});</a:t>
            </a:r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r>
              <a:rPr lang="es-ES" sz="1200" dirty="0" err="1"/>
              <a:t>Copy</a:t>
            </a:r>
            <a:r>
              <a:rPr lang="es-ES" sz="1200" dirty="0"/>
              <a:t> and paste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span</a:t>
            </a:r>
            <a:r>
              <a:rPr lang="es-ES" sz="1200" dirty="0"/>
              <a:t> </a:t>
            </a:r>
            <a:r>
              <a:rPr lang="es-ES" sz="1200" dirty="0" err="1"/>
              <a:t>twice</a:t>
            </a:r>
            <a:r>
              <a:rPr lang="es-ES" sz="1200" dirty="0"/>
              <a:t>. </a:t>
            </a:r>
            <a:r>
              <a:rPr lang="es-ES" sz="1200" dirty="0" err="1"/>
              <a:t>How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get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second</a:t>
            </a:r>
            <a:r>
              <a:rPr lang="es-ES" sz="1200" dirty="0"/>
              <a:t> </a:t>
            </a:r>
            <a:r>
              <a:rPr lang="es-ES" sz="1200" dirty="0" err="1"/>
              <a:t>child</a:t>
            </a:r>
            <a:r>
              <a:rPr lang="es-ES" sz="1200" dirty="0"/>
              <a:t>?</a:t>
            </a:r>
          </a:p>
          <a:p>
            <a:endParaRPr lang="es-E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:nth-child()</a:t>
            </a:r>
          </a:p>
          <a:p>
            <a:endParaRPr lang="en-US" dirty="0"/>
          </a:p>
          <a:p>
            <a:r>
              <a:rPr lang="en-US" dirty="0"/>
              <a:t> $("div </a:t>
            </a:r>
            <a:r>
              <a:rPr lang="en-US" dirty="0" err="1"/>
              <a:t>span:nth-child</a:t>
            </a:r>
            <a:r>
              <a:rPr lang="en-US" dirty="0"/>
              <a:t>(2)")</a:t>
            </a:r>
          </a:p>
          <a:p>
            <a:endParaRPr lang="en-US" dirty="0"/>
          </a:p>
          <a:p>
            <a:r>
              <a:rPr lang="en-US" dirty="0"/>
              <a:t>How to do it in jQuery</a:t>
            </a:r>
          </a:p>
          <a:p>
            <a:r>
              <a:rPr lang="en-US" dirty="0"/>
              <a:t> $($("div").find("span")[0]).</a:t>
            </a:r>
            <a:r>
              <a:rPr lang="en-US" dirty="0" err="1"/>
              <a:t>css</a:t>
            </a:r>
            <a:r>
              <a:rPr lang="en-US" dirty="0"/>
              <a:t>({"color": "red", "border": "2px solid red"});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5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4E7B-E6C4-44F9-8DB6-331B78307818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FF2-A8B9-48BC-BA5B-52040CC490CA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5ADE-6BBF-446A-8AB1-BD325567B9B0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BF97-503E-469F-AE48-A1FFA74951FC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4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10C7-BB1B-40AB-BA3F-7EBC2F4AD2D0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9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A0C7-90ED-4CF6-90EA-AE460C485690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DE2E-A6D9-4DF8-9355-B397342AFD1F}" type="datetime1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614-CF02-4975-A39C-C42316C8D316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A9DB-3A01-48B3-A285-644076A825CC}" type="datetime1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2A3C-94DF-48EB-AEC6-E8B4C5DA31E1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1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9C0C-164A-4DBC-9315-6B7F29830C51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8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0154-FCF5-4FBA-806E-DD7289714D78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lai12@ilst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IT 353 Web Development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681" y="2696066"/>
            <a:ext cx="10147066" cy="3715885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r"/>
            <a:r>
              <a:rPr lang="en-US" dirty="0"/>
              <a:t>Jianwei Lai</a:t>
            </a:r>
          </a:p>
          <a:p>
            <a:pPr algn="r"/>
            <a:r>
              <a:rPr lang="en-US" dirty="0">
                <a:hlinkClick r:id="rId3"/>
              </a:rPr>
              <a:t>jlai12@ilstu.edu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C57AA-76FC-4607-B9A1-02CC2616F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53" y="3127157"/>
            <a:ext cx="4586074" cy="34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Traversing Down the DOM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89F442C-5091-4967-9B6E-F8F77C18A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38305"/>
            <a:ext cx="2670924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children()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find()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2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 children()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children() method returns all </a:t>
            </a:r>
            <a:r>
              <a:rPr lang="en-US" sz="3200" dirty="0">
                <a:solidFill>
                  <a:srgbClr val="FF0000"/>
                </a:solidFill>
              </a:rPr>
              <a:t>direct</a:t>
            </a:r>
            <a:r>
              <a:rPr lang="en-US" sz="3200" dirty="0"/>
              <a:t> children of the selected element.</a:t>
            </a:r>
          </a:p>
          <a:p>
            <a:r>
              <a:rPr lang="en-US" sz="3200" dirty="0"/>
              <a:t>This method only traverse a </a:t>
            </a:r>
            <a:r>
              <a:rPr lang="en-US" sz="3200" dirty="0">
                <a:solidFill>
                  <a:srgbClr val="FF0000"/>
                </a:solidFill>
              </a:rPr>
              <a:t>single</a:t>
            </a:r>
            <a:r>
              <a:rPr lang="en-US" sz="3200" dirty="0"/>
              <a:t> level down the DOM tree.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6464" y="5807631"/>
            <a:ext cx="75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https://www.w3schools.com/jquery/tryit.asp?filename=tryjquery_children</a:t>
            </a:r>
          </a:p>
        </p:txBody>
      </p:sp>
    </p:spTree>
    <p:extLst>
      <p:ext uri="{BB962C8B-B14F-4D97-AF65-F5344CB8AC3E}">
        <p14:creationId xmlns:p14="http://schemas.microsoft.com/office/powerpoint/2010/main" val="57139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 find()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rgbClr val="FF0000"/>
                </a:solidFill>
              </a:rPr>
              <a:t>find() </a:t>
            </a:r>
            <a:r>
              <a:rPr lang="en-US" sz="3200" dirty="0"/>
              <a:t>method returns </a:t>
            </a:r>
            <a:r>
              <a:rPr lang="en-US" sz="3200" dirty="0">
                <a:solidFill>
                  <a:srgbClr val="FF0000"/>
                </a:solidFill>
              </a:rPr>
              <a:t>descendant</a:t>
            </a:r>
            <a:r>
              <a:rPr lang="en-US" sz="3200" dirty="0"/>
              <a:t> elements of the selected element, all the way down to the last descendant.</a:t>
            </a:r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2221" y="5514005"/>
            <a:ext cx="7865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https://www.w3schools.com/jquery/tryit.asp?filename=tryjquery_find</a:t>
            </a:r>
          </a:p>
        </p:txBody>
      </p:sp>
    </p:spTree>
    <p:extLst>
      <p:ext uri="{BB962C8B-B14F-4D97-AF65-F5344CB8AC3E}">
        <p14:creationId xmlns:p14="http://schemas.microsoft.com/office/powerpoint/2010/main" val="80415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BAFE-83B8-429C-9E0C-E6118BA7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search with keyword</a:t>
            </a:r>
            <a:r>
              <a:rPr lang="en-US" sz="4400" b="1" dirty="0"/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8C24-B023-4EA2-BA83-F916CFDD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contains()-</a:t>
            </a:r>
            <a:r>
              <a:rPr lang="en-US" sz="3200" b="0" i="1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lang="en-US" sz="3200" dirty="0">
                <a:effectLst/>
                <a:latin typeface="Helvetica Neue"/>
              </a:rPr>
              <a:t>Select all elements that contain the specified text.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ACCB2-EFC9-4B36-87DD-2F45701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D9940-06C3-4A2E-BC0D-40B8DAE1D15F}"/>
              </a:ext>
            </a:extLst>
          </p:cNvPr>
          <p:cNvSpPr txBox="1"/>
          <p:nvPr/>
        </p:nvSpPr>
        <p:spPr>
          <a:xfrm>
            <a:off x="838200" y="57603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 contains here</a:t>
            </a:r>
          </a:p>
          <a:p>
            <a:r>
              <a:rPr lang="en-US" dirty="0"/>
              <a:t>https://api.jquery.com/contains-selector/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0F5E6-23C3-4B28-ABD6-2A8FA0C7ABDC}"/>
              </a:ext>
            </a:extLst>
          </p:cNvPr>
          <p:cNvSpPr txBox="1"/>
          <p:nvPr/>
        </p:nvSpPr>
        <p:spPr>
          <a:xfrm>
            <a:off x="838200" y="4993245"/>
            <a:ext cx="1079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https://www.w3schools.com/jquery/tryit.asp?filename=tryjquery_sel_contains</a:t>
            </a:r>
          </a:p>
        </p:txBody>
      </p:sp>
    </p:spTree>
    <p:extLst>
      <p:ext uri="{BB962C8B-B14F-4D97-AF65-F5344CB8AC3E}">
        <p14:creationId xmlns:p14="http://schemas.microsoft.com/office/powerpoint/2010/main" val="42937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C753-74DF-4A10-9A0A-07C99AA2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each()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9824-CFA1-4D36-8366-75A1CC9AC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effectLst/>
                <a:latin typeface="Helvetica Neue"/>
              </a:rPr>
              <a:t>Iterate over a jQuery object, executing a function for each matched element.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the example form.html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Question: </a:t>
            </a:r>
            <a:r>
              <a:rPr lang="en-US" dirty="0"/>
              <a:t>can we use a method to replace show and hide methods?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Question: </a:t>
            </a:r>
            <a:r>
              <a:rPr lang="en-US" dirty="0"/>
              <a:t>how to make it not-case sensitive?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3FF09-99C5-4C50-89B7-40EAC54D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B9FBF-0FF3-4212-99B5-3777C1609645}"/>
              </a:ext>
            </a:extLst>
          </p:cNvPr>
          <p:cNvSpPr txBox="1"/>
          <p:nvPr/>
        </p:nvSpPr>
        <p:spPr>
          <a:xfrm>
            <a:off x="838200" y="5710019"/>
            <a:ext cx="10083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 each() here</a:t>
            </a:r>
          </a:p>
          <a:p>
            <a:r>
              <a:rPr lang="en-US" dirty="0"/>
              <a:t>https://api.jquery.com/each/</a:t>
            </a:r>
          </a:p>
        </p:txBody>
      </p:sp>
    </p:spTree>
    <p:extLst>
      <p:ext uri="{BB962C8B-B14F-4D97-AF65-F5344CB8AC3E}">
        <p14:creationId xmlns:p14="http://schemas.microsoft.com/office/powerpoint/2010/main" val="162498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Traversing Sideways in The DOM Tree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EA1286-F286-4F93-B814-EEFEACF937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093046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rgbClr val="DC143C"/>
                </a:solidFill>
                <a:latin typeface="Consolas" panose="020B0609020204030204" pitchFamily="49" charset="0"/>
              </a:rPr>
              <a:t>siblings()-</a:t>
            </a:r>
            <a:r>
              <a:rPr lang="en-US" sz="3200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returns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all sibling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 of the selected element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next()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nextAll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nextUntil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prevAll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prevUntil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C305-42BE-4670-B643-329756054913}"/>
              </a:ext>
            </a:extLst>
          </p:cNvPr>
          <p:cNvSpPr txBox="1"/>
          <p:nvPr/>
        </p:nvSpPr>
        <p:spPr>
          <a:xfrm>
            <a:off x="846667" y="6246243"/>
            <a:ext cx="913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https://www.w3schools.com/jquery/tryit.asp?filename=tryjquery_siblings2</a:t>
            </a:r>
          </a:p>
        </p:txBody>
      </p:sp>
    </p:spTree>
    <p:extLst>
      <p:ext uri="{BB962C8B-B14F-4D97-AF65-F5344CB8AC3E}">
        <p14:creationId xmlns:p14="http://schemas.microsoft.com/office/powerpoint/2010/main" val="365040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E133-96D2-4631-A3B6-EB3B84D6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3A58-B30E-4FA1-82ED-EC108A51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DC143C"/>
                </a:solidFill>
                <a:latin typeface="Consolas" panose="020B0609020204030204" pitchFamily="49" charset="0"/>
              </a:rPr>
              <a:t>first()-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returns the first element of the specified elements</a:t>
            </a:r>
            <a:endParaRPr lang="en-US" b="1" dirty="0"/>
          </a:p>
          <a:p>
            <a:r>
              <a:rPr lang="en-US" sz="3200" dirty="0">
                <a:solidFill>
                  <a:srgbClr val="DC143C"/>
                </a:solidFill>
                <a:latin typeface="Consolas" panose="020B0609020204030204" pitchFamily="49" charset="0"/>
              </a:rPr>
              <a:t>last()-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returns the last element of the specified elements</a:t>
            </a:r>
            <a:endParaRPr lang="en-US" b="1" dirty="0"/>
          </a:p>
          <a:p>
            <a:r>
              <a:rPr lang="en-US" sz="3200" dirty="0">
                <a:solidFill>
                  <a:srgbClr val="DC143C"/>
                </a:solidFill>
                <a:latin typeface="Consolas" panose="020B0609020204030204" pitchFamily="49" charset="0"/>
              </a:rPr>
              <a:t>eq()-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returns an element with a specific index number of the selected elements.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3B94C-0D33-462C-BCA4-4530E280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0CB11-981A-4FC3-98BF-79ECC2DFBC82}"/>
              </a:ext>
            </a:extLst>
          </p:cNvPr>
          <p:cNvSpPr txBox="1"/>
          <p:nvPr/>
        </p:nvSpPr>
        <p:spPr>
          <a:xfrm>
            <a:off x="1439333" y="5807631"/>
            <a:ext cx="7171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https://www.w3schools.com/jquery/tryit.asp?filename=tryjquery_eq</a:t>
            </a:r>
          </a:p>
        </p:txBody>
      </p:sp>
    </p:spTree>
    <p:extLst>
      <p:ext uri="{BB962C8B-B14F-4D97-AF65-F5344CB8AC3E}">
        <p14:creationId xmlns:p14="http://schemas.microsoft.com/office/powerpoint/2010/main" val="198716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5FFD-2256-4D8C-883E-070359E9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FD6-D3C2-4AD0-85CD-5F9F247B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DC143C"/>
                </a:solidFill>
                <a:latin typeface="Consolas" panose="020B0609020204030204" pitchFamily="49" charset="0"/>
              </a:rPr>
              <a:t>filter()-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 that do not match the criteria are removed from the selection, and those that match will be returned.</a:t>
            </a:r>
            <a:endParaRPr lang="en-US" sz="3200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C143C"/>
                </a:solidFill>
                <a:latin typeface="Consolas" panose="020B0609020204030204" pitchFamily="49" charset="0"/>
              </a:rPr>
              <a:t>not()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AF06B-F53A-40FC-88B2-AEE24633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6DD1F-9AA8-497B-A402-7F77D2E4D90A}"/>
              </a:ext>
            </a:extLst>
          </p:cNvPr>
          <p:cNvSpPr txBox="1"/>
          <p:nvPr/>
        </p:nvSpPr>
        <p:spPr>
          <a:xfrm>
            <a:off x="988290" y="5807631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https://www.w3schools.com/jquery/tryit.asp?filename=tryjquery_filter</a:t>
            </a:r>
          </a:p>
        </p:txBody>
      </p:sp>
    </p:spTree>
    <p:extLst>
      <p:ext uri="{BB962C8B-B14F-4D97-AF65-F5344CB8AC3E}">
        <p14:creationId xmlns:p14="http://schemas.microsoft.com/office/powerpoint/2010/main" val="289788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6EF9-FC1B-4E54-BBFE-8ED88E8F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D3E8-EF5E-4AE9-BF37-BC817C01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0DFAB-E9AC-4573-B09F-EAA1B2E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76917-DCBB-46E8-8503-F1A4EFC5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70" y="136525"/>
            <a:ext cx="8003260" cy="662717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189A035-E2D7-43FF-8EA0-C9BDA43631E5}"/>
              </a:ext>
            </a:extLst>
          </p:cNvPr>
          <p:cNvSpPr/>
          <p:nvPr/>
        </p:nvSpPr>
        <p:spPr>
          <a:xfrm>
            <a:off x="8869680" y="365125"/>
            <a:ext cx="1397726" cy="649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94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6A45-A891-41F4-B785-143FD5B2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refer to thumbnails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A064-0BAB-412B-862C-3E27A3DA4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$("#</a:t>
            </a:r>
            <a:r>
              <a:rPr lang="en-US" dirty="0" err="1"/>
              <a:t>thumbBox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").on("click", function (e) {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A37E2-9DFD-48DE-8C21-3A2D5025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2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 Traversing</a:t>
            </a:r>
          </a:p>
          <a:p>
            <a:r>
              <a:rPr lang="en-US" dirty="0"/>
              <a:t>jQuery Filters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9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0276-8E39-41F8-AEE0-1018343B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when a thumbnail is clicked, get its </a:t>
            </a:r>
            <a:r>
              <a:rPr lang="en-US" b="1" dirty="0" err="1"/>
              <a:t>src</a:t>
            </a:r>
            <a:r>
              <a:rPr lang="en-US" b="1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2CB8-568D-4BAB-8218-AA34535E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0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filename = $(</a:t>
            </a:r>
            <a:r>
              <a:rPr lang="en-US" dirty="0" err="1"/>
              <a:t>e.target</a:t>
            </a:r>
            <a:r>
              <a:rPr lang="en-US" dirty="0"/>
              <a:t>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src</a:t>
            </a:r>
            <a:r>
              <a:rPr lang="en-US" dirty="0"/>
              <a:t>");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E206-30E5-4772-8488-DEBF12CE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AC313-8D23-45E6-BBE4-ABC1885C5CFF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3839474" cy="30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Question: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Can I change </a:t>
            </a:r>
            <a:r>
              <a:rPr lang="en-US" sz="2400" dirty="0" err="1">
                <a:solidFill>
                  <a:srgbClr val="FF0000"/>
                </a:solidFill>
              </a:rPr>
              <a:t>e.target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Check the </a:t>
            </a:r>
            <a:r>
              <a:rPr lang="en-US" sz="2400" dirty="0" err="1"/>
              <a:t>e.target</a:t>
            </a:r>
            <a:r>
              <a:rPr lang="en-US" sz="2400" dirty="0"/>
              <a:t> in Google </a:t>
            </a:r>
            <a:r>
              <a:rPr lang="en-US" sz="2400" dirty="0" err="1"/>
              <a:t>DevTools</a:t>
            </a:r>
            <a:r>
              <a:rPr lang="en-US" sz="2400" dirty="0"/>
              <a:t> to see if they are the same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CF220-16E4-4B88-9B10-99551499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674" y="2927350"/>
            <a:ext cx="73536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8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2-5B06-4523-A294-2E452355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replace “small” with “medium” in the </a:t>
            </a:r>
            <a:r>
              <a:rPr lang="en-US" b="1" dirty="0" err="1"/>
              <a:t>src</a:t>
            </a:r>
            <a:r>
              <a:rPr lang="en-US" b="1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0F947-162D-499F-835C-9A8D945E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bigpic</a:t>
            </a:r>
            <a:r>
              <a:rPr lang="en-US" dirty="0"/>
              <a:t>= </a:t>
            </a:r>
            <a:r>
              <a:rPr lang="en-US" dirty="0" err="1"/>
              <a:t>filename.replace</a:t>
            </a:r>
            <a:r>
              <a:rPr lang="en-US" dirty="0"/>
              <a:t>("</a:t>
            </a:r>
            <a:r>
              <a:rPr lang="en-US" dirty="0" err="1"/>
              <a:t>small","medium</a:t>
            </a:r>
            <a:r>
              <a:rPr lang="en-US" dirty="0"/>
              <a:t>"));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05D17-60DE-41FF-A769-B6DCE445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5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C98D-3FB1-4690-A1CE-BB438BB9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4: change the “</a:t>
            </a:r>
            <a:r>
              <a:rPr lang="en-US" b="1" dirty="0" err="1"/>
              <a:t>src</a:t>
            </a:r>
            <a:r>
              <a:rPr lang="en-US" b="1" dirty="0"/>
              <a:t>” of the big picture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7FAD-1A92-42B1-82E8-0C7F5FC0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$("#</a:t>
            </a:r>
            <a:r>
              <a:rPr lang="en-US" dirty="0" err="1"/>
              <a:t>imgManipulated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src</a:t>
            </a:r>
            <a:r>
              <a:rPr lang="en-US" dirty="0"/>
              <a:t>", </a:t>
            </a:r>
            <a:r>
              <a:rPr lang="en-US" dirty="0" err="1"/>
              <a:t>bigpic</a:t>
            </a:r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93FE7-7046-44C9-9DDC-2C9488BA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D31-2108-4E7C-A203-85C175F2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Question: </a:t>
            </a:r>
            <a:r>
              <a:rPr lang="en-US" b="1" dirty="0"/>
              <a:t>how to change the caption for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A68D-EE70-4FBC-BD9D-E7844426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507"/>
            <a:ext cx="10515600" cy="41504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Hint: </a:t>
            </a:r>
            <a:r>
              <a:rPr lang="en-US" dirty="0"/>
              <a:t>where can you get the caption information for the big picture from the thumbnails?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A14EA-D77C-41FA-A05A-E94E488E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2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Reminder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in-class exercise 3 due in two days</a:t>
            </a:r>
          </a:p>
          <a:p>
            <a:pPr lvl="1"/>
            <a:r>
              <a:rPr lang="en-US" dirty="0"/>
              <a:t>Only need to make the sliders work</a:t>
            </a:r>
          </a:p>
          <a:p>
            <a:pPr lvl="1"/>
            <a:r>
              <a:rPr lang="en-US" dirty="0"/>
              <a:t>No need to worry about the thumbnails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C35B5-AE6F-412A-A6F9-7B87CCA60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91" b="7570"/>
          <a:stretch/>
        </p:blipFill>
        <p:spPr>
          <a:xfrm>
            <a:off x="7239000" y="1624579"/>
            <a:ext cx="4953000" cy="43271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06034A-7A8C-4AE8-92B4-2D39FA4D8869}"/>
              </a:ext>
            </a:extLst>
          </p:cNvPr>
          <p:cNvSpPr/>
          <p:nvPr/>
        </p:nvSpPr>
        <p:spPr>
          <a:xfrm>
            <a:off x="6848475" y="1140778"/>
            <a:ext cx="2806065" cy="401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 Traversing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2124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jQuery traversing, which means "move through", are used to "find" (or select) HTML elements based on their relation to other elements. </a:t>
            </a:r>
          </a:p>
          <a:p>
            <a:endParaRPr lang="en-US" sz="3200" dirty="0"/>
          </a:p>
          <a:p>
            <a:r>
              <a:rPr lang="en-US" sz="3200" dirty="0"/>
              <a:t>Start with one selection and move through that selection until you reach the elements you desire.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05365" y="2505670"/>
            <a:ext cx="18838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$( function() {});</a:t>
            </a:r>
          </a:p>
          <a:p>
            <a:endParaRPr lang="en-US" sz="2000" dirty="0"/>
          </a:p>
          <a:p>
            <a:r>
              <a:rPr lang="en-US" sz="2000" dirty="0"/>
              <a:t>Short for </a:t>
            </a:r>
          </a:p>
        </p:txBody>
      </p:sp>
      <p:sp>
        <p:nvSpPr>
          <p:cNvPr id="6" name="Rectangle 5"/>
          <p:cNvSpPr/>
          <p:nvPr/>
        </p:nvSpPr>
        <p:spPr>
          <a:xfrm>
            <a:off x="7705365" y="3816628"/>
            <a:ext cx="4027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$(document).ready(function() { ... }); </a:t>
            </a:r>
          </a:p>
        </p:txBody>
      </p:sp>
    </p:spTree>
    <p:extLst>
      <p:ext uri="{BB962C8B-B14F-4D97-AF65-F5344CB8AC3E}">
        <p14:creationId xmlns:p14="http://schemas.microsoft.com/office/powerpoint/2010/main" val="121768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6125"/>
            <a:ext cx="10515600" cy="2890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Illustration explained:</a:t>
            </a:r>
          </a:p>
          <a:p>
            <a:r>
              <a:rPr lang="en-US" dirty="0"/>
              <a:t>The &lt;div&gt; element is the</a:t>
            </a:r>
            <a:r>
              <a:rPr lang="en-US" b="1" dirty="0"/>
              <a:t> parent</a:t>
            </a:r>
            <a:r>
              <a:rPr lang="en-US" dirty="0"/>
              <a:t> of &lt;</a:t>
            </a:r>
            <a:r>
              <a:rPr lang="en-US" dirty="0" err="1"/>
              <a:t>ul</a:t>
            </a:r>
            <a:r>
              <a:rPr lang="en-US" dirty="0"/>
              <a:t>&gt;, and an </a:t>
            </a:r>
            <a:r>
              <a:rPr lang="en-US" b="1" dirty="0"/>
              <a:t>ancestor</a:t>
            </a:r>
            <a:r>
              <a:rPr lang="en-US" dirty="0"/>
              <a:t> of everything inside of it</a:t>
            </a:r>
          </a:p>
          <a:p>
            <a:r>
              <a:rPr lang="en-US" dirty="0"/>
              <a:t>The &lt;</a:t>
            </a:r>
            <a:r>
              <a:rPr lang="en-US" dirty="0" err="1"/>
              <a:t>ul</a:t>
            </a:r>
            <a:r>
              <a:rPr lang="en-US" dirty="0"/>
              <a:t>&gt; element is the </a:t>
            </a:r>
            <a:r>
              <a:rPr lang="en-US" b="1" dirty="0"/>
              <a:t>parent</a:t>
            </a:r>
            <a:r>
              <a:rPr lang="en-US" dirty="0"/>
              <a:t> of both &lt;li&gt; elements, and a </a:t>
            </a:r>
            <a:r>
              <a:rPr lang="en-US" b="1" dirty="0"/>
              <a:t>child</a:t>
            </a:r>
            <a:r>
              <a:rPr lang="en-US" dirty="0"/>
              <a:t> of &lt;div&gt;</a:t>
            </a:r>
          </a:p>
          <a:p>
            <a:r>
              <a:rPr lang="en-US" dirty="0"/>
              <a:t>The left &lt;li&gt; element is the </a:t>
            </a:r>
            <a:r>
              <a:rPr lang="en-US" b="1" dirty="0"/>
              <a:t>parent</a:t>
            </a:r>
            <a:r>
              <a:rPr lang="en-US" dirty="0"/>
              <a:t> of &lt;span&gt;, </a:t>
            </a:r>
            <a:r>
              <a:rPr lang="en-US" b="1" dirty="0"/>
              <a:t>child</a:t>
            </a:r>
            <a:r>
              <a:rPr lang="en-US" dirty="0"/>
              <a:t> of &lt;</a:t>
            </a:r>
            <a:r>
              <a:rPr lang="en-US" dirty="0" err="1"/>
              <a:t>ul</a:t>
            </a:r>
            <a:r>
              <a:rPr lang="en-US" dirty="0"/>
              <a:t>&gt; and a </a:t>
            </a:r>
            <a:r>
              <a:rPr lang="en-US" b="1" dirty="0"/>
              <a:t>descendant</a:t>
            </a:r>
            <a:r>
              <a:rPr lang="en-US" dirty="0"/>
              <a:t> of &lt;div&gt;</a:t>
            </a:r>
          </a:p>
          <a:p>
            <a:r>
              <a:rPr lang="en-US" dirty="0"/>
              <a:t>The &lt;span&gt; element is a </a:t>
            </a:r>
            <a:r>
              <a:rPr lang="en-US" b="1" dirty="0"/>
              <a:t>child</a:t>
            </a:r>
            <a:r>
              <a:rPr lang="en-US" dirty="0"/>
              <a:t> of the left &lt;li&gt; and a </a:t>
            </a:r>
            <a:r>
              <a:rPr lang="en-US" b="1" dirty="0"/>
              <a:t>descendant</a:t>
            </a:r>
            <a:r>
              <a:rPr lang="en-US" dirty="0"/>
              <a:t> of &lt;</a:t>
            </a:r>
            <a:r>
              <a:rPr lang="en-US" dirty="0" err="1"/>
              <a:t>ul</a:t>
            </a:r>
            <a:r>
              <a:rPr lang="en-US" dirty="0"/>
              <a:t>&gt; and &lt;div&gt;</a:t>
            </a:r>
          </a:p>
          <a:p>
            <a:r>
              <a:rPr lang="en-US" dirty="0"/>
              <a:t>The two &lt;li&gt; elements are </a:t>
            </a:r>
            <a:r>
              <a:rPr lang="en-US" b="1" dirty="0"/>
              <a:t>siblings</a:t>
            </a:r>
            <a:r>
              <a:rPr lang="en-US" dirty="0"/>
              <a:t> (they share the same parent)</a:t>
            </a:r>
          </a:p>
          <a:p>
            <a:r>
              <a:rPr lang="en-US" dirty="0"/>
              <a:t>The right &lt;li&gt; element is the </a:t>
            </a:r>
            <a:r>
              <a:rPr lang="en-US" b="1" dirty="0"/>
              <a:t>parent</a:t>
            </a:r>
            <a:r>
              <a:rPr lang="en-US" dirty="0"/>
              <a:t> of &lt;b&gt;, </a:t>
            </a:r>
            <a:r>
              <a:rPr lang="en-US" b="1" dirty="0"/>
              <a:t>child</a:t>
            </a:r>
            <a:r>
              <a:rPr lang="en-US" dirty="0"/>
              <a:t> of &lt;</a:t>
            </a:r>
            <a:r>
              <a:rPr lang="en-US" dirty="0" err="1"/>
              <a:t>ul</a:t>
            </a:r>
            <a:r>
              <a:rPr lang="en-US" dirty="0"/>
              <a:t>&gt; and a </a:t>
            </a:r>
            <a:r>
              <a:rPr lang="en-US" b="1" dirty="0"/>
              <a:t>descendant</a:t>
            </a:r>
            <a:r>
              <a:rPr lang="en-US" dirty="0"/>
              <a:t> of &lt;div&gt;</a:t>
            </a:r>
          </a:p>
          <a:p>
            <a:r>
              <a:rPr lang="en-US" dirty="0"/>
              <a:t>The &lt;b&gt; element is a </a:t>
            </a:r>
            <a:r>
              <a:rPr lang="en-US" b="1" dirty="0"/>
              <a:t>child</a:t>
            </a:r>
            <a:r>
              <a:rPr lang="en-US" dirty="0"/>
              <a:t> of the right &lt;li&gt; and a </a:t>
            </a:r>
            <a:r>
              <a:rPr lang="en-US" b="1" dirty="0"/>
              <a:t>descendant</a:t>
            </a:r>
            <a:r>
              <a:rPr lang="en-US" dirty="0"/>
              <a:t> of &lt;</a:t>
            </a:r>
            <a:r>
              <a:rPr lang="en-US" dirty="0" err="1"/>
              <a:t>ul</a:t>
            </a:r>
            <a:r>
              <a:rPr lang="en-US" dirty="0"/>
              <a:t>&gt; and &lt;div&gt;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003" y="260856"/>
            <a:ext cx="6081994" cy="29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7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Three useful jQuery methods for traversing up the DOM tree are: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E34478-3BB4-41CF-8E5D-2A14DE9118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5354"/>
            <a:ext cx="357501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parent()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parents()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parentsUntil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7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 parent()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parent() method returns the </a:t>
            </a:r>
            <a:r>
              <a:rPr lang="en-US" sz="3200" dirty="0">
                <a:solidFill>
                  <a:srgbClr val="FF0000"/>
                </a:solidFill>
              </a:rPr>
              <a:t>direct </a:t>
            </a:r>
            <a:r>
              <a:rPr lang="en-US" sz="3200" dirty="0"/>
              <a:t>parent element of the selected element.</a:t>
            </a:r>
          </a:p>
          <a:p>
            <a:r>
              <a:rPr lang="en-US" sz="3200" dirty="0"/>
              <a:t>This method only traverse a </a:t>
            </a:r>
            <a:r>
              <a:rPr lang="en-US" sz="3200" dirty="0">
                <a:solidFill>
                  <a:srgbClr val="FF0000"/>
                </a:solidFill>
              </a:rPr>
              <a:t>single level</a:t>
            </a:r>
            <a:r>
              <a:rPr lang="en-US" sz="3200" dirty="0"/>
              <a:t> up the DOM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1213" y="4536428"/>
            <a:ext cx="7509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https://www.w3schools.com/jquery/tryit.asp?filename=tryjquery_parent</a:t>
            </a:r>
          </a:p>
        </p:txBody>
      </p:sp>
    </p:spTree>
    <p:extLst>
      <p:ext uri="{BB962C8B-B14F-4D97-AF65-F5344CB8AC3E}">
        <p14:creationId xmlns:p14="http://schemas.microsoft.com/office/powerpoint/2010/main" val="25783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Question: </a:t>
            </a:r>
            <a:r>
              <a:rPr lang="en-US" altLang="zh-CN" b="1" dirty="0"/>
              <a:t>How to get the grandparent?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24" y="1825625"/>
            <a:ext cx="4980952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3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 parents()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parents() method returns </a:t>
            </a:r>
            <a:r>
              <a:rPr lang="en-US" sz="3200" dirty="0">
                <a:solidFill>
                  <a:srgbClr val="FF0000"/>
                </a:solidFill>
              </a:rPr>
              <a:t>all ancestor </a:t>
            </a:r>
            <a:r>
              <a:rPr lang="en-US" sz="3200" dirty="0"/>
              <a:t>elements of the selected element, all the way up to the document's root element (&lt;html&gt;).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9703" y="5540623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https://www.w3schools.com/jquery/tryit.asp?filename=tryjquery_parents</a:t>
            </a:r>
          </a:p>
        </p:txBody>
      </p:sp>
    </p:spTree>
    <p:extLst>
      <p:ext uri="{BB962C8B-B14F-4D97-AF65-F5344CB8AC3E}">
        <p14:creationId xmlns:p14="http://schemas.microsoft.com/office/powerpoint/2010/main" val="84231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 </a:t>
            </a:r>
            <a:r>
              <a:rPr lang="en-US" b="1" dirty="0" err="1"/>
              <a:t>parentsUntil</a:t>
            </a:r>
            <a:r>
              <a:rPr lang="en-US" b="1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parentsUntil</a:t>
            </a:r>
            <a:r>
              <a:rPr lang="en-US" sz="3200" dirty="0"/>
              <a:t>() method returns all ancestor elements between two given 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3226" y="5438209"/>
            <a:ext cx="7627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https://www.w3schools.com/jquery/tryit.asp?filename=tryjquery_parentsuntil</a:t>
            </a:r>
          </a:p>
        </p:txBody>
      </p:sp>
    </p:spTree>
    <p:extLst>
      <p:ext uri="{BB962C8B-B14F-4D97-AF65-F5344CB8AC3E}">
        <p14:creationId xmlns:p14="http://schemas.microsoft.com/office/powerpoint/2010/main" val="197237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1558</Words>
  <Application>Microsoft Office PowerPoint</Application>
  <PresentationFormat>Widescreen</PresentationFormat>
  <Paragraphs>237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Helvetica Neue</vt:lpstr>
      <vt:lpstr>inherit</vt:lpstr>
      <vt:lpstr>arial</vt:lpstr>
      <vt:lpstr>arial</vt:lpstr>
      <vt:lpstr>Calibri</vt:lpstr>
      <vt:lpstr>Calibri Light</vt:lpstr>
      <vt:lpstr>Consolas</vt:lpstr>
      <vt:lpstr>Segoe UI</vt:lpstr>
      <vt:lpstr>Verdana</vt:lpstr>
      <vt:lpstr>Office Theme</vt:lpstr>
      <vt:lpstr>IT 353 Web Development Technologies</vt:lpstr>
      <vt:lpstr>Today’s Content</vt:lpstr>
      <vt:lpstr>jQuery Traversing</vt:lpstr>
      <vt:lpstr>PowerPoint Presentation</vt:lpstr>
      <vt:lpstr>Three useful jQuery methods for traversing up the DOM tree are:</vt:lpstr>
      <vt:lpstr>jQuery parent() Method</vt:lpstr>
      <vt:lpstr>Question: How to get the grandparent?</vt:lpstr>
      <vt:lpstr>jQuery parents() Method</vt:lpstr>
      <vt:lpstr>jQuery parentsUntil() Method</vt:lpstr>
      <vt:lpstr>Traversing Down the DOM Tree</vt:lpstr>
      <vt:lpstr>jQuery children() Method</vt:lpstr>
      <vt:lpstr>jQuery find() Method</vt:lpstr>
      <vt:lpstr>How to search with keyword?</vt:lpstr>
      <vt:lpstr>each() method</vt:lpstr>
      <vt:lpstr>Traversing Sideways in The DOM Tree </vt:lpstr>
      <vt:lpstr>jQuery Filtering</vt:lpstr>
      <vt:lpstr>jQuery Filtering</vt:lpstr>
      <vt:lpstr>PowerPoint Presentation</vt:lpstr>
      <vt:lpstr>Step 1: refer to thumbnails</vt:lpstr>
      <vt:lpstr>Step 2: when a thumbnail is clicked, get its src attribute</vt:lpstr>
      <vt:lpstr>Step 3: replace “small” with “medium” in the src path</vt:lpstr>
      <vt:lpstr>Step 4: change the “src” of the big picture </vt:lpstr>
      <vt:lpstr>Question: how to change the caption for the big picture</vt:lpstr>
      <vt:lpstr>Reminder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Jianwei</dc:creator>
  <cp:lastModifiedBy>Jianwei Lai</cp:lastModifiedBy>
  <cp:revision>76</cp:revision>
  <dcterms:created xsi:type="dcterms:W3CDTF">2017-09-20T17:50:30Z</dcterms:created>
  <dcterms:modified xsi:type="dcterms:W3CDTF">2021-09-27T20:11:18Z</dcterms:modified>
</cp:coreProperties>
</file>