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93" r:id="rId5"/>
    <p:sldId id="259" r:id="rId6"/>
    <p:sldId id="286" r:id="rId7"/>
    <p:sldId id="261" r:id="rId8"/>
    <p:sldId id="287" r:id="rId9"/>
    <p:sldId id="288" r:id="rId10"/>
    <p:sldId id="289" r:id="rId11"/>
    <p:sldId id="290" r:id="rId12"/>
    <p:sldId id="291" r:id="rId13"/>
    <p:sldId id="292" r:id="rId14"/>
    <p:sldId id="278" r:id="rId15"/>
    <p:sldId id="279" r:id="rId16"/>
  </p:sldIdLst>
  <p:sldSz cx="9144000" cy="5143500" type="screen16x9"/>
  <p:notesSz cx="6858000" cy="9144000"/>
  <p:embeddedFontLst>
    <p:embeddedFont>
      <p:font typeface="Amatic SC" panose="020B0604020202020204" charset="-79"/>
      <p:regular r:id="rId18"/>
      <p:bold r:id="rId19"/>
    </p:embeddedFont>
    <p:embeddedFont>
      <p:font typeface="Merriweather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2130E8-9E48-4E69-95F0-1DA4A164491D}">
  <a:tblStyle styleId="{362130E8-9E48-4E69-95F0-1DA4A16449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85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56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181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98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4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186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30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12" name="Google Shape;907;p6">
            <a:extLst>
              <a:ext uri="{FF2B5EF4-FFF2-40B4-BE49-F238E27FC236}">
                <a16:creationId xmlns:a16="http://schemas.microsoft.com/office/drawing/2014/main" id="{C2311AAB-A94D-4639-8889-3CF62FC8E03F}"/>
              </a:ext>
            </a:extLst>
          </p:cNvPr>
          <p:cNvGrpSpPr/>
          <p:nvPr userDrawn="1"/>
        </p:nvGrpSpPr>
        <p:grpSpPr>
          <a:xfrm>
            <a:off x="7026442" y="3274024"/>
            <a:ext cx="2117558" cy="1881503"/>
            <a:chOff x="5191704" y="3618202"/>
            <a:chExt cx="1679118" cy="1534882"/>
          </a:xfrm>
        </p:grpSpPr>
        <p:sp>
          <p:nvSpPr>
            <p:cNvPr id="213" name="Google Shape;908;p6">
              <a:extLst>
                <a:ext uri="{FF2B5EF4-FFF2-40B4-BE49-F238E27FC236}">
                  <a16:creationId xmlns:a16="http://schemas.microsoft.com/office/drawing/2014/main" id="{CBF02010-5E01-4826-B059-037B01079E69}"/>
                </a:ext>
              </a:extLst>
            </p:cNvPr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9;p6">
              <a:extLst>
                <a:ext uri="{FF2B5EF4-FFF2-40B4-BE49-F238E27FC236}">
                  <a16:creationId xmlns:a16="http://schemas.microsoft.com/office/drawing/2014/main" id="{4521A28E-2B4C-4725-A5F8-1C433F8668AA}"/>
                </a:ext>
              </a:extLst>
            </p:cNvPr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10;p6">
              <a:extLst>
                <a:ext uri="{FF2B5EF4-FFF2-40B4-BE49-F238E27FC236}">
                  <a16:creationId xmlns:a16="http://schemas.microsoft.com/office/drawing/2014/main" id="{CFA500EF-D32E-4DD9-AD10-1911206BB6C3}"/>
                </a:ext>
              </a:extLst>
            </p:cNvPr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11;p6">
              <a:extLst>
                <a:ext uri="{FF2B5EF4-FFF2-40B4-BE49-F238E27FC236}">
                  <a16:creationId xmlns:a16="http://schemas.microsoft.com/office/drawing/2014/main" id="{39980C9B-DC1F-4639-BA99-F31F1C8DADBB}"/>
                </a:ext>
              </a:extLst>
            </p:cNvPr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912;p6">
              <a:extLst>
                <a:ext uri="{FF2B5EF4-FFF2-40B4-BE49-F238E27FC236}">
                  <a16:creationId xmlns:a16="http://schemas.microsoft.com/office/drawing/2014/main" id="{70A71EDD-05BA-477A-AF02-443EC9743311}"/>
                </a:ext>
              </a:extLst>
            </p:cNvPr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913;p6">
              <a:extLst>
                <a:ext uri="{FF2B5EF4-FFF2-40B4-BE49-F238E27FC236}">
                  <a16:creationId xmlns:a16="http://schemas.microsoft.com/office/drawing/2014/main" id="{2B31A548-58D2-4BF8-A23D-8DF3886ABFDD}"/>
                </a:ext>
              </a:extLst>
            </p:cNvPr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14;p6">
              <a:extLst>
                <a:ext uri="{FF2B5EF4-FFF2-40B4-BE49-F238E27FC236}">
                  <a16:creationId xmlns:a16="http://schemas.microsoft.com/office/drawing/2014/main" id="{D7C258A4-2076-4B7A-9978-E508715533E0}"/>
                </a:ext>
              </a:extLst>
            </p:cNvPr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15;p6">
              <a:extLst>
                <a:ext uri="{FF2B5EF4-FFF2-40B4-BE49-F238E27FC236}">
                  <a16:creationId xmlns:a16="http://schemas.microsoft.com/office/drawing/2014/main" id="{C2E7CA1C-7D79-4DF2-BBF4-D395AC795D6A}"/>
                </a:ext>
              </a:extLst>
            </p:cNvPr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16;p6">
              <a:extLst>
                <a:ext uri="{FF2B5EF4-FFF2-40B4-BE49-F238E27FC236}">
                  <a16:creationId xmlns:a16="http://schemas.microsoft.com/office/drawing/2014/main" id="{73CEC8A2-52F1-4D7A-BBFD-E0EDF9BDD359}"/>
                </a:ext>
              </a:extLst>
            </p:cNvPr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917;p6">
              <a:extLst>
                <a:ext uri="{FF2B5EF4-FFF2-40B4-BE49-F238E27FC236}">
                  <a16:creationId xmlns:a16="http://schemas.microsoft.com/office/drawing/2014/main" id="{D8B10375-1104-4F05-BCBB-D41BABD934A1}"/>
                </a:ext>
              </a:extLst>
            </p:cNvPr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217528" y="3735532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7886849" y="-33530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8429135" y="3976526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217528" y="2127163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075636" y="1474137"/>
            <a:ext cx="6493964" cy="1448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8000" dirty="0"/>
              <a:t>INDICA AÍ</a:t>
            </a:r>
            <a:endParaRPr sz="8000" dirty="0"/>
          </a:p>
        </p:txBody>
      </p:sp>
      <p:sp>
        <p:nvSpPr>
          <p:cNvPr id="5" name="Google Shape;1891;p13">
            <a:extLst>
              <a:ext uri="{FF2B5EF4-FFF2-40B4-BE49-F238E27FC236}">
                <a16:creationId xmlns:a16="http://schemas.microsoft.com/office/drawing/2014/main" id="{F26A6458-B56C-47F6-AE58-D2A8EE1AAE58}"/>
              </a:ext>
            </a:extLst>
          </p:cNvPr>
          <p:cNvSpPr txBox="1">
            <a:spLocks/>
          </p:cNvSpPr>
          <p:nvPr/>
        </p:nvSpPr>
        <p:spPr>
          <a:xfrm>
            <a:off x="1325018" y="2415797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pt-BR" sz="3200" dirty="0"/>
              <a:t>Projeto Interdiciplinar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995655E-E8D5-48DF-AF04-DA34ACDE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438" y="4462109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-2308500" y="25717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Diagrama de </a:t>
            </a:r>
            <a:b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Sequência</a:t>
            </a:r>
            <a:endParaRPr sz="3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60000"/>
                    <a:lumOff val="40000"/>
                  </a:schemeClr>
                </a:solidFill>
              </a:rPr>
              <a:t>10</a:t>
            </a:fld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927;p18">
            <a:extLst>
              <a:ext uri="{FF2B5EF4-FFF2-40B4-BE49-F238E27FC236}">
                <a16:creationId xmlns:a16="http://schemas.microsoft.com/office/drawing/2014/main" id="{839DADE6-4D24-4A83-80FB-EFBC6E64003E}"/>
              </a:ext>
            </a:extLst>
          </p:cNvPr>
          <p:cNvSpPr txBox="1">
            <a:spLocks/>
          </p:cNvSpPr>
          <p:nvPr/>
        </p:nvSpPr>
        <p:spPr>
          <a:xfrm>
            <a:off x="-1430976" y="2153337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pt-BR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4FB04-5E4A-4CE0-B3DA-EEBE944DA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21"/>
          <a:stretch/>
        </p:blipFill>
        <p:spPr>
          <a:xfrm>
            <a:off x="2614526" y="160800"/>
            <a:ext cx="6974642" cy="491921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AABB453-D50A-4872-B062-A518DDBF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5" y="4567975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2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-1694337" y="254467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Modelo Conceitual ER</a:t>
            </a:r>
            <a:b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Banco de Dados</a:t>
            </a:r>
            <a:endParaRPr sz="3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60000"/>
                    <a:lumOff val="40000"/>
                  </a:schemeClr>
                </a:solidFill>
              </a:rPr>
              <a:t>11</a:t>
            </a:fld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927;p18">
            <a:extLst>
              <a:ext uri="{FF2B5EF4-FFF2-40B4-BE49-F238E27FC236}">
                <a16:creationId xmlns:a16="http://schemas.microsoft.com/office/drawing/2014/main" id="{839DADE6-4D24-4A83-80FB-EFBC6E64003E}"/>
              </a:ext>
            </a:extLst>
          </p:cNvPr>
          <p:cNvSpPr txBox="1">
            <a:spLocks/>
          </p:cNvSpPr>
          <p:nvPr/>
        </p:nvSpPr>
        <p:spPr>
          <a:xfrm>
            <a:off x="-143597" y="22803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pt-BR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A101C-22F4-49E8-9C7F-8A8DA6053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422" y="0"/>
            <a:ext cx="5508578" cy="51435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005F9FA-596F-4E3C-A265-8EBCB3C23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5" y="4567975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84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-1789587" y="339813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Modelo Lógico</a:t>
            </a:r>
            <a:b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Relacional do </a:t>
            </a:r>
            <a:b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Banco de Dados</a:t>
            </a:r>
            <a:b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sz="3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60000"/>
                    <a:lumOff val="40000"/>
                  </a:schemeClr>
                </a:solidFill>
              </a:rPr>
              <a:t>12</a:t>
            </a:fld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927;p18">
            <a:extLst>
              <a:ext uri="{FF2B5EF4-FFF2-40B4-BE49-F238E27FC236}">
                <a16:creationId xmlns:a16="http://schemas.microsoft.com/office/drawing/2014/main" id="{839DADE6-4D24-4A83-80FB-EFBC6E64003E}"/>
              </a:ext>
            </a:extLst>
          </p:cNvPr>
          <p:cNvSpPr txBox="1">
            <a:spLocks/>
          </p:cNvSpPr>
          <p:nvPr/>
        </p:nvSpPr>
        <p:spPr>
          <a:xfrm>
            <a:off x="-143597" y="22803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pt-BR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B3C6A-41C9-4D34-B892-3989B1A5B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71" t="25062" r="18750" b="21852"/>
          <a:stretch/>
        </p:blipFill>
        <p:spPr>
          <a:xfrm>
            <a:off x="3274706" y="665629"/>
            <a:ext cx="5869094" cy="38122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9307113-8F72-431E-A656-92330F96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5" y="4567975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7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35"/>
          <p:cNvSpPr/>
          <p:nvPr/>
        </p:nvSpPr>
        <p:spPr>
          <a:xfrm>
            <a:off x="250978" y="550200"/>
            <a:ext cx="6139832" cy="440681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115" name="Google Shape;2115;p35"/>
          <p:cNvSpPr txBox="1">
            <a:spLocks noGrp="1"/>
          </p:cNvSpPr>
          <p:nvPr>
            <p:ph type="body" idx="4294967295"/>
          </p:nvPr>
        </p:nvSpPr>
        <p:spPr>
          <a:xfrm>
            <a:off x="4427622" y="914817"/>
            <a:ext cx="6673850" cy="95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Telas do Programa</a:t>
            </a:r>
            <a:endParaRPr sz="3600" b="1" dirty="0">
              <a:solidFill>
                <a:schemeClr val="tx1">
                  <a:lumMod val="60000"/>
                  <a:lumOff val="4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1D860-E4CC-4B2C-B520-CCC08C949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46" y="1392654"/>
            <a:ext cx="2768107" cy="2218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0DE3E-B2C4-4F77-AA96-3CF64FE3A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453" y="1329071"/>
            <a:ext cx="2768107" cy="230119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0553399-EB42-43CD-A441-F0796C14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47" y="4577500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7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35"/>
          <p:cNvSpPr/>
          <p:nvPr/>
        </p:nvSpPr>
        <p:spPr>
          <a:xfrm>
            <a:off x="2609168" y="321600"/>
            <a:ext cx="6139832" cy="440681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115" name="Google Shape;2115;p35"/>
          <p:cNvSpPr txBox="1">
            <a:spLocks noGrp="1"/>
          </p:cNvSpPr>
          <p:nvPr>
            <p:ph type="body" idx="4294967295"/>
          </p:nvPr>
        </p:nvSpPr>
        <p:spPr>
          <a:xfrm>
            <a:off x="-2101850" y="529807"/>
            <a:ext cx="6673850" cy="95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Telas do Programa</a:t>
            </a:r>
            <a:endParaRPr sz="3600" b="1" dirty="0">
              <a:solidFill>
                <a:schemeClr val="tx1">
                  <a:lumMod val="60000"/>
                  <a:lumOff val="4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AD3A7-4A65-4549-9694-8DF20E5FC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40" y="920289"/>
            <a:ext cx="2955686" cy="2384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F99CE-178D-446C-8315-AF311B3041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" r="1640"/>
          <a:stretch/>
        </p:blipFill>
        <p:spPr>
          <a:xfrm>
            <a:off x="2885187" y="916954"/>
            <a:ext cx="2590853" cy="238477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6CCD9B2-7A80-4C93-A295-29C1A7B0C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5" y="4567975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4500" y="1397000"/>
            <a:ext cx="5715000" cy="828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chemeClr val="lt1"/>
                </a:solidFill>
              </a:rPr>
              <a:t>Apresentação do Software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4500" y="2225675"/>
            <a:ext cx="57150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3600" dirty="0">
                <a:solidFill>
                  <a:schemeClr val="tx1">
                    <a:lumMod val="75000"/>
                  </a:schemeClr>
                </a:solidFill>
              </a:rPr>
              <a:t>👍</a:t>
            </a:r>
            <a:endParaRPr sz="3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2A15DB-82D6-4639-ABE4-5AE77A31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1" y="4577212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89539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Integrantes</a:t>
            </a:r>
            <a:endParaRPr sz="4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897" name="Google Shape;1897;p14"/>
          <p:cNvSpPr txBox="1"/>
          <p:nvPr/>
        </p:nvSpPr>
        <p:spPr>
          <a:xfrm>
            <a:off x="2925223" y="1744050"/>
            <a:ext cx="3293554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Eric Alves – 818142418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Marcelo Vinicius – 81821909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Weslley Ribeiro - 818115279</a:t>
            </a:r>
            <a:endParaRPr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FC6487-559C-4BC0-9777-E49B14D5E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386" y="4520475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241425" y="528412"/>
            <a:ext cx="6661150" cy="828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SOFTWARE DE RECOMENDAÇÃO MÚSICAL</a:t>
            </a:r>
            <a:endParaRPr sz="4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241425" y="1357537"/>
            <a:ext cx="6659563" cy="2843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600" dirty="0"/>
              <a:t>O desenvolvido para o projeto de conclusão parical das unidades curriculares é um sistema de recomendação de músicas, podendo o usuário acessar suas músicas, avalia-las e adicionar gêneros a sua lista, assim como recomendações de músicas, possuindo uma inteface e um deshboard para exibição podendo acessar suas listas e avaliações excluir ou acrecentar gêneros a sua lista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431D47E-4EEF-424B-838B-2868AE3C3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386" y="4386713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4</a:t>
            </a:fld>
            <a:endParaRPr lang="en"/>
          </a:p>
        </p:txBody>
      </p:sp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775" y="847026"/>
            <a:ext cx="6394450" cy="9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400" b="0" dirty="0">
                <a:solidFill>
                  <a:schemeClr val="bg1"/>
                </a:solidFill>
              </a:rPr>
              <a:t>Assinaturas de streaming de música crescem 35% durante pandemia</a:t>
            </a: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218362" y="1929975"/>
            <a:ext cx="639445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Não é novidade que, cada vez mais, o streaming de música faz parte de nossas vidas. Mas, esse serviço teve sua importância ampliada durante essa pandemia.</a:t>
            </a:r>
            <a:endParaRPr sz="20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165679" y="3391030"/>
            <a:ext cx="1789798" cy="1515728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769672" y="3697462"/>
            <a:ext cx="731090" cy="803502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277;p8">
            <a:extLst>
              <a:ext uri="{FF2B5EF4-FFF2-40B4-BE49-F238E27FC236}">
                <a16:creationId xmlns:a16="http://schemas.microsoft.com/office/drawing/2014/main" id="{A658E601-2568-4133-875D-DA5F8C36BE4B}"/>
              </a:ext>
            </a:extLst>
          </p:cNvPr>
          <p:cNvGrpSpPr/>
          <p:nvPr/>
        </p:nvGrpSpPr>
        <p:grpSpPr>
          <a:xfrm>
            <a:off x="8489845" y="997304"/>
            <a:ext cx="637429" cy="1130622"/>
            <a:chOff x="6233393" y="2021291"/>
            <a:chExt cx="637429" cy="1130622"/>
          </a:xfrm>
        </p:grpSpPr>
        <p:sp>
          <p:nvSpPr>
            <p:cNvPr id="10" name="Google Shape;1278;p8">
              <a:extLst>
                <a:ext uri="{FF2B5EF4-FFF2-40B4-BE49-F238E27FC236}">
                  <a16:creationId xmlns:a16="http://schemas.microsoft.com/office/drawing/2014/main" id="{9DD29B44-7ABE-4455-AC8B-8CA4F1957252}"/>
                </a:ext>
              </a:extLst>
            </p:cNvPr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9;p8">
              <a:extLst>
                <a:ext uri="{FF2B5EF4-FFF2-40B4-BE49-F238E27FC236}">
                  <a16:creationId xmlns:a16="http://schemas.microsoft.com/office/drawing/2014/main" id="{4313C9F1-311A-4598-BDDE-2AF666461D7D}"/>
                </a:ext>
              </a:extLst>
            </p:cNvPr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0;p8">
              <a:extLst>
                <a:ext uri="{FF2B5EF4-FFF2-40B4-BE49-F238E27FC236}">
                  <a16:creationId xmlns:a16="http://schemas.microsoft.com/office/drawing/2014/main" id="{09028507-F1BF-4248-9CCD-C7D54F67A48C}"/>
                </a:ext>
              </a:extLst>
            </p:cNvPr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1;p8">
              <a:extLst>
                <a:ext uri="{FF2B5EF4-FFF2-40B4-BE49-F238E27FC236}">
                  <a16:creationId xmlns:a16="http://schemas.microsoft.com/office/drawing/2014/main" id="{01A257DA-D407-4C70-B309-9235017899BE}"/>
                </a:ext>
              </a:extLst>
            </p:cNvPr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2;p8">
              <a:extLst>
                <a:ext uri="{FF2B5EF4-FFF2-40B4-BE49-F238E27FC236}">
                  <a16:creationId xmlns:a16="http://schemas.microsoft.com/office/drawing/2014/main" id="{A62FC5D2-D4AB-443C-90CE-94AAC23F1DC4}"/>
                </a:ext>
              </a:extLst>
            </p:cNvPr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3;p8">
              <a:extLst>
                <a:ext uri="{FF2B5EF4-FFF2-40B4-BE49-F238E27FC236}">
                  <a16:creationId xmlns:a16="http://schemas.microsoft.com/office/drawing/2014/main" id="{C5C21997-C450-49DD-A1C2-05AB939BF8D8}"/>
                </a:ext>
              </a:extLst>
            </p:cNvPr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4;p8">
              <a:extLst>
                <a:ext uri="{FF2B5EF4-FFF2-40B4-BE49-F238E27FC236}">
                  <a16:creationId xmlns:a16="http://schemas.microsoft.com/office/drawing/2014/main" id="{70546025-DB9C-4BE5-9627-3B62B8DB3A8D}"/>
                </a:ext>
              </a:extLst>
            </p:cNvPr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5;p8">
              <a:extLst>
                <a:ext uri="{FF2B5EF4-FFF2-40B4-BE49-F238E27FC236}">
                  <a16:creationId xmlns:a16="http://schemas.microsoft.com/office/drawing/2014/main" id="{C2ACCBFF-0B7D-42C7-B495-4A492AAB2A4C}"/>
                </a:ext>
              </a:extLst>
            </p:cNvPr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86;p8">
            <a:extLst>
              <a:ext uri="{FF2B5EF4-FFF2-40B4-BE49-F238E27FC236}">
                <a16:creationId xmlns:a16="http://schemas.microsoft.com/office/drawing/2014/main" id="{9D049909-8E52-4D12-A9AA-6C5FDC8F0DD4}"/>
              </a:ext>
            </a:extLst>
          </p:cNvPr>
          <p:cNvGrpSpPr/>
          <p:nvPr/>
        </p:nvGrpSpPr>
        <p:grpSpPr>
          <a:xfrm>
            <a:off x="7020089" y="3327383"/>
            <a:ext cx="2123707" cy="1816117"/>
            <a:chOff x="5191704" y="3618202"/>
            <a:chExt cx="1679118" cy="1534882"/>
          </a:xfrm>
        </p:grpSpPr>
        <p:sp>
          <p:nvSpPr>
            <p:cNvPr id="19" name="Google Shape;1287;p8">
              <a:extLst>
                <a:ext uri="{FF2B5EF4-FFF2-40B4-BE49-F238E27FC236}">
                  <a16:creationId xmlns:a16="http://schemas.microsoft.com/office/drawing/2014/main" id="{5EE4458E-3DA2-4BF6-A475-562A091DEBD6}"/>
                </a:ext>
              </a:extLst>
            </p:cNvPr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88;p8">
              <a:extLst>
                <a:ext uri="{FF2B5EF4-FFF2-40B4-BE49-F238E27FC236}">
                  <a16:creationId xmlns:a16="http://schemas.microsoft.com/office/drawing/2014/main" id="{61EEA4FE-24E1-43BB-B769-613FD05BA50D}"/>
                </a:ext>
              </a:extLst>
            </p:cNvPr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89;p8">
              <a:extLst>
                <a:ext uri="{FF2B5EF4-FFF2-40B4-BE49-F238E27FC236}">
                  <a16:creationId xmlns:a16="http://schemas.microsoft.com/office/drawing/2014/main" id="{64166382-CCAB-42DE-BCCB-3D8434A7D635}"/>
                </a:ext>
              </a:extLst>
            </p:cNvPr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0;p8">
              <a:extLst>
                <a:ext uri="{FF2B5EF4-FFF2-40B4-BE49-F238E27FC236}">
                  <a16:creationId xmlns:a16="http://schemas.microsoft.com/office/drawing/2014/main" id="{30D263F9-3CD3-4A7B-961A-D46936D083DB}"/>
                </a:ext>
              </a:extLst>
            </p:cNvPr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1;p8">
              <a:extLst>
                <a:ext uri="{FF2B5EF4-FFF2-40B4-BE49-F238E27FC236}">
                  <a16:creationId xmlns:a16="http://schemas.microsoft.com/office/drawing/2014/main" id="{81F2E2D0-1B63-430E-9084-50BEC8AFAA84}"/>
                </a:ext>
              </a:extLst>
            </p:cNvPr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2;p8">
              <a:extLst>
                <a:ext uri="{FF2B5EF4-FFF2-40B4-BE49-F238E27FC236}">
                  <a16:creationId xmlns:a16="http://schemas.microsoft.com/office/drawing/2014/main" id="{36B686F1-AA1A-4C15-A7D8-468D9DD2402E}"/>
                </a:ext>
              </a:extLst>
            </p:cNvPr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3;p8">
              <a:extLst>
                <a:ext uri="{FF2B5EF4-FFF2-40B4-BE49-F238E27FC236}">
                  <a16:creationId xmlns:a16="http://schemas.microsoft.com/office/drawing/2014/main" id="{ABD0F5FE-7F33-4E0D-B849-A42CC897F8B7}"/>
                </a:ext>
              </a:extLst>
            </p:cNvPr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4;p8">
              <a:extLst>
                <a:ext uri="{FF2B5EF4-FFF2-40B4-BE49-F238E27FC236}">
                  <a16:creationId xmlns:a16="http://schemas.microsoft.com/office/drawing/2014/main" id="{2CE5A08A-976C-4870-82E1-4B7AC4E44DBA}"/>
                </a:ext>
              </a:extLst>
            </p:cNvPr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5;p8">
              <a:extLst>
                <a:ext uri="{FF2B5EF4-FFF2-40B4-BE49-F238E27FC236}">
                  <a16:creationId xmlns:a16="http://schemas.microsoft.com/office/drawing/2014/main" id="{7456F2A2-5F35-4400-B7C3-B6C299F7F71B}"/>
                </a:ext>
              </a:extLst>
            </p:cNvPr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6;p8">
              <a:extLst>
                <a:ext uri="{FF2B5EF4-FFF2-40B4-BE49-F238E27FC236}">
                  <a16:creationId xmlns:a16="http://schemas.microsoft.com/office/drawing/2014/main" id="{6BE89E51-358D-43DE-9D89-7032A95303C3}"/>
                </a:ext>
              </a:extLst>
            </p:cNvPr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">
            <a:extLst>
              <a:ext uri="{FF2B5EF4-FFF2-40B4-BE49-F238E27FC236}">
                <a16:creationId xmlns:a16="http://schemas.microsoft.com/office/drawing/2014/main" id="{35DDA084-4F86-4596-9E55-20D4A4135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165" y="4574322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900" y="153158"/>
            <a:ext cx="6028200" cy="919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Requesitos de Usuário (Funcionais)</a:t>
            </a:r>
            <a:endParaRPr sz="4400"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871538" y="1775850"/>
            <a:ext cx="7400924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>
              <a:buFont typeface="+mj-lt"/>
              <a:buAutoNum type="arabicPeriod"/>
            </a:pPr>
            <a:r>
              <a:rPr lang="pt-BR" dirty="0"/>
              <a:t>Os usuários poderão se cadastrar no sistema para obter recomendações musicais; </a:t>
            </a:r>
          </a:p>
          <a:p>
            <a:pPr lvl="0" indent="-457200" algn="l">
              <a:buFont typeface="+mj-lt"/>
              <a:buAutoNum type="arabicPeriod"/>
            </a:pPr>
            <a:r>
              <a:rPr lang="pt-BR" dirty="0"/>
              <a:t>2. Os usuários poderão avaliar quantas músicas desejar do sistema; </a:t>
            </a:r>
          </a:p>
          <a:p>
            <a:pPr lvl="0" indent="-457200" algn="l">
              <a:buFont typeface="+mj-lt"/>
              <a:buAutoNum type="arabicPeriod"/>
            </a:pPr>
            <a:r>
              <a:rPr lang="pt-BR" dirty="0"/>
              <a:t>Os usuários poderão dar uma nota de 0 a 5 a cada música existente; </a:t>
            </a:r>
          </a:p>
          <a:p>
            <a:pPr lvl="0" indent="-457200" algn="l">
              <a:buFont typeface="+mj-lt"/>
              <a:buAutoNum type="arabicPeriod"/>
            </a:pPr>
            <a:r>
              <a:rPr lang="pt-BR" dirty="0"/>
              <a:t>Os usuários poderão solicitar recomendações de músicas quantas vezes desejar</a:t>
            </a:r>
          </a:p>
          <a:p>
            <a:pPr lvl="0" indent="-457200" algn="l">
              <a:buFont typeface="+mj-lt"/>
              <a:buAutoNum type="arabicPeriod"/>
            </a:pPr>
            <a:r>
              <a:rPr lang="pt-BR" dirty="0"/>
              <a:t>Os usuários poderão escolher músicas que pertençam aos seus gêneros preferidos;</a:t>
            </a:r>
          </a:p>
          <a:p>
            <a:pPr lvl="0" indent="-457200">
              <a:buFont typeface="+mj-lt"/>
              <a:buAutoNum type="arabicPeriod"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95382-D571-4E90-8DAE-CD6B96F3F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386" y="4494997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278260" y="0"/>
            <a:ext cx="6767953" cy="795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Requesitos de sitema(Não Funcionais)</a:t>
            </a:r>
            <a:endParaRPr sz="4400"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517358" y="654899"/>
            <a:ext cx="8429042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pt-BR" dirty="0"/>
              <a:t> </a:t>
            </a:r>
            <a:r>
              <a:rPr lang="pt-BR" sz="1400" dirty="0"/>
              <a:t>O sistema deverá manter os dados pessoais dos usuários;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 O sistema deverá manter os dados sobre as músicas;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 O sistema deverá emitir assim que solicitada pelo usuário uma lista de músicas ordenada em ordem não crescente.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 O sistema deverá realizar inserções, remoções e atualizações das músicas;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O sistema deverá manter para cada usuário uma lista de gêneros musicais preferidos;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 Cada música deverá estar associada a uma lista de gênero;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Cada usuário poderá dar uma nota mínima de 1 limitada a 5 para cada música existente;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Nota 0 deverá indicar que o usuário não avaliou a música;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Quanto maior a nota, maior será a classificação da música dentro do sistema;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 Cada música deverá ter um posto no sistema, o posto da música será a média das notas que ela recebeu de cada usuário existente no sistema;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O sistema deverá possuir pelo menos três gêneros musicais, para cada gênero pelo menos 5 músicas;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 O sistema deverá fornecer informações de acesso para os usuários como login, senha e cadastro;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pt-BR" sz="1400" dirty="0"/>
              <a:t>O sistema deverá fornecer sempre ao usuário recomendações de novas músicas e essa deverá estar associada a pelo menos um gênero que ele goste. 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E95382-D571-4E90-8DAE-CD6B96F3F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386" y="4488601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47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Diagrama de casos de uso</a:t>
            </a:r>
            <a:endParaRPr sz="3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fld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E890F-FFE3-4D91-B801-DD5074693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78" t="28557" r="63158" b="27778"/>
          <a:stretch/>
        </p:blipFill>
        <p:spPr>
          <a:xfrm>
            <a:off x="0" y="1088962"/>
            <a:ext cx="4170232" cy="3374754"/>
          </a:xfrm>
          <a:prstGeom prst="rect">
            <a:avLst/>
          </a:prstGeom>
        </p:spPr>
      </p:pic>
      <p:sp>
        <p:nvSpPr>
          <p:cNvPr id="8" name="Google Shape;1921;p17">
            <a:extLst>
              <a:ext uri="{FF2B5EF4-FFF2-40B4-BE49-F238E27FC236}">
                <a16:creationId xmlns:a16="http://schemas.microsoft.com/office/drawing/2014/main" id="{BB319D8F-FE44-4AD7-9451-611BDDE406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70232" y="620744"/>
            <a:ext cx="4973568" cy="4311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b="1" dirty="0"/>
              <a:t>Usuário:  R</a:t>
            </a:r>
            <a:r>
              <a:rPr lang="pt-BR" sz="1400" dirty="0"/>
              <a:t>egistrando-se préviamente eles podem ouvir músicas, classifica-las gerênciar seus gêneros e atribuir notas.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b="1" dirty="0"/>
              <a:t>Login: R</a:t>
            </a:r>
            <a:r>
              <a:rPr lang="pt-BR" sz="1400" dirty="0"/>
              <a:t>epresenta  a possibilidade dos usuários relizar cadastro e login no sistema, acessando sua conta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b="1" dirty="0"/>
              <a:t>Recomendação de músicas: U</a:t>
            </a:r>
            <a:r>
              <a:rPr lang="pt-BR" sz="1400" dirty="0"/>
              <a:t>m caso secundário onde o usuário solicita ao sistema recomedações de músicas.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b="1" dirty="0"/>
              <a:t>Gêneros preferidos: </a:t>
            </a:r>
            <a:r>
              <a:rPr lang="pt-BR" sz="1400" dirty="0"/>
              <a:t>caso de uso onde estarão disponivél as músicas preferidas de cada usuário podendo fazer a adição ou remoção de cada uma delas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b="1" dirty="0"/>
              <a:t>Avaliar músicas</a:t>
            </a:r>
            <a:r>
              <a:rPr lang="pt-BR" sz="1400" dirty="0"/>
              <a:t>: caso de uso secundário que possibilita o usuário avaliar suas músicas classificando-as em ordem decrescente e criando uma lista</a:t>
            </a:r>
            <a:endParaRPr sz="1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D19447-2E1B-4A0D-899C-EFE6C768E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5" y="4567975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-2044587" y="22803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Diagrama de classes</a:t>
            </a:r>
            <a:endParaRPr sz="3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60000"/>
                    <a:lumOff val="40000"/>
                  </a:schemeClr>
                </a:solidFill>
              </a:rPr>
              <a:t>8</a:t>
            </a:fld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617FF-D9F5-48DE-8394-D24DC2114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147" y="216657"/>
            <a:ext cx="5485266" cy="482664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B55AA1E-2732-4A39-AB37-4AFC647DD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5" y="4567975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8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-1430976" y="1774974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Diagrama de Atividade</a:t>
            </a:r>
            <a:endParaRPr sz="3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60000"/>
                    <a:lumOff val="40000"/>
                  </a:schemeClr>
                </a:solidFill>
              </a:rPr>
              <a:t>9</a:t>
            </a:fld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6F759-14D6-4721-9DE7-21DE7EB6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2916628" cy="5143500"/>
          </a:xfrm>
          <a:prstGeom prst="rect">
            <a:avLst/>
          </a:prstGeom>
        </p:spPr>
      </p:pic>
      <p:sp>
        <p:nvSpPr>
          <p:cNvPr id="7" name="Google Shape;1927;p18">
            <a:extLst>
              <a:ext uri="{FF2B5EF4-FFF2-40B4-BE49-F238E27FC236}">
                <a16:creationId xmlns:a16="http://schemas.microsoft.com/office/drawing/2014/main" id="{839DADE6-4D24-4A83-80FB-EFBC6E64003E}"/>
              </a:ext>
            </a:extLst>
          </p:cNvPr>
          <p:cNvSpPr txBox="1">
            <a:spLocks/>
          </p:cNvSpPr>
          <p:nvPr/>
        </p:nvSpPr>
        <p:spPr>
          <a:xfrm>
            <a:off x="-1430976" y="2153337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pt-BR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Recomedação de Música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2047AB-DDBE-422F-A6F2-A354C214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5" y="4567975"/>
            <a:ext cx="1205014" cy="4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6274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570</Words>
  <Application>Microsoft Office PowerPoint</Application>
  <PresentationFormat>On-screen Show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Merriweather</vt:lpstr>
      <vt:lpstr>Arial</vt:lpstr>
      <vt:lpstr>Amatic SC</vt:lpstr>
      <vt:lpstr>Nathaniel template</vt:lpstr>
      <vt:lpstr>INDICA AÍ</vt:lpstr>
      <vt:lpstr>Integrantes</vt:lpstr>
      <vt:lpstr>SOFTWARE DE RECOMENDAÇÃO MÚSICAL</vt:lpstr>
      <vt:lpstr>Assinaturas de streaming de música crescem 35% durante pandemia</vt:lpstr>
      <vt:lpstr>Requesitos de Usuário (Funcionais)</vt:lpstr>
      <vt:lpstr>Requesitos de sitema(Não Funcionais)</vt:lpstr>
      <vt:lpstr>Diagrama de casos de uso</vt:lpstr>
      <vt:lpstr>Diagrama de classes</vt:lpstr>
      <vt:lpstr>Diagrama de Atividade</vt:lpstr>
      <vt:lpstr>Diagrama de  Sequência</vt:lpstr>
      <vt:lpstr>Modelo Conceitual ER Banco de Dados</vt:lpstr>
      <vt:lpstr>Modelo Lógico Relacional do  Banco de Dados </vt:lpstr>
      <vt:lpstr>PowerPoint Presentation</vt:lpstr>
      <vt:lpstr>PowerPoint Presentation</vt:lpstr>
      <vt:lpstr>Apresentação do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 AÍ</dc:title>
  <dc:creator>Eric Alves</dc:creator>
  <cp:lastModifiedBy>Eric Alves</cp:lastModifiedBy>
  <cp:revision>20</cp:revision>
  <dcterms:modified xsi:type="dcterms:W3CDTF">2020-12-03T22:07:11Z</dcterms:modified>
</cp:coreProperties>
</file>