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622A-63F1-FFBB-8A4C-DC8DB2F98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6BD396-C329-943D-D946-9A6EBECCF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64545A-A17B-A81E-AF74-0BB3C741BC2F}"/>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5" name="Footer Placeholder 4">
            <a:extLst>
              <a:ext uri="{FF2B5EF4-FFF2-40B4-BE49-F238E27FC236}">
                <a16:creationId xmlns:a16="http://schemas.microsoft.com/office/drawing/2014/main" id="{AF64186F-0BEA-EFC6-D079-B6CF0A3AA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493E7-2F90-9171-FDB1-7EA494E62685}"/>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368215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E282-FE0A-887E-504F-A8A31DBBD3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E4259-172F-0636-9468-7894F37252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C09A0-08A5-D342-10F7-7C9364A55A32}"/>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5" name="Footer Placeholder 4">
            <a:extLst>
              <a:ext uri="{FF2B5EF4-FFF2-40B4-BE49-F238E27FC236}">
                <a16:creationId xmlns:a16="http://schemas.microsoft.com/office/drawing/2014/main" id="{50D150FC-6ED0-F8EA-5EF1-E404ED39D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0B6DC-A518-2E23-A7CC-81156AB6C46D}"/>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91400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B7B2F-21F2-5A4C-7CDB-524C072C11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99F2D-08E2-5A3B-A594-A6CF255DD3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AE7A-EDD6-B4F4-3141-E6E1B892FCE1}"/>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5" name="Footer Placeholder 4">
            <a:extLst>
              <a:ext uri="{FF2B5EF4-FFF2-40B4-BE49-F238E27FC236}">
                <a16:creationId xmlns:a16="http://schemas.microsoft.com/office/drawing/2014/main" id="{21103677-884D-57BE-D72A-E4F5422B8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7CD9E-A306-DBA3-E1C0-3FEDD6BDA18D}"/>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194677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D4B0-7112-04C0-07FD-84B69BBF8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1F049-7D9F-90E4-6FEF-F0BF18937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81897-9CA7-AD6D-AF33-347C0B1C9F05}"/>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5" name="Footer Placeholder 4">
            <a:extLst>
              <a:ext uri="{FF2B5EF4-FFF2-40B4-BE49-F238E27FC236}">
                <a16:creationId xmlns:a16="http://schemas.microsoft.com/office/drawing/2014/main" id="{4C2455E9-4126-1AE6-D676-6BEDF4868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F0945-6882-DA42-6BDE-5863900CB63F}"/>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3700820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A182-9DA6-6CD0-F56B-2630616D3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410F69-B775-4468-8F45-4AD8877651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6C03D-BA58-CF72-273A-7E14C3351EFF}"/>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5" name="Footer Placeholder 4">
            <a:extLst>
              <a:ext uri="{FF2B5EF4-FFF2-40B4-BE49-F238E27FC236}">
                <a16:creationId xmlns:a16="http://schemas.microsoft.com/office/drawing/2014/main" id="{FB86E32A-2986-7208-AAF8-3B3D2A0F8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0A1A6-FA90-9C11-7F43-B185E59BAAD5}"/>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110002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E0EA-AA1E-AD51-E5DE-414A480BA6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3FEEED-49B7-E226-15DD-45EEA90A9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4DEA28-B463-2BCE-7CC6-14A78463F8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928D10-D0FA-B0F4-76E7-FE4E1C65EBC9}"/>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6" name="Footer Placeholder 5">
            <a:extLst>
              <a:ext uri="{FF2B5EF4-FFF2-40B4-BE49-F238E27FC236}">
                <a16:creationId xmlns:a16="http://schemas.microsoft.com/office/drawing/2014/main" id="{46CBE4D4-E43A-ACA6-B260-2EBCBA94C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F10143-9D48-34F9-97AB-7855E604484B}"/>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218423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1886-8245-5ED7-E6E0-3F1437B5AB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994639-F6E9-51A8-55C5-B323134F48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49339A-2564-C259-3E44-DE68F7BA7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A5D4E-9720-6E6C-8E61-10182FFB9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4B5E5D-DD0B-A651-3B9B-D3A7EFC356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D79C46-8969-06C6-17E5-8B236E56CCB7}"/>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8" name="Footer Placeholder 7">
            <a:extLst>
              <a:ext uri="{FF2B5EF4-FFF2-40B4-BE49-F238E27FC236}">
                <a16:creationId xmlns:a16="http://schemas.microsoft.com/office/drawing/2014/main" id="{DFC97EDB-DA6D-8A9C-CB35-064C2EACD0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407A38-227D-6997-F07F-021EC2461C5E}"/>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226151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ED27-1252-4A91-3F06-99EA99C89B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86C7D5-B34B-9414-37F2-0241E00ABA69}"/>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4" name="Footer Placeholder 3">
            <a:extLst>
              <a:ext uri="{FF2B5EF4-FFF2-40B4-BE49-F238E27FC236}">
                <a16:creationId xmlns:a16="http://schemas.microsoft.com/office/drawing/2014/main" id="{550DC32A-06B3-5C61-6F9E-7D0C419426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DCDF0F-C9DC-FD43-3A4F-9C894EDB6186}"/>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330197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35DBD-C7DD-BFAF-2C4E-BCC7CE590B23}"/>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3" name="Footer Placeholder 2">
            <a:extLst>
              <a:ext uri="{FF2B5EF4-FFF2-40B4-BE49-F238E27FC236}">
                <a16:creationId xmlns:a16="http://schemas.microsoft.com/office/drawing/2014/main" id="{B5EE8605-A7E5-468E-4479-4E4C097414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7CA2C2-1153-BD13-6F6A-66586F472A5E}"/>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373831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2B0B-387B-F707-3C32-A794B9EA4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5F0ED5-0AAD-A929-0300-720BA65FA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488B2-1CF0-0CFE-874A-72A3AE1FF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0AFE8-D185-C141-2F22-5E7AD37D0383}"/>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6" name="Footer Placeholder 5">
            <a:extLst>
              <a:ext uri="{FF2B5EF4-FFF2-40B4-BE49-F238E27FC236}">
                <a16:creationId xmlns:a16="http://schemas.microsoft.com/office/drawing/2014/main" id="{BBB62804-DDD4-9909-1C22-B04EE1E40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B6CA-70BC-25F5-C95F-5EBE87BD1EC0}"/>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322648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F8F1-D1AD-1329-64BA-5D7E55FA9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2F30E-5EB4-66B4-8AC8-536B00260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0E4F38-EE6C-FE38-3EA4-B16F31B02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FCF14-4FC8-0868-B267-D72160B0B75F}"/>
              </a:ext>
            </a:extLst>
          </p:cNvPr>
          <p:cNvSpPr>
            <a:spLocks noGrp="1"/>
          </p:cNvSpPr>
          <p:nvPr>
            <p:ph type="dt" sz="half" idx="10"/>
          </p:nvPr>
        </p:nvSpPr>
        <p:spPr/>
        <p:txBody>
          <a:bodyPr/>
          <a:lstStyle/>
          <a:p>
            <a:fld id="{E5FBC7CD-28DE-4982-AC8E-947463269E13}" type="datetimeFigureOut">
              <a:rPr lang="en-US" smtClean="0"/>
              <a:t>8/17/2023</a:t>
            </a:fld>
            <a:endParaRPr lang="en-US"/>
          </a:p>
        </p:txBody>
      </p:sp>
      <p:sp>
        <p:nvSpPr>
          <p:cNvPr id="6" name="Footer Placeholder 5">
            <a:extLst>
              <a:ext uri="{FF2B5EF4-FFF2-40B4-BE49-F238E27FC236}">
                <a16:creationId xmlns:a16="http://schemas.microsoft.com/office/drawing/2014/main" id="{20F15C56-6A79-62A0-2257-FF60AF2F1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DC3F1-6C20-7837-94B3-D5D7BCD6C0AC}"/>
              </a:ext>
            </a:extLst>
          </p:cNvPr>
          <p:cNvSpPr>
            <a:spLocks noGrp="1"/>
          </p:cNvSpPr>
          <p:nvPr>
            <p:ph type="sldNum" sz="quarter" idx="12"/>
          </p:nvPr>
        </p:nvSpPr>
        <p:spPr/>
        <p:txBody>
          <a:bodyPr/>
          <a:lstStyle/>
          <a:p>
            <a:fld id="{96833652-E49E-4731-A149-C5DDD0128974}" type="slidenum">
              <a:rPr lang="en-US" smtClean="0"/>
              <a:t>‹#›</a:t>
            </a:fld>
            <a:endParaRPr lang="en-US"/>
          </a:p>
        </p:txBody>
      </p:sp>
    </p:spTree>
    <p:extLst>
      <p:ext uri="{BB962C8B-B14F-4D97-AF65-F5344CB8AC3E}">
        <p14:creationId xmlns:p14="http://schemas.microsoft.com/office/powerpoint/2010/main" val="341951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48525-6800-0973-4EF9-4109502EA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801C63-1715-7021-4569-6980BD014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0F6E7-DA0A-E67C-721A-EAC81FFA8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BC7CD-28DE-4982-AC8E-947463269E13}" type="datetimeFigureOut">
              <a:rPr lang="en-US" smtClean="0"/>
              <a:t>8/17/2023</a:t>
            </a:fld>
            <a:endParaRPr lang="en-US"/>
          </a:p>
        </p:txBody>
      </p:sp>
      <p:sp>
        <p:nvSpPr>
          <p:cNvPr id="5" name="Footer Placeholder 4">
            <a:extLst>
              <a:ext uri="{FF2B5EF4-FFF2-40B4-BE49-F238E27FC236}">
                <a16:creationId xmlns:a16="http://schemas.microsoft.com/office/drawing/2014/main" id="{9DAF2AE6-CABF-E7B2-B16B-11068FCB4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CE789B-3D9A-4718-82C2-3D77AB18C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33652-E49E-4731-A149-C5DDD0128974}" type="slidenum">
              <a:rPr lang="en-US" smtClean="0"/>
              <a:t>‹#›</a:t>
            </a:fld>
            <a:endParaRPr lang="en-US"/>
          </a:p>
        </p:txBody>
      </p:sp>
    </p:spTree>
    <p:extLst>
      <p:ext uri="{BB962C8B-B14F-4D97-AF65-F5344CB8AC3E}">
        <p14:creationId xmlns:p14="http://schemas.microsoft.com/office/powerpoint/2010/main" val="58144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AE8F-781C-3D2F-8B61-5B367FA2D7E2}"/>
              </a:ext>
            </a:extLst>
          </p:cNvPr>
          <p:cNvSpPr>
            <a:spLocks noGrp="1"/>
          </p:cNvSpPr>
          <p:nvPr>
            <p:ph type="ctrTitle"/>
          </p:nvPr>
        </p:nvSpPr>
        <p:spPr/>
        <p:txBody>
          <a:bodyPr/>
          <a:lstStyle/>
          <a:p>
            <a:r>
              <a:rPr lang="en-US" b="1" i="0" dirty="0">
                <a:solidFill>
                  <a:srgbClr val="1F2328"/>
                </a:solidFill>
                <a:effectLst/>
                <a:latin typeface="-apple-system"/>
              </a:rPr>
              <a:t>Airbnb Tableau Dashboard</a:t>
            </a:r>
            <a:endParaRPr lang="en-US" dirty="0"/>
          </a:p>
        </p:txBody>
      </p:sp>
      <p:sp>
        <p:nvSpPr>
          <p:cNvPr id="3" name="Subtitle 2">
            <a:extLst>
              <a:ext uri="{FF2B5EF4-FFF2-40B4-BE49-F238E27FC236}">
                <a16:creationId xmlns:a16="http://schemas.microsoft.com/office/drawing/2014/main" id="{F5591DF2-0B28-8E63-E40B-A7E5611518B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246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FF5F-8DA6-78E6-4F53-70DDBE5440D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Bookings Per Agent (By ID)</a:t>
            </a:r>
          </a:p>
        </p:txBody>
      </p:sp>
      <p:pic>
        <p:nvPicPr>
          <p:cNvPr id="4" name="Content Placeholder 3" descr="A graph with blue squares&#10;&#10;Description automatically generated">
            <a:extLst>
              <a:ext uri="{FF2B5EF4-FFF2-40B4-BE49-F238E27FC236}">
                <a16:creationId xmlns:a16="http://schemas.microsoft.com/office/drawing/2014/main" id="{64390FBE-897A-FB94-F310-2F0C277221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445"/>
          <a:stretch/>
        </p:blipFill>
        <p:spPr>
          <a:xfrm>
            <a:off x="1278654" y="1675227"/>
            <a:ext cx="9634691" cy="4394199"/>
          </a:xfrm>
          <a:prstGeom prst="rect">
            <a:avLst/>
          </a:prstGeom>
        </p:spPr>
      </p:pic>
    </p:spTree>
    <p:extLst>
      <p:ext uri="{BB962C8B-B14F-4D97-AF65-F5344CB8AC3E}">
        <p14:creationId xmlns:p14="http://schemas.microsoft.com/office/powerpoint/2010/main" val="394119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F1C7-9141-810A-9DE6-8677FAFA3D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Agents Bookings Per Market Segment</a:t>
            </a:r>
          </a:p>
        </p:txBody>
      </p:sp>
      <p:pic>
        <p:nvPicPr>
          <p:cNvPr id="4" name="Content Placeholder 3" descr="A graph with numbers and letters&#10;&#10;Description automatically generated">
            <a:extLst>
              <a:ext uri="{FF2B5EF4-FFF2-40B4-BE49-F238E27FC236}">
                <a16:creationId xmlns:a16="http://schemas.microsoft.com/office/drawing/2014/main" id="{CBA4EB3E-0D68-CE55-78FD-5B7D23D2A5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930"/>
          <a:stretch/>
        </p:blipFill>
        <p:spPr>
          <a:xfrm>
            <a:off x="1870808" y="1675227"/>
            <a:ext cx="8450384" cy="4394199"/>
          </a:xfrm>
          <a:prstGeom prst="rect">
            <a:avLst/>
          </a:prstGeom>
        </p:spPr>
      </p:pic>
    </p:spTree>
    <p:extLst>
      <p:ext uri="{BB962C8B-B14F-4D97-AF65-F5344CB8AC3E}">
        <p14:creationId xmlns:p14="http://schemas.microsoft.com/office/powerpoint/2010/main" val="97098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31BD-9FF8-5A6B-0206-30AE94C30C0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Agents Bookings Reservation Status</a:t>
            </a:r>
          </a:p>
        </p:txBody>
      </p:sp>
      <p:pic>
        <p:nvPicPr>
          <p:cNvPr id="4" name="Content Placeholder 3" descr="A graph with lines and numbers&#10;&#10;Description automatically generated">
            <a:extLst>
              <a:ext uri="{FF2B5EF4-FFF2-40B4-BE49-F238E27FC236}">
                <a16:creationId xmlns:a16="http://schemas.microsoft.com/office/drawing/2014/main" id="{07EFC4BB-E754-A489-D06A-7718C5BF33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750"/>
          <a:stretch/>
        </p:blipFill>
        <p:spPr>
          <a:xfrm>
            <a:off x="1465852" y="1836495"/>
            <a:ext cx="9260296" cy="4499649"/>
          </a:xfrm>
          <a:prstGeom prst="rect">
            <a:avLst/>
          </a:prstGeom>
        </p:spPr>
      </p:pic>
    </p:spTree>
    <p:extLst>
      <p:ext uri="{BB962C8B-B14F-4D97-AF65-F5344CB8AC3E}">
        <p14:creationId xmlns:p14="http://schemas.microsoft.com/office/powerpoint/2010/main" val="233728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C514-7A56-AC98-54C2-572B0B2C3DA6}"/>
              </a:ext>
            </a:extLst>
          </p:cNvPr>
          <p:cNvSpPr>
            <a:spLocks noGrp="1"/>
          </p:cNvSpPr>
          <p:nvPr>
            <p:ph type="title"/>
          </p:nvPr>
        </p:nvSpPr>
        <p:spPr/>
        <p:txBody>
          <a:bodyPr/>
          <a:lstStyle/>
          <a:p>
            <a:r>
              <a:rPr lang="en-US" dirty="0"/>
              <a:t>About This Project</a:t>
            </a:r>
          </a:p>
        </p:txBody>
      </p:sp>
      <p:sp>
        <p:nvSpPr>
          <p:cNvPr id="3" name="Content Placeholder 2">
            <a:extLst>
              <a:ext uri="{FF2B5EF4-FFF2-40B4-BE49-F238E27FC236}">
                <a16:creationId xmlns:a16="http://schemas.microsoft.com/office/drawing/2014/main" id="{DCC7C749-234A-6E0E-CF24-CE0C3B412E8D}"/>
              </a:ext>
            </a:extLst>
          </p:cNvPr>
          <p:cNvSpPr>
            <a:spLocks noGrp="1"/>
          </p:cNvSpPr>
          <p:nvPr>
            <p:ph idx="1"/>
          </p:nvPr>
        </p:nvSpPr>
        <p:spPr/>
        <p:txBody>
          <a:bodyPr/>
          <a:lstStyle/>
          <a:p>
            <a:r>
              <a:rPr lang="en-US" sz="2800"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Here in this project, there is dataset from which insights are drawn which can be useful to gain </a:t>
            </a:r>
            <a:r>
              <a:rPr lang="en-US" sz="2800" kern="0" dirty="0" err="1">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vauble</a:t>
            </a:r>
            <a:r>
              <a:rPr lang="en-US" sz="2800"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 Airbnb market data for new or existing host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991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2389-91D2-DD65-C3CC-0F233B0FED2E}"/>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EE3ACF9B-D69E-4B54-7499-302CB673D778}"/>
              </a:ext>
            </a:extLst>
          </p:cNvPr>
          <p:cNvSpPr>
            <a:spLocks noGrp="1"/>
          </p:cNvSpPr>
          <p:nvPr>
            <p:ph idx="1"/>
          </p:nvPr>
        </p:nvSpPr>
        <p:spPr/>
        <p:txBody>
          <a:bodyPr/>
          <a:lstStyle/>
          <a:p>
            <a:r>
              <a:rPr lang="en-US" dirty="0"/>
              <a:t>What is the average Price Per Bedroom? </a:t>
            </a:r>
          </a:p>
          <a:p>
            <a:r>
              <a:rPr lang="en-US" dirty="0"/>
              <a:t>Which </a:t>
            </a:r>
            <a:r>
              <a:rPr lang="en-US" dirty="0" err="1"/>
              <a:t>zipcode</a:t>
            </a:r>
            <a:r>
              <a:rPr lang="en-US" dirty="0"/>
              <a:t> provide the highest and lowest price?</a:t>
            </a:r>
          </a:p>
          <a:p>
            <a:r>
              <a:rPr lang="en-US" dirty="0"/>
              <a:t>How many listings are in the are? </a:t>
            </a:r>
          </a:p>
          <a:p>
            <a:r>
              <a:rPr lang="en-US" dirty="0"/>
              <a:t>Best and worse revenue months </a:t>
            </a:r>
          </a:p>
          <a:p>
            <a:pPr marL="0" indent="0">
              <a:buNone/>
            </a:pPr>
            <a:endParaRPr lang="en-US" dirty="0"/>
          </a:p>
        </p:txBody>
      </p:sp>
    </p:spTree>
    <p:extLst>
      <p:ext uri="{BB962C8B-B14F-4D97-AF65-F5344CB8AC3E}">
        <p14:creationId xmlns:p14="http://schemas.microsoft.com/office/powerpoint/2010/main" val="122823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5B35AF-A3DD-FD85-F83C-5FBA78FF5371}"/>
              </a:ext>
            </a:extLst>
          </p:cNvPr>
          <p:cNvPicPr>
            <a:picLocks noGrp="1" noChangeAspect="1"/>
          </p:cNvPicPr>
          <p:nvPr>
            <p:ph idx="1"/>
          </p:nvPr>
        </p:nvPicPr>
        <p:blipFill>
          <a:blip r:embed="rId2"/>
          <a:stretch>
            <a:fillRect/>
          </a:stretch>
        </p:blipFill>
        <p:spPr>
          <a:xfrm>
            <a:off x="349001" y="656221"/>
            <a:ext cx="11493997" cy="5545558"/>
          </a:xfrm>
        </p:spPr>
      </p:pic>
    </p:spTree>
    <p:extLst>
      <p:ext uri="{BB962C8B-B14F-4D97-AF65-F5344CB8AC3E}">
        <p14:creationId xmlns:p14="http://schemas.microsoft.com/office/powerpoint/2010/main" val="411551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9A12-E41C-0A55-77C9-0A199E70323B}"/>
              </a:ext>
            </a:extLst>
          </p:cNvPr>
          <p:cNvSpPr>
            <a:spLocks noGrp="1"/>
          </p:cNvSpPr>
          <p:nvPr>
            <p:ph type="ctrTitle"/>
          </p:nvPr>
        </p:nvSpPr>
        <p:spPr/>
        <p:txBody>
          <a:bodyPr/>
          <a:lstStyle/>
          <a:p>
            <a:r>
              <a:rPr lang="en-US" b="1" i="0" dirty="0">
                <a:solidFill>
                  <a:srgbClr val="1F2328"/>
                </a:solidFill>
                <a:effectLst/>
                <a:latin typeface="-apple-system"/>
              </a:rPr>
              <a:t>Hotel Tableau Dashboard</a:t>
            </a:r>
            <a:endParaRPr lang="en-US" dirty="0"/>
          </a:p>
        </p:txBody>
      </p:sp>
      <p:sp>
        <p:nvSpPr>
          <p:cNvPr id="3" name="Subtitle 2">
            <a:extLst>
              <a:ext uri="{FF2B5EF4-FFF2-40B4-BE49-F238E27FC236}">
                <a16:creationId xmlns:a16="http://schemas.microsoft.com/office/drawing/2014/main" id="{003F77D7-18F3-2956-9A59-CF7350C0E45F}"/>
              </a:ext>
            </a:extLst>
          </p:cNvPr>
          <p:cNvSpPr>
            <a:spLocks noGrp="1"/>
          </p:cNvSpPr>
          <p:nvPr>
            <p:ph type="subTitle" idx="1"/>
          </p:nvPr>
        </p:nvSpPr>
        <p:spPr/>
        <p:txBody>
          <a:bodyPr/>
          <a:lstStyle/>
          <a:p>
            <a:r>
              <a:rPr lang="en-US" dirty="0"/>
              <a:t>Eric Martin</a:t>
            </a:r>
          </a:p>
        </p:txBody>
      </p:sp>
    </p:spTree>
    <p:extLst>
      <p:ext uri="{BB962C8B-B14F-4D97-AF65-F5344CB8AC3E}">
        <p14:creationId xmlns:p14="http://schemas.microsoft.com/office/powerpoint/2010/main" val="155612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2AE6-F28A-62E3-D999-0E08B7B8E039}"/>
              </a:ext>
            </a:extLst>
          </p:cNvPr>
          <p:cNvSpPr>
            <a:spLocks noGrp="1"/>
          </p:cNvSpPr>
          <p:nvPr>
            <p:ph type="title"/>
          </p:nvPr>
        </p:nvSpPr>
        <p:spPr/>
        <p:txBody>
          <a:bodyPr/>
          <a:lstStyle/>
          <a:p>
            <a:pPr algn="ctr"/>
            <a:r>
              <a:rPr lang="en-US" dirty="0"/>
              <a:t>About the Project</a:t>
            </a:r>
          </a:p>
        </p:txBody>
      </p:sp>
      <p:sp>
        <p:nvSpPr>
          <p:cNvPr id="3" name="Content Placeholder 2">
            <a:extLst>
              <a:ext uri="{FF2B5EF4-FFF2-40B4-BE49-F238E27FC236}">
                <a16:creationId xmlns:a16="http://schemas.microsoft.com/office/drawing/2014/main" id="{C35464A2-3783-ABD4-6F6C-BF43798FE9AA}"/>
              </a:ext>
            </a:extLst>
          </p:cNvPr>
          <p:cNvSpPr>
            <a:spLocks noGrp="1"/>
          </p:cNvSpPr>
          <p:nvPr>
            <p:ph idx="1"/>
          </p:nvPr>
        </p:nvSpPr>
        <p:spPr/>
        <p:txBody>
          <a:bodyPr/>
          <a:lstStyle/>
          <a:p>
            <a:r>
              <a:rPr lang="en-US" sz="1800"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Sales Departments deal with various revenue related work of the company. Here in this project, there is dataset from which insights are drawn which can be useful to gain knowledge about the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0612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4280-34ED-0346-1A5D-0DC8F28DE722}"/>
              </a:ext>
            </a:extLst>
          </p:cNvPr>
          <p:cNvSpPr>
            <a:spLocks noGrp="1"/>
          </p:cNvSpPr>
          <p:nvPr>
            <p:ph type="title"/>
          </p:nvPr>
        </p:nvSpPr>
        <p:spPr/>
        <p:txBody>
          <a:bodyPr/>
          <a:lstStyle/>
          <a:p>
            <a:pPr algn="ctr"/>
            <a:r>
              <a:rPr lang="en-US" dirty="0"/>
              <a:t>Insights To Be Found</a:t>
            </a:r>
          </a:p>
        </p:txBody>
      </p:sp>
      <p:sp>
        <p:nvSpPr>
          <p:cNvPr id="3" name="Content Placeholder 2">
            <a:extLst>
              <a:ext uri="{FF2B5EF4-FFF2-40B4-BE49-F238E27FC236}">
                <a16:creationId xmlns:a16="http://schemas.microsoft.com/office/drawing/2014/main" id="{14171BC8-29B6-A6F6-C515-4058A8DC3339}"/>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What countries are the leaders in hotel bookings?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What is the total number of bookings per agent?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Of the bookings per agent how many were check-out, canceled, or no-shows (reservation status)?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What is the leading market segment for generating bookings?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5148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36E7-F29B-FA0E-C17B-0F71870CA64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t>Hotel Bookings Tableau Dashboard</a:t>
            </a:r>
            <a:endParaRPr lang="en-US" sz="3200" kern="1200" dirty="0">
              <a:latin typeface="+mj-lt"/>
              <a:ea typeface="+mj-ea"/>
              <a:cs typeface="+mj-cs"/>
            </a:endParaRPr>
          </a:p>
        </p:txBody>
      </p:sp>
      <p:pic>
        <p:nvPicPr>
          <p:cNvPr id="6" name="Content Placeholder 3" descr="A screenshot of a graph&#10;&#10;Description automatically generated">
            <a:extLst>
              <a:ext uri="{FF2B5EF4-FFF2-40B4-BE49-F238E27FC236}">
                <a16:creationId xmlns:a16="http://schemas.microsoft.com/office/drawing/2014/main" id="{8C7A9F10-5221-D181-41B5-165E28AED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802" y="1479715"/>
            <a:ext cx="6882185" cy="5096576"/>
          </a:xfrm>
          <a:prstGeom prst="rect">
            <a:avLst/>
          </a:prstGeom>
        </p:spPr>
      </p:pic>
    </p:spTree>
    <p:extLst>
      <p:ext uri="{BB962C8B-B14F-4D97-AF65-F5344CB8AC3E}">
        <p14:creationId xmlns:p14="http://schemas.microsoft.com/office/powerpoint/2010/main" val="153918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36E7-F29B-FA0E-C17B-0F71870CA64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Global</a:t>
            </a:r>
            <a:r>
              <a:rPr lang="en-US" sz="3200" kern="1200" dirty="0">
                <a:solidFill>
                  <a:schemeClr val="bg1"/>
                </a:solidFill>
                <a:latin typeface="+mj-lt"/>
                <a:ea typeface="+mj-ea"/>
                <a:cs typeface="+mj-cs"/>
              </a:rPr>
              <a:t> </a:t>
            </a:r>
            <a:r>
              <a:rPr lang="en-US" sz="3200" kern="1200" dirty="0">
                <a:latin typeface="+mj-lt"/>
                <a:ea typeface="+mj-ea"/>
                <a:cs typeface="+mj-cs"/>
              </a:rPr>
              <a:t>Sales</a:t>
            </a:r>
          </a:p>
        </p:txBody>
      </p:sp>
      <p:pic>
        <p:nvPicPr>
          <p:cNvPr id="4" name="Content Placeholder 3" descr="A screenshot of a map&#10;&#10;Description automatically generated">
            <a:extLst>
              <a:ext uri="{FF2B5EF4-FFF2-40B4-BE49-F238E27FC236}">
                <a16:creationId xmlns:a16="http://schemas.microsoft.com/office/drawing/2014/main" id="{CA7A411B-12BC-DE5B-BAAA-60B4C6AB126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551" t="4188"/>
          <a:stretch/>
        </p:blipFill>
        <p:spPr bwMode="auto">
          <a:xfrm>
            <a:off x="2843412" y="1614196"/>
            <a:ext cx="7052840" cy="5173688"/>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8676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182</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Segoe UI</vt:lpstr>
      <vt:lpstr>Symbol</vt:lpstr>
      <vt:lpstr>Office Theme</vt:lpstr>
      <vt:lpstr>Airbnb Tableau Dashboard</vt:lpstr>
      <vt:lpstr>About This Project</vt:lpstr>
      <vt:lpstr>Insights</vt:lpstr>
      <vt:lpstr>PowerPoint Presentation</vt:lpstr>
      <vt:lpstr>Hotel Tableau Dashboard</vt:lpstr>
      <vt:lpstr>About the Project</vt:lpstr>
      <vt:lpstr>Insights To Be Found</vt:lpstr>
      <vt:lpstr>Hotel Bookings Tableau Dashboard</vt:lpstr>
      <vt:lpstr>Global Sales</vt:lpstr>
      <vt:lpstr>Bookings Per Agent (By ID)</vt:lpstr>
      <vt:lpstr>Agents Bookings Per Market Segment</vt:lpstr>
      <vt:lpstr>Agents Bookings Reservation Status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Tableau Dashboard</dc:title>
  <dc:creator>Eric Martin</dc:creator>
  <cp:lastModifiedBy>Eric Martin</cp:lastModifiedBy>
  <cp:revision>3</cp:revision>
  <dcterms:created xsi:type="dcterms:W3CDTF">2023-08-17T16:33:14Z</dcterms:created>
  <dcterms:modified xsi:type="dcterms:W3CDTF">2023-08-17T16:45:57Z</dcterms:modified>
</cp:coreProperties>
</file>