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Nuni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regular.fntdata"/><Relationship Id="rId25" Type="http://schemas.openxmlformats.org/officeDocument/2006/relationships/slide" Target="slides/slide21.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492a8a5a9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492a8a5a9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9ded79ac3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9ded79ac3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e990c6ae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e990c6ae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5e6dba019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5e6dba019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5e6dba019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e6dba019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5e6dba019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5e6dba019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5e6dba019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5e6dba019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e990c6aec2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e990c6aec2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5e6dba019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5e6dba019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537475a722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537475a722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5da286cd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5da286cd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537475a7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537475a7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5da286cd2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5da286cd2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5da286cd20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5da286cd20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537475a722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537475a722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95b0b27e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95b0b27e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95b0b27e5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95b0b27e5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95b0b27e5e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95b0b27e5e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95b0b27e5e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95b0b27e5e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95b0b27e5e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95b0b27e5e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5d9f2e3f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d9f2e3f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soltaniehha/Business-Analytics-Toolbox/blob/master/04-Data-Warehousing/02-Colab-BigQuery.ipynb"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tableau.com/academic/students" TargetMode="External"/><Relationship Id="rId4" Type="http://schemas.openxmlformats.org/officeDocument/2006/relationships/hyperlink" Target="https://docs.google.com/document/d/1eK2lm_SHW92qP8wuLydPx7lnOAbKbDf6VrZrP9oiq1s/edit?usp=sharing" TargetMode="External"/><Relationship Id="rId5" Type="http://schemas.openxmlformats.org/officeDocument/2006/relationships/hyperlink" Target="https://docs.google.com/document/d/10NP7coaoG2LEmF2GZQQMt__EhBNC3TxmbcYVSgqig68/edit?usp=sharing" TargetMode="External"/><Relationship Id="rId6"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oogle.qwiklabs.com/focuses/604?catalog_rank=%7B%22rank%22%3A6%2C%22num_filters%22%3A0%2C%22has_search%22%3Atrue%7D&amp;parent=catalog&amp;search_id=2953077" TargetMode="External"/><Relationship Id="rId4" Type="http://schemas.openxmlformats.org/officeDocument/2006/relationships/image" Target="../media/image7.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google.qwiklabs.com/focuses/609?parent=catalog" TargetMode="External"/><Relationship Id="rId4" Type="http://schemas.openxmlformats.org/officeDocument/2006/relationships/image" Target="../media/image2.png"/><Relationship Id="rId5"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google.qwiklabs.com/focuses/624?parent=catalog"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presentation/d/1Vvkcl7_5JnL0GqqdRfgXuc29hg8tfpUOsjwhRn1-86Q/edit#slide=id.g294be43dfad_0_28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hyperlink" Target="https://docs.google.com/spreadsheets/d/1vWxhBhobgCH3VNLmD-HnlcgfQocKXgl3W1wuwB1U-pw/edit#gid=135803008" TargetMode="External"/><Relationship Id="rId5" Type="http://schemas.openxmlformats.org/officeDocument/2006/relationships/hyperlink" Target="https://docs.google.com/spreadsheets/d/1vWxhBhobgCH3VNLmD-HnlcgfQocKXgl3W1wuwB1U-pw/edit#gid=197040508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google.com/document/d/1eK2lm_SHW92qP8wuLydPx7lnOAbKbDf6VrZrP9oiq1s/edit?usp=sharing" TargetMode="Externa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google.com/document/d/10NP7coaoG2LEmF2GZQQMt__EhBNC3TxmbcYVSgqig68/edit?usp=sharing" TargetMode="Externa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soltaniehha/Business-Analytics-Toolbox/blob/master/04-Data-Warehousing/01-Vertex-AI-BigQuery.ipynb"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8" y="1277975"/>
            <a:ext cx="8520600" cy="20163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b="0" lang="en" sz="3200">
                <a:solidFill>
                  <a:srgbClr val="134F5C"/>
                </a:solidFill>
              </a:rPr>
              <a:t>Business Analytics Toolbox</a:t>
            </a:r>
            <a:endParaRPr b="0" sz="3200">
              <a:solidFill>
                <a:srgbClr val="134F5C"/>
              </a:solidFill>
            </a:endParaRPr>
          </a:p>
          <a:p>
            <a:pPr indent="0" lvl="0" marL="0" rtl="0" algn="l">
              <a:spcBef>
                <a:spcPts val="0"/>
              </a:spcBef>
              <a:spcAft>
                <a:spcPts val="0"/>
              </a:spcAft>
              <a:buNone/>
            </a:pPr>
            <a:r>
              <a:rPr lang="en" sz="2700">
                <a:solidFill>
                  <a:srgbClr val="E4EBE2"/>
                </a:solidFill>
              </a:rPr>
              <a:t>BA775</a:t>
            </a:r>
            <a:endParaRPr sz="2700">
              <a:solidFill>
                <a:srgbClr val="E4EBE2"/>
              </a:solidFill>
            </a:endParaRPr>
          </a:p>
          <a:p>
            <a:pPr indent="0" lvl="0" marL="0" rtl="0" algn="l">
              <a:spcBef>
                <a:spcPts val="0"/>
              </a:spcBef>
              <a:spcAft>
                <a:spcPts val="0"/>
              </a:spcAft>
              <a:buNone/>
            </a:pPr>
            <a:r>
              <a:rPr b="0" lang="en" sz="1700">
                <a:solidFill>
                  <a:srgbClr val="B7B7B7"/>
                </a:solidFill>
              </a:rPr>
              <a:t>Fall 2023</a:t>
            </a:r>
            <a:endParaRPr b="0" sz="1700">
              <a:solidFill>
                <a:srgbClr val="B7B7B7"/>
              </a:solidFill>
            </a:endParaRPr>
          </a:p>
          <a:p>
            <a:pPr indent="0" lvl="0" marL="0" rtl="0" algn="l">
              <a:spcBef>
                <a:spcPts val="0"/>
              </a:spcBef>
              <a:spcAft>
                <a:spcPts val="0"/>
              </a:spcAft>
              <a:buNone/>
            </a:pPr>
            <a:r>
              <a:t/>
            </a:r>
            <a:endParaRPr b="0" sz="1800"/>
          </a:p>
          <a:p>
            <a:pPr indent="0" lvl="0" marL="0" rtl="0" algn="l">
              <a:spcBef>
                <a:spcPts val="0"/>
              </a:spcBef>
              <a:spcAft>
                <a:spcPts val="0"/>
              </a:spcAft>
              <a:buNone/>
            </a:pPr>
            <a:r>
              <a:rPr b="0" lang="en" sz="2500">
                <a:solidFill>
                  <a:srgbClr val="E4EBE2"/>
                </a:solidFill>
              </a:rPr>
              <a:t>Lecture 04</a:t>
            </a:r>
            <a:endParaRPr b="0" sz="2500">
              <a:solidFill>
                <a:srgbClr val="E4EBE2"/>
              </a:solidFill>
            </a:endParaRPr>
          </a:p>
        </p:txBody>
      </p:sp>
      <p:sp>
        <p:nvSpPr>
          <p:cNvPr id="278" name="Google Shape;278;p13"/>
          <p:cNvSpPr txBox="1"/>
          <p:nvPr>
            <p:ph idx="1" type="subTitle"/>
          </p:nvPr>
        </p:nvSpPr>
        <p:spPr>
          <a:xfrm>
            <a:off x="311700" y="3748525"/>
            <a:ext cx="85206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4EBE2"/>
                </a:solidFill>
              </a:rPr>
              <a:t>Professor: Mohammad Soltanieh-ha</a:t>
            </a:r>
            <a:endParaRPr>
              <a:solidFill>
                <a:srgbClr val="E4EBE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2598150" y="2072100"/>
            <a:ext cx="39477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trike="sngStrike">
                <a:solidFill>
                  <a:srgbClr val="CC0000"/>
                </a:solidFill>
              </a:rPr>
              <a:t>Delete</a:t>
            </a:r>
            <a:r>
              <a:rPr b="0" lang="en">
                <a:solidFill>
                  <a:srgbClr val="CC0000"/>
                </a:solidFill>
              </a:rPr>
              <a:t>/Stop </a:t>
            </a:r>
            <a:r>
              <a:rPr b="0" lang="en"/>
              <a:t>Your VM</a:t>
            </a:r>
            <a:endParaRPr b="0"/>
          </a:p>
        </p:txBody>
      </p:sp>
      <p:pic>
        <p:nvPicPr>
          <p:cNvPr descr="Machine-Learning_128px_Retina.png" id="337" name="Google Shape;337;p22"/>
          <p:cNvPicPr preferRelativeResize="0"/>
          <p:nvPr/>
        </p:nvPicPr>
        <p:blipFill rotWithShape="1">
          <a:blip r:embed="rId3">
            <a:alphaModFix/>
          </a:blip>
          <a:srcRect b="0" l="0" r="0" t="0"/>
          <a:stretch/>
        </p:blipFill>
        <p:spPr>
          <a:xfrm>
            <a:off x="7177800" y="364524"/>
            <a:ext cx="1156500" cy="1161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Accessing BigQuery from Colab</a:t>
            </a:r>
            <a:endParaRPr b="0"/>
          </a:p>
        </p:txBody>
      </p:sp>
      <p:sp>
        <p:nvSpPr>
          <p:cNvPr id="343" name="Google Shape;343;p23"/>
          <p:cNvSpPr txBox="1"/>
          <p:nvPr>
            <p:ph idx="1" type="body"/>
          </p:nvPr>
        </p:nvSpPr>
        <p:spPr>
          <a:xfrm>
            <a:off x="1303800" y="1990050"/>
            <a:ext cx="7030500" cy="1715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In </a:t>
            </a:r>
            <a:r>
              <a:rPr lang="en" u="sng">
                <a:solidFill>
                  <a:schemeClr val="hlink"/>
                </a:solidFill>
                <a:hlinkClick r:id="rId3"/>
              </a:rPr>
              <a:t>this example</a:t>
            </a:r>
            <a:r>
              <a:rPr lang="en"/>
              <a:t> we will see how Colab notebooks can access the data in BigQuery.</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b="1" lang="en"/>
              <a:t>Note: </a:t>
            </a:r>
            <a:r>
              <a:rPr lang="en"/>
              <a:t>before running the queries make sure that your query works fine and the volume of the data processed is reasonable. Within Colab or Vertex AI notebooks the volume to be processes is not shown by default.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24"/>
          <p:cNvPicPr preferRelativeResize="0"/>
          <p:nvPr/>
        </p:nvPicPr>
        <p:blipFill>
          <a:blip r:embed="rId3">
            <a:alphaModFix/>
          </a:blip>
          <a:stretch>
            <a:fillRect/>
          </a:stretch>
        </p:blipFill>
        <p:spPr>
          <a:xfrm>
            <a:off x="2422613" y="1190788"/>
            <a:ext cx="4657725" cy="3286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CASTing</a:t>
            </a:r>
            <a:endParaRPr b="0"/>
          </a:p>
        </p:txBody>
      </p:sp>
      <p:sp>
        <p:nvSpPr>
          <p:cNvPr id="354" name="Google Shape;354;p25"/>
          <p:cNvSpPr txBox="1"/>
          <p:nvPr>
            <p:ph idx="1" type="body"/>
          </p:nvPr>
        </p:nvSpPr>
        <p:spPr>
          <a:xfrm>
            <a:off x="1303800" y="1990050"/>
            <a:ext cx="7030500" cy="3071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Consider the following query:</a:t>
            </a:r>
            <a:endParaRPr/>
          </a:p>
          <a:p>
            <a:pPr indent="0" lvl="0" marL="0" rtl="0" algn="l">
              <a:spcBef>
                <a:spcPts val="1600"/>
              </a:spcBef>
              <a:spcAft>
                <a:spcPts val="0"/>
              </a:spcAft>
              <a:buNone/>
            </a:pPr>
            <a:r>
              <a:rPr lang="en">
                <a:highlight>
                  <a:srgbClr val="EFEFEF"/>
                </a:highlight>
              </a:rPr>
              <a:t>SELECT * FROM `bigquery-public-data.noaa_gsod.gsod2023` </a:t>
            </a:r>
            <a:endParaRPr>
              <a:highlight>
                <a:srgbClr val="EFEFEF"/>
              </a:highlight>
            </a:endParaRPr>
          </a:p>
          <a:p>
            <a:pPr indent="0" lvl="0" marL="0" rtl="0" algn="l">
              <a:spcBef>
                <a:spcPts val="0"/>
              </a:spcBef>
              <a:spcAft>
                <a:spcPts val="0"/>
              </a:spcAft>
              <a:buNone/>
            </a:pPr>
            <a:r>
              <a:rPr lang="en">
                <a:highlight>
                  <a:srgbClr val="EFEFEF"/>
                </a:highlight>
              </a:rPr>
              <a:t>WHERE </a:t>
            </a:r>
            <a:r>
              <a:rPr b="1" lang="en">
                <a:highlight>
                  <a:srgbClr val="EFEFEF"/>
                </a:highlight>
              </a:rPr>
              <a:t>CAST</a:t>
            </a:r>
            <a:r>
              <a:rPr lang="en">
                <a:highlight>
                  <a:srgbClr val="EFEFEF"/>
                </a:highlight>
              </a:rPr>
              <a:t>(year AS INT64) = 2023</a:t>
            </a:r>
            <a:endParaRPr>
              <a:highlight>
                <a:srgbClr val="EFEFEF"/>
              </a:highlight>
            </a:endParaRPr>
          </a:p>
          <a:p>
            <a:pPr indent="0" lvl="0" marL="0" rtl="0" algn="l">
              <a:spcBef>
                <a:spcPts val="0"/>
              </a:spcBef>
              <a:spcAft>
                <a:spcPts val="0"/>
              </a:spcAft>
              <a:buNone/>
            </a:pPr>
            <a:r>
              <a:rPr lang="en">
                <a:highlight>
                  <a:srgbClr val="EFEFEF"/>
                </a:highlight>
              </a:rPr>
              <a:t>    AND </a:t>
            </a:r>
            <a:r>
              <a:rPr b="1" lang="en">
                <a:highlight>
                  <a:srgbClr val="EFEFEF"/>
                </a:highlight>
              </a:rPr>
              <a:t>CAST</a:t>
            </a:r>
            <a:r>
              <a:rPr lang="en">
                <a:highlight>
                  <a:srgbClr val="EFEFEF"/>
                </a:highlight>
              </a:rPr>
              <a:t>(mo AS INT64) = 10</a:t>
            </a:r>
            <a:endParaRPr>
              <a:highlight>
                <a:srgbClr val="EFEFEF"/>
              </a:highlight>
            </a:endParaRPr>
          </a:p>
          <a:p>
            <a:pPr indent="0" lvl="0" marL="0" rtl="0" algn="l">
              <a:spcBef>
                <a:spcPts val="0"/>
              </a:spcBef>
              <a:spcAft>
                <a:spcPts val="0"/>
              </a:spcAft>
              <a:buNone/>
            </a:pPr>
            <a:r>
              <a:rPr lang="en">
                <a:highlight>
                  <a:srgbClr val="EFEFEF"/>
                </a:highlight>
              </a:rPr>
              <a:t>    AND </a:t>
            </a:r>
            <a:r>
              <a:rPr b="1" lang="en">
                <a:highlight>
                  <a:srgbClr val="EFEFEF"/>
                </a:highlight>
              </a:rPr>
              <a:t>CAST</a:t>
            </a:r>
            <a:r>
              <a:rPr lang="en">
                <a:highlight>
                  <a:srgbClr val="EFEFEF"/>
                </a:highlight>
              </a:rPr>
              <a:t>(da AS INT64) = 29</a:t>
            </a:r>
            <a:endParaRPr>
              <a:highlight>
                <a:srgbClr val="EFEFEF"/>
              </a:highlight>
            </a:endParaRPr>
          </a:p>
          <a:p>
            <a:pPr indent="0" lvl="0" marL="0" rtl="0" algn="l">
              <a:spcBef>
                <a:spcPts val="0"/>
              </a:spcBef>
              <a:spcAft>
                <a:spcPts val="0"/>
              </a:spcAft>
              <a:buNone/>
            </a:pPr>
            <a:r>
              <a:rPr lang="en">
                <a:highlight>
                  <a:srgbClr val="EFEFEF"/>
                </a:highlight>
              </a:rPr>
              <a:t>    AND stn = "994971" -- Boston</a:t>
            </a:r>
            <a:endParaRPr>
              <a:highlight>
                <a:srgbClr val="EFEFEF"/>
              </a:highlight>
            </a:endParaRPr>
          </a:p>
          <a:p>
            <a:pPr indent="0" lvl="0" marL="0" rtl="0" algn="l">
              <a:spcBef>
                <a:spcPts val="0"/>
              </a:spcBef>
              <a:spcAft>
                <a:spcPts val="0"/>
              </a:spcAft>
              <a:buNone/>
            </a:pPr>
            <a:r>
              <a:t/>
            </a:r>
            <a:endParaRPr/>
          </a:p>
          <a:p>
            <a:pPr indent="0" lvl="0" marL="0" rtl="0" algn="l">
              <a:spcBef>
                <a:spcPts val="1600"/>
              </a:spcBef>
              <a:spcAft>
                <a:spcPts val="0"/>
              </a:spcAft>
              <a:buNone/>
            </a:pPr>
            <a:r>
              <a:rPr lang="en">
                <a:highlight>
                  <a:srgbClr val="EFEFEF"/>
                </a:highlight>
              </a:rPr>
              <a:t>CAST()</a:t>
            </a:r>
            <a:r>
              <a:rPr lang="en"/>
              <a:t> function is used to convert the type of a column.</a:t>
            </a:r>
            <a:endParaRPr/>
          </a:p>
          <a:p>
            <a:pPr indent="0" lvl="0" marL="0" rtl="0" algn="l">
              <a:spcBef>
                <a:spcPts val="1600"/>
              </a:spcBef>
              <a:spcAft>
                <a:spcPts val="1600"/>
              </a:spcAft>
              <a:buNone/>
            </a:pPr>
            <a:r>
              <a:rPr lang="en"/>
              <a:t>Note: we can use “--” to leave comments inside our query. Any character after that will be ignored.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CONCAT() Function</a:t>
            </a:r>
            <a:endParaRPr b="0"/>
          </a:p>
        </p:txBody>
      </p:sp>
      <p:sp>
        <p:nvSpPr>
          <p:cNvPr id="360" name="Google Shape;360;p26"/>
          <p:cNvSpPr txBox="1"/>
          <p:nvPr>
            <p:ph idx="1" type="body"/>
          </p:nvPr>
        </p:nvSpPr>
        <p:spPr>
          <a:xfrm>
            <a:off x="1303800" y="1990050"/>
            <a:ext cx="7030500" cy="2406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We can </a:t>
            </a:r>
            <a:r>
              <a:rPr lang="en"/>
              <a:t>concatenate strings with the CONCAT() function. E.g.:</a:t>
            </a:r>
            <a:endParaRPr/>
          </a:p>
          <a:p>
            <a:pPr indent="0" lvl="0" marL="0" rtl="0" algn="l">
              <a:spcBef>
                <a:spcPts val="1600"/>
              </a:spcBef>
              <a:spcAft>
                <a:spcPts val="0"/>
              </a:spcAft>
              <a:buNone/>
            </a:pPr>
            <a:r>
              <a:rPr lang="en">
                <a:highlight>
                  <a:srgbClr val="EFEFEF"/>
                </a:highlight>
              </a:rPr>
              <a:t>SELECT </a:t>
            </a:r>
            <a:r>
              <a:rPr b="1" lang="en">
                <a:highlight>
                  <a:srgbClr val="EFEFEF"/>
                </a:highlight>
              </a:rPr>
              <a:t>CONCAT</a:t>
            </a:r>
            <a:r>
              <a:rPr lang="en">
                <a:highlight>
                  <a:srgbClr val="EFEFEF"/>
                </a:highlight>
              </a:rPr>
              <a:t>(year,"-",mo,"-",da) AS date2, * </a:t>
            </a:r>
            <a:endParaRPr>
              <a:highlight>
                <a:srgbClr val="EFEFEF"/>
              </a:highlight>
            </a:endParaRPr>
          </a:p>
          <a:p>
            <a:pPr indent="0" lvl="0" marL="0" rtl="0" algn="l">
              <a:spcBef>
                <a:spcPts val="0"/>
              </a:spcBef>
              <a:spcAft>
                <a:spcPts val="0"/>
              </a:spcAft>
              <a:buNone/>
            </a:pPr>
            <a:r>
              <a:rPr lang="en">
                <a:highlight>
                  <a:srgbClr val="EFEFEF"/>
                </a:highlight>
              </a:rPr>
              <a:t>FROM `bigquery-public-data.noaa_gsod.gsod2023` </a:t>
            </a:r>
            <a:endParaRPr>
              <a:highlight>
                <a:srgbClr val="EFEFEF"/>
              </a:highlight>
            </a:endParaRPr>
          </a:p>
          <a:p>
            <a:pPr indent="0" lvl="0" marL="0" rtl="0" algn="l">
              <a:spcBef>
                <a:spcPts val="0"/>
              </a:spcBef>
              <a:spcAft>
                <a:spcPts val="0"/>
              </a:spcAft>
              <a:buNone/>
            </a:pPr>
            <a:r>
              <a:rPr lang="en">
                <a:highlight>
                  <a:srgbClr val="EFEFEF"/>
                </a:highlight>
              </a:rPr>
              <a:t>WHERE stn="994971" -- Boston</a:t>
            </a:r>
            <a:endParaRPr>
              <a:highlight>
                <a:srgbClr val="EFEFEF"/>
              </a:highlight>
            </a:endParaRPr>
          </a:p>
          <a:p>
            <a:pPr indent="0" lvl="0" marL="0" rtl="0" algn="l">
              <a:spcBef>
                <a:spcPts val="0"/>
              </a:spcBef>
              <a:spcAft>
                <a:spcPts val="0"/>
              </a:spcAft>
              <a:buNone/>
            </a:pPr>
            <a:r>
              <a:t/>
            </a:r>
            <a:endParaRPr>
              <a:highlight>
                <a:srgbClr val="EFEFEF"/>
              </a:highlight>
            </a:endParaRPr>
          </a:p>
          <a:p>
            <a:pPr indent="0" lvl="0" marL="0" rtl="0" algn="l">
              <a:spcBef>
                <a:spcPts val="0"/>
              </a:spcBef>
              <a:spcAft>
                <a:spcPts val="0"/>
              </a:spcAft>
              <a:buNone/>
            </a:pPr>
            <a:r>
              <a:rPr lang="en"/>
              <a:t> </a:t>
            </a:r>
            <a:endParaRPr/>
          </a:p>
          <a:p>
            <a:pPr indent="0" lvl="0" marL="0" rtl="0" algn="l">
              <a:spcBef>
                <a:spcPts val="1600"/>
              </a:spcBef>
              <a:spcAft>
                <a:spcPts val="1600"/>
              </a:spcAft>
              <a:buNone/>
            </a:pPr>
            <a:r>
              <a:rPr lang="en"/>
              <a:t>Note: This only works with characters. If you need to concatenate integers or other types you can first convert their type with a CAST and then concatenate them.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7"/>
          <p:cNvSpPr txBox="1"/>
          <p:nvPr>
            <p:ph idx="1" type="body"/>
          </p:nvPr>
        </p:nvSpPr>
        <p:spPr>
          <a:xfrm>
            <a:off x="1303800" y="1990050"/>
            <a:ext cx="6871200" cy="2200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In the following query we are using a subquery to extract the </a:t>
            </a:r>
            <a:r>
              <a:rPr lang="en" u="sng"/>
              <a:t>day</a:t>
            </a:r>
            <a:r>
              <a:rPr lang="en"/>
              <a:t> component of the timestamp:</a:t>
            </a:r>
            <a:endParaRPr/>
          </a:p>
          <a:p>
            <a:pPr indent="0" lvl="0" marL="0" rtl="0" algn="l">
              <a:spcBef>
                <a:spcPts val="1600"/>
              </a:spcBef>
              <a:spcAft>
                <a:spcPts val="0"/>
              </a:spcAft>
              <a:buNone/>
            </a:pPr>
            <a:r>
              <a:rPr lang="en">
                <a:highlight>
                  <a:srgbClr val="EFEFEF"/>
                </a:highlight>
              </a:rPr>
              <a:t>SELECT </a:t>
            </a:r>
            <a:r>
              <a:rPr b="1" lang="en">
                <a:highlight>
                  <a:srgbClr val="EFEFEF"/>
                </a:highlight>
              </a:rPr>
              <a:t>EXTRACT</a:t>
            </a:r>
            <a:r>
              <a:rPr lang="en">
                <a:highlight>
                  <a:srgbClr val="EFEFEF"/>
                </a:highlight>
              </a:rPr>
              <a:t>(day FROM timestamp) AS day, timestamp FROM </a:t>
            </a:r>
            <a:endParaRPr>
              <a:highlight>
                <a:srgbClr val="EFEFEF"/>
              </a:highlight>
            </a:endParaRPr>
          </a:p>
          <a:p>
            <a:pPr indent="0" lvl="0" marL="0" rtl="0" algn="l">
              <a:spcBef>
                <a:spcPts val="0"/>
              </a:spcBef>
              <a:spcAft>
                <a:spcPts val="0"/>
              </a:spcAft>
              <a:buNone/>
            </a:pPr>
            <a:r>
              <a:rPr lang="en">
                <a:highlight>
                  <a:srgbClr val="EFEFEF"/>
                </a:highlight>
              </a:rPr>
              <a:t>(</a:t>
            </a:r>
            <a:endParaRPr>
              <a:highlight>
                <a:srgbClr val="EFEFEF"/>
              </a:highlight>
            </a:endParaRPr>
          </a:p>
          <a:p>
            <a:pPr indent="0" lvl="0" marL="0" rtl="0" algn="l">
              <a:spcBef>
                <a:spcPts val="0"/>
              </a:spcBef>
              <a:spcAft>
                <a:spcPts val="0"/>
              </a:spcAft>
              <a:buNone/>
            </a:pPr>
            <a:r>
              <a:rPr lang="en">
                <a:highlight>
                  <a:srgbClr val="EFEFEF"/>
                </a:highlight>
              </a:rPr>
              <a:t>    SELECT </a:t>
            </a:r>
            <a:r>
              <a:rPr b="1" lang="en">
                <a:highlight>
                  <a:srgbClr val="EFEFEF"/>
                </a:highlight>
              </a:rPr>
              <a:t>TIMESTAMP</a:t>
            </a:r>
            <a:r>
              <a:rPr lang="en">
                <a:highlight>
                  <a:srgbClr val="EFEFEF"/>
                </a:highlight>
              </a:rPr>
              <a:t>(CONCAT(year,"-",mo,"-",da)) AS timestamp, * </a:t>
            </a:r>
            <a:endParaRPr>
              <a:highlight>
                <a:srgbClr val="EFEFEF"/>
              </a:highlight>
            </a:endParaRPr>
          </a:p>
          <a:p>
            <a:pPr indent="0" lvl="0" marL="0" rtl="0" algn="l">
              <a:spcBef>
                <a:spcPts val="0"/>
              </a:spcBef>
              <a:spcAft>
                <a:spcPts val="0"/>
              </a:spcAft>
              <a:buNone/>
            </a:pPr>
            <a:r>
              <a:rPr lang="en">
                <a:highlight>
                  <a:srgbClr val="EFEFEF"/>
                </a:highlight>
              </a:rPr>
              <a:t>    FROM `bigquery-public-data.noaa_gsod.</a:t>
            </a:r>
            <a:r>
              <a:rPr lang="en">
                <a:highlight>
                  <a:srgbClr val="EFEFEF"/>
                </a:highlight>
              </a:rPr>
              <a:t>gsod2023</a:t>
            </a:r>
            <a:r>
              <a:rPr lang="en">
                <a:highlight>
                  <a:srgbClr val="EFEFEF"/>
                </a:highlight>
              </a:rPr>
              <a:t>` </a:t>
            </a:r>
            <a:endParaRPr>
              <a:highlight>
                <a:srgbClr val="EFEFEF"/>
              </a:highlight>
            </a:endParaRPr>
          </a:p>
          <a:p>
            <a:pPr indent="0" lvl="0" marL="0" rtl="0" algn="l">
              <a:spcBef>
                <a:spcPts val="0"/>
              </a:spcBef>
              <a:spcAft>
                <a:spcPts val="0"/>
              </a:spcAft>
              <a:buNone/>
            </a:pPr>
            <a:r>
              <a:rPr lang="en">
                <a:highlight>
                  <a:srgbClr val="EFEFEF"/>
                </a:highlight>
              </a:rPr>
              <a:t>    WHERE stn="994971" -- Boston</a:t>
            </a:r>
            <a:endParaRPr>
              <a:highlight>
                <a:srgbClr val="EFEFEF"/>
              </a:highlight>
            </a:endParaRPr>
          </a:p>
          <a:p>
            <a:pPr indent="0" lvl="0" marL="0" rtl="0" algn="l">
              <a:spcBef>
                <a:spcPts val="0"/>
              </a:spcBef>
              <a:spcAft>
                <a:spcPts val="0"/>
              </a:spcAft>
              <a:buNone/>
            </a:pPr>
            <a:r>
              <a:rPr lang="en">
                <a:highlight>
                  <a:srgbClr val="EFEFEF"/>
                </a:highlight>
              </a:rPr>
              <a:t>)</a:t>
            </a:r>
            <a:endParaRPr>
              <a:highlight>
                <a:srgbClr val="EFEFEF"/>
              </a:highlight>
            </a:endParaRPr>
          </a:p>
        </p:txBody>
      </p:sp>
      <p:sp>
        <p:nvSpPr>
          <p:cNvPr id="366" name="Google Shape;366;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EXTRACT() &amp; TIMESTAMP() Functions</a:t>
            </a:r>
            <a:endParaRPr b="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8"/>
          <p:cNvSpPr txBox="1"/>
          <p:nvPr>
            <p:ph idx="1" type="body"/>
          </p:nvPr>
        </p:nvSpPr>
        <p:spPr>
          <a:xfrm>
            <a:off x="1303800" y="1990050"/>
            <a:ext cx="4753800" cy="2200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Returns the value of the </a:t>
            </a:r>
            <a:r>
              <a:rPr lang="en"/>
              <a:t>expression</a:t>
            </a:r>
            <a:r>
              <a:rPr lang="en"/>
              <a:t> on a preceding row:</a:t>
            </a:r>
            <a:endParaRPr/>
          </a:p>
          <a:p>
            <a:pPr indent="0" lvl="0" marL="0" rtl="0" algn="l">
              <a:spcBef>
                <a:spcPts val="1600"/>
              </a:spcBef>
              <a:spcAft>
                <a:spcPts val="0"/>
              </a:spcAft>
              <a:buNone/>
            </a:pPr>
            <a:r>
              <a:rPr lang="en">
                <a:highlight>
                  <a:srgbClr val="EFEFEF"/>
                </a:highlight>
              </a:rPr>
              <a:t>SELECT </a:t>
            </a:r>
            <a:endParaRPr>
              <a:highlight>
                <a:srgbClr val="EFEFEF"/>
              </a:highlight>
            </a:endParaRPr>
          </a:p>
          <a:p>
            <a:pPr indent="0" lvl="0" marL="0" rtl="0" algn="l">
              <a:spcBef>
                <a:spcPts val="0"/>
              </a:spcBef>
              <a:spcAft>
                <a:spcPts val="0"/>
              </a:spcAft>
              <a:buNone/>
            </a:pPr>
            <a:r>
              <a:rPr lang="en">
                <a:highlight>
                  <a:srgbClr val="EFEFEF"/>
                </a:highlight>
              </a:rPr>
              <a:t>    date, </a:t>
            </a:r>
            <a:endParaRPr>
              <a:highlight>
                <a:srgbClr val="EFEFEF"/>
              </a:highlight>
            </a:endParaRPr>
          </a:p>
          <a:p>
            <a:pPr indent="0" lvl="0" marL="0" rtl="0" algn="l">
              <a:spcBef>
                <a:spcPts val="0"/>
              </a:spcBef>
              <a:spcAft>
                <a:spcPts val="0"/>
              </a:spcAft>
              <a:buNone/>
            </a:pPr>
            <a:r>
              <a:rPr lang="en">
                <a:highlight>
                  <a:srgbClr val="EFEFEF"/>
                </a:highlight>
              </a:rPr>
              <a:t>    temp, </a:t>
            </a:r>
            <a:endParaRPr>
              <a:highlight>
                <a:srgbClr val="EFEFEF"/>
              </a:highlight>
            </a:endParaRPr>
          </a:p>
          <a:p>
            <a:pPr indent="0" lvl="0" marL="0" rtl="0" algn="l">
              <a:spcBef>
                <a:spcPts val="0"/>
              </a:spcBef>
              <a:spcAft>
                <a:spcPts val="0"/>
              </a:spcAft>
              <a:buNone/>
            </a:pPr>
            <a:r>
              <a:rPr lang="en">
                <a:highlight>
                  <a:srgbClr val="EFEFEF"/>
                </a:highlight>
              </a:rPr>
              <a:t>    </a:t>
            </a:r>
            <a:r>
              <a:rPr b="1" lang="en">
                <a:highlight>
                  <a:srgbClr val="EFEFEF"/>
                </a:highlight>
              </a:rPr>
              <a:t>LAG</a:t>
            </a:r>
            <a:r>
              <a:rPr lang="en">
                <a:highlight>
                  <a:srgbClr val="EFEFEF"/>
                </a:highlight>
              </a:rPr>
              <a:t>(temp) </a:t>
            </a:r>
            <a:r>
              <a:rPr b="1" lang="en">
                <a:highlight>
                  <a:srgbClr val="EFEFEF"/>
                </a:highlight>
              </a:rPr>
              <a:t>OVER</a:t>
            </a:r>
            <a:r>
              <a:rPr lang="en">
                <a:highlight>
                  <a:srgbClr val="EFEFEF"/>
                </a:highlight>
              </a:rPr>
              <a:t>(ORDER BY date) AS temp_yesterday </a:t>
            </a:r>
            <a:endParaRPr>
              <a:highlight>
                <a:srgbClr val="EFEFEF"/>
              </a:highlight>
            </a:endParaRPr>
          </a:p>
          <a:p>
            <a:pPr indent="0" lvl="0" marL="0" rtl="0" algn="l">
              <a:spcBef>
                <a:spcPts val="0"/>
              </a:spcBef>
              <a:spcAft>
                <a:spcPts val="0"/>
              </a:spcAft>
              <a:buNone/>
            </a:pPr>
            <a:r>
              <a:rPr lang="en">
                <a:highlight>
                  <a:srgbClr val="EFEFEF"/>
                </a:highlight>
              </a:rPr>
              <a:t>FROM `bigquery-public-data.noaa_gsod.gsod2023` </a:t>
            </a:r>
            <a:endParaRPr>
              <a:highlight>
                <a:srgbClr val="EFEFEF"/>
              </a:highlight>
            </a:endParaRPr>
          </a:p>
          <a:p>
            <a:pPr indent="0" lvl="0" marL="0" rtl="0" algn="l">
              <a:spcBef>
                <a:spcPts val="0"/>
              </a:spcBef>
              <a:spcAft>
                <a:spcPts val="0"/>
              </a:spcAft>
              <a:buNone/>
            </a:pPr>
            <a:r>
              <a:rPr lang="en">
                <a:highlight>
                  <a:srgbClr val="EFEFEF"/>
                </a:highlight>
              </a:rPr>
              <a:t>WHERE stn="994971" -- Boston</a:t>
            </a:r>
            <a:endParaRPr>
              <a:highlight>
                <a:srgbClr val="EFEFEF"/>
              </a:highlight>
            </a:endParaRPr>
          </a:p>
          <a:p>
            <a:pPr indent="0" lvl="0" marL="0" rtl="0" algn="l">
              <a:spcBef>
                <a:spcPts val="0"/>
              </a:spcBef>
              <a:spcAft>
                <a:spcPts val="0"/>
              </a:spcAft>
              <a:buNone/>
            </a:pPr>
            <a:r>
              <a:rPr lang="en">
                <a:highlight>
                  <a:srgbClr val="EFEFEF"/>
                </a:highlight>
              </a:rPr>
              <a:t>ORDER BY date</a:t>
            </a:r>
            <a:endParaRPr>
              <a:highlight>
                <a:srgbClr val="EFEFEF"/>
              </a:highlight>
            </a:endParaRPr>
          </a:p>
        </p:txBody>
      </p:sp>
      <p:sp>
        <p:nvSpPr>
          <p:cNvPr id="372" name="Google Shape;372;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LAG</a:t>
            </a:r>
            <a:r>
              <a:rPr b="0" lang="en"/>
              <a:t>()</a:t>
            </a:r>
            <a:endParaRPr b="0"/>
          </a:p>
        </p:txBody>
      </p:sp>
      <p:pic>
        <p:nvPicPr>
          <p:cNvPr id="373" name="Google Shape;373;p28"/>
          <p:cNvPicPr preferRelativeResize="0"/>
          <p:nvPr/>
        </p:nvPicPr>
        <p:blipFill>
          <a:blip r:embed="rId3">
            <a:alphaModFix/>
          </a:blip>
          <a:stretch>
            <a:fillRect/>
          </a:stretch>
        </p:blipFill>
        <p:spPr>
          <a:xfrm>
            <a:off x="6151700" y="2042300"/>
            <a:ext cx="2616200" cy="177655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9"/>
          <p:cNvSpPr txBox="1"/>
          <p:nvPr>
            <p:ph idx="1" type="body"/>
          </p:nvPr>
        </p:nvSpPr>
        <p:spPr>
          <a:xfrm>
            <a:off x="1303800" y="1990050"/>
            <a:ext cx="7030500" cy="1874100"/>
          </a:xfrm>
          <a:prstGeom prst="rect">
            <a:avLst/>
          </a:prstGeom>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t>I</a:t>
            </a:r>
            <a:r>
              <a:rPr lang="en"/>
              <a:t>f </a:t>
            </a:r>
            <a:r>
              <a:rPr lang="en" sz="2200">
                <a:latin typeface="Maven Pro"/>
                <a:ea typeface="Maven Pro"/>
                <a:cs typeface="Maven Pro"/>
                <a:sym typeface="Maven Pro"/>
              </a:rPr>
              <a:t>cond</a:t>
            </a:r>
            <a:r>
              <a:rPr lang="en"/>
              <a:t> is true, returns </a:t>
            </a:r>
            <a:r>
              <a:rPr lang="en" sz="2200">
                <a:solidFill>
                  <a:srgbClr val="6AA84F"/>
                </a:solidFill>
                <a:latin typeface="Maven Pro"/>
                <a:ea typeface="Maven Pro"/>
                <a:cs typeface="Maven Pro"/>
                <a:sym typeface="Maven Pro"/>
              </a:rPr>
              <a:t>true_result</a:t>
            </a:r>
            <a:r>
              <a:rPr lang="en"/>
              <a:t>, else returns </a:t>
            </a:r>
            <a:r>
              <a:rPr lang="en" sz="2200">
                <a:solidFill>
                  <a:srgbClr val="E06666"/>
                </a:solidFill>
                <a:latin typeface="Maven Pro"/>
                <a:ea typeface="Maven Pro"/>
                <a:cs typeface="Maven Pro"/>
                <a:sym typeface="Maven Pro"/>
              </a:rPr>
              <a:t>else_result</a:t>
            </a:r>
            <a:r>
              <a:rPr lang="en"/>
              <a:t>. E.g.:</a:t>
            </a:r>
            <a:endParaRPr/>
          </a:p>
          <a:p>
            <a:pPr indent="0" lvl="0" marL="0" rtl="0" algn="l">
              <a:spcBef>
                <a:spcPts val="0"/>
              </a:spcBef>
              <a:spcAft>
                <a:spcPts val="0"/>
              </a:spcAft>
              <a:buNone/>
            </a:pPr>
            <a:r>
              <a:t/>
            </a:r>
            <a:endParaRPr>
              <a:highlight>
                <a:srgbClr val="EFEFEF"/>
              </a:highlight>
            </a:endParaRPr>
          </a:p>
          <a:p>
            <a:pPr indent="0" lvl="0" marL="0" rtl="0" algn="l">
              <a:spcBef>
                <a:spcPts val="0"/>
              </a:spcBef>
              <a:spcAft>
                <a:spcPts val="0"/>
              </a:spcAft>
              <a:buNone/>
            </a:pPr>
            <a:r>
              <a:rPr lang="en">
                <a:highlight>
                  <a:srgbClr val="EFEFEF"/>
                </a:highlight>
              </a:rPr>
              <a:t>SELECT </a:t>
            </a:r>
            <a:endParaRPr>
              <a:highlight>
                <a:srgbClr val="EFEFEF"/>
              </a:highlight>
            </a:endParaRPr>
          </a:p>
          <a:p>
            <a:pPr indent="0" lvl="0" marL="0" rtl="0" algn="l">
              <a:spcBef>
                <a:spcPts val="0"/>
              </a:spcBef>
              <a:spcAft>
                <a:spcPts val="0"/>
              </a:spcAft>
              <a:buNone/>
            </a:pPr>
            <a:r>
              <a:rPr lang="en">
                <a:highlight>
                  <a:srgbClr val="EFEFEF"/>
                </a:highlight>
              </a:rPr>
              <a:t>  TIMESTAMP(CONCAT(year,"-",mo,"-",da)) AS timestamp, </a:t>
            </a:r>
            <a:endParaRPr>
              <a:highlight>
                <a:srgbClr val="EFEFEF"/>
              </a:highlight>
            </a:endParaRPr>
          </a:p>
          <a:p>
            <a:pPr indent="0" lvl="0" marL="0" rtl="0" algn="l">
              <a:spcBef>
                <a:spcPts val="0"/>
              </a:spcBef>
              <a:spcAft>
                <a:spcPts val="0"/>
              </a:spcAft>
              <a:buNone/>
            </a:pPr>
            <a:r>
              <a:rPr lang="en">
                <a:highlight>
                  <a:srgbClr val="EFEFEF"/>
                </a:highlight>
              </a:rPr>
              <a:t>  </a:t>
            </a:r>
            <a:r>
              <a:rPr b="1" lang="en">
                <a:highlight>
                  <a:srgbClr val="EFEFEF"/>
                </a:highlight>
              </a:rPr>
              <a:t>IF</a:t>
            </a:r>
            <a:r>
              <a:rPr lang="en">
                <a:highlight>
                  <a:srgbClr val="EFEFEF"/>
                </a:highlight>
              </a:rPr>
              <a:t>(dewp = 9999.9, NULL, dewp) AS dewp</a:t>
            </a:r>
            <a:endParaRPr>
              <a:highlight>
                <a:srgbClr val="EFEFEF"/>
              </a:highlight>
            </a:endParaRPr>
          </a:p>
          <a:p>
            <a:pPr indent="0" lvl="0" marL="0" rtl="0" algn="l">
              <a:spcBef>
                <a:spcPts val="0"/>
              </a:spcBef>
              <a:spcAft>
                <a:spcPts val="0"/>
              </a:spcAft>
              <a:buNone/>
            </a:pPr>
            <a:r>
              <a:rPr lang="en">
                <a:highlight>
                  <a:srgbClr val="EFEFEF"/>
                </a:highlight>
              </a:rPr>
              <a:t>  FROM `bigquery-public-data.noaa_gsod.gsod2023` </a:t>
            </a:r>
            <a:endParaRPr>
              <a:highlight>
                <a:srgbClr val="EFEFEF"/>
              </a:highlight>
            </a:endParaRPr>
          </a:p>
          <a:p>
            <a:pPr indent="0" lvl="0" marL="0" rtl="0" algn="l">
              <a:spcBef>
                <a:spcPts val="0"/>
              </a:spcBef>
              <a:spcAft>
                <a:spcPts val="0"/>
              </a:spcAft>
              <a:buNone/>
            </a:pPr>
            <a:r>
              <a:rPr lang="en">
                <a:highlight>
                  <a:srgbClr val="EFEFEF"/>
                </a:highlight>
              </a:rPr>
              <a:t>WHERE stn="994971" -- Boston</a:t>
            </a:r>
            <a:endParaRPr>
              <a:highlight>
                <a:srgbClr val="EFEFEF"/>
              </a:highlight>
            </a:endParaRPr>
          </a:p>
        </p:txBody>
      </p:sp>
      <p:sp>
        <p:nvSpPr>
          <p:cNvPr id="379" name="Google Shape;379;p29"/>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0" lang="en"/>
              <a:t>IF(cond, </a:t>
            </a:r>
            <a:r>
              <a:rPr b="0" lang="en">
                <a:solidFill>
                  <a:srgbClr val="6AA84F"/>
                </a:solidFill>
              </a:rPr>
              <a:t>true_result</a:t>
            </a:r>
            <a:r>
              <a:rPr b="0" lang="en"/>
              <a:t>, </a:t>
            </a:r>
            <a:r>
              <a:rPr b="0" lang="en">
                <a:solidFill>
                  <a:srgbClr val="E06666"/>
                </a:solidFill>
              </a:rPr>
              <a:t>else_result</a:t>
            </a:r>
            <a:r>
              <a:rPr b="0" lang="en"/>
              <a:t>)</a:t>
            </a:r>
            <a:endParaRPr b="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0"/>
          <p:cNvSpPr txBox="1"/>
          <p:nvPr>
            <p:ph idx="1" type="body"/>
          </p:nvPr>
        </p:nvSpPr>
        <p:spPr>
          <a:xfrm>
            <a:off x="1303800" y="2218650"/>
            <a:ext cx="7030500" cy="29337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Final reminder: Apply to get a </a:t>
            </a:r>
            <a:r>
              <a:rPr lang="en" u="sng">
                <a:solidFill>
                  <a:schemeClr val="accent5"/>
                </a:solidFill>
                <a:hlinkClick r:id="rId3">
                  <a:extLst>
                    <a:ext uri="{A12FA001-AC4F-418D-AE19-62706E023703}">
                      <ahyp:hlinkClr val="tx"/>
                    </a:ext>
                  </a:extLst>
                </a:hlinkClick>
              </a:rPr>
              <a:t>free 1-year Tableau student license</a:t>
            </a:r>
            <a:endParaRPr/>
          </a:p>
          <a:p>
            <a:pPr indent="-311150" lvl="0" marL="457200" rtl="0" algn="l">
              <a:spcBef>
                <a:spcPts val="0"/>
              </a:spcBef>
              <a:spcAft>
                <a:spcPts val="0"/>
              </a:spcAft>
              <a:buSzPts val="1300"/>
              <a:buChar char="●"/>
            </a:pPr>
            <a:r>
              <a:rPr lang="en"/>
              <a:t>Complete the Labs F, G &amp; H as well as “Hands-on practices”</a:t>
            </a:r>
            <a:endParaRPr/>
          </a:p>
          <a:p>
            <a:pPr indent="-311150" lvl="0" marL="457200" rtl="0" algn="l">
              <a:spcBef>
                <a:spcPts val="0"/>
              </a:spcBef>
              <a:spcAft>
                <a:spcPts val="0"/>
              </a:spcAft>
              <a:buSzPts val="1300"/>
              <a:buChar char="●"/>
            </a:pPr>
            <a:r>
              <a:rPr lang="en"/>
              <a:t>DataCamp - According to syllabus</a:t>
            </a:r>
            <a:endParaRPr/>
          </a:p>
          <a:p>
            <a:pPr indent="-311150" lvl="0" marL="457200" rtl="0" algn="l">
              <a:spcBef>
                <a:spcPts val="0"/>
              </a:spcBef>
              <a:spcAft>
                <a:spcPts val="0"/>
              </a:spcAft>
              <a:buSzPts val="1300"/>
              <a:buChar char="●"/>
            </a:pPr>
            <a:r>
              <a:rPr lang="en"/>
              <a:t>Assignment 1</a:t>
            </a:r>
            <a:endParaRPr/>
          </a:p>
          <a:p>
            <a:pPr indent="-298450" lvl="1" marL="914400" rtl="0" algn="l">
              <a:spcBef>
                <a:spcPts val="0"/>
              </a:spcBef>
              <a:spcAft>
                <a:spcPts val="0"/>
              </a:spcAft>
              <a:buSzPts val="1100"/>
              <a:buChar char="○"/>
            </a:pPr>
            <a:r>
              <a:rPr lang="en"/>
              <a:t>Accessible from Blackboard under Assessments - </a:t>
            </a:r>
            <a:r>
              <a:rPr lang="en">
                <a:solidFill>
                  <a:srgbClr val="990000"/>
                </a:solidFill>
              </a:rPr>
              <a:t>GitHub was updated on Nov 2</a:t>
            </a:r>
            <a:r>
              <a:rPr lang="en"/>
              <a:t> </a:t>
            </a:r>
            <a:endParaRPr/>
          </a:p>
          <a:p>
            <a:pPr indent="-298450" lvl="1" marL="914400" rtl="0" algn="l">
              <a:spcBef>
                <a:spcPts val="0"/>
              </a:spcBef>
              <a:spcAft>
                <a:spcPts val="0"/>
              </a:spcAft>
              <a:buSzPts val="1100"/>
              <a:buChar char="○"/>
            </a:pPr>
            <a:r>
              <a:rPr lang="en"/>
              <a:t>Make sure you provide rationale for each question. The correct answer in the multiple choice section gives you 50% of the points, the rest is the rationale you provide.</a:t>
            </a:r>
            <a:endParaRPr/>
          </a:p>
          <a:p>
            <a:pPr indent="-298450" lvl="1" marL="914400" rtl="0" algn="l">
              <a:spcBef>
                <a:spcPts val="0"/>
              </a:spcBef>
              <a:spcAft>
                <a:spcPts val="0"/>
              </a:spcAft>
              <a:buSzPts val="1100"/>
              <a:buChar char="○"/>
            </a:pPr>
            <a:r>
              <a:rPr b="1" lang="en">
                <a:solidFill>
                  <a:srgbClr val="E6A037"/>
                </a:solidFill>
              </a:rPr>
              <a:t>Due Thursday - 11/9</a:t>
            </a:r>
            <a:endParaRPr/>
          </a:p>
          <a:p>
            <a:pPr indent="-311150" lvl="0" marL="457200" rtl="0" algn="l">
              <a:spcBef>
                <a:spcPts val="0"/>
              </a:spcBef>
              <a:spcAft>
                <a:spcPts val="0"/>
              </a:spcAft>
              <a:buSzPts val="1300"/>
              <a:buChar char="●"/>
            </a:pPr>
            <a:r>
              <a:rPr lang="en" u="sng">
                <a:solidFill>
                  <a:schemeClr val="hlink"/>
                </a:solidFill>
                <a:hlinkClick r:id="rId4"/>
              </a:rPr>
              <a:t>Dataset + Project Proposal</a:t>
            </a:r>
            <a:endParaRPr/>
          </a:p>
          <a:p>
            <a:pPr indent="-298450" lvl="1" marL="914400" rtl="0" algn="l">
              <a:spcBef>
                <a:spcPts val="0"/>
              </a:spcBef>
              <a:spcAft>
                <a:spcPts val="0"/>
              </a:spcAft>
              <a:buSzPts val="1100"/>
              <a:buChar char="○"/>
            </a:pPr>
            <a:r>
              <a:rPr b="1" lang="en">
                <a:solidFill>
                  <a:srgbClr val="E6A037"/>
                </a:solidFill>
              </a:rPr>
              <a:t>Due Tue - 11/7</a:t>
            </a:r>
            <a:endParaRPr b="1">
              <a:solidFill>
                <a:srgbClr val="E6A037"/>
              </a:solidFill>
            </a:endParaRPr>
          </a:p>
          <a:p>
            <a:pPr indent="-311150" lvl="0" marL="457200" rtl="0" algn="l">
              <a:spcBef>
                <a:spcPts val="0"/>
              </a:spcBef>
              <a:spcAft>
                <a:spcPts val="0"/>
              </a:spcAft>
              <a:buSzPts val="1300"/>
              <a:buChar char="●"/>
            </a:pPr>
            <a:r>
              <a:rPr lang="en" u="sng">
                <a:solidFill>
                  <a:schemeClr val="hlink"/>
                </a:solidFill>
                <a:hlinkClick r:id="rId5"/>
              </a:rPr>
              <a:t>Team Assignment</a:t>
            </a:r>
            <a:endParaRPr/>
          </a:p>
          <a:p>
            <a:pPr indent="-298450" lvl="1" marL="914400" rtl="0" algn="l">
              <a:spcBef>
                <a:spcPts val="0"/>
              </a:spcBef>
              <a:spcAft>
                <a:spcPts val="0"/>
              </a:spcAft>
              <a:buSzPts val="1100"/>
              <a:buChar char="○"/>
            </a:pPr>
            <a:r>
              <a:rPr b="1" lang="en">
                <a:solidFill>
                  <a:srgbClr val="E6A037"/>
                </a:solidFill>
              </a:rPr>
              <a:t>Due Tue - 11/28</a:t>
            </a:r>
            <a:endParaRPr/>
          </a:p>
          <a:p>
            <a:pPr indent="-311150" lvl="0" marL="457200" rtl="0" algn="l">
              <a:spcBef>
                <a:spcPts val="0"/>
              </a:spcBef>
              <a:spcAft>
                <a:spcPts val="0"/>
              </a:spcAft>
              <a:buSzPts val="1300"/>
              <a:buChar char="●"/>
            </a:pPr>
            <a:r>
              <a:rPr lang="en"/>
              <a:t>Quiz on Tuesday</a:t>
            </a:r>
            <a:endParaRPr/>
          </a:p>
        </p:txBody>
      </p:sp>
      <p:sp>
        <p:nvSpPr>
          <p:cNvPr id="385" name="Google Shape;385;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Activity</a:t>
            </a:r>
            <a:endParaRPr b="0"/>
          </a:p>
        </p:txBody>
      </p:sp>
      <p:pic>
        <p:nvPicPr>
          <p:cNvPr id="386" name="Google Shape;386;p30"/>
          <p:cNvPicPr preferRelativeResize="0"/>
          <p:nvPr/>
        </p:nvPicPr>
        <p:blipFill>
          <a:blip r:embed="rId6">
            <a:alphaModFix amt="84000"/>
          </a:blip>
          <a:stretch>
            <a:fillRect/>
          </a:stretch>
        </p:blipFill>
        <p:spPr>
          <a:xfrm>
            <a:off x="6477352" y="598575"/>
            <a:ext cx="1856951" cy="1289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Your Turn - Home Session</a:t>
            </a:r>
            <a:endParaRPr b="0"/>
          </a:p>
        </p:txBody>
      </p:sp>
      <p:sp>
        <p:nvSpPr>
          <p:cNvPr id="392" name="Google Shape;392;p31"/>
          <p:cNvSpPr txBox="1"/>
          <p:nvPr>
            <p:ph idx="1" type="body"/>
          </p:nvPr>
        </p:nvSpPr>
        <p:spPr>
          <a:xfrm>
            <a:off x="1303800" y="1990050"/>
            <a:ext cx="7278000" cy="26235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u="sng">
                <a:solidFill>
                  <a:srgbClr val="1155CC"/>
                </a:solidFill>
                <a:latin typeface="Calibri"/>
                <a:ea typeface="Calibri"/>
                <a:cs typeface="Calibri"/>
                <a:sym typeface="Calibri"/>
                <a:hlinkClick r:id="rId3">
                  <a:extLst>
                    <a:ext uri="{A12FA001-AC4F-418D-AE19-62706E023703}">
                      <ahyp:hlinkClr val="tx"/>
                    </a:ext>
                  </a:extLst>
                </a:hlinkClick>
              </a:rPr>
              <a:t>Lab F</a:t>
            </a:r>
            <a:r>
              <a:rPr lang="en" sz="1200">
                <a:solidFill>
                  <a:srgbClr val="000000"/>
                </a:solidFill>
                <a:latin typeface="Calibri"/>
                <a:ea typeface="Calibri"/>
                <a:cs typeface="Calibri"/>
                <a:sym typeface="Calibri"/>
              </a:rPr>
              <a:t>: Analyzing Natality Data Using Vertex AI and BigQuery - 00:30</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05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rPr b="1" lang="en" sz="1200">
                <a:solidFill>
                  <a:srgbClr val="000000"/>
                </a:solidFill>
                <a:latin typeface="Calibri"/>
                <a:ea typeface="Calibri"/>
                <a:cs typeface="Calibri"/>
                <a:sym typeface="Calibri"/>
              </a:rPr>
              <a:t>What you will learn in this lab</a:t>
            </a:r>
            <a:endParaRPr b="1"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Launch AI Platform notebook</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Invoke a BigQuery query</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Create charts in Jupyter</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Export data for machine learning</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spcBef>
                <a:spcPts val="0"/>
              </a:spcBef>
              <a:spcAft>
                <a:spcPts val="1600"/>
              </a:spcAft>
              <a:buNone/>
            </a:pPr>
            <a:r>
              <a:rPr lang="en">
                <a:solidFill>
                  <a:srgbClr val="CC0000"/>
                </a:solidFill>
              </a:rPr>
              <a:t>NOTE: There are some Python script in this lab...please copy/paste/run the scripts but don’t worry if you are not familiar with the syntax. </a:t>
            </a:r>
            <a:endParaRPr sz="1200">
              <a:solidFill>
                <a:srgbClr val="000000"/>
              </a:solidFill>
              <a:latin typeface="Calibri"/>
              <a:ea typeface="Calibri"/>
              <a:cs typeface="Calibri"/>
              <a:sym typeface="Calibri"/>
            </a:endParaRPr>
          </a:p>
        </p:txBody>
      </p:sp>
      <p:pic>
        <p:nvPicPr>
          <p:cNvPr id="393" name="Google Shape;393;p31"/>
          <p:cNvPicPr preferRelativeResize="0"/>
          <p:nvPr/>
        </p:nvPicPr>
        <p:blipFill>
          <a:blip r:embed="rId4">
            <a:alphaModFix/>
          </a:blip>
          <a:stretch>
            <a:fillRect/>
          </a:stretch>
        </p:blipFill>
        <p:spPr>
          <a:xfrm>
            <a:off x="6478100" y="528121"/>
            <a:ext cx="1856200" cy="1701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Previous class overview</a:t>
            </a:r>
            <a:endParaRPr b="0"/>
          </a:p>
        </p:txBody>
      </p:sp>
      <p:sp>
        <p:nvSpPr>
          <p:cNvPr id="284" name="Google Shape;284;p14"/>
          <p:cNvSpPr txBox="1"/>
          <p:nvPr>
            <p:ph idx="1" type="body"/>
          </p:nvPr>
        </p:nvSpPr>
        <p:spPr>
          <a:xfrm>
            <a:off x="1303800" y="1990050"/>
            <a:ext cx="7030500" cy="10044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Databases</a:t>
            </a:r>
            <a:endParaRPr/>
          </a:p>
          <a:p>
            <a:pPr indent="-298450" lvl="1" marL="914400" rtl="0" algn="l">
              <a:spcBef>
                <a:spcPts val="0"/>
              </a:spcBef>
              <a:spcAft>
                <a:spcPts val="0"/>
              </a:spcAft>
              <a:buSzPts val="1100"/>
              <a:buChar char="○"/>
            </a:pPr>
            <a:r>
              <a:rPr lang="en"/>
              <a:t>BigQuery</a:t>
            </a:r>
            <a:endParaRPr/>
          </a:p>
          <a:p>
            <a:pPr indent="-298450" lvl="1" marL="914400" rtl="0" algn="l">
              <a:spcBef>
                <a:spcPts val="0"/>
              </a:spcBef>
              <a:spcAft>
                <a:spcPts val="0"/>
              </a:spcAft>
              <a:buSzPts val="1100"/>
              <a:buChar char="○"/>
            </a:pPr>
            <a:r>
              <a:rPr lang="en"/>
              <a:t>MySQL (via Cloud SQL)</a:t>
            </a:r>
            <a:endParaRPr/>
          </a:p>
          <a:p>
            <a:pPr indent="-311150" lvl="0" marL="457200" rtl="0" algn="l">
              <a:spcBef>
                <a:spcPts val="0"/>
              </a:spcBef>
              <a:spcAft>
                <a:spcPts val="0"/>
              </a:spcAft>
              <a:buSzPts val="1300"/>
              <a:buChar char="●"/>
            </a:pPr>
            <a:r>
              <a:rPr lang="en"/>
              <a:t>Basic SQL syntax</a:t>
            </a:r>
            <a:endParaRPr/>
          </a:p>
        </p:txBody>
      </p:sp>
      <p:pic>
        <p:nvPicPr>
          <p:cNvPr id="285" name="Google Shape;285;p14"/>
          <p:cNvPicPr preferRelativeResize="0"/>
          <p:nvPr/>
        </p:nvPicPr>
        <p:blipFill>
          <a:blip r:embed="rId3">
            <a:alphaModFix/>
          </a:blip>
          <a:stretch>
            <a:fillRect/>
          </a:stretch>
        </p:blipFill>
        <p:spPr>
          <a:xfrm>
            <a:off x="7353245" y="598575"/>
            <a:ext cx="1143500" cy="1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2"/>
          <p:cNvSpPr txBox="1"/>
          <p:nvPr>
            <p:ph idx="1" type="body"/>
          </p:nvPr>
        </p:nvSpPr>
        <p:spPr>
          <a:xfrm>
            <a:off x="1303800" y="1456650"/>
            <a:ext cx="4554900" cy="16623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u="sng">
                <a:solidFill>
                  <a:srgbClr val="1155CC"/>
                </a:solidFill>
                <a:latin typeface="Calibri"/>
                <a:ea typeface="Calibri"/>
                <a:cs typeface="Calibri"/>
                <a:sym typeface="Calibri"/>
                <a:hlinkClick r:id="rId3">
                  <a:extLst>
                    <a:ext uri="{A12FA001-AC4F-418D-AE19-62706E023703}">
                      <ahyp:hlinkClr val="tx"/>
                    </a:ext>
                  </a:extLst>
                </a:hlinkClick>
              </a:rPr>
              <a:t>Lab G</a:t>
            </a:r>
            <a:r>
              <a:rPr lang="en" sz="1200">
                <a:solidFill>
                  <a:srgbClr val="000000"/>
                </a:solidFill>
                <a:latin typeface="Calibri"/>
                <a:ea typeface="Calibri"/>
                <a:cs typeface="Calibri"/>
                <a:sym typeface="Calibri"/>
              </a:rPr>
              <a:t>: Weather Data in BigQuery - 00:45</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rPr b="1" lang="en" sz="1200">
                <a:solidFill>
                  <a:srgbClr val="000000"/>
                </a:solidFill>
                <a:latin typeface="Calibri"/>
                <a:ea typeface="Calibri"/>
                <a:cs typeface="Calibri"/>
                <a:sym typeface="Calibri"/>
              </a:rPr>
              <a:t>What you will learn in this lab</a:t>
            </a:r>
            <a:endParaRPr b="1"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Carry out interactive queries on large datasets</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Combine and run analytics on multiple datasets</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Understand nested query statements with multiple functions</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Get familiar with table and column alias</a:t>
            </a:r>
            <a:endParaRPr sz="1200">
              <a:solidFill>
                <a:srgbClr val="000000"/>
              </a:solidFill>
              <a:latin typeface="Calibri"/>
              <a:ea typeface="Calibri"/>
              <a:cs typeface="Calibri"/>
              <a:sym typeface="Calibri"/>
            </a:endParaRPr>
          </a:p>
        </p:txBody>
      </p:sp>
      <p:sp>
        <p:nvSpPr>
          <p:cNvPr id="399" name="Google Shape;399;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Your Turn - Home Session</a:t>
            </a:r>
            <a:endParaRPr b="0"/>
          </a:p>
        </p:txBody>
      </p:sp>
      <p:pic>
        <p:nvPicPr>
          <p:cNvPr id="400" name="Google Shape;400;p32"/>
          <p:cNvPicPr preferRelativeResize="0"/>
          <p:nvPr/>
        </p:nvPicPr>
        <p:blipFill>
          <a:blip r:embed="rId4">
            <a:alphaModFix/>
          </a:blip>
          <a:stretch>
            <a:fillRect/>
          </a:stretch>
        </p:blipFill>
        <p:spPr>
          <a:xfrm>
            <a:off x="6340713" y="598575"/>
            <a:ext cx="2143125" cy="2133600"/>
          </a:xfrm>
          <a:prstGeom prst="rect">
            <a:avLst/>
          </a:prstGeom>
          <a:noFill/>
          <a:ln>
            <a:noFill/>
          </a:ln>
        </p:spPr>
      </p:pic>
      <p:pic>
        <p:nvPicPr>
          <p:cNvPr id="401" name="Google Shape;401;p32"/>
          <p:cNvPicPr preferRelativeResize="0"/>
          <p:nvPr/>
        </p:nvPicPr>
        <p:blipFill>
          <a:blip r:embed="rId5">
            <a:alphaModFix/>
          </a:blip>
          <a:stretch>
            <a:fillRect/>
          </a:stretch>
        </p:blipFill>
        <p:spPr>
          <a:xfrm>
            <a:off x="5194050" y="2870175"/>
            <a:ext cx="3829400" cy="1443201"/>
          </a:xfrm>
          <a:prstGeom prst="rect">
            <a:avLst/>
          </a:prstGeom>
          <a:noFill/>
          <a:ln>
            <a:noFill/>
          </a:ln>
        </p:spPr>
      </p:pic>
      <p:sp>
        <p:nvSpPr>
          <p:cNvPr id="402" name="Google Shape;402;p32"/>
          <p:cNvSpPr txBox="1"/>
          <p:nvPr/>
        </p:nvSpPr>
        <p:spPr>
          <a:xfrm>
            <a:off x="1311425" y="2990275"/>
            <a:ext cx="3829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Hint: When you are asked to update the project ID typically it is safe to remove </a:t>
            </a:r>
            <a:r>
              <a:rPr lang="en" sz="1200">
                <a:highlight>
                  <a:srgbClr val="EFEFEF"/>
                </a:highlight>
                <a:latin typeface="Calibri"/>
                <a:ea typeface="Calibri"/>
                <a:cs typeface="Calibri"/>
                <a:sym typeface="Calibri"/>
              </a:rPr>
              <a:t>&lt;YOUR-PROJECT-NUMBER&gt;.</a:t>
            </a:r>
            <a:r>
              <a:rPr lang="en" sz="1200">
                <a:latin typeface="Calibri"/>
                <a:ea typeface="Calibri"/>
                <a:cs typeface="Calibri"/>
                <a:sym typeface="Calibri"/>
              </a:rPr>
              <a:t> all together since you are already in that project. A better practice would be to provide the ID but in this case it’s a long temporary ID and takes time to copy/paste.</a:t>
            </a:r>
            <a:endParaRPr>
              <a:latin typeface="Nunito"/>
              <a:ea typeface="Nunito"/>
              <a:cs typeface="Nunito"/>
              <a:sym typeface="Nunito"/>
            </a:endParaRPr>
          </a:p>
        </p:txBody>
      </p:sp>
      <p:sp>
        <p:nvSpPr>
          <p:cNvPr id="403" name="Google Shape;403;p32"/>
          <p:cNvSpPr txBox="1"/>
          <p:nvPr/>
        </p:nvSpPr>
        <p:spPr>
          <a:xfrm>
            <a:off x="1024100" y="4339425"/>
            <a:ext cx="74598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300">
                <a:solidFill>
                  <a:srgbClr val="B45F06"/>
                </a:solidFill>
                <a:latin typeface="Nunito"/>
                <a:ea typeface="Nunito"/>
                <a:cs typeface="Nunito"/>
                <a:sym typeface="Nunito"/>
              </a:rPr>
              <a:t>NOTE: In this lab you will be using a JOIN command to “join” two tables. Don’t worry if you haven’t encountered it before. We will discuss it in depth in the future lectures.</a:t>
            </a:r>
            <a:endParaRPr>
              <a:solidFill>
                <a:srgbClr val="B45F06"/>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3"/>
          <p:cNvSpPr txBox="1"/>
          <p:nvPr>
            <p:ph idx="1" type="body"/>
          </p:nvPr>
        </p:nvSpPr>
        <p:spPr>
          <a:xfrm>
            <a:off x="1303800" y="1990050"/>
            <a:ext cx="7278000" cy="12930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u="sng">
                <a:solidFill>
                  <a:srgbClr val="1155CC"/>
                </a:solidFill>
                <a:latin typeface="Calibri"/>
                <a:ea typeface="Calibri"/>
                <a:cs typeface="Calibri"/>
                <a:sym typeface="Calibri"/>
                <a:hlinkClick r:id="rId3">
                  <a:extLst>
                    <a:ext uri="{A12FA001-AC4F-418D-AE19-62706E023703}">
                      <ahyp:hlinkClr val="tx"/>
                    </a:ext>
                  </a:extLst>
                </a:hlinkClick>
              </a:rPr>
              <a:t>Lab H</a:t>
            </a:r>
            <a:r>
              <a:rPr lang="en" sz="1200">
                <a:solidFill>
                  <a:srgbClr val="000000"/>
                </a:solidFill>
                <a:latin typeface="Calibri"/>
                <a:ea typeface="Calibri"/>
                <a:cs typeface="Calibri"/>
                <a:sym typeface="Calibri"/>
              </a:rPr>
              <a:t>: Exploring NCAA Data with BigQuery - 00:45</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rPr b="1" lang="en" sz="1200">
                <a:solidFill>
                  <a:srgbClr val="000000"/>
                </a:solidFill>
                <a:latin typeface="Calibri"/>
                <a:ea typeface="Calibri"/>
                <a:cs typeface="Calibri"/>
                <a:sym typeface="Calibri"/>
              </a:rPr>
              <a:t>What you will learn in this lab</a:t>
            </a:r>
            <a:endParaRPr b="1"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Query the NCAA Public Dataset</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Char char="●"/>
            </a:pPr>
            <a:r>
              <a:rPr lang="en" sz="1200">
                <a:solidFill>
                  <a:srgbClr val="000000"/>
                </a:solidFill>
                <a:latin typeface="Calibri"/>
                <a:ea typeface="Calibri"/>
                <a:cs typeface="Calibri"/>
                <a:sym typeface="Calibri"/>
              </a:rPr>
              <a:t>Writing and executing more queries</a:t>
            </a:r>
            <a:endParaRPr sz="1200">
              <a:solidFill>
                <a:srgbClr val="000000"/>
              </a:solidFill>
              <a:latin typeface="Calibri"/>
              <a:ea typeface="Calibri"/>
              <a:cs typeface="Calibri"/>
              <a:sym typeface="Calibri"/>
            </a:endParaRPr>
          </a:p>
        </p:txBody>
      </p:sp>
      <p:sp>
        <p:nvSpPr>
          <p:cNvPr id="409" name="Google Shape;409;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Your Turn - Home Session</a:t>
            </a:r>
            <a:endParaRPr b="0"/>
          </a:p>
        </p:txBody>
      </p:sp>
      <p:pic>
        <p:nvPicPr>
          <p:cNvPr id="410" name="Google Shape;410;p33"/>
          <p:cNvPicPr preferRelativeResize="0"/>
          <p:nvPr/>
        </p:nvPicPr>
        <p:blipFill>
          <a:blip r:embed="rId4">
            <a:alphaModFix/>
          </a:blip>
          <a:stretch>
            <a:fillRect/>
          </a:stretch>
        </p:blipFill>
        <p:spPr>
          <a:xfrm>
            <a:off x="6340713" y="598575"/>
            <a:ext cx="2143125" cy="2133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0" lang="en"/>
              <a:t>Topics covered</a:t>
            </a:r>
            <a:endParaRPr b="0"/>
          </a:p>
        </p:txBody>
      </p:sp>
      <p:sp>
        <p:nvSpPr>
          <p:cNvPr id="291" name="Google Shape;291;p15"/>
          <p:cNvSpPr txBox="1"/>
          <p:nvPr>
            <p:ph idx="1" type="body"/>
          </p:nvPr>
        </p:nvSpPr>
        <p:spPr>
          <a:xfrm>
            <a:off x="1303800" y="1990050"/>
            <a:ext cx="7030500" cy="1305300"/>
          </a:xfrm>
          <a:prstGeom prst="rect">
            <a:avLst/>
          </a:prstGeom>
        </p:spPr>
        <p:txBody>
          <a:bodyPr anchorCtr="0" anchor="t" bIns="91425" lIns="91425" spcFirstLastPara="1" rIns="91425" wrap="square" tIns="91425">
            <a:spAutoFit/>
          </a:bodyPr>
          <a:lstStyle/>
          <a:p>
            <a:pPr indent="-311150" lvl="0" marL="457200" marR="0" rtl="0" algn="l">
              <a:lnSpc>
                <a:spcPct val="115000"/>
              </a:lnSpc>
              <a:spcBef>
                <a:spcPts val="0"/>
              </a:spcBef>
              <a:spcAft>
                <a:spcPts val="0"/>
              </a:spcAft>
              <a:buSzPts val="1300"/>
              <a:buChar char="●"/>
            </a:pPr>
            <a:r>
              <a:rPr lang="en"/>
              <a:t>Teaming</a:t>
            </a:r>
            <a:endParaRPr/>
          </a:p>
          <a:p>
            <a:pPr indent="-311150" lvl="0" marL="457200" marR="0" rtl="0" algn="l">
              <a:lnSpc>
                <a:spcPct val="115000"/>
              </a:lnSpc>
              <a:spcBef>
                <a:spcPts val="0"/>
              </a:spcBef>
              <a:spcAft>
                <a:spcPts val="0"/>
              </a:spcAft>
              <a:buSzPts val="1300"/>
              <a:buChar char="●"/>
            </a:pPr>
            <a:r>
              <a:rPr lang="en"/>
              <a:t>Completing the </a:t>
            </a:r>
            <a:r>
              <a:rPr lang="en" u="sng">
                <a:solidFill>
                  <a:schemeClr val="hlink"/>
                </a:solidFill>
                <a:hlinkClick r:id="rId3"/>
              </a:rPr>
              <a:t>Hands-on practice from last class</a:t>
            </a:r>
            <a:endParaRPr/>
          </a:p>
          <a:p>
            <a:pPr indent="-311150" lvl="0" marL="457200" marR="0" rtl="0" algn="l">
              <a:lnSpc>
                <a:spcPct val="115000"/>
              </a:lnSpc>
              <a:spcBef>
                <a:spcPts val="0"/>
              </a:spcBef>
              <a:spcAft>
                <a:spcPts val="0"/>
              </a:spcAft>
              <a:buSzPts val="1300"/>
              <a:buChar char="●"/>
            </a:pPr>
            <a:r>
              <a:rPr lang="en"/>
              <a:t>Interact with BQ using Vertex AI notebooks</a:t>
            </a:r>
            <a:endParaRPr/>
          </a:p>
          <a:p>
            <a:pPr indent="-311150" lvl="0" marL="457200" rtl="0" algn="l">
              <a:spcBef>
                <a:spcPts val="0"/>
              </a:spcBef>
              <a:spcAft>
                <a:spcPts val="0"/>
              </a:spcAft>
              <a:buSzPts val="1300"/>
              <a:buChar char="●"/>
            </a:pPr>
            <a:r>
              <a:rPr lang="en"/>
              <a:t>Nested query statements</a:t>
            </a:r>
            <a:endParaRPr/>
          </a:p>
          <a:p>
            <a:pPr indent="-311150" lvl="0" marL="457200" rtl="0" algn="l">
              <a:spcBef>
                <a:spcPts val="0"/>
              </a:spcBef>
              <a:spcAft>
                <a:spcPts val="0"/>
              </a:spcAft>
              <a:buSzPts val="1300"/>
              <a:buChar char="●"/>
            </a:pPr>
            <a:r>
              <a:rPr lang="en"/>
              <a:t>Interactive querying on large datasets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0" lang="en"/>
              <a:t>Teaming </a:t>
            </a:r>
            <a:r>
              <a:rPr b="0" lang="en"/>
              <a:t>+ Slack channel</a:t>
            </a:r>
            <a:endParaRPr b="0"/>
          </a:p>
        </p:txBody>
      </p:sp>
      <p:pic>
        <p:nvPicPr>
          <p:cNvPr id="297" name="Google Shape;297;p16"/>
          <p:cNvPicPr preferRelativeResize="0"/>
          <p:nvPr/>
        </p:nvPicPr>
        <p:blipFill>
          <a:blip r:embed="rId3">
            <a:alphaModFix/>
          </a:blip>
          <a:stretch>
            <a:fillRect/>
          </a:stretch>
        </p:blipFill>
        <p:spPr>
          <a:xfrm>
            <a:off x="2526475" y="1815150"/>
            <a:ext cx="4585149" cy="2397875"/>
          </a:xfrm>
          <a:prstGeom prst="rect">
            <a:avLst/>
          </a:prstGeom>
          <a:noFill/>
          <a:ln>
            <a:noFill/>
          </a:ln>
        </p:spPr>
      </p:pic>
      <p:sp>
        <p:nvSpPr>
          <p:cNvPr id="298" name="Google Shape;298;p16"/>
          <p:cNvSpPr txBox="1"/>
          <p:nvPr/>
        </p:nvSpPr>
        <p:spPr>
          <a:xfrm>
            <a:off x="1204700" y="4171575"/>
            <a:ext cx="4921500" cy="83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Class list with teams info can be found here:</a:t>
            </a:r>
            <a:endParaRPr>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en" sz="1300" u="sng">
                <a:solidFill>
                  <a:schemeClr val="hlink"/>
                </a:solidFill>
                <a:latin typeface="Nunito"/>
                <a:ea typeface="Nunito"/>
                <a:cs typeface="Nunito"/>
                <a:sym typeface="Nunito"/>
                <a:hlinkClick r:id="rId4"/>
              </a:rPr>
              <a:t>Cohort A</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en" sz="1300" u="sng">
                <a:solidFill>
                  <a:schemeClr val="hlink"/>
                </a:solidFill>
                <a:latin typeface="Nunito"/>
                <a:ea typeface="Nunito"/>
                <a:cs typeface="Nunito"/>
                <a:sym typeface="Nunito"/>
                <a:hlinkClick r:id="rId5"/>
              </a:rPr>
              <a:t>Cohort B</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idx="1" type="body"/>
          </p:nvPr>
        </p:nvSpPr>
        <p:spPr>
          <a:xfrm>
            <a:off x="1303800" y="1532850"/>
            <a:ext cx="7030500" cy="1603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a:t>PMs:</a:t>
            </a:r>
            <a:r>
              <a:rPr lang="en"/>
              <a:t> set up Slack channels</a:t>
            </a:r>
            <a:endParaRPr/>
          </a:p>
          <a:p>
            <a:pPr indent="-311150" lvl="0" marL="457200" rtl="0" algn="l">
              <a:spcBef>
                <a:spcPts val="1600"/>
              </a:spcBef>
              <a:spcAft>
                <a:spcPts val="0"/>
              </a:spcAft>
              <a:buSzPts val="1300"/>
              <a:buChar char="●"/>
            </a:pPr>
            <a:r>
              <a:rPr lang="en"/>
              <a:t>Setup two </a:t>
            </a:r>
            <a:r>
              <a:rPr b="1" lang="en"/>
              <a:t>private</a:t>
            </a:r>
            <a:r>
              <a:rPr lang="en"/>
              <a:t> channel</a:t>
            </a:r>
            <a:endParaRPr/>
          </a:p>
          <a:p>
            <a:pPr indent="-298450" lvl="1" marL="914400" rtl="0" algn="l">
              <a:spcBef>
                <a:spcPts val="0"/>
              </a:spcBef>
              <a:spcAft>
                <a:spcPts val="0"/>
              </a:spcAft>
              <a:buSzPts val="1100"/>
              <a:buChar char="○"/>
            </a:pPr>
            <a:r>
              <a:rPr lang="en"/>
              <a:t>Invite </a:t>
            </a:r>
            <a:r>
              <a:rPr lang="en" u="sng"/>
              <a:t>your teammates only</a:t>
            </a:r>
            <a:endParaRPr u="sng"/>
          </a:p>
          <a:p>
            <a:pPr indent="-298450" lvl="2" marL="1371600" rtl="0" algn="l">
              <a:spcBef>
                <a:spcPts val="0"/>
              </a:spcBef>
              <a:spcAft>
                <a:spcPts val="0"/>
              </a:spcAft>
              <a:buSzPts val="1100"/>
              <a:buAutoNum type="romanLcPeriod"/>
            </a:pPr>
            <a:r>
              <a:rPr lang="en"/>
              <a:t>Call it </a:t>
            </a:r>
            <a:r>
              <a:rPr b="1" lang="en">
                <a:solidFill>
                  <a:srgbClr val="CC0000"/>
                </a:solidFill>
              </a:rPr>
              <a:t>ba775-b01-fall23</a:t>
            </a:r>
            <a:r>
              <a:rPr b="1" lang="en"/>
              <a:t> </a:t>
            </a:r>
            <a:r>
              <a:rPr lang="en"/>
              <a:t>(team 1 cohort B, for instance)</a:t>
            </a:r>
            <a:endParaRPr/>
          </a:p>
          <a:p>
            <a:pPr indent="-298450" lvl="1" marL="914400" rtl="0" algn="l">
              <a:spcBef>
                <a:spcPts val="0"/>
              </a:spcBef>
              <a:spcAft>
                <a:spcPts val="0"/>
              </a:spcAft>
              <a:buSzPts val="1100"/>
              <a:buChar char="○"/>
            </a:pPr>
            <a:r>
              <a:rPr lang="en"/>
              <a:t>Invite </a:t>
            </a:r>
            <a:r>
              <a:rPr lang="en" u="sng"/>
              <a:t>your teammates + the instructor + TA (Mugdha)</a:t>
            </a:r>
            <a:endParaRPr/>
          </a:p>
          <a:p>
            <a:pPr indent="-298450" lvl="2" marL="1371600" rtl="0" algn="l">
              <a:spcBef>
                <a:spcPts val="0"/>
              </a:spcBef>
              <a:spcAft>
                <a:spcPts val="0"/>
              </a:spcAft>
              <a:buSzPts val="1100"/>
              <a:buAutoNum type="romanLcPeriod"/>
            </a:pPr>
            <a:r>
              <a:rPr lang="en"/>
              <a:t>Call it</a:t>
            </a:r>
            <a:r>
              <a:rPr b="1" lang="en">
                <a:solidFill>
                  <a:srgbClr val="CC0000"/>
                </a:solidFill>
              </a:rPr>
              <a:t> ba775-b01-fall23-w-prof</a:t>
            </a:r>
            <a:r>
              <a:rPr lang="en"/>
              <a:t> (team 1 cohort B, for instance)</a:t>
            </a:r>
            <a:endParaRPr/>
          </a:p>
        </p:txBody>
      </p:sp>
      <p:sp>
        <p:nvSpPr>
          <p:cNvPr id="304" name="Google Shape;304;p17"/>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0" lang="en"/>
              <a:t>Create Slack channels</a:t>
            </a:r>
            <a:endParaRPr b="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idx="1" type="body"/>
          </p:nvPr>
        </p:nvSpPr>
        <p:spPr>
          <a:xfrm>
            <a:off x="1303800" y="1532850"/>
            <a:ext cx="7030500" cy="25668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b="1" lang="en"/>
              <a:t>PMs</a:t>
            </a:r>
            <a:r>
              <a:rPr b="1" lang="en"/>
              <a:t>:</a:t>
            </a:r>
            <a:r>
              <a:rPr lang="en"/>
              <a:t> set up a GCP project</a:t>
            </a:r>
            <a:endParaRPr/>
          </a:p>
          <a:p>
            <a:pPr indent="-298450" lvl="1" marL="914400" rtl="0" algn="l">
              <a:spcBef>
                <a:spcPts val="0"/>
              </a:spcBef>
              <a:spcAft>
                <a:spcPts val="0"/>
              </a:spcAft>
              <a:buSzPts val="1100"/>
              <a:buChar char="○"/>
            </a:pPr>
            <a:r>
              <a:rPr lang="en"/>
              <a:t>Give the project a good name</a:t>
            </a:r>
            <a:endParaRPr/>
          </a:p>
          <a:p>
            <a:pPr indent="-298450" lvl="1" marL="914400" rtl="0" algn="l">
              <a:spcBef>
                <a:spcPts val="0"/>
              </a:spcBef>
              <a:spcAft>
                <a:spcPts val="0"/>
              </a:spcAft>
              <a:buSzPts val="1100"/>
              <a:buChar char="○"/>
            </a:pPr>
            <a:r>
              <a:rPr lang="en"/>
              <a:t>From GCP menu go to </a:t>
            </a:r>
            <a:r>
              <a:rPr b="1" lang="en"/>
              <a:t>Billing</a:t>
            </a:r>
            <a:r>
              <a:rPr lang="en"/>
              <a:t> &gt; </a:t>
            </a:r>
            <a:r>
              <a:rPr b="1" lang="en"/>
              <a:t>Go to linked billing account</a:t>
            </a:r>
            <a:r>
              <a:rPr lang="en"/>
              <a:t>. Make sure that you see your project name under your coupon</a:t>
            </a:r>
            <a:endParaRPr/>
          </a:p>
          <a:p>
            <a:pPr indent="-311150" lvl="0" marL="457200" rtl="0" algn="l">
              <a:spcBef>
                <a:spcPts val="0"/>
              </a:spcBef>
              <a:spcAft>
                <a:spcPts val="0"/>
              </a:spcAft>
              <a:buSzPts val="1300"/>
              <a:buChar char="●"/>
            </a:pPr>
            <a:r>
              <a:rPr lang="en"/>
              <a:t>Share the project with your teammates</a:t>
            </a:r>
            <a:endParaRPr/>
          </a:p>
          <a:p>
            <a:pPr indent="-298450" lvl="1" marL="914400" rtl="0" algn="l">
              <a:spcBef>
                <a:spcPts val="0"/>
              </a:spcBef>
              <a:spcAft>
                <a:spcPts val="0"/>
              </a:spcAft>
              <a:buSzPts val="1100"/>
              <a:buChar char="○"/>
            </a:pPr>
            <a:r>
              <a:rPr lang="en"/>
              <a:t>From GCP menu go to </a:t>
            </a:r>
            <a:r>
              <a:rPr b="1" lang="en"/>
              <a:t>IAM &amp; admin</a:t>
            </a:r>
            <a:endParaRPr b="1"/>
          </a:p>
          <a:p>
            <a:pPr indent="-298450" lvl="1" marL="914400" rtl="0" algn="l">
              <a:spcBef>
                <a:spcPts val="0"/>
              </a:spcBef>
              <a:spcAft>
                <a:spcPts val="0"/>
              </a:spcAft>
              <a:buSzPts val="1100"/>
              <a:buChar char="○"/>
            </a:pPr>
            <a:r>
              <a:rPr lang="en"/>
              <a:t>From the top “</a:t>
            </a:r>
            <a:r>
              <a:rPr b="1" lang="en"/>
              <a:t>Add</a:t>
            </a:r>
            <a:r>
              <a:rPr lang="en"/>
              <a:t>” a member</a:t>
            </a:r>
            <a:endParaRPr/>
          </a:p>
          <a:p>
            <a:pPr indent="-298450" lvl="1" marL="914400" rtl="0" algn="l">
              <a:spcBef>
                <a:spcPts val="0"/>
              </a:spcBef>
              <a:spcAft>
                <a:spcPts val="0"/>
              </a:spcAft>
              <a:buSzPts val="1100"/>
              <a:buChar char="○"/>
            </a:pPr>
            <a:r>
              <a:rPr lang="en"/>
              <a:t>In the box use your team members’ BU email address</a:t>
            </a:r>
            <a:endParaRPr/>
          </a:p>
          <a:p>
            <a:pPr indent="-298450" lvl="1" marL="914400" rtl="0" algn="l">
              <a:spcBef>
                <a:spcPts val="0"/>
              </a:spcBef>
              <a:spcAft>
                <a:spcPts val="0"/>
              </a:spcAft>
              <a:buSzPts val="1100"/>
              <a:buChar char="○"/>
            </a:pPr>
            <a:r>
              <a:rPr lang="en"/>
              <a:t>For role: give them </a:t>
            </a:r>
            <a:r>
              <a:rPr b="1" lang="en"/>
              <a:t>project</a:t>
            </a:r>
            <a:r>
              <a:rPr lang="en"/>
              <a:t> &gt; </a:t>
            </a:r>
            <a:r>
              <a:rPr b="1" lang="en"/>
              <a:t>owner</a:t>
            </a:r>
            <a:endParaRPr b="1"/>
          </a:p>
          <a:p>
            <a:pPr indent="-298450" lvl="1" marL="914400" rtl="0" algn="l">
              <a:spcBef>
                <a:spcPts val="0"/>
              </a:spcBef>
              <a:spcAft>
                <a:spcPts val="0"/>
              </a:spcAft>
              <a:buSzPts val="1100"/>
              <a:buChar char="○"/>
            </a:pPr>
            <a:r>
              <a:rPr lang="en"/>
              <a:t>Then send the invitation</a:t>
            </a:r>
            <a:endParaRPr/>
          </a:p>
          <a:p>
            <a:pPr indent="-298450" lvl="1" marL="914400" rtl="0" algn="l">
              <a:spcBef>
                <a:spcPts val="0"/>
              </a:spcBef>
              <a:spcAft>
                <a:spcPts val="0"/>
              </a:spcAft>
              <a:buSzPts val="1100"/>
              <a:buChar char="○"/>
            </a:pPr>
            <a:r>
              <a:rPr lang="en"/>
              <a:t>Others follow the link in your email and accept the invitation</a:t>
            </a:r>
            <a:endParaRPr/>
          </a:p>
          <a:p>
            <a:pPr indent="-298450" lvl="2" marL="1371600" rtl="0" algn="l">
              <a:spcBef>
                <a:spcPts val="0"/>
              </a:spcBef>
              <a:spcAft>
                <a:spcPts val="0"/>
              </a:spcAft>
              <a:buSzPts val="1100"/>
              <a:buChar char="■"/>
            </a:pPr>
            <a:r>
              <a:rPr lang="en"/>
              <a:t>Note: it could take a while for everyone to receive the invitation.</a:t>
            </a:r>
            <a:endParaRPr/>
          </a:p>
        </p:txBody>
      </p:sp>
      <p:sp>
        <p:nvSpPr>
          <p:cNvPr id="310" name="Google Shape;310;p18"/>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0" lang="en"/>
              <a:t>Create a GCP project for your team</a:t>
            </a:r>
            <a:endParaRPr b="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idx="1" type="body"/>
          </p:nvPr>
        </p:nvSpPr>
        <p:spPr>
          <a:xfrm>
            <a:off x="1303800" y="1990050"/>
            <a:ext cx="7245900" cy="3062400"/>
          </a:xfrm>
          <a:prstGeom prst="rect">
            <a:avLst/>
          </a:prstGeom>
        </p:spPr>
        <p:txBody>
          <a:bodyPr anchorCtr="0" anchor="t" bIns="91425" lIns="91425" spcFirstLastPara="1" rIns="91425" wrap="square" tIns="91425">
            <a:spAutoFit/>
          </a:bodyPr>
          <a:lstStyle/>
          <a:p>
            <a:pPr indent="-311150" lvl="0" marL="457200" marR="0" rtl="0" algn="l">
              <a:lnSpc>
                <a:spcPct val="115000"/>
              </a:lnSpc>
              <a:spcBef>
                <a:spcPts val="0"/>
              </a:spcBef>
              <a:spcAft>
                <a:spcPts val="0"/>
              </a:spcAft>
              <a:buSzPts val="1300"/>
              <a:buChar char="●"/>
            </a:pPr>
            <a:r>
              <a:rPr lang="en"/>
              <a:t>PMs</a:t>
            </a:r>
            <a:r>
              <a:rPr lang="en"/>
              <a:t>:</a:t>
            </a:r>
            <a:endParaRPr/>
          </a:p>
          <a:p>
            <a:pPr indent="-298450" lvl="1" marL="914400" marR="0" rtl="0" algn="l">
              <a:lnSpc>
                <a:spcPct val="115000"/>
              </a:lnSpc>
              <a:spcBef>
                <a:spcPts val="0"/>
              </a:spcBef>
              <a:spcAft>
                <a:spcPts val="0"/>
              </a:spcAft>
              <a:buSzPts val="1100"/>
              <a:buChar char="○"/>
            </a:pPr>
            <a:r>
              <a:rPr lang="en"/>
              <a:t>Please set up a time so your team can discuss the potential projects that everyone is interested in. </a:t>
            </a:r>
            <a:endParaRPr/>
          </a:p>
          <a:p>
            <a:pPr indent="-298450" lvl="1" marL="914400" marR="0" rtl="0" algn="l">
              <a:lnSpc>
                <a:spcPct val="115000"/>
              </a:lnSpc>
              <a:spcBef>
                <a:spcPts val="0"/>
              </a:spcBef>
              <a:spcAft>
                <a:spcPts val="0"/>
              </a:spcAft>
              <a:buSzPts val="1100"/>
              <a:buChar char="○"/>
            </a:pPr>
            <a:r>
              <a:rPr lang="en"/>
              <a:t>Once you all agree on the problem definition and dataset Slack me (within the private channel with me and your teammates). This short response should explain what dataset you are planning to use and what problem you would like to tackle. Please include a link to the source of your dataset. Your problem formulation should be clear and around one paragraph.</a:t>
            </a:r>
            <a:endParaRPr/>
          </a:p>
          <a:p>
            <a:pPr indent="-311150" lvl="0" marL="457200" rtl="0" algn="l">
              <a:spcBef>
                <a:spcPts val="0"/>
              </a:spcBef>
              <a:spcAft>
                <a:spcPts val="0"/>
              </a:spcAft>
              <a:buSzPts val="1300"/>
              <a:buChar char="●"/>
            </a:pPr>
            <a:r>
              <a:rPr b="1" lang="en"/>
              <a:t>Phase 1) Project proposal - details:</a:t>
            </a:r>
            <a:r>
              <a:rPr lang="en"/>
              <a:t> </a:t>
            </a:r>
            <a:r>
              <a:rPr lang="en" u="sng">
                <a:solidFill>
                  <a:schemeClr val="hlink"/>
                </a:solidFill>
                <a:hlinkClick r:id="rId3"/>
              </a:rPr>
              <a:t>dataset + team project proposal</a:t>
            </a:r>
            <a:endParaRPr/>
          </a:p>
          <a:p>
            <a:pPr indent="-298450" lvl="1" marL="914400" rtl="0" algn="l">
              <a:spcBef>
                <a:spcPts val="0"/>
              </a:spcBef>
              <a:spcAft>
                <a:spcPts val="0"/>
              </a:spcAft>
              <a:buSzPts val="1100"/>
              <a:buChar char="○"/>
            </a:pPr>
            <a:r>
              <a:rPr lang="en"/>
              <a:t>Deadline: </a:t>
            </a:r>
            <a:r>
              <a:rPr lang="en">
                <a:solidFill>
                  <a:srgbClr val="CC0000"/>
                </a:solidFill>
              </a:rPr>
              <a:t>11</a:t>
            </a:r>
            <a:r>
              <a:rPr lang="en">
                <a:solidFill>
                  <a:srgbClr val="CC0000"/>
                </a:solidFill>
              </a:rPr>
              <a:t>/7 - or sooner</a:t>
            </a:r>
            <a:endParaRPr>
              <a:solidFill>
                <a:srgbClr val="CC0000"/>
              </a:solidFill>
            </a:endParaRPr>
          </a:p>
          <a:p>
            <a:pPr indent="-311150" lvl="0" marL="457200" rtl="0" algn="l">
              <a:spcBef>
                <a:spcPts val="0"/>
              </a:spcBef>
              <a:spcAft>
                <a:spcPts val="0"/>
              </a:spcAft>
              <a:buSzPts val="1300"/>
              <a:buChar char="●"/>
            </a:pPr>
            <a:r>
              <a:rPr b="1" lang="en"/>
              <a:t>Phase 2) Team assignment</a:t>
            </a:r>
            <a:r>
              <a:rPr lang="en"/>
              <a:t> </a:t>
            </a:r>
            <a:endParaRPr/>
          </a:p>
          <a:p>
            <a:pPr indent="-298450" lvl="1" marL="914400" rtl="0" algn="l">
              <a:spcBef>
                <a:spcPts val="0"/>
              </a:spcBef>
              <a:spcAft>
                <a:spcPts val="0"/>
              </a:spcAft>
              <a:buSzPts val="1100"/>
              <a:buChar char="○"/>
            </a:pPr>
            <a:r>
              <a:rPr lang="en"/>
              <a:t>Deadline: </a:t>
            </a:r>
            <a:r>
              <a:rPr lang="en">
                <a:solidFill>
                  <a:srgbClr val="CC0000"/>
                </a:solidFill>
              </a:rPr>
              <a:t>11</a:t>
            </a:r>
            <a:r>
              <a:rPr lang="en">
                <a:solidFill>
                  <a:srgbClr val="CC0000"/>
                </a:solidFill>
              </a:rPr>
              <a:t>/28</a:t>
            </a:r>
            <a:endParaRPr>
              <a:solidFill>
                <a:srgbClr val="CC0000"/>
              </a:solidFill>
            </a:endParaRPr>
          </a:p>
          <a:p>
            <a:pPr indent="-311150" lvl="0" marL="457200" rtl="0" algn="l">
              <a:spcBef>
                <a:spcPts val="0"/>
              </a:spcBef>
              <a:spcAft>
                <a:spcPts val="0"/>
              </a:spcAft>
              <a:buSzPts val="1300"/>
              <a:buChar char="●"/>
            </a:pPr>
            <a:r>
              <a:rPr b="1" lang="en"/>
              <a:t>Phase 3) Final project deliverables</a:t>
            </a:r>
            <a:endParaRPr b="1"/>
          </a:p>
          <a:p>
            <a:pPr indent="-298450" lvl="1" marL="914400" marR="0" rtl="0" algn="l">
              <a:lnSpc>
                <a:spcPct val="115000"/>
              </a:lnSpc>
              <a:spcBef>
                <a:spcPts val="0"/>
              </a:spcBef>
              <a:spcAft>
                <a:spcPts val="0"/>
              </a:spcAft>
              <a:buSzPts val="1100"/>
              <a:buChar char="○"/>
            </a:pPr>
            <a:r>
              <a:rPr lang="en"/>
              <a:t>Deadline: </a:t>
            </a:r>
            <a:r>
              <a:rPr lang="en">
                <a:solidFill>
                  <a:srgbClr val="CC0000"/>
                </a:solidFill>
              </a:rPr>
              <a:t>12</a:t>
            </a:r>
            <a:r>
              <a:rPr lang="en">
                <a:solidFill>
                  <a:srgbClr val="CC0000"/>
                </a:solidFill>
              </a:rPr>
              <a:t>/11 @ 6 p.m.</a:t>
            </a:r>
            <a:endParaRPr>
              <a:solidFill>
                <a:srgbClr val="CC0000"/>
              </a:solidFill>
            </a:endParaRPr>
          </a:p>
          <a:p>
            <a:pPr indent="-311150" lvl="0" marL="457200" rtl="0" algn="l">
              <a:spcBef>
                <a:spcPts val="0"/>
              </a:spcBef>
              <a:spcAft>
                <a:spcPts val="0"/>
              </a:spcAft>
              <a:buClr>
                <a:srgbClr val="202124"/>
              </a:buClr>
              <a:buSzPts val="1300"/>
              <a:buChar char="●"/>
            </a:pPr>
            <a:r>
              <a:rPr b="1" lang="en"/>
              <a:t>Final presentation</a:t>
            </a:r>
            <a:endParaRPr b="1">
              <a:solidFill>
                <a:srgbClr val="202124"/>
              </a:solidFill>
            </a:endParaRPr>
          </a:p>
          <a:p>
            <a:pPr indent="-298450" lvl="1" marL="914400" rtl="0" algn="l">
              <a:spcBef>
                <a:spcPts val="0"/>
              </a:spcBef>
              <a:spcAft>
                <a:spcPts val="0"/>
              </a:spcAft>
              <a:buClr>
                <a:srgbClr val="FF0000"/>
              </a:buClr>
              <a:buSzPts val="1100"/>
              <a:buChar char="○"/>
            </a:pPr>
            <a:r>
              <a:rPr lang="en">
                <a:solidFill>
                  <a:srgbClr val="CC0000"/>
                </a:solidFill>
              </a:rPr>
              <a:t>12</a:t>
            </a:r>
            <a:r>
              <a:rPr lang="en">
                <a:solidFill>
                  <a:srgbClr val="CC0000"/>
                </a:solidFill>
              </a:rPr>
              <a:t>/12</a:t>
            </a:r>
            <a:endParaRPr>
              <a:solidFill>
                <a:srgbClr val="FF0000"/>
              </a:solidFill>
            </a:endParaRPr>
          </a:p>
        </p:txBody>
      </p:sp>
      <p:sp>
        <p:nvSpPr>
          <p:cNvPr id="316" name="Google Shape;316;p19"/>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0" lang="en"/>
              <a:t>Team Project</a:t>
            </a:r>
            <a:endParaRPr b="0"/>
          </a:p>
        </p:txBody>
      </p:sp>
      <p:pic>
        <p:nvPicPr>
          <p:cNvPr id="317" name="Google Shape;317;p19"/>
          <p:cNvPicPr preferRelativeResize="0"/>
          <p:nvPr/>
        </p:nvPicPr>
        <p:blipFill>
          <a:blip r:embed="rId4">
            <a:alphaModFix/>
          </a:blip>
          <a:stretch>
            <a:fillRect/>
          </a:stretch>
        </p:blipFill>
        <p:spPr>
          <a:xfrm>
            <a:off x="5514800" y="479200"/>
            <a:ext cx="2823078" cy="14763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395300" cy="1847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0" lang="en" u="sng">
                <a:solidFill>
                  <a:schemeClr val="hlink"/>
                </a:solidFill>
                <a:hlinkClick r:id="rId3"/>
              </a:rPr>
              <a:t>Team Assignment</a:t>
            </a:r>
            <a:r>
              <a:rPr b="0" lang="en"/>
              <a:t> </a:t>
            </a:r>
            <a:endParaRPr b="0"/>
          </a:p>
          <a:p>
            <a:pPr indent="0" lvl="0" marL="0" rtl="0" algn="l">
              <a:spcBef>
                <a:spcPts val="0"/>
              </a:spcBef>
              <a:spcAft>
                <a:spcPts val="0"/>
              </a:spcAft>
              <a:buNone/>
            </a:pPr>
            <a:r>
              <a:rPr b="0" lang="en" sz="2400">
                <a:solidFill>
                  <a:srgbClr val="999999"/>
                </a:solidFill>
              </a:rPr>
              <a:t>Phase 2: Due Nov 28</a:t>
            </a:r>
            <a:endParaRPr b="0" sz="2400">
              <a:solidFill>
                <a:srgbClr val="999999"/>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23" name="Google Shape;323;p20"/>
          <p:cNvPicPr preferRelativeResize="0"/>
          <p:nvPr/>
        </p:nvPicPr>
        <p:blipFill>
          <a:blip r:embed="rId4">
            <a:alphaModFix/>
          </a:blip>
          <a:stretch>
            <a:fillRect/>
          </a:stretch>
        </p:blipFill>
        <p:spPr>
          <a:xfrm>
            <a:off x="5514800" y="479200"/>
            <a:ext cx="2823078" cy="1476374"/>
          </a:xfrm>
          <a:prstGeom prst="rect">
            <a:avLst/>
          </a:prstGeom>
          <a:noFill/>
          <a:ln>
            <a:noFill/>
          </a:ln>
        </p:spPr>
      </p:pic>
      <p:sp>
        <p:nvSpPr>
          <p:cNvPr id="324" name="Google Shape;324;p20"/>
          <p:cNvSpPr txBox="1"/>
          <p:nvPr>
            <p:ph idx="1" type="body"/>
          </p:nvPr>
        </p:nvSpPr>
        <p:spPr>
          <a:xfrm>
            <a:off x="1303800" y="1761450"/>
            <a:ext cx="7481400" cy="32700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This assignment is to create a report of your project’s dataset. You must clean and describe your data using SQL, and provide helpful summary and visualization (optional).</a:t>
            </a:r>
            <a:r>
              <a:rPr lang="en"/>
              <a:t> </a:t>
            </a:r>
            <a:endParaRPr/>
          </a:p>
          <a:p>
            <a:pPr indent="-311150" lvl="0" marL="457200" rtl="0" algn="l">
              <a:spcBef>
                <a:spcPts val="0"/>
              </a:spcBef>
              <a:spcAft>
                <a:spcPts val="0"/>
              </a:spcAft>
              <a:buSzPts val="1300"/>
              <a:buChar char="●"/>
            </a:pPr>
            <a:r>
              <a:rPr lang="en"/>
              <a:t>The deliverable is an </a:t>
            </a:r>
            <a:r>
              <a:rPr lang="en">
                <a:solidFill>
                  <a:srgbClr val="38761D"/>
                </a:solidFill>
              </a:rPr>
              <a:t>easy-to-read</a:t>
            </a:r>
            <a:r>
              <a:rPr lang="en"/>
              <a:t> and </a:t>
            </a:r>
            <a:r>
              <a:rPr lang="en">
                <a:solidFill>
                  <a:srgbClr val="38761D"/>
                </a:solidFill>
              </a:rPr>
              <a:t>well-organized</a:t>
            </a:r>
            <a:r>
              <a:rPr lang="en"/>
              <a:t> Vertex AI/Colab notebook that includes:</a:t>
            </a:r>
            <a:endParaRPr/>
          </a:p>
          <a:p>
            <a:pPr indent="-298450" lvl="1" marL="914400" rtl="0" algn="l">
              <a:spcBef>
                <a:spcPts val="0"/>
              </a:spcBef>
              <a:spcAft>
                <a:spcPts val="0"/>
              </a:spcAft>
              <a:buSzPts val="1100"/>
              <a:buChar char="○"/>
            </a:pPr>
            <a:r>
              <a:rPr lang="en"/>
              <a:t>the business problem that you are trying to solve + a brief description of your data and its source</a:t>
            </a:r>
            <a:endParaRPr/>
          </a:p>
          <a:p>
            <a:pPr indent="-298450" lvl="1" marL="914400" rtl="0" algn="l">
              <a:spcBef>
                <a:spcPts val="0"/>
              </a:spcBef>
              <a:spcAft>
                <a:spcPts val="0"/>
              </a:spcAft>
              <a:buSzPts val="1100"/>
              <a:buChar char="○"/>
            </a:pPr>
            <a:r>
              <a:rPr lang="en"/>
              <a:t>the exploratory phase of your project</a:t>
            </a:r>
            <a:endParaRPr/>
          </a:p>
          <a:p>
            <a:pPr indent="-298450" lvl="1" marL="914400" rtl="0" algn="l">
              <a:spcBef>
                <a:spcPts val="0"/>
              </a:spcBef>
              <a:spcAft>
                <a:spcPts val="0"/>
              </a:spcAft>
              <a:buSzPts val="1100"/>
              <a:buChar char="○"/>
            </a:pPr>
            <a:r>
              <a:rPr lang="en"/>
              <a:t>some basic questions about your data and answers to them</a:t>
            </a:r>
            <a:endParaRPr/>
          </a:p>
          <a:p>
            <a:pPr indent="-311150" lvl="0" marL="457200" rtl="0" algn="l">
              <a:spcBef>
                <a:spcPts val="0"/>
              </a:spcBef>
              <a:spcAft>
                <a:spcPts val="0"/>
              </a:spcAft>
              <a:buSzPts val="1300"/>
              <a:buChar char="●"/>
            </a:pPr>
            <a:r>
              <a:rPr lang="en"/>
              <a:t>This assignment doesn’t have solid rules. However, it is expected from you to do data profiling of your dataset. The more you dig into your data the better your final project outcome would be.</a:t>
            </a:r>
            <a:endParaRPr/>
          </a:p>
          <a:p>
            <a:pPr indent="-311150" lvl="0" marL="457200" rtl="0" algn="l">
              <a:spcBef>
                <a:spcPts val="0"/>
              </a:spcBef>
              <a:spcAft>
                <a:spcPts val="0"/>
              </a:spcAft>
              <a:buSzPts val="1300"/>
              <a:buChar char="●"/>
            </a:pPr>
            <a:r>
              <a:rPr lang="en"/>
              <a:t>By the end of this assignment you may decide that you need to change your original problem slightly and that’s totally OK, given that you provide appropriate reasons for your decision.</a:t>
            </a:r>
            <a:endParaRPr/>
          </a:p>
          <a:p>
            <a:pPr indent="-311150" lvl="0" marL="457200" rtl="0" algn="l">
              <a:spcBef>
                <a:spcPts val="0"/>
              </a:spcBef>
              <a:spcAft>
                <a:spcPts val="0"/>
              </a:spcAft>
              <a:buSzPts val="1300"/>
              <a:buChar char="●"/>
            </a:pPr>
            <a:r>
              <a:rPr b="1" lang="en"/>
              <a:t>Please share your notebook (.ipynb) with me via your team’s Slack channel.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Vertex AI Notebooks</a:t>
            </a:r>
            <a:endParaRPr b="0"/>
          </a:p>
        </p:txBody>
      </p:sp>
      <p:sp>
        <p:nvSpPr>
          <p:cNvPr id="330" name="Google Shape;330;p21"/>
          <p:cNvSpPr txBox="1"/>
          <p:nvPr>
            <p:ph idx="1" type="body"/>
          </p:nvPr>
        </p:nvSpPr>
        <p:spPr>
          <a:xfrm>
            <a:off x="1303800" y="1456650"/>
            <a:ext cx="7030500" cy="3712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An easy to use interactive tool for data exploration, analysis, visualization and ML.</a:t>
            </a:r>
            <a:endParaRPr/>
          </a:p>
          <a:p>
            <a:pPr indent="0" lvl="0" marL="0" rtl="0" algn="l">
              <a:spcBef>
                <a:spcPts val="1600"/>
              </a:spcBef>
              <a:spcAft>
                <a:spcPts val="0"/>
              </a:spcAft>
              <a:buNone/>
            </a:pPr>
            <a:r>
              <a:rPr lang="en"/>
              <a:t>Vertex AI is based on Jupyter (formerly IPython) so you can use a large number of existing packages for statistics, machine learning, etc. </a:t>
            </a:r>
            <a:endParaRPr/>
          </a:p>
          <a:p>
            <a:pPr indent="0" lvl="0" marL="0" rtl="0" algn="l">
              <a:spcBef>
                <a:spcPts val="1600"/>
              </a:spcBef>
              <a:spcAft>
                <a:spcPts val="0"/>
              </a:spcAft>
              <a:buNone/>
            </a:pPr>
            <a:r>
              <a:rPr lang="en"/>
              <a:t>Vertex AI Workbench management fees in addition to your infrastructure usage: $0.05/hour/vCore as of Nov 2023. (Machine type: </a:t>
            </a:r>
            <a:r>
              <a:rPr b="1" lang="en"/>
              <a:t>n1-standard-1</a:t>
            </a:r>
            <a:r>
              <a:rPr lang="en"/>
              <a:t>)</a:t>
            </a:r>
            <a:endParaRPr/>
          </a:p>
          <a:p>
            <a:pPr indent="0" lvl="0" marL="0" rtl="0" algn="l">
              <a:spcBef>
                <a:spcPts val="1600"/>
              </a:spcBef>
              <a:spcAft>
                <a:spcPts val="0"/>
              </a:spcAft>
              <a:buNone/>
            </a:pPr>
            <a:r>
              <a:rPr lang="en" u="sng">
                <a:solidFill>
                  <a:schemeClr val="hlink"/>
                </a:solidFill>
                <a:hlinkClick r:id="rId3"/>
              </a:rPr>
              <a:t>Here</a:t>
            </a:r>
            <a:r>
              <a:rPr lang="en"/>
              <a:t> is an example.</a:t>
            </a:r>
            <a:endParaRPr/>
          </a:p>
          <a:p>
            <a:pPr indent="0" lvl="0" marL="0" rtl="0" algn="l">
              <a:spcBef>
                <a:spcPts val="1600"/>
              </a:spcBef>
              <a:spcAft>
                <a:spcPts val="0"/>
              </a:spcAft>
              <a:buNone/>
            </a:pPr>
            <a:r>
              <a:rPr b="1" lang="en"/>
              <a:t>Note 1: </a:t>
            </a:r>
            <a:r>
              <a:rPr lang="en"/>
              <a:t>Enable object versioning for you bucket </a:t>
            </a:r>
            <a:r>
              <a:rPr lang="en"/>
              <a:t>(Best for data recovery)</a:t>
            </a:r>
            <a:r>
              <a:rPr lang="en"/>
              <a:t>. Attach bucket to the instance.</a:t>
            </a:r>
            <a:endParaRPr/>
          </a:p>
          <a:p>
            <a:pPr indent="0" lvl="0" marL="0" rtl="0" algn="l">
              <a:spcBef>
                <a:spcPts val="1600"/>
              </a:spcBef>
              <a:spcAft>
                <a:spcPts val="1600"/>
              </a:spcAft>
              <a:buNone/>
            </a:pPr>
            <a:r>
              <a:rPr b="1" lang="en"/>
              <a:t>Note 2: </a:t>
            </a:r>
            <a:r>
              <a:rPr lang="en"/>
              <a:t>before running the queries make sure that your query works fine and the volume of the data processed is reasonable. Within Colab or Vertex AI notebooks the volume to be processes is not shown by default.</a:t>
            </a:r>
            <a:endParaRPr/>
          </a:p>
        </p:txBody>
      </p:sp>
      <p:pic>
        <p:nvPicPr>
          <p:cNvPr descr="Machine-Learning_128px_Retina.png" id="331" name="Google Shape;331;p21"/>
          <p:cNvPicPr preferRelativeResize="0"/>
          <p:nvPr/>
        </p:nvPicPr>
        <p:blipFill rotWithShape="1">
          <a:blip r:embed="rId4">
            <a:alphaModFix/>
          </a:blip>
          <a:srcRect b="0" l="0" r="0" t="0"/>
          <a:stretch/>
        </p:blipFill>
        <p:spPr>
          <a:xfrm>
            <a:off x="7177800" y="364524"/>
            <a:ext cx="1156500" cy="1161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