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75" r:id="rId3"/>
    <p:sldId id="263" r:id="rId4"/>
    <p:sldId id="262" r:id="rId5"/>
    <p:sldId id="259" r:id="rId6"/>
    <p:sldId id="260" r:id="rId7"/>
    <p:sldId id="272" r:id="rId8"/>
    <p:sldId id="270" r:id="rId9"/>
    <p:sldId id="271" r:id="rId10"/>
    <p:sldId id="280" r:id="rId11"/>
    <p:sldId id="282" r:id="rId12"/>
    <p:sldId id="277" r:id="rId13"/>
    <p:sldId id="278" r:id="rId14"/>
    <p:sldId id="279" r:id="rId15"/>
    <p:sldId id="28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89" autoAdjust="0"/>
  </p:normalViewPr>
  <p:slideViewPr>
    <p:cSldViewPr snapToGrid="0" snapToObjects="1">
      <p:cViewPr varScale="1">
        <p:scale>
          <a:sx n="82" d="100"/>
          <a:sy n="82" d="100"/>
        </p:scale>
        <p:origin x="-1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5748B-94B5-8C41-96A4-037E4E696415}" type="datetimeFigureOut">
              <a:rPr lang="en-US" smtClean="0"/>
              <a:t>12/9/14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384A3-D0E3-DC4E-8341-952A8A80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047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D648F-0204-5C41-ABBA-D89C5255FEFD}" type="datetimeFigureOut">
              <a:rPr lang="en-US" smtClean="0"/>
              <a:t>12/8/14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90A2D-B8FC-BB47-B914-623F88A0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04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FB53-C330-4F42-A5AC-D8FCC7255F8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64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90A2D-B8FC-BB47-B914-623F88A079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79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role does the learner</a:t>
            </a:r>
            <a:r>
              <a:rPr lang="en-US" baseline="0" dirty="0" smtClean="0"/>
              <a:t> have in generating the data from the world and/or selecting which data to attend to?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Similar to Dan, I’m also interested in the implicit/explicit dimension of uncertainty in this task. Do you need to have access to your own uncertainty or is it more about the uncertainty of the input. Does this matter?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very recently I’ve become interested in the role that question-asking might play in word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90A2D-B8FC-BB47-B914-623F88A079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3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Reliable effect</a:t>
            </a:r>
            <a:r>
              <a:rPr lang="en-US" baseline="0" dirty="0" smtClean="0"/>
              <a:t> of condition on switch trials. Participants were worse in the social condition.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Small effect of condition on same trials at higher numbers of referents. Participants were better in the social condition.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Taken together, this suggests that there is a tradeoff between the presence of social information and learners tracking of multiple alternatives.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FB53-C330-4F42-A5AC-D8FCC7255F8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29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Orient to axis</a:t>
            </a:r>
          </a:p>
          <a:p>
            <a:endParaRPr lang="en-US" dirty="0" smtClean="0"/>
          </a:p>
          <a:p>
            <a:r>
              <a:rPr lang="en-US" dirty="0" smtClean="0"/>
              <a:t>See</a:t>
            </a:r>
            <a:r>
              <a:rPr lang="en-US" baseline="0" dirty="0" smtClean="0"/>
              <a:t> additional evidence that social-switch trials were the hardest – participants took the longest to respond on these trials.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FB53-C330-4F42-A5AC-D8FCC7255F8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09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Effect</a:t>
            </a:r>
            <a:r>
              <a:rPr lang="en-US" baseline="0" dirty="0" smtClean="0"/>
              <a:t> of experimental condition – participants responded faster in the social condition.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the number of referents increased participants took longer to respond, and the difference between social and no-social increased.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FB53-C330-4F42-A5AC-D8FCC7255F8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60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Helvetica"/>
                <a:ea typeface="+mn-ea"/>
                <a:cs typeface="+mn-cs"/>
              </a:rPr>
              <a:t>This is the proposal put forth by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Helvetica"/>
                <a:ea typeface="+mn-ea"/>
                <a:cs typeface="+mn-cs"/>
              </a:rPr>
              <a:t>Social-Pragmatic theories of language acquisition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Helvetica"/>
                <a:ea typeface="+mn-ea"/>
                <a:cs typeface="+mn-cs"/>
              </a:rPr>
              <a:t>that argue that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Helvetica"/>
                <a:ea typeface="+mn-ea"/>
                <a:cs typeface="+mn-cs"/>
              </a:rPr>
              <a:t>the word to object mapping problem is simplified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Helvetica"/>
                <a:ea typeface="+mn-ea"/>
                <a:cs typeface="+mn-cs"/>
              </a:rPr>
              <a:t> because children learn words in social contexts.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dirty="0" smtClean="0">
              <a:solidFill>
                <a:schemeClr val="tx1"/>
              </a:solidFill>
              <a:latin typeface="Helvetica"/>
              <a:ea typeface="+mn-ea"/>
              <a:cs typeface="+mn-cs"/>
            </a:endParaRPr>
          </a:p>
          <a:p>
            <a:r>
              <a:rPr lang="en-US" dirty="0" smtClean="0"/>
              <a:t>So in</a:t>
            </a:r>
            <a:r>
              <a:rPr lang="en-US" baseline="0" dirty="0" smtClean="0"/>
              <a:t> this example, because the child and his father are mutually engaged with one object in the scene the child does not have to consider all possible word-object meanings and can just focus on inferring his father’s communicative intent.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FB53-C330-4F42-A5AC-D8FCC7255F8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1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Helvetica"/>
                <a:ea typeface="+mn-ea"/>
                <a:cs typeface="+mn-cs"/>
              </a:rPr>
              <a:t>Point </a:t>
            </a:r>
            <a:r>
              <a:rPr lang="en-US" sz="1200" kern="1200" baseline="0" dirty="0" smtClean="0">
                <a:solidFill>
                  <a:schemeClr val="tx1"/>
                </a:solidFill>
                <a:latin typeface="Helvetica"/>
                <a:ea typeface="+mn-ea"/>
                <a:cs typeface="+mn-cs"/>
                <a:sym typeface="Wingdings"/>
              </a:rPr>
              <a:t> two ways to reduce referential uncertainty: social cues and cross-situational statistics.</a:t>
            </a:r>
            <a:endParaRPr lang="en-US" sz="1200" kern="1200" baseline="0" dirty="0" smtClean="0">
              <a:solidFill>
                <a:schemeClr val="tx1"/>
              </a:solidFill>
              <a:latin typeface="Helvetica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FB53-C330-4F42-A5AC-D8FCC7255F8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78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r>
              <a:rPr lang="en-US" baseline="0" dirty="0" smtClean="0"/>
              <a:t> of current experiment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FB53-C330-4F42-A5AC-D8FCC7255F8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28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90A2D-B8FC-BB47-B914-623F88A079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99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was a within-subjects</a:t>
            </a:r>
            <a:r>
              <a:rPr lang="en-US" baseline="0" dirty="0" smtClean="0"/>
              <a:t> design with </a:t>
            </a:r>
            <a:r>
              <a:rPr lang="en-US" dirty="0" smtClean="0"/>
              <a:t>Social/No-social</a:t>
            </a:r>
            <a:r>
              <a:rPr lang="en-US" baseline="0" dirty="0" smtClean="0"/>
              <a:t> trials presented in blocks of 8. The order of blocks was counterbalanced across participants. I will present the results collapsed across the two orders.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90A2D-B8FC-BB47-B914-623F88A079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2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92% of exposure trials </a:t>
            </a:r>
            <a:r>
              <a:rPr lang="en-US" baseline="0" dirty="0" smtClean="0"/>
              <a:t>participants chose the target of eye gaze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 Light"/>
                <a:cs typeface="Helvetica Light"/>
              </a:rPr>
              <a:t>With a social cue during exposure, participants were less likely to track alternative hypotheses, showing behavior more consistent with a single-hypothesis tracking algorithm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90A2D-B8FC-BB47-B914-623F88A079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20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90A2D-B8FC-BB47-B914-623F88A079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79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90A2D-B8FC-BB47-B914-623F88A079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7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117F-59E4-1C41-8C14-B115A3B204CD}" type="datetime1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7B33-6436-E84B-93D1-E1D81CF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907D-AA68-1D40-BE26-B412E0ADDDF0}" type="datetime1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7B33-6436-E84B-93D1-E1D81CF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2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606E-0A4C-1343-982E-48E474134BC4}" type="datetime1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7B33-6436-E84B-93D1-E1D81CF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CAF9-5B31-BD4E-8165-7E395593DB51}" type="datetime1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7B33-6436-E84B-93D1-E1D81CF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0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F3EF-E947-B54E-8686-3A6CFE301BD7}" type="datetime1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7B33-6436-E84B-93D1-E1D81CF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0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5085-760D-8446-B07D-7698BDD1ADFC}" type="datetime1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7B33-6436-E84B-93D1-E1D81CF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6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098E-6E2F-7B41-B882-1D1E0CDF5AE7}" type="datetime1">
              <a:rPr lang="en-US" smtClean="0"/>
              <a:t>12/9/14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7B33-6436-E84B-93D1-E1D81CF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1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987C-8E36-9045-86A2-4462D2390B0E}" type="datetime1">
              <a:rPr lang="en-US" smtClean="0"/>
              <a:t>12/9/14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7B33-6436-E84B-93D1-E1D81CF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8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8709-90D2-FF4D-9798-A550E34A5B2D}" type="datetime1">
              <a:rPr lang="en-US" smtClean="0"/>
              <a:t>12/9/14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7B33-6436-E84B-93D1-E1D81CF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4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DFE6-9CA0-0F41-8497-021035097E86}" type="datetime1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7B33-6436-E84B-93D1-E1D81CF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6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2DC-5E2C-5B4A-80A5-996CDD33F00A}" type="datetime1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7B33-6436-E84B-93D1-E1D81CF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8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AA027-9A08-9F4B-A19F-C01685CF6E9B}" type="datetime1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7B33-6436-E84B-93D1-E1D81CF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9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34211" y="1633274"/>
            <a:ext cx="8475578" cy="17398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>
                <a:latin typeface="Helvetica"/>
                <a:cs typeface="Helvetica"/>
              </a:rPr>
              <a:t>The role of social information in </a:t>
            </a:r>
            <a:br>
              <a:rPr lang="en-US" sz="3600" dirty="0" smtClean="0">
                <a:latin typeface="Helvetica"/>
                <a:cs typeface="Helvetica"/>
              </a:rPr>
            </a:br>
            <a:r>
              <a:rPr lang="en-US" sz="3600" dirty="0" smtClean="0">
                <a:latin typeface="Helvetica"/>
                <a:cs typeface="Helvetica"/>
              </a:rPr>
              <a:t>cross-situational word learning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4271076"/>
            <a:ext cx="6400800" cy="17526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Helvetica Light"/>
                <a:cs typeface="Helvetica Light"/>
              </a:rPr>
              <a:t>Kyle MacDonald</a:t>
            </a:r>
          </a:p>
          <a:p>
            <a:r>
              <a:rPr lang="en-US" sz="2600" dirty="0" smtClean="0">
                <a:latin typeface="Helvetica Light"/>
                <a:cs typeface="Helvetica Light"/>
              </a:rPr>
              <a:t>12/9/14</a:t>
            </a:r>
            <a:endParaRPr lang="en-US" sz="2600" dirty="0"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5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Helvetica"/>
                <a:cs typeface="Helvetica"/>
              </a:rPr>
              <a:t>Resource rational?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55584" y="1431100"/>
            <a:ext cx="66441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Helvetica Light"/>
                <a:cs typeface="Helvetica Light"/>
              </a:rPr>
              <a:t>Participants take longer to respond on </a:t>
            </a:r>
            <a:r>
              <a:rPr lang="en-US" dirty="0" smtClean="0">
                <a:solidFill>
                  <a:srgbClr val="FF0000"/>
                </a:solidFill>
                <a:latin typeface="Helvetica Light"/>
                <a:cs typeface="Helvetica Light"/>
              </a:rPr>
              <a:t>no-social exposure</a:t>
            </a:r>
            <a:r>
              <a:rPr lang="en-US" dirty="0" smtClean="0">
                <a:latin typeface="Helvetica Light"/>
                <a:cs typeface="Helvetica Light"/>
              </a:rPr>
              <a:t> trials </a:t>
            </a:r>
          </a:p>
          <a:p>
            <a:pPr marL="0" indent="0">
              <a:buFont typeface="Arial"/>
              <a:buNone/>
            </a:pPr>
            <a:endParaRPr lang="en-US" dirty="0" smtClean="0">
              <a:latin typeface="Helvetica Light"/>
              <a:cs typeface="Helvetica Light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Helvetica Light"/>
              <a:cs typeface="Helvetica Light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Helvetica Light"/>
              <a:cs typeface="Helvetica Light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Helvetica Light"/>
              <a:cs typeface="Helvetica Light"/>
            </a:endParaRPr>
          </a:p>
          <a:p>
            <a:pPr marL="0" indent="0">
              <a:buFont typeface="Arial"/>
              <a:buNone/>
            </a:pPr>
            <a:endParaRPr lang="en-US" dirty="0">
              <a:latin typeface="Helvetica Light"/>
              <a:cs typeface="Helvetica Light"/>
            </a:endParaRPr>
          </a:p>
        </p:txBody>
      </p:sp>
      <p:pic>
        <p:nvPicPr>
          <p:cNvPr id="5" name="Picture 4" descr="rt-expos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81" y="2832765"/>
            <a:ext cx="5653646" cy="358854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7B33-6436-E84B-93D1-E1D81CF714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7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Helvetica"/>
                <a:cs typeface="Helvetica"/>
              </a:rPr>
              <a:t>Resource rational?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55584" y="1431100"/>
            <a:ext cx="66441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Helvetica Light"/>
                <a:cs typeface="Helvetica Light"/>
              </a:rPr>
              <a:t>Participants take longest to respond on </a:t>
            </a:r>
            <a:r>
              <a:rPr lang="en-US" dirty="0" smtClean="0">
                <a:solidFill>
                  <a:srgbClr val="3366FF"/>
                </a:solidFill>
                <a:latin typeface="Helvetica Light"/>
                <a:cs typeface="Helvetica Light"/>
              </a:rPr>
              <a:t>social</a:t>
            </a:r>
            <a:r>
              <a:rPr lang="en-US" dirty="0" smtClean="0">
                <a:latin typeface="Helvetica Light"/>
                <a:cs typeface="Helvetica Light"/>
              </a:rPr>
              <a:t> </a:t>
            </a:r>
            <a:r>
              <a:rPr lang="en-US" dirty="0" smtClean="0">
                <a:solidFill>
                  <a:srgbClr val="3366FF"/>
                </a:solidFill>
                <a:latin typeface="Helvetica Light"/>
                <a:cs typeface="Helvetica Light"/>
              </a:rPr>
              <a:t>switch</a:t>
            </a:r>
            <a:r>
              <a:rPr lang="en-US" dirty="0" smtClean="0">
                <a:latin typeface="Helvetica Light"/>
                <a:cs typeface="Helvetica Light"/>
              </a:rPr>
              <a:t> trials </a:t>
            </a:r>
          </a:p>
          <a:p>
            <a:pPr marL="0" indent="0">
              <a:buFont typeface="Arial"/>
              <a:buNone/>
            </a:pPr>
            <a:endParaRPr lang="en-US" dirty="0" smtClean="0">
              <a:latin typeface="Helvetica Light"/>
              <a:cs typeface="Helvetica Light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Helvetica Light"/>
              <a:cs typeface="Helvetica Light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Helvetica Light"/>
              <a:cs typeface="Helvetica Light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Helvetica Light"/>
              <a:cs typeface="Helvetica Light"/>
            </a:endParaRPr>
          </a:p>
          <a:p>
            <a:pPr marL="0" indent="0">
              <a:buFont typeface="Arial"/>
              <a:buNone/>
            </a:pP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7B33-6436-E84B-93D1-E1D81CF714D0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 descr="rt-t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83" y="2744835"/>
            <a:ext cx="6071422" cy="385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0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Helvetica"/>
                <a:cs typeface="Helvetica"/>
              </a:rPr>
              <a:t>Connections to active learning</a:t>
            </a:r>
            <a:endParaRPr lang="en-US" sz="3600" dirty="0">
              <a:latin typeface="Helvetica"/>
              <a:cs typeface="Helvetica"/>
            </a:endParaRPr>
          </a:p>
        </p:txBody>
      </p:sp>
      <p:pic>
        <p:nvPicPr>
          <p:cNvPr id="5" name="Picture 4" descr="Screen Shot 2014-05-09 at 10.54.32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04" b="421"/>
          <a:stretch/>
        </p:blipFill>
        <p:spPr>
          <a:xfrm>
            <a:off x="256693" y="2416371"/>
            <a:ext cx="8430107" cy="33961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4150" y="2796550"/>
            <a:ext cx="3530291" cy="2299507"/>
          </a:xfrm>
          <a:prstGeom prst="rect">
            <a:avLst/>
          </a:prstGeom>
          <a:noFill/>
          <a:ln w="571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7B33-6436-E84B-93D1-E1D81CF714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5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13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84800" y="2104263"/>
            <a:ext cx="1859279" cy="29090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82646" y="2066163"/>
            <a:ext cx="1859279" cy="2641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12242" y="2113787"/>
            <a:ext cx="1859279" cy="16620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cc_tes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35" r="1996" b="2980"/>
          <a:stretch/>
        </p:blipFill>
        <p:spPr>
          <a:xfrm>
            <a:off x="587375" y="2240351"/>
            <a:ext cx="7794625" cy="371079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70574" y="25401"/>
            <a:ext cx="7122426" cy="1629302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Accuracy</a:t>
            </a:r>
            <a:endParaRPr lang="en-US" sz="3600" dirty="0"/>
          </a:p>
        </p:txBody>
      </p:sp>
      <p:sp>
        <p:nvSpPr>
          <p:cNvPr id="17" name="Rectangle 16"/>
          <p:cNvSpPr/>
          <p:nvPr/>
        </p:nvSpPr>
        <p:spPr>
          <a:xfrm>
            <a:off x="4933457" y="2828636"/>
            <a:ext cx="3298413" cy="1124252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28819" y="3923708"/>
            <a:ext cx="1793094" cy="81869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cc_test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5" t="7399" r="19658" b="70720"/>
          <a:stretch/>
        </p:blipFill>
        <p:spPr>
          <a:xfrm>
            <a:off x="4852134" y="919498"/>
            <a:ext cx="3419232" cy="104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28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574" y="25401"/>
            <a:ext cx="7122426" cy="1629302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Reaction time</a:t>
            </a:r>
            <a:endParaRPr lang="en-US" sz="3600" dirty="0"/>
          </a:p>
        </p:txBody>
      </p:sp>
      <p:pic>
        <p:nvPicPr>
          <p:cNvPr id="3" name="Picture 2" descr="rt_tes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68"/>
          <a:stretch/>
        </p:blipFill>
        <p:spPr>
          <a:xfrm>
            <a:off x="672199" y="2354690"/>
            <a:ext cx="7646301" cy="3915935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484AF0-C50E-614A-9E2C-D16F32E0B9E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6462" y="2493817"/>
            <a:ext cx="3298413" cy="3087539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cc_test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5" t="7399" r="19658" b="70720"/>
          <a:stretch/>
        </p:blipFill>
        <p:spPr>
          <a:xfrm>
            <a:off x="4852134" y="1095340"/>
            <a:ext cx="3419232" cy="104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16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012"/>
            <a:ext cx="8229600" cy="1360487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Participants in the </a:t>
            </a:r>
            <a:r>
              <a:rPr lang="en-US" sz="2800" dirty="0" smtClean="0">
                <a:solidFill>
                  <a:srgbClr val="FF0000"/>
                </a:solidFill>
              </a:rPr>
              <a:t>Non-social </a:t>
            </a:r>
            <a:r>
              <a:rPr lang="en-US" sz="2800" dirty="0" smtClean="0"/>
              <a:t>condition</a:t>
            </a:r>
            <a:br>
              <a:rPr lang="en-US" sz="2800" dirty="0" smtClean="0"/>
            </a:br>
            <a:r>
              <a:rPr lang="en-US" sz="2800" dirty="0" smtClean="0"/>
              <a:t>took longer to respond on exposure trials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rt_ex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2" y="1558195"/>
            <a:ext cx="7014308" cy="51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9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Helvetica Light"/>
                <a:cs typeface="Helvetica Light"/>
              </a:rPr>
              <a:t>Reducing uncertainty </a:t>
            </a:r>
            <a:r>
              <a:rPr lang="en-US" sz="3600" b="1" dirty="0" smtClean="0">
                <a:latin typeface="Helvetica Light"/>
                <a:cs typeface="Helvetica Light"/>
              </a:rPr>
              <a:t>during labeling </a:t>
            </a:r>
            <a:r>
              <a:rPr lang="en-US" sz="3600" dirty="0" smtClean="0">
                <a:latin typeface="Helvetica Light"/>
                <a:cs typeface="Helvetica Light"/>
              </a:rPr>
              <a:t>(social cues)</a:t>
            </a:r>
            <a:endParaRPr lang="en-US" sz="3600" b="1" dirty="0"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098" y="2138250"/>
            <a:ext cx="3984102" cy="3930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1146" t="4780" r="1" b="31965"/>
          <a:stretch/>
        </p:blipFill>
        <p:spPr>
          <a:xfrm>
            <a:off x="3810000" y="2326106"/>
            <a:ext cx="2743199" cy="2486526"/>
          </a:xfrm>
          <a:prstGeom prst="rect">
            <a:avLst/>
          </a:prstGeom>
          <a:ln w="38100" cmpd="sng">
            <a:solidFill>
              <a:srgbClr val="C0504D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3810000" y="6351111"/>
            <a:ext cx="4666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  <a:cs typeface="Helvetica Light"/>
              </a:rPr>
              <a:t> Baldwin (1995); Bloom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  <a:cs typeface="Helvetica Light"/>
              </a:rPr>
              <a:t>(2002);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  <a:cs typeface="Helvetica Light"/>
              </a:rPr>
              <a:t>Tomasello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  <a:cs typeface="Helvetica Light"/>
              </a:rPr>
              <a:t> (2009)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988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75992" y="6356349"/>
            <a:ext cx="2133600" cy="365125"/>
          </a:xfrm>
        </p:spPr>
        <p:txBody>
          <a:bodyPr/>
          <a:lstStyle/>
          <a:p>
            <a:fld id="{86484AF0-C50E-614A-9E2C-D16F32E0B9E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>
            <a:off x="595709" y="1688861"/>
            <a:ext cx="3634051" cy="3585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1146" t="4780" r="1" b="31965"/>
          <a:stretch/>
        </p:blipFill>
        <p:spPr>
          <a:xfrm>
            <a:off x="1758456" y="1755922"/>
            <a:ext cx="2471304" cy="2491556"/>
          </a:xfrm>
          <a:prstGeom prst="rect">
            <a:avLst/>
          </a:prstGeom>
          <a:ln w="38100" cmpd="sng">
            <a:solidFill>
              <a:srgbClr val="C0504D"/>
            </a:solidFill>
          </a:ln>
        </p:spPr>
      </p:pic>
      <p:grpSp>
        <p:nvGrpSpPr>
          <p:cNvPr id="30" name="Group 29"/>
          <p:cNvGrpSpPr/>
          <p:nvPr/>
        </p:nvGrpSpPr>
        <p:grpSpPr>
          <a:xfrm>
            <a:off x="5177819" y="1747475"/>
            <a:ext cx="3618934" cy="3703750"/>
            <a:chOff x="5177819" y="1591171"/>
            <a:chExt cx="3618934" cy="3703750"/>
          </a:xfrm>
        </p:grpSpPr>
        <p:grpSp>
          <p:nvGrpSpPr>
            <p:cNvPr id="8" name="Group 7"/>
            <p:cNvGrpSpPr/>
            <p:nvPr/>
          </p:nvGrpSpPr>
          <p:grpSpPr>
            <a:xfrm>
              <a:off x="5199236" y="1591171"/>
              <a:ext cx="1579968" cy="1374635"/>
              <a:chOff x="189089" y="1417637"/>
              <a:chExt cx="2556007" cy="1926698"/>
            </a:xfrm>
          </p:grpSpPr>
          <p:pic>
            <p:nvPicPr>
              <p:cNvPr id="9" name="Picture 8" descr="imgres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089" y="2176069"/>
                <a:ext cx="1252823" cy="922881"/>
              </a:xfrm>
              <a:prstGeom prst="rect">
                <a:avLst/>
              </a:prstGeom>
            </p:spPr>
          </p:pic>
          <p:pic>
            <p:nvPicPr>
              <p:cNvPr id="10" name="Picture 9" descr="images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0226" y="2063182"/>
                <a:ext cx="1094870" cy="1094870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203200" y="1417637"/>
                <a:ext cx="2541896" cy="19266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90738" y="1511630"/>
                <a:ext cx="2046005" cy="517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Helvetica Light"/>
                    <a:cs typeface="Helvetica Light"/>
                  </a:rPr>
                  <a:t>“Truck”</a:t>
                </a:r>
                <a:endParaRPr lang="en-US" dirty="0">
                  <a:latin typeface="Helvetica Light"/>
                  <a:cs typeface="Helvetica Light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127783" y="2770443"/>
              <a:ext cx="1579968" cy="1376991"/>
              <a:chOff x="2266585" y="3100059"/>
              <a:chExt cx="2177122" cy="183584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266585" y="3103200"/>
                <a:ext cx="2177122" cy="18327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2266585" y="3100059"/>
                <a:ext cx="2165103" cy="1832707"/>
                <a:chOff x="2991556" y="1568770"/>
                <a:chExt cx="2799012" cy="1926696"/>
              </a:xfrm>
            </p:grpSpPr>
            <p:pic>
              <p:nvPicPr>
                <p:cNvPr id="16" name="Picture 15" descr="imgres.jp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49529" y="2260103"/>
                  <a:ext cx="966591" cy="953760"/>
                </a:xfrm>
                <a:prstGeom prst="rect">
                  <a:avLst/>
                </a:prstGeom>
              </p:spPr>
            </p:pic>
            <p:pic>
              <p:nvPicPr>
                <p:cNvPr id="17" name="Picture 16" descr="images.jp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88338" y="2118995"/>
                  <a:ext cx="1151607" cy="1151607"/>
                </a:xfrm>
                <a:prstGeom prst="rect">
                  <a:avLst/>
                </a:prstGeom>
              </p:spPr>
            </p:pic>
            <p:sp>
              <p:nvSpPr>
                <p:cNvPr id="18" name="Rectangle 17"/>
                <p:cNvSpPr/>
                <p:nvPr/>
              </p:nvSpPr>
              <p:spPr>
                <a:xfrm>
                  <a:off x="2991556" y="1568770"/>
                  <a:ext cx="2799012" cy="19266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552256" y="1650889"/>
                  <a:ext cx="1752734" cy="517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Helvetica Light"/>
                      <a:cs typeface="Helvetica Light"/>
                    </a:rPr>
                    <a:t>“Ball”</a:t>
                  </a:r>
                  <a:endParaRPr lang="en-US" dirty="0">
                    <a:latin typeface="Helvetica Light"/>
                    <a:cs typeface="Helvetica Light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7199751" y="3901684"/>
              <a:ext cx="1597002" cy="1393237"/>
              <a:chOff x="3424382" y="4228946"/>
              <a:chExt cx="2200594" cy="185750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47854" y="4253747"/>
                <a:ext cx="2177122" cy="18327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3424382" y="4228946"/>
                <a:ext cx="2141728" cy="1822565"/>
                <a:chOff x="2725053" y="1719587"/>
                <a:chExt cx="3020003" cy="1926698"/>
              </a:xfrm>
            </p:grpSpPr>
            <p:pic>
              <p:nvPicPr>
                <p:cNvPr id="23" name="Picture 22" descr="imgres.jpg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922443" y="2322758"/>
                  <a:ext cx="1193940" cy="1193939"/>
                </a:xfrm>
                <a:prstGeom prst="rect">
                  <a:avLst/>
                </a:prstGeom>
              </p:spPr>
            </p:pic>
            <p:pic>
              <p:nvPicPr>
                <p:cNvPr id="24" name="Picture 23" descr="imgres.jp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76555" y="2463908"/>
                  <a:ext cx="1241122" cy="914261"/>
                </a:xfrm>
                <a:prstGeom prst="rect">
                  <a:avLst/>
                </a:prstGeom>
              </p:spPr>
            </p:pic>
            <p:sp>
              <p:nvSpPr>
                <p:cNvPr id="25" name="Rectangle 24"/>
                <p:cNvSpPr/>
                <p:nvPr/>
              </p:nvSpPr>
              <p:spPr>
                <a:xfrm>
                  <a:off x="2725053" y="1719587"/>
                  <a:ext cx="3020003" cy="19266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151297" y="1826468"/>
                  <a:ext cx="2090363" cy="5205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Helvetica Light"/>
                      <a:cs typeface="Helvetica Light"/>
                    </a:rPr>
                    <a:t>“Truck”</a:t>
                  </a:r>
                  <a:endParaRPr lang="en-US" dirty="0">
                    <a:latin typeface="Helvetica Light"/>
                    <a:cs typeface="Helvetica Light"/>
                  </a:endParaRPr>
                </a:p>
              </p:txBody>
            </p:sp>
          </p:grpSp>
        </p:grpSp>
        <p:cxnSp>
          <p:nvCxnSpPr>
            <p:cNvPr id="27" name="Straight Arrow Connector 26"/>
            <p:cNvCxnSpPr/>
            <p:nvPr/>
          </p:nvCxnSpPr>
          <p:spPr>
            <a:xfrm>
              <a:off x="5177819" y="3691335"/>
              <a:ext cx="1264717" cy="148543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85604" y="5646581"/>
            <a:ext cx="2754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 Light"/>
                <a:cs typeface="Helvetica Light"/>
              </a:rPr>
              <a:t>Social cues to reference</a:t>
            </a:r>
            <a:endParaRPr lang="en-US" sz="2800" dirty="0">
              <a:latin typeface="Helvetica Light"/>
              <a:cs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82560" y="5646581"/>
            <a:ext cx="3315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 Light"/>
                <a:cs typeface="Helvetica Light"/>
              </a:rPr>
              <a:t>Cross-situational </a:t>
            </a:r>
          </a:p>
          <a:p>
            <a:pPr algn="ctr"/>
            <a:r>
              <a:rPr lang="en-US" sz="2800" dirty="0" smtClean="0">
                <a:latin typeface="Helvetica Light"/>
                <a:cs typeface="Helvetica Light"/>
              </a:rPr>
              <a:t>statistics</a:t>
            </a:r>
            <a:endParaRPr lang="en-US" sz="2800" dirty="0">
              <a:latin typeface="Helvetica Light"/>
              <a:cs typeface="Helvetica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604" y="437384"/>
            <a:ext cx="749777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Helvetica Light"/>
                <a:cs typeface="Helvetica Light"/>
              </a:rPr>
              <a:t>Reducing referential uncertainty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7362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4</a:t>
            </a:fld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32841" y="4659479"/>
            <a:ext cx="7086554" cy="2198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algn="l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88042" y="402342"/>
            <a:ext cx="71313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Helvetica "/>
                <a:cs typeface="Helvetica "/>
              </a:rPr>
              <a:t>Hypothesis: </a:t>
            </a:r>
            <a:r>
              <a:rPr lang="en-US" sz="2800" dirty="0" smtClean="0">
                <a:latin typeface="Helvetica Light"/>
                <a:cs typeface="Helvetica Light"/>
              </a:rPr>
              <a:t>the presence of</a:t>
            </a:r>
            <a:r>
              <a:rPr lang="en-US" sz="2800" dirty="0" smtClean="0">
                <a:latin typeface="Helvetica "/>
                <a:cs typeface="Helvetica "/>
              </a:rPr>
              <a:t> </a:t>
            </a:r>
            <a:r>
              <a:rPr lang="en-US" sz="2800" dirty="0" smtClean="0">
                <a:latin typeface="Helvetica Light"/>
                <a:cs typeface="Helvetica Light"/>
              </a:rPr>
              <a:t>social </a:t>
            </a:r>
            <a:r>
              <a:rPr lang="en-US" sz="2800" dirty="0">
                <a:latin typeface="Helvetica Light"/>
                <a:cs typeface="Helvetica Light"/>
              </a:rPr>
              <a:t>information </a:t>
            </a:r>
            <a:r>
              <a:rPr lang="en-US" sz="2800" dirty="0" smtClean="0">
                <a:latin typeface="Helvetica Light"/>
                <a:cs typeface="Helvetica Light"/>
              </a:rPr>
              <a:t>reduces referential uncertainty, making the learner more likely to track a single referent</a:t>
            </a:r>
            <a:endParaRPr lang="en-US" sz="2800" dirty="0">
              <a:latin typeface="Helvetica Light"/>
              <a:cs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62195" y="5462104"/>
            <a:ext cx="914400" cy="3905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617011" y="4165259"/>
            <a:ext cx="1861765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52333" y="3780409"/>
            <a:ext cx="2163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"/>
                <a:cs typeface=""/>
              </a:rPr>
              <a:t>uncertainty</a:t>
            </a:r>
            <a:endParaRPr lang="en-US" sz="1600" b="1" dirty="0">
              <a:latin typeface=""/>
              <a:cs typeface="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5579" y="3995982"/>
            <a:ext cx="871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"/>
                <a:cs typeface=""/>
              </a:rPr>
              <a:t>Low</a:t>
            </a:r>
            <a:endParaRPr lang="en-US" sz="1600" b="1" dirty="0">
              <a:latin typeface=""/>
              <a:cs typeface="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15543" y="3979105"/>
            <a:ext cx="871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"/>
                <a:cs typeface=""/>
              </a:rPr>
              <a:t>High</a:t>
            </a:r>
            <a:endParaRPr lang="en-US" sz="1600" b="1" dirty="0">
              <a:latin typeface=""/>
              <a:cs typeface=""/>
            </a:endParaRPr>
          </a:p>
        </p:txBody>
      </p:sp>
      <p:pic>
        <p:nvPicPr>
          <p:cNvPr id="19" name="Picture 18" descr="Screen Shot 2014-05-18 at 6.02.3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91"/>
          <a:stretch/>
        </p:blipFill>
        <p:spPr>
          <a:xfrm>
            <a:off x="6636341" y="2825449"/>
            <a:ext cx="2205712" cy="2341066"/>
          </a:xfrm>
          <a:prstGeom prst="rect">
            <a:avLst/>
          </a:prstGeom>
        </p:spPr>
      </p:pic>
      <p:pic>
        <p:nvPicPr>
          <p:cNvPr id="20" name="Picture 19" descr="Screen Shot 2014-05-18 at 6.02.36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2"/>
          <a:stretch/>
        </p:blipFill>
        <p:spPr>
          <a:xfrm>
            <a:off x="532841" y="2825449"/>
            <a:ext cx="2107852" cy="245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5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2-07 at 11.34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92" y="1752123"/>
            <a:ext cx="5767817" cy="478447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2116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accent2"/>
                </a:solidFill>
                <a:cs typeface="Helvetica"/>
              </a:rPr>
              <a:t>Non-social </a:t>
            </a:r>
            <a:r>
              <a:rPr lang="en-US" sz="3200" dirty="0" smtClean="0">
                <a:cs typeface="Helvetica"/>
              </a:rPr>
              <a:t>learning trials</a:t>
            </a:r>
            <a:endParaRPr lang="en-US" sz="3200" dirty="0"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0276" y="5340779"/>
            <a:ext cx="163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/>
              <a:t>“</a:t>
            </a:r>
            <a:r>
              <a:rPr lang="en-US" sz="3600" i="1" dirty="0" err="1" smtClean="0"/>
              <a:t>Grink</a:t>
            </a:r>
            <a:r>
              <a:rPr lang="en-US" sz="3600" i="1" dirty="0" smtClean="0"/>
              <a:t>”</a:t>
            </a:r>
            <a:endParaRPr lang="en-US" sz="36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7B33-6436-E84B-93D1-E1D81CF714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03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4-12-07 at 11.35.39 PM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61" y="1745138"/>
            <a:ext cx="5769864" cy="47914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20276" y="5340779"/>
            <a:ext cx="163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/>
              <a:t>“</a:t>
            </a:r>
            <a:r>
              <a:rPr lang="en-US" sz="3600" i="1" dirty="0" err="1" smtClean="0"/>
              <a:t>Grink</a:t>
            </a:r>
            <a:r>
              <a:rPr lang="en-US" sz="3600" i="1" dirty="0" smtClean="0"/>
              <a:t>”</a:t>
            </a:r>
            <a:endParaRPr lang="en-US" sz="3600" i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116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4BACC6"/>
                </a:solidFill>
                <a:latin typeface="Helvetica"/>
                <a:cs typeface="Helvetica"/>
              </a:rPr>
              <a:t>Social </a:t>
            </a:r>
            <a:r>
              <a:rPr lang="en-US" sz="3200" dirty="0" smtClean="0">
                <a:latin typeface="Helvetica"/>
                <a:cs typeface="Helvetica"/>
              </a:rPr>
              <a:t>learning trials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7B33-6436-E84B-93D1-E1D81CF714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7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6127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Helvetica"/>
                <a:cs typeface="Helvetica"/>
              </a:rPr>
              <a:t>All test trials (same/switch) </a:t>
            </a:r>
            <a:br>
              <a:rPr lang="en-US" sz="3200" dirty="0" smtClean="0">
                <a:latin typeface="Helvetica"/>
                <a:cs typeface="Helvetica"/>
              </a:rPr>
            </a:br>
            <a:r>
              <a:rPr lang="en-US" sz="3200" dirty="0" smtClean="0">
                <a:latin typeface="Helvetica"/>
                <a:cs typeface="Helvetica"/>
              </a:rPr>
              <a:t>were “</a:t>
            </a:r>
            <a:r>
              <a:rPr lang="en-US" sz="3200" dirty="0" smtClean="0">
                <a:solidFill>
                  <a:schemeClr val="accent2"/>
                </a:solidFill>
                <a:latin typeface="Helvetica"/>
                <a:cs typeface="Helvetica"/>
              </a:rPr>
              <a:t>non-social</a:t>
            </a:r>
            <a:r>
              <a:rPr lang="en-US" sz="3200" dirty="0" smtClean="0">
                <a:latin typeface="Helvetica"/>
                <a:cs typeface="Helvetica"/>
              </a:rPr>
              <a:t>”</a:t>
            </a:r>
            <a:endParaRPr lang="en-US" sz="3200" dirty="0">
              <a:latin typeface="Helvetica"/>
              <a:cs typeface="Helvetica"/>
            </a:endParaRPr>
          </a:p>
        </p:txBody>
      </p:sp>
      <p:pic>
        <p:nvPicPr>
          <p:cNvPr id="11" name="Picture 10" descr="Screen Shot 2014-12-07 at 11.34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92" y="1752123"/>
            <a:ext cx="5767817" cy="47844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20276" y="5340779"/>
            <a:ext cx="163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/>
              <a:t>“</a:t>
            </a:r>
            <a:r>
              <a:rPr lang="en-US" sz="3600" i="1" dirty="0" err="1" smtClean="0"/>
              <a:t>Grink</a:t>
            </a:r>
            <a:r>
              <a:rPr lang="en-US" sz="3600" i="1" dirty="0" smtClean="0"/>
              <a:t>”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0802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0574" y="25401"/>
            <a:ext cx="7122426" cy="162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Helvetica Light"/>
                <a:cs typeface="Helvetica Light"/>
              </a:rPr>
              <a:t>Accuracy</a:t>
            </a:r>
            <a:r>
              <a:rPr lang="en-US" sz="3200" dirty="0">
                <a:latin typeface="Helvetica Light"/>
                <a:cs typeface="Helvetica Light"/>
              </a:rPr>
              <a:t> </a:t>
            </a:r>
            <a:r>
              <a:rPr lang="en-US" sz="3200" dirty="0" smtClean="0">
                <a:latin typeface="Helvetica Light"/>
                <a:cs typeface="Helvetica Light"/>
              </a:rPr>
              <a:t>on same/switch trials</a:t>
            </a:r>
            <a:endParaRPr lang="en-US" sz="3200" dirty="0">
              <a:latin typeface="Helvetica Light"/>
              <a:cs typeface="Helvetica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078" y="6075144"/>
            <a:ext cx="6394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200 adults on </a:t>
            </a:r>
            <a:r>
              <a:rPr lang="en-US" dirty="0" smtClean="0">
                <a:latin typeface="Helvetica Light"/>
                <a:cs typeface="Helvetica Light"/>
              </a:rPr>
              <a:t>Mechanical </a:t>
            </a:r>
            <a:r>
              <a:rPr lang="en-US" dirty="0" smtClean="0">
                <a:latin typeface="Helvetica Light"/>
                <a:cs typeface="Helvetica Light"/>
              </a:rPr>
              <a:t>Turk</a:t>
            </a:r>
            <a:endParaRPr lang="en-US" dirty="0">
              <a:latin typeface="Helvetica Light"/>
              <a:cs typeface="Helvetica Light"/>
            </a:endParaRPr>
          </a:p>
        </p:txBody>
      </p:sp>
      <p:pic>
        <p:nvPicPr>
          <p:cNvPr id="2" name="Picture 1" descr="acc-test-soc-xsit-l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39" y="1572159"/>
            <a:ext cx="6362700" cy="4038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7B33-6436-E84B-93D1-E1D81CF714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9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Helvetica"/>
                <a:cs typeface="Helvetica"/>
              </a:rPr>
              <a:t>Resource rationality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55584" y="1431100"/>
            <a:ext cx="66441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Helvetica Light"/>
                <a:cs typeface="Helvetica Light"/>
              </a:rPr>
              <a:t>Make decisions </a:t>
            </a:r>
            <a:r>
              <a:rPr lang="en-US" dirty="0">
                <a:latin typeface="Helvetica Light"/>
                <a:cs typeface="Helvetica Light"/>
              </a:rPr>
              <a:t>that are utility-maximizing given that cognitive resources are limited</a:t>
            </a:r>
            <a:r>
              <a:rPr lang="en-US" dirty="0" smtClean="0">
                <a:latin typeface="Helvetica Light"/>
                <a:cs typeface="Helvetica Light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Helvetica Light"/>
              <a:cs typeface="Helvetica Light"/>
            </a:endParaRPr>
          </a:p>
          <a:p>
            <a:pPr marL="0" indent="0">
              <a:buNone/>
            </a:pPr>
            <a:r>
              <a:rPr lang="en-US" dirty="0" smtClean="0">
                <a:latin typeface="Helvetica Light"/>
                <a:cs typeface="Helvetica Light"/>
              </a:rPr>
              <a:t>Decide when </a:t>
            </a:r>
            <a:r>
              <a:rPr lang="en-US" dirty="0">
                <a:latin typeface="Helvetica Light"/>
                <a:cs typeface="Helvetica Light"/>
              </a:rPr>
              <a:t>to reduce </a:t>
            </a:r>
            <a:r>
              <a:rPr lang="en-US" dirty="0" smtClean="0">
                <a:latin typeface="Helvetica Light"/>
                <a:cs typeface="Helvetica Light"/>
              </a:rPr>
              <a:t>uncertainty </a:t>
            </a:r>
            <a:r>
              <a:rPr lang="en-US" dirty="0">
                <a:latin typeface="Helvetica Light"/>
                <a:cs typeface="Helvetica Light"/>
              </a:rPr>
              <a:t>by pursuing information</a:t>
            </a:r>
          </a:p>
          <a:p>
            <a:pPr marL="0" indent="0">
              <a:buNone/>
            </a:pPr>
            <a:endParaRPr lang="en-US" dirty="0" smtClean="0">
              <a:latin typeface="Helvetica Light"/>
              <a:cs typeface="Helvetica Light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Helvetica Light"/>
              <a:cs typeface="Helvetica Light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Helvetica Light"/>
              <a:cs typeface="Helvetica Light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Helvetica Light"/>
              <a:cs typeface="Helvetica Light"/>
            </a:endParaRPr>
          </a:p>
          <a:p>
            <a:pPr marL="0" indent="0">
              <a:buFont typeface="Arial"/>
              <a:buNone/>
            </a:pP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7B33-6436-E84B-93D1-E1D81CF714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7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</TotalTime>
  <Words>593</Words>
  <Application>Microsoft Macintosh PowerPoint</Application>
  <PresentationFormat>On-screen Show (4:3)</PresentationFormat>
  <Paragraphs>99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The role of social information in  cross-situational word learning</vt:lpstr>
      <vt:lpstr>Reducing uncertainty during labeling (social cues)</vt:lpstr>
      <vt:lpstr>PowerPoint Presentation</vt:lpstr>
      <vt:lpstr>PowerPoint Presentation</vt:lpstr>
      <vt:lpstr>PowerPoint Presentation</vt:lpstr>
      <vt:lpstr>Social learning trials</vt:lpstr>
      <vt:lpstr>All test trials (same/switch)  were “non-social”</vt:lpstr>
      <vt:lpstr>PowerPoint Presentation</vt:lpstr>
      <vt:lpstr>Resource rationality</vt:lpstr>
      <vt:lpstr>Resource rational?</vt:lpstr>
      <vt:lpstr>Resource rational?</vt:lpstr>
      <vt:lpstr>Connections to active learning</vt:lpstr>
      <vt:lpstr>Accuracy</vt:lpstr>
      <vt:lpstr>Reaction time</vt:lpstr>
      <vt:lpstr>Participants in the Non-social condition took longer to respond on exposure trials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social information in  cross-situational word learning</dc:title>
  <dc:creator>Kyle MacDonald</dc:creator>
  <cp:lastModifiedBy>Kyle MacDonald</cp:lastModifiedBy>
  <cp:revision>27</cp:revision>
  <dcterms:created xsi:type="dcterms:W3CDTF">2014-12-08T07:38:47Z</dcterms:created>
  <dcterms:modified xsi:type="dcterms:W3CDTF">2014-12-09T18:04:34Z</dcterms:modified>
</cp:coreProperties>
</file>