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24.jpg" ContentType="image/png"/>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275" r:id="rId3"/>
    <p:sldId id="287" r:id="rId4"/>
    <p:sldId id="323" r:id="rId5"/>
    <p:sldId id="324" r:id="rId6"/>
    <p:sldId id="293" r:id="rId7"/>
    <p:sldId id="296" r:id="rId8"/>
    <p:sldId id="257" r:id="rId9"/>
    <p:sldId id="262" r:id="rId10"/>
    <p:sldId id="297" r:id="rId11"/>
    <p:sldId id="314" r:id="rId12"/>
    <p:sldId id="266" r:id="rId13"/>
    <p:sldId id="274" r:id="rId14"/>
    <p:sldId id="265" r:id="rId15"/>
    <p:sldId id="302" r:id="rId16"/>
    <p:sldId id="301" r:id="rId17"/>
    <p:sldId id="298" r:id="rId18"/>
    <p:sldId id="299" r:id="rId19"/>
    <p:sldId id="315" r:id="rId20"/>
    <p:sldId id="308" r:id="rId21"/>
    <p:sldId id="307" r:id="rId22"/>
    <p:sldId id="309" r:id="rId23"/>
    <p:sldId id="305" r:id="rId24"/>
    <p:sldId id="306" r:id="rId25"/>
    <p:sldId id="311" r:id="rId26"/>
    <p:sldId id="269" r:id="rId27"/>
    <p:sldId id="310" r:id="rId28"/>
    <p:sldId id="312" r:id="rId29"/>
    <p:sldId id="320" r:id="rId30"/>
    <p:sldId id="316" r:id="rId31"/>
    <p:sldId id="317" r:id="rId32"/>
    <p:sldId id="318" r:id="rId33"/>
    <p:sldId id="271" r:id="rId34"/>
    <p:sldId id="319" r:id="rId35"/>
    <p:sldId id="263" r:id="rId36"/>
    <p:sldId id="272" r:id="rId37"/>
    <p:sldId id="313" r:id="rId38"/>
    <p:sldId id="273" r:id="rId39"/>
    <p:sldId id="321" r:id="rId40"/>
    <p:sldId id="32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AC6352BE-16FF-8246-B8A0-63D1818FD38F}">
          <p14:sldIdLst>
            <p14:sldId id="256"/>
          </p14:sldIdLst>
        </p14:section>
        <p14:section name="Untitled Section" id="{5C5741DC-0916-A344-9E72-26A926C58E2F}">
          <p14:sldIdLst>
            <p14:sldId id="275"/>
            <p14:sldId id="287"/>
            <p14:sldId id="323"/>
            <p14:sldId id="324"/>
            <p14:sldId id="293"/>
            <p14:sldId id="296"/>
          </p14:sldIdLst>
        </p14:section>
        <p14:section name="Referential Uncertainty " id="{9937D01B-7253-8E4F-887A-B9A4488C04B7}">
          <p14:sldIdLst>
            <p14:sldId id="257"/>
            <p14:sldId id="262"/>
            <p14:sldId id="297"/>
            <p14:sldId id="314"/>
            <p14:sldId id="266"/>
            <p14:sldId id="274"/>
            <p14:sldId id="265"/>
          </p14:sldIdLst>
        </p14:section>
        <p14:section name="3A. Experiment" id="{B94B0462-8F9D-124B-B2DB-C3E9B3E62B0A}">
          <p14:sldIdLst>
            <p14:sldId id="302"/>
            <p14:sldId id="301"/>
            <p14:sldId id="298"/>
            <p14:sldId id="299"/>
            <p14:sldId id="315"/>
            <p14:sldId id="308"/>
            <p14:sldId id="307"/>
            <p14:sldId id="309"/>
            <p14:sldId id="305"/>
            <p14:sldId id="306"/>
          </p14:sldIdLst>
        </p14:section>
        <p14:section name="3A.1 Data" id="{10EAA216-DFF8-4D4E-8C59-C14EFAC1D035}">
          <p14:sldIdLst>
            <p14:sldId id="311"/>
            <p14:sldId id="269"/>
            <p14:sldId id="310"/>
          </p14:sldIdLst>
        </p14:section>
        <p14:section name="3B.Model" id="{33D9FDE0-CD7B-0B43-8B8C-AD33AB0BD12B}">
          <p14:sldIdLst>
            <p14:sldId id="312"/>
            <p14:sldId id="320"/>
            <p14:sldId id="316"/>
            <p14:sldId id="317"/>
            <p14:sldId id="318"/>
            <p14:sldId id="271"/>
          </p14:sldIdLst>
        </p14:section>
        <p14:section name="Closing" id="{10B93B1C-7DD9-9640-A66C-2D98C52985CE}">
          <p14:sldIdLst>
            <p14:sldId id="319"/>
            <p14:sldId id="263"/>
            <p14:sldId id="272"/>
            <p14:sldId id="313"/>
          </p14:sldIdLst>
        </p14:section>
        <p14:section name="Notes and Extra Slides" id="{8A3AFE3E-C3CD-1342-AB99-16F78597AE34}">
          <p14:sldIdLst>
            <p14:sldId id="273"/>
            <p14:sldId id="321"/>
            <p14:sldId id="32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964" autoAdjust="0"/>
  </p:normalViewPr>
  <p:slideViewPr>
    <p:cSldViewPr snapToGrid="0" snapToObjects="1">
      <p:cViewPr>
        <p:scale>
          <a:sx n="95" d="100"/>
          <a:sy n="95" d="100"/>
        </p:scale>
        <p:origin x="-1416" y="-80"/>
      </p:cViewPr>
      <p:guideLst>
        <p:guide orient="horz" pos="2160"/>
        <p:guide pos="2880"/>
      </p:guideLst>
    </p:cSldViewPr>
  </p:slideViewPr>
  <p:outlineViewPr>
    <p:cViewPr>
      <p:scale>
        <a:sx n="33" d="100"/>
        <a:sy n="33" d="100"/>
      </p:scale>
      <p:origin x="0" y="5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Helvetica"/>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E0170B-8DA6-D044-80BB-9F195BBE12B0}" type="datetimeFigureOut">
              <a:rPr lang="en-US" smtClean="0">
                <a:latin typeface="Helvetica"/>
              </a:rPr>
              <a:t>5/12/14</a:t>
            </a:fld>
            <a:endParaRPr lang="en-US" dirty="0">
              <a:latin typeface="Helvetic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Helvetic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7BA8B2-E49B-CD44-951C-3BDCF1E5DBFD}" type="slidenum">
              <a:rPr lang="en-US" smtClean="0">
                <a:latin typeface="Helvetica"/>
              </a:rPr>
              <a:t>‹#›</a:t>
            </a:fld>
            <a:endParaRPr lang="en-US" dirty="0">
              <a:latin typeface="Helvetica"/>
            </a:endParaRPr>
          </a:p>
        </p:txBody>
      </p:sp>
    </p:spTree>
    <p:extLst>
      <p:ext uri="{BB962C8B-B14F-4D97-AF65-F5344CB8AC3E}">
        <p14:creationId xmlns:p14="http://schemas.microsoft.com/office/powerpoint/2010/main" val="2494356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DC3155CF-8FD6-3D44-BBC2-E93CA1A0A5B3}" type="datetimeFigureOut">
              <a:rPr lang="en-US" smtClean="0"/>
              <a:pPr/>
              <a:t>5/12/14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5A4FFB53-C330-4F42-A5AC-D8FCC7255F84}" type="slidenum">
              <a:rPr lang="en-US" smtClean="0"/>
              <a:pPr/>
              <a:t>‹#›</a:t>
            </a:fld>
            <a:endParaRPr lang="en-US" dirty="0"/>
          </a:p>
        </p:txBody>
      </p:sp>
    </p:spTree>
    <p:extLst>
      <p:ext uri="{BB962C8B-B14F-4D97-AF65-F5344CB8AC3E}">
        <p14:creationId xmlns:p14="http://schemas.microsoft.com/office/powerpoint/2010/main" val="6605528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elvetica"/>
        <a:ea typeface="+mn-ea"/>
        <a:cs typeface="+mn-cs"/>
      </a:defRPr>
    </a:lvl1pPr>
    <a:lvl2pPr marL="457200" algn="l" defTabSz="457200" rtl="0" eaLnBrk="1" latinLnBrk="0" hangingPunct="1">
      <a:defRPr sz="1200" kern="1200">
        <a:solidFill>
          <a:schemeClr val="tx1"/>
        </a:solidFill>
        <a:latin typeface="Helvetica"/>
        <a:ea typeface="+mn-ea"/>
        <a:cs typeface="+mn-cs"/>
      </a:defRPr>
    </a:lvl2pPr>
    <a:lvl3pPr marL="914400" algn="l" defTabSz="457200" rtl="0" eaLnBrk="1" latinLnBrk="0" hangingPunct="1">
      <a:defRPr sz="1200" kern="1200">
        <a:solidFill>
          <a:schemeClr val="tx1"/>
        </a:solidFill>
        <a:latin typeface="Helvetica"/>
        <a:ea typeface="+mn-ea"/>
        <a:cs typeface="+mn-cs"/>
      </a:defRPr>
    </a:lvl3pPr>
    <a:lvl4pPr marL="1371600" algn="l" defTabSz="457200" rtl="0" eaLnBrk="1" latinLnBrk="0" hangingPunct="1">
      <a:defRPr sz="1200" kern="1200">
        <a:solidFill>
          <a:schemeClr val="tx1"/>
        </a:solidFill>
        <a:latin typeface="Helvetica"/>
        <a:ea typeface="+mn-ea"/>
        <a:cs typeface="+mn-cs"/>
      </a:defRPr>
    </a:lvl4pPr>
    <a:lvl5pPr marL="1828800" algn="l" defTabSz="457200" rtl="0" eaLnBrk="1" latinLnBrk="0" hangingPunct="1">
      <a:defRPr sz="1200" kern="1200">
        <a:solidFill>
          <a:schemeClr val="tx1"/>
        </a:solidFill>
        <a:latin typeface="Helvetic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what: Explain why language acquisition might be a difficult challenge</a:t>
            </a:r>
          </a:p>
          <a:p>
            <a:endParaRPr lang="en-US" dirty="0" smtClean="0"/>
          </a:p>
          <a:p>
            <a:r>
              <a:rPr lang="en-US" dirty="0" smtClean="0"/>
              <a:t>Subtask</a:t>
            </a:r>
            <a:r>
              <a:rPr lang="en-US" baseline="0" dirty="0" smtClean="0"/>
              <a:t> of the lexical acquisition process – word-to-meaning mappings</a:t>
            </a:r>
          </a:p>
          <a:p>
            <a:endParaRPr lang="en-US" baseline="0" dirty="0" smtClean="0"/>
          </a:p>
          <a:p>
            <a:r>
              <a:rPr lang="en-US" dirty="0" err="1" smtClean="0"/>
              <a:t>Quine</a:t>
            </a:r>
            <a:r>
              <a:rPr lang="en-US" dirty="0" smtClean="0"/>
              <a:t>,</a:t>
            </a:r>
            <a:r>
              <a:rPr lang="en-US" baseline="0" dirty="0" smtClean="0"/>
              <a:t> </a:t>
            </a:r>
            <a:r>
              <a:rPr lang="en-US" dirty="0" err="1" smtClean="0"/>
              <a:t>Siskind</a:t>
            </a:r>
            <a:endParaRPr lang="en-US" dirty="0" smtClean="0"/>
          </a:p>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t>8</a:t>
            </a:fld>
            <a:endParaRPr lang="en-US"/>
          </a:p>
        </p:txBody>
      </p:sp>
    </p:spTree>
    <p:extLst>
      <p:ext uri="{BB962C8B-B14F-4D97-AF65-F5344CB8AC3E}">
        <p14:creationId xmlns:p14="http://schemas.microsoft.com/office/powerpoint/2010/main" val="413093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Chen Yu</a:t>
            </a:r>
          </a:p>
          <a:p>
            <a:r>
              <a:rPr lang="en-US" dirty="0" smtClean="0"/>
              <a:t>Linda Smith</a:t>
            </a:r>
          </a:p>
          <a:p>
            <a:r>
              <a:rPr lang="en-US" dirty="0" smtClean="0"/>
              <a:t>Kenny Smith</a:t>
            </a:r>
          </a:p>
          <a:p>
            <a:r>
              <a:rPr lang="en-US" dirty="0" err="1" smtClean="0"/>
              <a:t>Siskind</a:t>
            </a:r>
            <a:r>
              <a:rPr lang="en-US" dirty="0" smtClean="0"/>
              <a:t>, Pinker, </a:t>
            </a:r>
            <a:r>
              <a:rPr lang="en-US" dirty="0" err="1" smtClean="0"/>
              <a:t>Fiser</a:t>
            </a:r>
            <a:endParaRPr lang="en-US" dirty="0" smtClean="0"/>
          </a:p>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pPr/>
              <a:t>9</a:t>
            </a:fld>
            <a:endParaRPr lang="en-US" dirty="0"/>
          </a:p>
        </p:txBody>
      </p:sp>
    </p:spTree>
    <p:extLst>
      <p:ext uri="{BB962C8B-B14F-4D97-AF65-F5344CB8AC3E}">
        <p14:creationId xmlns:p14="http://schemas.microsoft.com/office/powerpoint/2010/main" val="274611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Bloom</a:t>
            </a:r>
          </a:p>
          <a:p>
            <a:r>
              <a:rPr lang="en-US" dirty="0" smtClean="0"/>
              <a:t>Baldwin </a:t>
            </a:r>
          </a:p>
          <a:p>
            <a:r>
              <a:rPr lang="en-US" dirty="0" smtClean="0"/>
              <a:t>Brooks &amp; </a:t>
            </a:r>
            <a:r>
              <a:rPr lang="en-US" dirty="0" err="1" smtClean="0"/>
              <a:t>Meltzoff</a:t>
            </a:r>
            <a:endParaRPr lang="en-US" dirty="0" smtClean="0"/>
          </a:p>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pPr/>
              <a:t>10</a:t>
            </a:fld>
            <a:endParaRPr lang="en-US" dirty="0"/>
          </a:p>
        </p:txBody>
      </p:sp>
    </p:spTree>
    <p:extLst>
      <p:ext uri="{BB962C8B-B14F-4D97-AF65-F5344CB8AC3E}">
        <p14:creationId xmlns:p14="http://schemas.microsoft.com/office/powerpoint/2010/main" val="107960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Bloom</a:t>
            </a:r>
          </a:p>
          <a:p>
            <a:r>
              <a:rPr lang="en-US" dirty="0" smtClean="0"/>
              <a:t>Baldwin </a:t>
            </a:r>
          </a:p>
          <a:p>
            <a:r>
              <a:rPr lang="en-US" dirty="0" smtClean="0"/>
              <a:t>Brooks &amp; </a:t>
            </a:r>
            <a:r>
              <a:rPr lang="en-US" dirty="0" err="1" smtClean="0"/>
              <a:t>Meltzoff</a:t>
            </a:r>
            <a:endParaRPr lang="en-US" dirty="0" smtClean="0"/>
          </a:p>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pPr/>
              <a:t>11</a:t>
            </a:fld>
            <a:endParaRPr lang="en-US" dirty="0"/>
          </a:p>
        </p:txBody>
      </p:sp>
    </p:spTree>
    <p:extLst>
      <p:ext uri="{BB962C8B-B14F-4D97-AF65-F5344CB8AC3E}">
        <p14:creationId xmlns:p14="http://schemas.microsoft.com/office/powerpoint/2010/main" val="107960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Trueswell</a:t>
            </a:r>
            <a:r>
              <a:rPr lang="en-US" dirty="0" smtClean="0"/>
              <a:t> &amp; Medina, 2012</a:t>
            </a:r>
          </a:p>
          <a:p>
            <a:r>
              <a:rPr lang="en-US" dirty="0" err="1" smtClean="0"/>
              <a:t>Yurovsky</a:t>
            </a:r>
            <a:r>
              <a:rPr lang="en-US" dirty="0" smtClean="0"/>
              <a:t> &amp; Frank, under review</a:t>
            </a:r>
          </a:p>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pPr/>
              <a:t>12</a:t>
            </a:fld>
            <a:endParaRPr lang="en-US" dirty="0"/>
          </a:p>
        </p:txBody>
      </p:sp>
    </p:spTree>
    <p:extLst>
      <p:ext uri="{BB962C8B-B14F-4D97-AF65-F5344CB8AC3E}">
        <p14:creationId xmlns:p14="http://schemas.microsoft.com/office/powerpoint/2010/main" val="102042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t>13</a:t>
            </a:fld>
            <a:endParaRPr lang="en-US"/>
          </a:p>
        </p:txBody>
      </p:sp>
    </p:spTree>
    <p:extLst>
      <p:ext uri="{BB962C8B-B14F-4D97-AF65-F5344CB8AC3E}">
        <p14:creationId xmlns:p14="http://schemas.microsoft.com/office/powerpoint/2010/main" val="272208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Focusing on the role of social information during initial exposure to word-object mapping</a:t>
            </a:r>
          </a:p>
          <a:p>
            <a:r>
              <a:rPr lang="en-US" dirty="0" smtClean="0"/>
              <a:t>My experiment is not really </a:t>
            </a:r>
            <a:r>
              <a:rPr lang="en-US" dirty="0" err="1" smtClean="0"/>
              <a:t>xsit</a:t>
            </a:r>
            <a:r>
              <a:rPr lang="en-US" dirty="0" smtClean="0"/>
              <a:t> learning, but one shot exposure. </a:t>
            </a:r>
          </a:p>
          <a:p>
            <a:r>
              <a:rPr lang="en-US" dirty="0" smtClean="0"/>
              <a:t>So really exploring the role of social cues in the inferences that learners’ make during initial bouts of learning (referent selection)</a:t>
            </a:r>
          </a:p>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pPr/>
              <a:t>17</a:t>
            </a:fld>
            <a:endParaRPr lang="en-US" dirty="0"/>
          </a:p>
        </p:txBody>
      </p:sp>
    </p:spTree>
    <p:extLst>
      <p:ext uri="{BB962C8B-B14F-4D97-AF65-F5344CB8AC3E}">
        <p14:creationId xmlns:p14="http://schemas.microsoft.com/office/powerpoint/2010/main" val="31724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Focusing on the role of social information during initial exposure to word-object mapping</a:t>
            </a:r>
          </a:p>
          <a:p>
            <a:r>
              <a:rPr lang="en-US" dirty="0" smtClean="0"/>
              <a:t>My experiment is not really </a:t>
            </a:r>
            <a:r>
              <a:rPr lang="en-US" dirty="0" err="1" smtClean="0"/>
              <a:t>xsit</a:t>
            </a:r>
            <a:r>
              <a:rPr lang="en-US" dirty="0" smtClean="0"/>
              <a:t> learning, but one shot exposure. </a:t>
            </a:r>
          </a:p>
          <a:p>
            <a:r>
              <a:rPr lang="en-US" dirty="0" smtClean="0"/>
              <a:t>So really exploring the role of social cues in the inferences that learners’ make during initial bouts of learning (referent selection)</a:t>
            </a:r>
          </a:p>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pPr/>
              <a:t>18</a:t>
            </a:fld>
            <a:endParaRPr lang="en-US" dirty="0"/>
          </a:p>
        </p:txBody>
      </p:sp>
    </p:spTree>
    <p:extLst>
      <p:ext uri="{BB962C8B-B14F-4D97-AF65-F5344CB8AC3E}">
        <p14:creationId xmlns:p14="http://schemas.microsoft.com/office/powerpoint/2010/main" val="317245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4FFB53-C330-4F42-A5AC-D8FCC7255F84}" type="slidenum">
              <a:rPr lang="en-US" smtClean="0"/>
              <a:pPr/>
              <a:t>30</a:t>
            </a:fld>
            <a:endParaRPr lang="en-US" dirty="0"/>
          </a:p>
        </p:txBody>
      </p:sp>
    </p:spTree>
    <p:extLst>
      <p:ext uri="{BB962C8B-B14F-4D97-AF65-F5344CB8AC3E}">
        <p14:creationId xmlns:p14="http://schemas.microsoft.com/office/powerpoint/2010/main" val="394172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EB794-C7B1-354D-A7F3-13C798C48928}"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382952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1346E3-F8C2-C943-B573-E3F052CB5CA8}"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96698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4BACC0-8A6B-9C4D-B1C2-0BB2BFF5ED83}"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278017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BB0B3-7647-7846-B2D0-0F9B8489CB6E}"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270593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362389-4979-9D4B-BD0B-20D40D2C5E54}" type="datetime1">
              <a:rPr lang="en-US" smtClean="0"/>
              <a:t>5/12/14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353675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CDBCB8-E29F-D243-B053-EC0D40C2A79B}"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84558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899C33-EEE6-F94B-ACBC-E6C7A18110BD}" type="datetime1">
              <a:rPr lang="en-US" smtClean="0"/>
              <a:t>5/12/14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360344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C01260-2655-2949-9DE4-335FEE7B0545}" type="datetime1">
              <a:rPr lang="en-US" smtClean="0"/>
              <a:t>5/12/14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323545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AB033-1CC9-2D46-9EA3-6EB15E299537}" type="datetime1">
              <a:rPr lang="en-US" smtClean="0"/>
              <a:t>5/12/14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300636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251E3-9592-5B46-B2A4-D7655BA3D161}"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171280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498A3-B670-8A40-A212-458192255E8F}" type="datetime1">
              <a:rPr lang="en-US" smtClean="0"/>
              <a:t>5/12/14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84AF0-C50E-614A-9E2C-D16F32E0B9E3}" type="slidenum">
              <a:rPr lang="en-US" smtClean="0"/>
              <a:t>‹#›</a:t>
            </a:fld>
            <a:endParaRPr lang="en-US"/>
          </a:p>
        </p:txBody>
      </p:sp>
    </p:spTree>
    <p:extLst>
      <p:ext uri="{BB962C8B-B14F-4D97-AF65-F5344CB8AC3E}">
        <p14:creationId xmlns:p14="http://schemas.microsoft.com/office/powerpoint/2010/main" val="36279835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a:defRPr>
            </a:lvl1pPr>
          </a:lstStyle>
          <a:p>
            <a:fld id="{9477374F-0005-D44B-82C4-57C3B50CDC6D}" type="datetime1">
              <a:rPr lang="en-US" smtClean="0"/>
              <a:pPr/>
              <a:t>5/12/14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a:defRPr>
            </a:lvl1pPr>
          </a:lstStyle>
          <a:p>
            <a:fld id="{86484AF0-C50E-614A-9E2C-D16F32E0B9E3}" type="slidenum">
              <a:rPr lang="en-US" smtClean="0"/>
              <a:pPr/>
              <a:t>‹#›</a:t>
            </a:fld>
            <a:endParaRPr lang="en-US" dirty="0"/>
          </a:p>
        </p:txBody>
      </p:sp>
    </p:spTree>
    <p:extLst>
      <p:ext uri="{BB962C8B-B14F-4D97-AF65-F5344CB8AC3E}">
        <p14:creationId xmlns:p14="http://schemas.microsoft.com/office/powerpoint/2010/main" val="221490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Helvetica"/>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journal.frontiersin.org/Journal/10.3389/fpsyg.2012.00088/full%23B5" TargetMode="External"/><Relationship Id="rId4" Type="http://schemas.openxmlformats.org/officeDocument/2006/relationships/hyperlink" Target="http://journal.frontiersin.org/Journal/10.3389/fpsyg.2012.00088/full%23B34" TargetMode="External"/><Relationship Id="rId5" Type="http://schemas.openxmlformats.org/officeDocument/2006/relationships/hyperlink" Target="http://journal.frontiersin.org/Journal/10.3389/fpsyg.2012.00088/full%23B17" TargetMode="External"/><Relationship Id="rId6" Type="http://schemas.openxmlformats.org/officeDocument/2006/relationships/hyperlink" Target="http://journal.frontiersin.org/Journal/10.3389/fpsyg.2012.00088/full%23B18"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3.jpg"/><Relationship Id="rId5"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3.jpg"/><Relationship Id="rId5" Type="http://schemas.openxmlformats.org/officeDocument/2006/relationships/image" Target="../media/image26.jpg"/><Relationship Id="rId6" Type="http://schemas.openxmlformats.org/officeDocument/2006/relationships/image" Target="../media/image27.jpg"/><Relationship Id="rId7" Type="http://schemas.openxmlformats.org/officeDocument/2006/relationships/image" Target="../media/image28.jpg"/><Relationship Id="rId8" Type="http://schemas.openxmlformats.org/officeDocument/2006/relationships/image" Target="../media/image29.jpg"/><Relationship Id="rId9" Type="http://schemas.openxmlformats.org/officeDocument/2006/relationships/image" Target="../media/image30.jpg"/><Relationship Id="rId10" Type="http://schemas.openxmlformats.org/officeDocument/2006/relationships/image" Target="../media/image31.jp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3.jpg"/><Relationship Id="rId5" Type="http://schemas.openxmlformats.org/officeDocument/2006/relationships/image" Target="../media/image26.jpg"/><Relationship Id="rId6" Type="http://schemas.openxmlformats.org/officeDocument/2006/relationships/image" Target="../media/image31.jp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1</a:t>
            </a:fld>
            <a:endParaRPr lang="en-US" dirty="0"/>
          </a:p>
        </p:txBody>
      </p:sp>
      <p:sp>
        <p:nvSpPr>
          <p:cNvPr id="5" name="Title 1"/>
          <p:cNvSpPr>
            <a:spLocks noGrp="1"/>
          </p:cNvSpPr>
          <p:nvPr>
            <p:ph type="ctrTitle"/>
          </p:nvPr>
        </p:nvSpPr>
        <p:spPr>
          <a:xfrm>
            <a:off x="685800" y="1633274"/>
            <a:ext cx="7772400" cy="1739838"/>
          </a:xfrm>
        </p:spPr>
        <p:txBody>
          <a:bodyPr>
            <a:noAutofit/>
          </a:bodyPr>
          <a:lstStyle/>
          <a:p>
            <a:r>
              <a:rPr lang="en-US" sz="3600" dirty="0" smtClean="0"/>
              <a:t>Exploring the interaction of </a:t>
            </a:r>
            <a:br>
              <a:rPr lang="en-US" sz="3600" dirty="0" smtClean="0"/>
            </a:br>
            <a:r>
              <a:rPr lang="en-US" sz="3500" b="1" dirty="0" smtClean="0"/>
              <a:t>social cues, attention, and memory </a:t>
            </a:r>
            <a:br>
              <a:rPr lang="en-US" sz="3500" b="1" dirty="0" smtClean="0"/>
            </a:br>
            <a:r>
              <a:rPr lang="en-US" sz="3600" dirty="0" smtClean="0"/>
              <a:t>during cross-situational word learning</a:t>
            </a:r>
            <a:endParaRPr lang="en-US" sz="3600" dirty="0"/>
          </a:p>
        </p:txBody>
      </p:sp>
      <p:sp>
        <p:nvSpPr>
          <p:cNvPr id="6" name="Subtitle 2"/>
          <p:cNvSpPr>
            <a:spLocks noGrp="1"/>
          </p:cNvSpPr>
          <p:nvPr>
            <p:ph type="subTitle" idx="1"/>
          </p:nvPr>
        </p:nvSpPr>
        <p:spPr>
          <a:xfrm>
            <a:off x="1371600" y="3886200"/>
            <a:ext cx="6400800" cy="1752600"/>
          </a:xfrm>
        </p:spPr>
        <p:txBody>
          <a:bodyPr/>
          <a:lstStyle/>
          <a:p>
            <a:r>
              <a:rPr lang="en-US" dirty="0" smtClean="0">
                <a:latin typeface="Helvetica Light"/>
                <a:cs typeface="Helvetica Light"/>
              </a:rPr>
              <a:t>Kyle MacDonald</a:t>
            </a:r>
          </a:p>
          <a:p>
            <a:r>
              <a:rPr lang="en-US" dirty="0" smtClean="0">
                <a:latin typeface="Helvetica Light"/>
                <a:cs typeface="Helvetica Light"/>
              </a:rPr>
              <a:t>Developmental Brownbag</a:t>
            </a:r>
          </a:p>
          <a:p>
            <a:r>
              <a:rPr lang="en-US" dirty="0" smtClean="0">
                <a:latin typeface="Helvetica Light"/>
                <a:cs typeface="Helvetica Light"/>
              </a:rPr>
              <a:t>5/21/14</a:t>
            </a:r>
            <a:endParaRPr lang="en-US" dirty="0">
              <a:latin typeface="Helvetica Light"/>
              <a:cs typeface="Helvetica Light"/>
            </a:endParaRPr>
          </a:p>
        </p:txBody>
      </p:sp>
    </p:spTree>
    <p:extLst>
      <p:ext uri="{BB962C8B-B14F-4D97-AF65-F5344CB8AC3E}">
        <p14:creationId xmlns:p14="http://schemas.microsoft.com/office/powerpoint/2010/main" val="15346171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35011" cy="1143000"/>
          </a:xfrm>
        </p:spPr>
        <p:txBody>
          <a:bodyPr>
            <a:normAutofit fontScale="90000"/>
          </a:bodyPr>
          <a:lstStyle/>
          <a:p>
            <a:pPr algn="l"/>
            <a:r>
              <a:rPr lang="en-US" dirty="0" smtClean="0"/>
              <a:t>Reducing uncertainty with </a:t>
            </a:r>
            <a:br>
              <a:rPr lang="en-US" dirty="0" smtClean="0"/>
            </a:br>
            <a:r>
              <a:rPr lang="en-US" b="1" dirty="0" smtClean="0"/>
              <a:t>cross-situational statistics </a:t>
            </a:r>
            <a:endParaRPr lang="en-US" b="1" dirty="0"/>
          </a:p>
        </p:txBody>
      </p:sp>
      <p:sp>
        <p:nvSpPr>
          <p:cNvPr id="4" name="Slide Number Placeholder 3"/>
          <p:cNvSpPr>
            <a:spLocks noGrp="1"/>
          </p:cNvSpPr>
          <p:nvPr>
            <p:ph type="sldNum" sz="quarter" idx="12"/>
          </p:nvPr>
        </p:nvSpPr>
        <p:spPr/>
        <p:txBody>
          <a:bodyPr/>
          <a:lstStyle/>
          <a:p>
            <a:fld id="{86484AF0-C50E-614A-9E2C-D16F32E0B9E3}" type="slidenum">
              <a:rPr lang="en-US" smtClean="0"/>
              <a:t>10</a:t>
            </a:fld>
            <a:endParaRPr lang="en-US"/>
          </a:p>
        </p:txBody>
      </p:sp>
    </p:spTree>
    <p:extLst>
      <p:ext uri="{BB962C8B-B14F-4D97-AF65-F5344CB8AC3E}">
        <p14:creationId xmlns:p14="http://schemas.microsoft.com/office/powerpoint/2010/main" val="1294899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35011" cy="1143000"/>
          </a:xfrm>
        </p:spPr>
        <p:txBody>
          <a:bodyPr>
            <a:noAutofit/>
          </a:bodyPr>
          <a:lstStyle/>
          <a:p>
            <a:pPr algn="l"/>
            <a:r>
              <a:rPr lang="en-US" sz="3200" dirty="0" smtClean="0"/>
              <a:t>Within each view, there are debates about the </a:t>
            </a:r>
            <a:r>
              <a:rPr lang="en-US" sz="3200" b="1" dirty="0" smtClean="0"/>
              <a:t>underlying mechanism</a:t>
            </a:r>
            <a:endParaRPr lang="en-US" sz="3200" b="1" dirty="0"/>
          </a:p>
        </p:txBody>
      </p:sp>
      <p:sp>
        <p:nvSpPr>
          <p:cNvPr id="4" name="Slide Number Placeholder 3"/>
          <p:cNvSpPr>
            <a:spLocks noGrp="1"/>
          </p:cNvSpPr>
          <p:nvPr>
            <p:ph type="sldNum" sz="quarter" idx="12"/>
          </p:nvPr>
        </p:nvSpPr>
        <p:spPr/>
        <p:txBody>
          <a:bodyPr/>
          <a:lstStyle/>
          <a:p>
            <a:fld id="{86484AF0-C50E-614A-9E2C-D16F32E0B9E3}" type="slidenum">
              <a:rPr lang="en-US" smtClean="0"/>
              <a:t>11</a:t>
            </a:fld>
            <a:endParaRPr lang="en-US"/>
          </a:p>
        </p:txBody>
      </p:sp>
      <p:sp>
        <p:nvSpPr>
          <p:cNvPr id="5" name="Content Placeholder 2"/>
          <p:cNvSpPr>
            <a:spLocks noGrp="1"/>
          </p:cNvSpPr>
          <p:nvPr>
            <p:ph idx="1"/>
          </p:nvPr>
        </p:nvSpPr>
        <p:spPr>
          <a:xfrm>
            <a:off x="1433094" y="1684418"/>
            <a:ext cx="2871537" cy="4525963"/>
          </a:xfrm>
        </p:spPr>
        <p:txBody>
          <a:bodyPr>
            <a:normAutofit/>
          </a:bodyPr>
          <a:lstStyle/>
          <a:p>
            <a:pPr marL="0" indent="0">
              <a:buNone/>
            </a:pPr>
            <a:r>
              <a:rPr lang="en-US" sz="2400" dirty="0" smtClean="0"/>
              <a:t>Single vs. Multiple Hypotheses testing</a:t>
            </a:r>
            <a:endParaRPr lang="en-US" sz="2400" dirty="0"/>
          </a:p>
        </p:txBody>
      </p:sp>
      <p:sp>
        <p:nvSpPr>
          <p:cNvPr id="6" name="Content Placeholder 2"/>
          <p:cNvSpPr txBox="1">
            <a:spLocks/>
          </p:cNvSpPr>
          <p:nvPr/>
        </p:nvSpPr>
        <p:spPr>
          <a:xfrm>
            <a:off x="4954338" y="1684418"/>
            <a:ext cx="357471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smtClean="0"/>
              <a:t>Social cues as </a:t>
            </a:r>
          </a:p>
          <a:p>
            <a:pPr lvl="1"/>
            <a:r>
              <a:rPr lang="en-US" sz="2000" dirty="0"/>
              <a:t>s</a:t>
            </a:r>
            <a:r>
              <a:rPr lang="en-US" sz="2000" dirty="0" smtClean="0"/>
              <a:t>potlights for attention</a:t>
            </a:r>
          </a:p>
          <a:p>
            <a:pPr lvl="1"/>
            <a:r>
              <a:rPr lang="en-US" sz="2000" dirty="0" smtClean="0"/>
              <a:t>revealing intention</a:t>
            </a:r>
          </a:p>
          <a:p>
            <a:pPr marL="457200" lvl="1" indent="0">
              <a:buNone/>
            </a:pPr>
            <a:endParaRPr lang="en-US" sz="2000" dirty="0"/>
          </a:p>
        </p:txBody>
      </p:sp>
    </p:spTree>
    <p:extLst>
      <p:ext uri="{BB962C8B-B14F-4D97-AF65-F5344CB8AC3E}">
        <p14:creationId xmlns:p14="http://schemas.microsoft.com/office/powerpoint/2010/main" val="26392297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t>Researchers debate the underlying mechanism that supports cross-situational word learning</a:t>
            </a:r>
            <a:endParaRPr lang="en-US" sz="3200" dirty="0"/>
          </a:p>
        </p:txBody>
      </p:sp>
      <p:sp>
        <p:nvSpPr>
          <p:cNvPr id="4" name="Slide Number Placeholder 3"/>
          <p:cNvSpPr>
            <a:spLocks noGrp="1"/>
          </p:cNvSpPr>
          <p:nvPr>
            <p:ph type="sldNum" sz="quarter" idx="12"/>
          </p:nvPr>
        </p:nvSpPr>
        <p:spPr/>
        <p:txBody>
          <a:bodyPr/>
          <a:lstStyle/>
          <a:p>
            <a:fld id="{86484AF0-C50E-614A-9E2C-D16F32E0B9E3}" type="slidenum">
              <a:rPr lang="en-US" smtClean="0"/>
              <a:t>12</a:t>
            </a:fld>
            <a:endParaRPr lang="en-US"/>
          </a:p>
        </p:txBody>
      </p:sp>
      <p:pic>
        <p:nvPicPr>
          <p:cNvPr id="6" name="Picture 5" descr="Screen Shot 2014-05-09 at 10.54.3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727" y="2043974"/>
            <a:ext cx="5620926" cy="3534041"/>
          </a:xfrm>
          <a:prstGeom prst="rect">
            <a:avLst/>
          </a:prstGeom>
        </p:spPr>
      </p:pic>
    </p:spTree>
    <p:extLst>
      <p:ext uri="{BB962C8B-B14F-4D97-AF65-F5344CB8AC3E}">
        <p14:creationId xmlns:p14="http://schemas.microsoft.com/office/powerpoint/2010/main" val="14471724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Social cues: constraints, communicative, or pedagogical?</a:t>
            </a:r>
            <a:endParaRPr lang="en-US" dirty="0"/>
          </a:p>
        </p:txBody>
      </p:sp>
      <p:sp>
        <p:nvSpPr>
          <p:cNvPr id="3" name="Content Placeholder 2"/>
          <p:cNvSpPr>
            <a:spLocks noGrp="1"/>
          </p:cNvSpPr>
          <p:nvPr>
            <p:ph idx="1"/>
          </p:nvPr>
        </p:nvSpPr>
        <p:spPr/>
        <p:txBody>
          <a:bodyPr>
            <a:normAutofit/>
          </a:bodyPr>
          <a:lstStyle/>
          <a:p>
            <a:r>
              <a:rPr lang="en-US" sz="2400" dirty="0" smtClean="0"/>
              <a:t>Yu and Ballard, 2007 – constraints</a:t>
            </a:r>
          </a:p>
          <a:p>
            <a:r>
              <a:rPr lang="en-US" sz="2400" dirty="0" smtClean="0"/>
              <a:t>Frank, Goodman, &amp; </a:t>
            </a:r>
            <a:r>
              <a:rPr lang="en-US" sz="2400" dirty="0" err="1" smtClean="0"/>
              <a:t>Tenenbaum</a:t>
            </a:r>
            <a:r>
              <a:rPr lang="en-US" sz="2400" dirty="0" smtClean="0"/>
              <a:t>, 2009 – communicative </a:t>
            </a:r>
          </a:p>
          <a:p>
            <a:r>
              <a:rPr lang="en-US" sz="2400" dirty="0" err="1" smtClean="0"/>
              <a:t>Xu</a:t>
            </a:r>
            <a:r>
              <a:rPr lang="en-US" sz="2400" dirty="0" smtClean="0"/>
              <a:t> &amp; </a:t>
            </a:r>
            <a:r>
              <a:rPr lang="en-US" sz="2400" dirty="0" err="1" smtClean="0"/>
              <a:t>Tenebaum</a:t>
            </a:r>
            <a:r>
              <a:rPr lang="en-US" sz="2400" dirty="0" smtClean="0"/>
              <a:t>, 2007 – strong sampling v. weak sampling</a:t>
            </a:r>
          </a:p>
          <a:p>
            <a:pPr marL="0" indent="0">
              <a:buNone/>
            </a:pPr>
            <a:endParaRPr lang="en-US" sz="2400" dirty="0" smtClean="0">
              <a:hlinkClick r:id="rId3"/>
            </a:endParaRPr>
          </a:p>
          <a:p>
            <a:pPr marL="0" indent="0">
              <a:buNone/>
            </a:pPr>
            <a:r>
              <a:rPr lang="en-US" sz="2400" dirty="0"/>
              <a:t>A rich literature demonstrates that social pragmatic cues, such as pointing and eye-gaze, are highly beneficial in early word </a:t>
            </a:r>
            <a:r>
              <a:rPr lang="en-US" sz="2400" dirty="0" smtClean="0"/>
              <a:t>learning</a:t>
            </a:r>
          </a:p>
          <a:p>
            <a:pPr marL="0" indent="0">
              <a:buNone/>
            </a:pPr>
            <a:r>
              <a:rPr lang="en-US" sz="2400" dirty="0" smtClean="0">
                <a:hlinkClick r:id="rId3"/>
              </a:rPr>
              <a:t>Akhtar and </a:t>
            </a:r>
            <a:r>
              <a:rPr lang="en-US" sz="2400" dirty="0">
                <a:hlinkClick r:id="rId3"/>
              </a:rPr>
              <a:t>Tomasello, 1996; </a:t>
            </a:r>
            <a:r>
              <a:rPr lang="en-US" sz="2400" dirty="0">
                <a:hlinkClick r:id="rId4"/>
              </a:rPr>
              <a:t>Moore et al., 1999; </a:t>
            </a:r>
            <a:r>
              <a:rPr lang="en-US" sz="2400" dirty="0">
                <a:hlinkClick r:id="rId5"/>
              </a:rPr>
              <a:t>Graham et al., 2010; </a:t>
            </a:r>
            <a:r>
              <a:rPr lang="en-US" sz="2400" dirty="0">
                <a:hlinkClick r:id="rId6"/>
              </a:rPr>
              <a:t>Grassmann and Tomasello, 2010)</a:t>
            </a:r>
            <a:endParaRPr lang="en-US" sz="2400" dirty="0"/>
          </a:p>
        </p:txBody>
      </p:sp>
      <p:sp>
        <p:nvSpPr>
          <p:cNvPr id="4" name="Slide Number Placeholder 3"/>
          <p:cNvSpPr>
            <a:spLocks noGrp="1"/>
          </p:cNvSpPr>
          <p:nvPr>
            <p:ph type="sldNum" sz="quarter" idx="12"/>
          </p:nvPr>
        </p:nvSpPr>
        <p:spPr/>
        <p:txBody>
          <a:bodyPr/>
          <a:lstStyle/>
          <a:p>
            <a:fld id="{86484AF0-C50E-614A-9E2C-D16F32E0B9E3}" type="slidenum">
              <a:rPr lang="en-US" smtClean="0"/>
              <a:t>13</a:t>
            </a:fld>
            <a:endParaRPr lang="en-US"/>
          </a:p>
        </p:txBody>
      </p:sp>
    </p:spTree>
    <p:extLst>
      <p:ext uri="{BB962C8B-B14F-4D97-AF65-F5344CB8AC3E}">
        <p14:creationId xmlns:p14="http://schemas.microsoft.com/office/powerpoint/2010/main" val="40505802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Integrating statistical and social word learning</a:t>
            </a:r>
            <a:endParaRPr lang="en-US" dirty="0"/>
          </a:p>
        </p:txBody>
      </p:sp>
      <p:sp>
        <p:nvSpPr>
          <p:cNvPr id="3" name="Content Placeholder 2"/>
          <p:cNvSpPr>
            <a:spLocks noGrp="1"/>
          </p:cNvSpPr>
          <p:nvPr>
            <p:ph idx="1"/>
          </p:nvPr>
        </p:nvSpPr>
        <p:spPr/>
        <p:txBody>
          <a:bodyPr/>
          <a:lstStyle/>
          <a:p>
            <a:r>
              <a:rPr lang="en-US" dirty="0" smtClean="0"/>
              <a:t>Yu and Ballard, 2007</a:t>
            </a:r>
          </a:p>
          <a:p>
            <a:r>
              <a:rPr lang="en-US" dirty="0" smtClean="0"/>
              <a:t>Frank, Goodman, &amp; </a:t>
            </a:r>
            <a:r>
              <a:rPr lang="en-US" dirty="0" err="1" smtClean="0"/>
              <a:t>Tenenbaum</a:t>
            </a:r>
            <a:r>
              <a:rPr lang="en-US" dirty="0" smtClean="0"/>
              <a:t>, 2009</a:t>
            </a:r>
          </a:p>
          <a:p>
            <a:r>
              <a:rPr lang="en-US" dirty="0" smtClean="0"/>
              <a:t>Wu et al., 2012</a:t>
            </a:r>
          </a:p>
          <a:p>
            <a:r>
              <a:rPr lang="en-US" dirty="0" err="1" smtClean="0"/>
              <a:t>Caza</a:t>
            </a:r>
            <a:r>
              <a:rPr lang="en-US" dirty="0" smtClean="0"/>
              <a:t> &amp; Knott, 2012</a:t>
            </a:r>
          </a:p>
          <a:p>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14</a:t>
            </a:fld>
            <a:endParaRPr lang="en-US"/>
          </a:p>
        </p:txBody>
      </p:sp>
    </p:spTree>
    <p:extLst>
      <p:ext uri="{BB962C8B-B14F-4D97-AF65-F5344CB8AC3E}">
        <p14:creationId xmlns:p14="http://schemas.microsoft.com/office/powerpoint/2010/main" val="11606158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7537" cy="1143000"/>
          </a:xfrm>
        </p:spPr>
        <p:txBody>
          <a:bodyPr>
            <a:normAutofit/>
          </a:bodyPr>
          <a:lstStyle/>
          <a:p>
            <a:pPr algn="l"/>
            <a:r>
              <a:rPr lang="en-US" dirty="0"/>
              <a:t>R</a:t>
            </a:r>
            <a:r>
              <a:rPr lang="en-US" dirty="0" smtClean="0"/>
              <a:t>oadmap </a:t>
            </a:r>
            <a:endParaRPr lang="en-US" dirty="0"/>
          </a:p>
        </p:txBody>
      </p:sp>
      <p:sp>
        <p:nvSpPr>
          <p:cNvPr id="3" name="Content Placeholder 2"/>
          <p:cNvSpPr>
            <a:spLocks noGrp="1"/>
          </p:cNvSpPr>
          <p:nvPr>
            <p:ph idx="1"/>
          </p:nvPr>
        </p:nvSpPr>
        <p:spPr>
          <a:xfrm>
            <a:off x="1335302" y="1689756"/>
            <a:ext cx="7193751" cy="4525963"/>
          </a:xfrm>
        </p:spPr>
        <p:txBody>
          <a:bodyPr>
            <a:normAutofit lnSpcReduction="10000"/>
          </a:bodyPr>
          <a:lstStyle/>
          <a:p>
            <a:pPr marL="0" indent="0">
              <a:buNone/>
            </a:pPr>
            <a:r>
              <a:rPr lang="en-US" sz="3100" dirty="0" smtClean="0">
                <a:latin typeface="Helvetica Light"/>
                <a:cs typeface="Helvetica Light"/>
              </a:rPr>
              <a:t>The puzzle of word learning and solutions to the problem of referential uncertainty </a:t>
            </a:r>
          </a:p>
          <a:p>
            <a:pPr marL="0" indent="0">
              <a:buNone/>
            </a:pPr>
            <a:endParaRPr lang="en-US" sz="3100" dirty="0" smtClean="0">
              <a:latin typeface="Helvetica Light"/>
              <a:cs typeface="Helvetica Light"/>
            </a:endParaRPr>
          </a:p>
          <a:p>
            <a:pPr marL="0" indent="0">
              <a:buNone/>
            </a:pPr>
            <a:r>
              <a:rPr lang="en-US" sz="3100" dirty="0" smtClean="0">
                <a:latin typeface="Helvetica Light"/>
                <a:cs typeface="Helvetica Light"/>
              </a:rPr>
              <a:t>Word learning as Bayesian Inference</a:t>
            </a:r>
          </a:p>
          <a:p>
            <a:pPr marL="0" indent="0">
              <a:buNone/>
            </a:pPr>
            <a:r>
              <a:rPr lang="en-US" sz="3100" dirty="0" smtClean="0">
                <a:latin typeface="Helvetica Light"/>
                <a:cs typeface="Helvetica Light"/>
              </a:rPr>
              <a:t>captures uncertainty in learning  </a:t>
            </a:r>
          </a:p>
          <a:p>
            <a:pPr marL="0" indent="0">
              <a:buNone/>
            </a:pPr>
            <a:endParaRPr lang="en-US" sz="3100" dirty="0" smtClean="0">
              <a:latin typeface="Helvetica Light"/>
              <a:cs typeface="Helvetica Light"/>
            </a:endParaRPr>
          </a:p>
          <a:p>
            <a:pPr marL="0" indent="0">
              <a:buNone/>
            </a:pPr>
            <a:r>
              <a:rPr lang="en-US" sz="3100" dirty="0" smtClean="0">
                <a:latin typeface="Helvetica Light"/>
                <a:cs typeface="Helvetica Light"/>
              </a:rPr>
              <a:t>A novel, large-scale experiment and computational model</a:t>
            </a:r>
            <a:endParaRPr lang="en-US" sz="3100" dirty="0">
              <a:latin typeface="Helvetica Light"/>
              <a:cs typeface="Helvetica Light"/>
            </a:endParaRPr>
          </a:p>
        </p:txBody>
      </p:sp>
      <p:sp>
        <p:nvSpPr>
          <p:cNvPr id="4" name="Slide Number Placeholder 3"/>
          <p:cNvSpPr>
            <a:spLocks noGrp="1"/>
          </p:cNvSpPr>
          <p:nvPr>
            <p:ph type="sldNum" sz="quarter" idx="12"/>
          </p:nvPr>
        </p:nvSpPr>
        <p:spPr/>
        <p:txBody>
          <a:bodyPr/>
          <a:lstStyle/>
          <a:p>
            <a:fld id="{86484AF0-C50E-614A-9E2C-D16F32E0B9E3}" type="slidenum">
              <a:rPr lang="en-US" smtClean="0"/>
              <a:t>15</a:t>
            </a:fld>
            <a:endParaRPr lang="en-US"/>
          </a:p>
        </p:txBody>
      </p:sp>
    </p:spTree>
    <p:extLst>
      <p:ext uri="{BB962C8B-B14F-4D97-AF65-F5344CB8AC3E}">
        <p14:creationId xmlns:p14="http://schemas.microsoft.com/office/powerpoint/2010/main" val="637966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08318"/>
            <a:ext cx="7002381" cy="1143000"/>
          </a:xfrm>
        </p:spPr>
        <p:txBody>
          <a:bodyPr>
            <a:noAutofit/>
          </a:bodyPr>
          <a:lstStyle/>
          <a:p>
            <a:pPr algn="l"/>
            <a:r>
              <a:rPr lang="en-US" sz="2800" dirty="0" smtClean="0"/>
              <a:t>Large-scale experiment manipulating </a:t>
            </a:r>
            <a:br>
              <a:rPr lang="en-US" sz="2800" dirty="0" smtClean="0"/>
            </a:br>
            <a:r>
              <a:rPr lang="en-US" sz="2800" b="1" dirty="0" smtClean="0"/>
              <a:t>attention</a:t>
            </a:r>
            <a:r>
              <a:rPr lang="en-US" sz="2800" dirty="0" smtClean="0"/>
              <a:t> and </a:t>
            </a:r>
            <a:r>
              <a:rPr lang="en-US" sz="2800" b="1" dirty="0" smtClean="0"/>
              <a:t>memory</a:t>
            </a:r>
            <a:r>
              <a:rPr lang="en-US" sz="2800" dirty="0" smtClean="0"/>
              <a:t> demands in a cross-situational learning task</a:t>
            </a:r>
            <a:endParaRPr lang="en-US" sz="2800" dirty="0"/>
          </a:p>
        </p:txBody>
      </p:sp>
      <p:sp>
        <p:nvSpPr>
          <p:cNvPr id="3" name="Content Placeholder 2"/>
          <p:cNvSpPr>
            <a:spLocks noGrp="1"/>
          </p:cNvSpPr>
          <p:nvPr>
            <p:ph idx="1"/>
          </p:nvPr>
        </p:nvSpPr>
        <p:spPr>
          <a:xfrm>
            <a:off x="1951788" y="2112210"/>
            <a:ext cx="6735011" cy="4244139"/>
          </a:xfrm>
        </p:spPr>
        <p:txBody>
          <a:bodyPr>
            <a:normAutofit/>
          </a:bodyPr>
          <a:lstStyle/>
          <a:p>
            <a:pPr marL="0" indent="0">
              <a:buNone/>
            </a:pPr>
            <a:r>
              <a:rPr lang="en-US" sz="2400" dirty="0" smtClean="0">
                <a:latin typeface="Helvetica Light"/>
                <a:cs typeface="Helvetica Light"/>
              </a:rPr>
              <a:t>XXX participants on Amazon Mechanical Turk</a:t>
            </a:r>
          </a:p>
          <a:p>
            <a:pPr marL="0" indent="0">
              <a:buNone/>
            </a:pPr>
            <a:endParaRPr lang="en-US" sz="2400" dirty="0">
              <a:latin typeface="Helvetica Light"/>
              <a:cs typeface="Helvetica Light"/>
            </a:endParaRPr>
          </a:p>
          <a:p>
            <a:pPr marL="0" indent="0">
              <a:buNone/>
            </a:pPr>
            <a:r>
              <a:rPr lang="en-US" sz="2400" dirty="0" smtClean="0">
                <a:latin typeface="Helvetica Light"/>
                <a:cs typeface="Helvetica Light"/>
              </a:rPr>
              <a:t>Restricted to US IP addresses and &gt; 95% approval rate</a:t>
            </a:r>
          </a:p>
          <a:p>
            <a:pPr marL="0" indent="0">
              <a:buNone/>
            </a:pPr>
            <a:endParaRPr lang="en-US" sz="2400" dirty="0">
              <a:latin typeface="Helvetica Light"/>
              <a:cs typeface="Helvetica Light"/>
            </a:endParaRPr>
          </a:p>
        </p:txBody>
      </p:sp>
      <p:sp>
        <p:nvSpPr>
          <p:cNvPr id="4" name="Slide Number Placeholder 3"/>
          <p:cNvSpPr>
            <a:spLocks noGrp="1"/>
          </p:cNvSpPr>
          <p:nvPr>
            <p:ph type="sldNum" sz="quarter" idx="12"/>
          </p:nvPr>
        </p:nvSpPr>
        <p:spPr/>
        <p:txBody>
          <a:bodyPr/>
          <a:lstStyle/>
          <a:p>
            <a:fld id="{86484AF0-C50E-614A-9E2C-D16F32E0B9E3}" type="slidenum">
              <a:rPr lang="en-US" smtClean="0"/>
              <a:t>16</a:t>
            </a:fld>
            <a:endParaRPr lang="en-US"/>
          </a:p>
        </p:txBody>
      </p:sp>
    </p:spTree>
    <p:extLst>
      <p:ext uri="{BB962C8B-B14F-4D97-AF65-F5344CB8AC3E}">
        <p14:creationId xmlns:p14="http://schemas.microsoft.com/office/powerpoint/2010/main" val="18583026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0947" y="3975764"/>
            <a:ext cx="8515685" cy="2312150"/>
          </a:xfrm>
          <a:prstGeom prst="rect">
            <a:avLst/>
          </a:prstGeom>
          <a:solidFill>
            <a:schemeClr val="accent3">
              <a:lumMod val="50000"/>
              <a:alpha val="2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0947" y="1364166"/>
            <a:ext cx="8515685" cy="2312150"/>
          </a:xfrm>
          <a:prstGeom prst="rect">
            <a:avLst/>
          </a:prstGeom>
          <a:solidFill>
            <a:schemeClr val="tx2">
              <a:lumMod val="60000"/>
              <a:lumOff val="40000"/>
              <a:alpha val="2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6484AF0-C50E-614A-9E2C-D16F32E0B9E3}" type="slidenum">
              <a:rPr lang="en-US" smtClean="0"/>
              <a:t>17</a:t>
            </a:fld>
            <a:endParaRPr lang="en-US"/>
          </a:p>
        </p:txBody>
      </p:sp>
      <p:pic>
        <p:nvPicPr>
          <p:cNvPr id="6" name="Picture 5"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937" y="1658262"/>
            <a:ext cx="1746504" cy="1746504"/>
          </a:xfrm>
          <a:prstGeom prst="rect">
            <a:avLst/>
          </a:prstGeom>
        </p:spPr>
      </p:pic>
      <p:pic>
        <p:nvPicPr>
          <p:cNvPr id="8" name="Picture 7" descr="Novel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9937" y="4239383"/>
            <a:ext cx="1746504" cy="1746504"/>
          </a:xfrm>
          <a:prstGeom prst="rect">
            <a:avLst/>
          </a:prstGeom>
        </p:spPr>
      </p:pic>
      <p:sp>
        <p:nvSpPr>
          <p:cNvPr id="10" name="Title 1"/>
          <p:cNvSpPr>
            <a:spLocks noGrp="1"/>
          </p:cNvSpPr>
          <p:nvPr>
            <p:ph type="title"/>
          </p:nvPr>
        </p:nvSpPr>
        <p:spPr>
          <a:xfrm>
            <a:off x="457200" y="221166"/>
            <a:ext cx="4585368" cy="1143000"/>
          </a:xfrm>
        </p:spPr>
        <p:txBody>
          <a:bodyPr>
            <a:normAutofit/>
          </a:bodyPr>
          <a:lstStyle/>
          <a:p>
            <a:pPr algn="l"/>
            <a:r>
              <a:rPr lang="en-US" sz="3200" b="1" dirty="0" smtClean="0"/>
              <a:t>Same </a:t>
            </a:r>
            <a:r>
              <a:rPr lang="en-US" sz="3200" dirty="0"/>
              <a:t>t</a:t>
            </a:r>
            <a:r>
              <a:rPr lang="en-US" sz="3200" dirty="0" smtClean="0"/>
              <a:t>rials</a:t>
            </a:r>
            <a:endParaRPr lang="en-US" sz="3200" dirty="0"/>
          </a:p>
        </p:txBody>
      </p:sp>
      <p:pic>
        <p:nvPicPr>
          <p:cNvPr id="5" name="Picture 4" descr="Novel17.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658262"/>
            <a:ext cx="1744579" cy="1744579"/>
          </a:xfrm>
          <a:prstGeom prst="rect">
            <a:avLst/>
          </a:prstGeom>
        </p:spPr>
      </p:pic>
      <p:sp>
        <p:nvSpPr>
          <p:cNvPr id="11" name="Rectangle 10"/>
          <p:cNvSpPr/>
          <p:nvPr/>
        </p:nvSpPr>
        <p:spPr>
          <a:xfrm>
            <a:off x="6470962" y="1578054"/>
            <a:ext cx="1907029" cy="1884360"/>
          </a:xfrm>
          <a:prstGeom prst="rect">
            <a:avLst/>
          </a:prstGeom>
          <a:noFill/>
          <a:ln w="571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6" name="TextBox 15"/>
          <p:cNvSpPr txBox="1"/>
          <p:nvPr/>
        </p:nvSpPr>
        <p:spPr>
          <a:xfrm>
            <a:off x="989265" y="2335575"/>
            <a:ext cx="2192421" cy="461665"/>
          </a:xfrm>
          <a:prstGeom prst="rect">
            <a:avLst/>
          </a:prstGeom>
          <a:noFill/>
        </p:spPr>
        <p:txBody>
          <a:bodyPr wrap="square" rtlCol="0">
            <a:spAutoFit/>
          </a:bodyPr>
          <a:lstStyle/>
          <a:p>
            <a:r>
              <a:rPr lang="en-US" sz="2400" dirty="0" smtClean="0">
                <a:latin typeface="Helvetica"/>
                <a:cs typeface="Helvetica"/>
              </a:rPr>
              <a:t>Exposure Trial </a:t>
            </a:r>
            <a:endParaRPr lang="en-US" sz="2400" dirty="0">
              <a:latin typeface="Helvetica"/>
              <a:cs typeface="Helvetica"/>
            </a:endParaRPr>
          </a:p>
        </p:txBody>
      </p:sp>
      <p:sp>
        <p:nvSpPr>
          <p:cNvPr id="17" name="TextBox 16"/>
          <p:cNvSpPr txBox="1"/>
          <p:nvPr/>
        </p:nvSpPr>
        <p:spPr>
          <a:xfrm>
            <a:off x="989265" y="5041344"/>
            <a:ext cx="2192421" cy="461665"/>
          </a:xfrm>
          <a:prstGeom prst="rect">
            <a:avLst/>
          </a:prstGeom>
          <a:noFill/>
        </p:spPr>
        <p:txBody>
          <a:bodyPr wrap="square" rtlCol="0">
            <a:spAutoFit/>
          </a:bodyPr>
          <a:lstStyle/>
          <a:p>
            <a:r>
              <a:rPr lang="en-US" sz="2400" dirty="0" smtClean="0">
                <a:latin typeface="Helvetica"/>
                <a:cs typeface="Helvetica"/>
              </a:rPr>
              <a:t>Test Trial</a:t>
            </a:r>
            <a:endParaRPr lang="en-US" sz="2400" dirty="0">
              <a:latin typeface="Helvetica"/>
              <a:cs typeface="Helvetica"/>
            </a:endParaRPr>
          </a:p>
        </p:txBody>
      </p:sp>
      <p:pic>
        <p:nvPicPr>
          <p:cNvPr id="19" name="Picture 18" descr="Novel17.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660187"/>
            <a:ext cx="1744579" cy="1744579"/>
          </a:xfrm>
          <a:prstGeom prst="rect">
            <a:avLst/>
          </a:prstGeom>
        </p:spPr>
      </p:pic>
    </p:spTree>
    <p:extLst>
      <p:ext uri="{BB962C8B-B14F-4D97-AF65-F5344CB8AC3E}">
        <p14:creationId xmlns:p14="http://schemas.microsoft.com/office/powerpoint/2010/main" val="4125559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4.16667E-6 8.88889E-6 L 4.16667E-6 0.3801 " pathEditMode="relative" ptsTypes="AA">
                                      <p:cBhvr>
                                        <p:cTn id="14"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0947" y="3975764"/>
            <a:ext cx="8515685" cy="2312150"/>
          </a:xfrm>
          <a:prstGeom prst="rect">
            <a:avLst/>
          </a:prstGeom>
          <a:solidFill>
            <a:schemeClr val="accent3">
              <a:lumMod val="50000"/>
              <a:alpha val="2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0947" y="1364166"/>
            <a:ext cx="8515685" cy="2312150"/>
          </a:xfrm>
          <a:prstGeom prst="rect">
            <a:avLst/>
          </a:prstGeom>
          <a:solidFill>
            <a:schemeClr val="tx2">
              <a:lumMod val="60000"/>
              <a:lumOff val="40000"/>
              <a:alpha val="2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6484AF0-C50E-614A-9E2C-D16F32E0B9E3}" type="slidenum">
              <a:rPr lang="en-US" smtClean="0"/>
              <a:t>18</a:t>
            </a:fld>
            <a:endParaRPr lang="en-US"/>
          </a:p>
        </p:txBody>
      </p:sp>
      <p:pic>
        <p:nvPicPr>
          <p:cNvPr id="6" name="Picture 5"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937" y="1658262"/>
            <a:ext cx="1746504" cy="1746504"/>
          </a:xfrm>
          <a:prstGeom prst="rect">
            <a:avLst/>
          </a:prstGeom>
        </p:spPr>
      </p:pic>
      <p:pic>
        <p:nvPicPr>
          <p:cNvPr id="8" name="Picture 7" descr="Novel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9937" y="4239383"/>
            <a:ext cx="1746504" cy="1746504"/>
          </a:xfrm>
          <a:prstGeom prst="rect">
            <a:avLst/>
          </a:prstGeom>
        </p:spPr>
      </p:pic>
      <p:sp>
        <p:nvSpPr>
          <p:cNvPr id="10" name="Title 1"/>
          <p:cNvSpPr>
            <a:spLocks noGrp="1"/>
          </p:cNvSpPr>
          <p:nvPr>
            <p:ph type="title"/>
          </p:nvPr>
        </p:nvSpPr>
        <p:spPr>
          <a:xfrm>
            <a:off x="457200" y="221166"/>
            <a:ext cx="4585368" cy="1143000"/>
          </a:xfrm>
        </p:spPr>
        <p:txBody>
          <a:bodyPr>
            <a:normAutofit/>
          </a:bodyPr>
          <a:lstStyle/>
          <a:p>
            <a:pPr algn="l"/>
            <a:r>
              <a:rPr lang="en-US" sz="3200" b="1" dirty="0" smtClean="0"/>
              <a:t>Switch </a:t>
            </a:r>
            <a:r>
              <a:rPr lang="en-US" sz="3200" dirty="0"/>
              <a:t>t</a:t>
            </a:r>
            <a:r>
              <a:rPr lang="en-US" sz="3200" dirty="0" smtClean="0"/>
              <a:t>rials</a:t>
            </a:r>
            <a:endParaRPr lang="en-US" sz="3200" dirty="0"/>
          </a:p>
        </p:txBody>
      </p:sp>
      <p:pic>
        <p:nvPicPr>
          <p:cNvPr id="5" name="Picture 4" descr="Novel17.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658262"/>
            <a:ext cx="1744579" cy="1744579"/>
          </a:xfrm>
          <a:prstGeom prst="rect">
            <a:avLst/>
          </a:prstGeom>
        </p:spPr>
      </p:pic>
      <p:sp>
        <p:nvSpPr>
          <p:cNvPr id="11" name="Rectangle 10"/>
          <p:cNvSpPr/>
          <p:nvPr/>
        </p:nvSpPr>
        <p:spPr>
          <a:xfrm>
            <a:off x="6470962" y="1578054"/>
            <a:ext cx="1907029" cy="1884360"/>
          </a:xfrm>
          <a:prstGeom prst="rect">
            <a:avLst/>
          </a:prstGeom>
          <a:noFill/>
          <a:ln w="571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6" name="TextBox 15"/>
          <p:cNvSpPr txBox="1"/>
          <p:nvPr/>
        </p:nvSpPr>
        <p:spPr>
          <a:xfrm>
            <a:off x="989265" y="2335575"/>
            <a:ext cx="2192421" cy="461665"/>
          </a:xfrm>
          <a:prstGeom prst="rect">
            <a:avLst/>
          </a:prstGeom>
          <a:noFill/>
        </p:spPr>
        <p:txBody>
          <a:bodyPr wrap="square" rtlCol="0">
            <a:spAutoFit/>
          </a:bodyPr>
          <a:lstStyle/>
          <a:p>
            <a:r>
              <a:rPr lang="en-US" sz="2400" dirty="0" smtClean="0">
                <a:latin typeface="Helvetica"/>
                <a:cs typeface="Helvetica"/>
              </a:rPr>
              <a:t>Exposure Trial </a:t>
            </a:r>
            <a:endParaRPr lang="en-US" sz="2400" dirty="0">
              <a:latin typeface="Helvetica"/>
              <a:cs typeface="Helvetica"/>
            </a:endParaRPr>
          </a:p>
        </p:txBody>
      </p:sp>
      <p:sp>
        <p:nvSpPr>
          <p:cNvPr id="17" name="TextBox 16"/>
          <p:cNvSpPr txBox="1"/>
          <p:nvPr/>
        </p:nvSpPr>
        <p:spPr>
          <a:xfrm>
            <a:off x="989265" y="5041344"/>
            <a:ext cx="2192421" cy="461665"/>
          </a:xfrm>
          <a:prstGeom prst="rect">
            <a:avLst/>
          </a:prstGeom>
          <a:noFill/>
        </p:spPr>
        <p:txBody>
          <a:bodyPr wrap="square" rtlCol="0">
            <a:spAutoFit/>
          </a:bodyPr>
          <a:lstStyle/>
          <a:p>
            <a:r>
              <a:rPr lang="en-US" sz="2400" dirty="0" smtClean="0">
                <a:latin typeface="Helvetica"/>
                <a:cs typeface="Helvetica"/>
              </a:rPr>
              <a:t>Test Trial</a:t>
            </a:r>
            <a:endParaRPr lang="en-US" sz="2400" dirty="0">
              <a:latin typeface="Helvetica"/>
              <a:cs typeface="Helvetica"/>
            </a:endParaRPr>
          </a:p>
        </p:txBody>
      </p:sp>
      <p:pic>
        <p:nvPicPr>
          <p:cNvPr id="19" name="Picture 18" descr="Novel17.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660187"/>
            <a:ext cx="1744579" cy="1744579"/>
          </a:xfrm>
          <a:prstGeom prst="rect">
            <a:avLst/>
          </a:prstGeom>
        </p:spPr>
      </p:pic>
      <p:pic>
        <p:nvPicPr>
          <p:cNvPr id="15" name="Picture 14"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937" y="1656337"/>
            <a:ext cx="1746504" cy="1746504"/>
          </a:xfrm>
          <a:prstGeom prst="rect">
            <a:avLst/>
          </a:prstGeom>
        </p:spPr>
      </p:pic>
    </p:spTree>
    <p:extLst>
      <p:ext uri="{BB962C8B-B14F-4D97-AF65-F5344CB8AC3E}">
        <p14:creationId xmlns:p14="http://schemas.microsoft.com/office/powerpoint/2010/main" val="40914163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61111E-6 0 L 0.27777 0.38403 " pathEditMode="relative" rAng="0" ptsTypes="AA">
                                      <p:cBhvr>
                                        <p:cTn id="6" dur="2000" fill="hold"/>
                                        <p:tgtEl>
                                          <p:spTgt spid="15"/>
                                        </p:tgtEl>
                                        <p:attrNameLst>
                                          <p:attrName>ppt_x</p:attrName>
                                          <p:attrName>ppt_y</p:attrName>
                                        </p:attrNameLst>
                                      </p:cBhvr>
                                      <p:rCtr x="13889" y="19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19</a:t>
            </a:fld>
            <a:endParaRPr lang="en-US"/>
          </a:p>
        </p:txBody>
      </p:sp>
      <p:pic>
        <p:nvPicPr>
          <p:cNvPr id="5" name="Picture 4" descr="eyes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156" y="2295802"/>
            <a:ext cx="1727526" cy="2014608"/>
          </a:xfrm>
          <a:prstGeom prst="rect">
            <a:avLst/>
          </a:prstGeom>
        </p:spPr>
      </p:pic>
      <p:sp>
        <p:nvSpPr>
          <p:cNvPr id="9" name="Title 1"/>
          <p:cNvSpPr txBox="1">
            <a:spLocks/>
          </p:cNvSpPr>
          <p:nvPr/>
        </p:nvSpPr>
        <p:spPr>
          <a:xfrm>
            <a:off x="457200" y="22116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mj-cs"/>
              </a:defRPr>
            </a:lvl1pPr>
          </a:lstStyle>
          <a:p>
            <a:pPr algn="l"/>
            <a:r>
              <a:rPr lang="en-US" sz="3200" dirty="0" smtClean="0">
                <a:solidFill>
                  <a:srgbClr val="000000"/>
                </a:solidFill>
              </a:rPr>
              <a:t>Including social information</a:t>
            </a:r>
          </a:p>
        </p:txBody>
      </p:sp>
      <p:sp>
        <p:nvSpPr>
          <p:cNvPr id="10" name="Content Placeholder 2"/>
          <p:cNvSpPr>
            <a:spLocks noGrp="1"/>
          </p:cNvSpPr>
          <p:nvPr>
            <p:ph idx="1"/>
          </p:nvPr>
        </p:nvSpPr>
        <p:spPr>
          <a:xfrm>
            <a:off x="1311443" y="5220037"/>
            <a:ext cx="6521115" cy="1069474"/>
          </a:xfrm>
        </p:spPr>
        <p:txBody>
          <a:bodyPr>
            <a:normAutofit/>
          </a:bodyPr>
          <a:lstStyle/>
          <a:p>
            <a:pPr marL="0" indent="0">
              <a:buNone/>
            </a:pPr>
            <a:r>
              <a:rPr lang="en-US" sz="2400" dirty="0" smtClean="0"/>
              <a:t>“You will </a:t>
            </a:r>
            <a:r>
              <a:rPr lang="en-US" sz="2400" dirty="0"/>
              <a:t>meet a speaker named Tina, who </a:t>
            </a:r>
            <a:endParaRPr lang="en-US" sz="2400" dirty="0" smtClean="0"/>
          </a:p>
          <a:p>
            <a:pPr marL="0" indent="0">
              <a:buNone/>
            </a:pPr>
            <a:r>
              <a:rPr lang="en-US" sz="2400" dirty="0" smtClean="0"/>
              <a:t>will </a:t>
            </a:r>
            <a:r>
              <a:rPr lang="en-US" sz="2400" dirty="0"/>
              <a:t>look at some objects and talk about them</a:t>
            </a:r>
            <a:r>
              <a:rPr lang="en-US" sz="2400" dirty="0" smtClean="0"/>
              <a:t>.”</a:t>
            </a:r>
            <a:endParaRPr lang="en-US" sz="2400" dirty="0"/>
          </a:p>
        </p:txBody>
      </p:sp>
    </p:spTree>
    <p:extLst>
      <p:ext uri="{BB962C8B-B14F-4D97-AF65-F5344CB8AC3E}">
        <p14:creationId xmlns:p14="http://schemas.microsoft.com/office/powerpoint/2010/main" val="15499080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a:t>
            </a:fld>
            <a:endParaRPr lang="en-US"/>
          </a:p>
        </p:txBody>
      </p:sp>
      <p:grpSp>
        <p:nvGrpSpPr>
          <p:cNvPr id="3" name="Group 2"/>
          <p:cNvGrpSpPr/>
          <p:nvPr/>
        </p:nvGrpSpPr>
        <p:grpSpPr>
          <a:xfrm>
            <a:off x="515495" y="4963030"/>
            <a:ext cx="8113010" cy="1444928"/>
            <a:chOff x="598693" y="4045367"/>
            <a:chExt cx="8113010" cy="1444928"/>
          </a:xfrm>
        </p:grpSpPr>
        <p:pic>
          <p:nvPicPr>
            <p:cNvPr id="9" name="Picture 8" descr="Screen Shot 2014-05-11 at 12.35.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93" y="4093856"/>
              <a:ext cx="1373961" cy="1325423"/>
            </a:xfrm>
            <a:prstGeom prst="rect">
              <a:avLst/>
            </a:prstGeom>
          </p:spPr>
        </p:pic>
        <p:pic>
          <p:nvPicPr>
            <p:cNvPr id="14" name="Picture 13" descr="Screen Shot 2014-05-11 at 12.38.3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843" y="4131509"/>
              <a:ext cx="1626903" cy="1232622"/>
            </a:xfrm>
            <a:prstGeom prst="rect">
              <a:avLst/>
            </a:prstGeom>
          </p:spPr>
        </p:pic>
        <p:pic>
          <p:nvPicPr>
            <p:cNvPr id="15" name="Picture 14" descr="Screen Shot 2014-05-11 at 12.39.0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4451" y="4098264"/>
              <a:ext cx="1477875" cy="1314559"/>
            </a:xfrm>
            <a:prstGeom prst="rect">
              <a:avLst/>
            </a:prstGeom>
          </p:spPr>
        </p:pic>
        <p:pic>
          <p:nvPicPr>
            <p:cNvPr id="16" name="Picture 15" descr="Screen Shot 2014-05-11 at 12.39.1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3539" y="4045367"/>
              <a:ext cx="1928164" cy="1444928"/>
            </a:xfrm>
            <a:prstGeom prst="rect">
              <a:avLst/>
            </a:prstGeom>
          </p:spPr>
        </p:pic>
      </p:grpSp>
      <p:grpSp>
        <p:nvGrpSpPr>
          <p:cNvPr id="2" name="Group 1"/>
          <p:cNvGrpSpPr/>
          <p:nvPr/>
        </p:nvGrpSpPr>
        <p:grpSpPr>
          <a:xfrm>
            <a:off x="545448" y="433678"/>
            <a:ext cx="8053105" cy="1731162"/>
            <a:chOff x="441230" y="433678"/>
            <a:chExt cx="8053105" cy="1731162"/>
          </a:xfrm>
        </p:grpSpPr>
        <p:pic>
          <p:nvPicPr>
            <p:cNvPr id="7" name="Picture 6" descr="Screen Shot 2014-05-11 at 12.35.19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230" y="538771"/>
              <a:ext cx="1327778" cy="1520977"/>
            </a:xfrm>
            <a:prstGeom prst="rect">
              <a:avLst/>
            </a:prstGeom>
          </p:spPr>
        </p:pic>
        <p:pic>
          <p:nvPicPr>
            <p:cNvPr id="13" name="Picture 12" descr="Screen Shot 2014-05-11 at 12.34.43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446" y="603955"/>
              <a:ext cx="1858889" cy="1390608"/>
            </a:xfrm>
            <a:prstGeom prst="rect">
              <a:avLst/>
            </a:prstGeom>
          </p:spPr>
        </p:pic>
        <p:pic>
          <p:nvPicPr>
            <p:cNvPr id="22" name="Picture 21" descr="Screen Shot 2014-05-11 at 3.46.23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6162" y="433678"/>
              <a:ext cx="1870584" cy="1731162"/>
            </a:xfrm>
            <a:prstGeom prst="rect">
              <a:avLst/>
            </a:prstGeom>
          </p:spPr>
        </p:pic>
        <p:pic>
          <p:nvPicPr>
            <p:cNvPr id="23" name="Picture 22" descr="Screen Shot 2014-05-11 at 3.46.45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5500" y="442009"/>
              <a:ext cx="1447800" cy="1714500"/>
            </a:xfrm>
            <a:prstGeom prst="rect">
              <a:avLst/>
            </a:prstGeom>
          </p:spPr>
        </p:pic>
      </p:grpSp>
      <p:sp>
        <p:nvSpPr>
          <p:cNvPr id="24" name="TextBox 23"/>
          <p:cNvSpPr txBox="1"/>
          <p:nvPr/>
        </p:nvSpPr>
        <p:spPr>
          <a:xfrm>
            <a:off x="3400064" y="3002356"/>
            <a:ext cx="2063535" cy="646331"/>
          </a:xfrm>
          <a:prstGeom prst="rect">
            <a:avLst/>
          </a:prstGeom>
          <a:noFill/>
        </p:spPr>
        <p:txBody>
          <a:bodyPr wrap="square" rtlCol="0">
            <a:spAutoFit/>
          </a:bodyPr>
          <a:lstStyle/>
          <a:p>
            <a:pPr algn="ctr"/>
            <a:r>
              <a:rPr lang="en-US" sz="3600" b="1" i="1" dirty="0" err="1" smtClean="0">
                <a:solidFill>
                  <a:srgbClr val="C0504D"/>
                </a:solidFill>
                <a:latin typeface="Helvetica"/>
                <a:cs typeface="Helvetica"/>
              </a:rPr>
              <a:t>Pifo</a:t>
            </a:r>
            <a:endParaRPr lang="en-US" sz="3600" b="1" i="1" dirty="0">
              <a:solidFill>
                <a:srgbClr val="C0504D"/>
              </a:solidFill>
              <a:latin typeface="Helvetica"/>
              <a:cs typeface="Helvetica"/>
            </a:endParaRPr>
          </a:p>
        </p:txBody>
      </p:sp>
      <p:sp>
        <p:nvSpPr>
          <p:cNvPr id="25" name="Rectangle 24"/>
          <p:cNvSpPr/>
          <p:nvPr/>
        </p:nvSpPr>
        <p:spPr>
          <a:xfrm>
            <a:off x="294148" y="4791120"/>
            <a:ext cx="1911755" cy="1788747"/>
          </a:xfrm>
          <a:prstGeom prst="rect">
            <a:avLst/>
          </a:prstGeom>
          <a:noFill/>
          <a:ln w="57150" cmpd="sng">
            <a:solidFill>
              <a:srgbClr val="C0504D"/>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Tree>
    <p:extLst>
      <p:ext uri="{BB962C8B-B14F-4D97-AF65-F5344CB8AC3E}">
        <p14:creationId xmlns:p14="http://schemas.microsoft.com/office/powerpoint/2010/main" val="3353929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20</a:t>
            </a:fld>
            <a:endParaRPr lang="en-US"/>
          </a:p>
        </p:txBody>
      </p:sp>
      <p:pic>
        <p:nvPicPr>
          <p:cNvPr id="5" name="Picture 4" descr="eyes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156" y="2295802"/>
            <a:ext cx="1727526" cy="2014608"/>
          </a:xfrm>
          <a:prstGeom prst="rect">
            <a:avLst/>
          </a:prstGeom>
        </p:spPr>
      </p:pic>
      <p:pic>
        <p:nvPicPr>
          <p:cNvPr id="7" name="Picture 6"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447" y="4785893"/>
            <a:ext cx="1572768" cy="1572768"/>
          </a:xfrm>
          <a:prstGeom prst="rect">
            <a:avLst/>
          </a:prstGeom>
        </p:spPr>
      </p:pic>
      <p:pic>
        <p:nvPicPr>
          <p:cNvPr id="8" name="Picture 7" descr="Novel1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777" y="4787625"/>
            <a:ext cx="1572768" cy="1572768"/>
          </a:xfrm>
          <a:prstGeom prst="rect">
            <a:avLst/>
          </a:prstGeom>
        </p:spPr>
      </p:pic>
      <p:sp>
        <p:nvSpPr>
          <p:cNvPr id="9" name="Title 1"/>
          <p:cNvSpPr txBox="1">
            <a:spLocks/>
          </p:cNvSpPr>
          <p:nvPr/>
        </p:nvSpPr>
        <p:spPr>
          <a:xfrm>
            <a:off x="457200" y="221166"/>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mj-cs"/>
              </a:defRPr>
            </a:lvl1pPr>
          </a:lstStyle>
          <a:p>
            <a:pPr algn="l"/>
            <a:r>
              <a:rPr lang="en-US" sz="3200" smtClean="0">
                <a:solidFill>
                  <a:schemeClr val="accent2"/>
                </a:solidFill>
              </a:rPr>
              <a:t>Non-social </a:t>
            </a:r>
            <a:r>
              <a:rPr lang="en-US" sz="3200" smtClean="0"/>
              <a:t>exposure trials</a:t>
            </a:r>
            <a:endParaRPr lang="en-US" sz="3200" dirty="0"/>
          </a:p>
        </p:txBody>
      </p:sp>
    </p:spTree>
    <p:extLst>
      <p:ext uri="{BB962C8B-B14F-4D97-AF65-F5344CB8AC3E}">
        <p14:creationId xmlns:p14="http://schemas.microsoft.com/office/powerpoint/2010/main" val="2493443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21</a:t>
            </a:fld>
            <a:endParaRPr lang="en-US"/>
          </a:p>
        </p:txBody>
      </p:sp>
      <p:pic>
        <p:nvPicPr>
          <p:cNvPr id="5" name="Picture 4" descr="eyes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156" y="2295802"/>
            <a:ext cx="1727526" cy="2014608"/>
          </a:xfrm>
          <a:prstGeom prst="rect">
            <a:avLst/>
          </a:prstGeom>
        </p:spPr>
      </p:pic>
      <p:pic>
        <p:nvPicPr>
          <p:cNvPr id="7" name="Picture 6"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447" y="4785893"/>
            <a:ext cx="1572768" cy="1572768"/>
          </a:xfrm>
          <a:prstGeom prst="rect">
            <a:avLst/>
          </a:prstGeom>
        </p:spPr>
      </p:pic>
      <p:pic>
        <p:nvPicPr>
          <p:cNvPr id="8" name="Picture 7" descr="Novel1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777" y="4787625"/>
            <a:ext cx="1572768" cy="1572768"/>
          </a:xfrm>
          <a:prstGeom prst="rect">
            <a:avLst/>
          </a:prstGeom>
        </p:spPr>
      </p:pic>
      <p:sp>
        <p:nvSpPr>
          <p:cNvPr id="17" name="Title 1"/>
          <p:cNvSpPr>
            <a:spLocks noGrp="1"/>
          </p:cNvSpPr>
          <p:nvPr>
            <p:ph type="title"/>
          </p:nvPr>
        </p:nvSpPr>
        <p:spPr>
          <a:xfrm>
            <a:off x="457200" y="221166"/>
            <a:ext cx="8229600" cy="1143000"/>
          </a:xfrm>
        </p:spPr>
        <p:txBody>
          <a:bodyPr>
            <a:normAutofit/>
          </a:bodyPr>
          <a:lstStyle/>
          <a:p>
            <a:pPr algn="l"/>
            <a:r>
              <a:rPr lang="en-US" sz="3200" dirty="0" smtClean="0">
                <a:solidFill>
                  <a:srgbClr val="4BACC6"/>
                </a:solidFill>
              </a:rPr>
              <a:t>Social </a:t>
            </a:r>
            <a:r>
              <a:rPr lang="en-US" sz="3200" dirty="0"/>
              <a:t>e</a:t>
            </a:r>
            <a:r>
              <a:rPr lang="en-US" sz="3200" dirty="0" smtClean="0"/>
              <a:t>xposure trials</a:t>
            </a:r>
            <a:endParaRPr lang="en-US" sz="3200" dirty="0"/>
          </a:p>
        </p:txBody>
      </p:sp>
      <p:pic>
        <p:nvPicPr>
          <p:cNvPr id="18" name="Picture 17" descr="eyes_down_mid_lef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9948" y="2166246"/>
            <a:ext cx="1821105" cy="2123737"/>
          </a:xfrm>
          <a:prstGeom prst="rect">
            <a:avLst/>
          </a:prstGeom>
        </p:spPr>
      </p:pic>
    </p:spTree>
    <p:extLst>
      <p:ext uri="{BB962C8B-B14F-4D97-AF65-F5344CB8AC3E}">
        <p14:creationId xmlns:p14="http://schemas.microsoft.com/office/powerpoint/2010/main" val="18217788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22</a:t>
            </a:fld>
            <a:endParaRPr lang="en-US"/>
          </a:p>
        </p:txBody>
      </p:sp>
      <p:pic>
        <p:nvPicPr>
          <p:cNvPr id="5" name="Picture 4" descr="eyes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156" y="2295802"/>
            <a:ext cx="1727526" cy="2014608"/>
          </a:xfrm>
          <a:prstGeom prst="rect">
            <a:avLst/>
          </a:prstGeom>
        </p:spPr>
      </p:pic>
      <p:pic>
        <p:nvPicPr>
          <p:cNvPr id="7" name="Picture 6"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447" y="4785893"/>
            <a:ext cx="1572768" cy="1572768"/>
          </a:xfrm>
          <a:prstGeom prst="rect">
            <a:avLst/>
          </a:prstGeom>
        </p:spPr>
      </p:pic>
      <p:pic>
        <p:nvPicPr>
          <p:cNvPr id="8" name="Picture 7" descr="Novel1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777" y="4787625"/>
            <a:ext cx="1572768" cy="1572768"/>
          </a:xfrm>
          <a:prstGeom prst="rect">
            <a:avLst/>
          </a:prstGeom>
        </p:spPr>
      </p:pic>
      <p:sp>
        <p:nvSpPr>
          <p:cNvPr id="10" name="Title 1"/>
          <p:cNvSpPr>
            <a:spLocks noGrp="1"/>
          </p:cNvSpPr>
          <p:nvPr>
            <p:ph type="title"/>
          </p:nvPr>
        </p:nvSpPr>
        <p:spPr>
          <a:xfrm>
            <a:off x="457200" y="261270"/>
            <a:ext cx="8229600" cy="1143000"/>
          </a:xfrm>
        </p:spPr>
        <p:txBody>
          <a:bodyPr>
            <a:normAutofit/>
          </a:bodyPr>
          <a:lstStyle/>
          <a:p>
            <a:pPr algn="l"/>
            <a:r>
              <a:rPr lang="en-US" sz="3200" dirty="0" smtClean="0"/>
              <a:t>All test trials were </a:t>
            </a:r>
            <a:br>
              <a:rPr lang="en-US" sz="3200" dirty="0" smtClean="0"/>
            </a:br>
            <a:r>
              <a:rPr lang="en-US" sz="3200" dirty="0" smtClean="0"/>
              <a:t>“</a:t>
            </a:r>
            <a:r>
              <a:rPr lang="en-US" sz="3200" dirty="0" smtClean="0">
                <a:solidFill>
                  <a:schemeClr val="accent2"/>
                </a:solidFill>
              </a:rPr>
              <a:t>non-social</a:t>
            </a:r>
            <a:r>
              <a:rPr lang="en-US" sz="3200" dirty="0" smtClean="0"/>
              <a:t>”</a:t>
            </a:r>
            <a:endParaRPr lang="en-US" sz="3200" dirty="0"/>
          </a:p>
        </p:txBody>
      </p:sp>
    </p:spTree>
    <p:extLst>
      <p:ext uri="{BB962C8B-B14F-4D97-AF65-F5344CB8AC3E}">
        <p14:creationId xmlns:p14="http://schemas.microsoft.com/office/powerpoint/2010/main" val="15008201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23</a:t>
            </a:fld>
            <a:endParaRPr lang="en-US"/>
          </a:p>
        </p:txBody>
      </p:sp>
      <p:pic>
        <p:nvPicPr>
          <p:cNvPr id="5" name="Picture 4" descr="eyes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156" y="2295802"/>
            <a:ext cx="1727526" cy="2014608"/>
          </a:xfrm>
          <a:prstGeom prst="rect">
            <a:avLst/>
          </a:prstGeom>
        </p:spPr>
      </p:pic>
      <p:pic>
        <p:nvPicPr>
          <p:cNvPr id="7" name="Picture 6"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447" y="4785893"/>
            <a:ext cx="1572768" cy="1572768"/>
          </a:xfrm>
          <a:prstGeom prst="rect">
            <a:avLst/>
          </a:prstGeom>
        </p:spPr>
      </p:pic>
      <p:pic>
        <p:nvPicPr>
          <p:cNvPr id="8" name="Picture 7" descr="Novel1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777" y="4787625"/>
            <a:ext cx="1572768" cy="1572768"/>
          </a:xfrm>
          <a:prstGeom prst="rect">
            <a:avLst/>
          </a:prstGeom>
        </p:spPr>
      </p:pic>
      <p:pic>
        <p:nvPicPr>
          <p:cNvPr id="9" name="Picture 8" descr="Novel6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4032" y="4787625"/>
            <a:ext cx="1572768" cy="1572768"/>
          </a:xfrm>
          <a:prstGeom prst="rect">
            <a:avLst/>
          </a:prstGeom>
        </p:spPr>
      </p:pic>
      <p:pic>
        <p:nvPicPr>
          <p:cNvPr id="10" name="Picture 9" descr="Novel61.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685" y="2606843"/>
            <a:ext cx="1572768" cy="1572768"/>
          </a:xfrm>
          <a:prstGeom prst="rect">
            <a:avLst/>
          </a:prstGeom>
        </p:spPr>
      </p:pic>
      <p:pic>
        <p:nvPicPr>
          <p:cNvPr id="11" name="Picture 10" descr="Novel68.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4032" y="2606843"/>
            <a:ext cx="1572768" cy="1572768"/>
          </a:xfrm>
          <a:prstGeom prst="rect">
            <a:avLst/>
          </a:prstGeom>
        </p:spPr>
      </p:pic>
      <p:pic>
        <p:nvPicPr>
          <p:cNvPr id="12" name="Picture 11" descr="Novel75.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0447" y="280737"/>
            <a:ext cx="1572768" cy="1572768"/>
          </a:xfrm>
          <a:prstGeom prst="rect">
            <a:avLst/>
          </a:prstGeom>
        </p:spPr>
      </p:pic>
      <p:pic>
        <p:nvPicPr>
          <p:cNvPr id="13" name="Picture 12" descr="Novel87.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5777" y="280737"/>
            <a:ext cx="1572768" cy="1572768"/>
          </a:xfrm>
          <a:prstGeom prst="rect">
            <a:avLst/>
          </a:prstGeom>
        </p:spPr>
      </p:pic>
      <p:pic>
        <p:nvPicPr>
          <p:cNvPr id="14" name="Picture 13" descr="Novel8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685" y="4783582"/>
            <a:ext cx="1572768" cy="1572768"/>
          </a:xfrm>
          <a:prstGeom prst="rect">
            <a:avLst/>
          </a:prstGeom>
        </p:spPr>
      </p:pic>
      <p:pic>
        <p:nvPicPr>
          <p:cNvPr id="15" name="Picture 14" descr="Novel61.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685" y="280737"/>
            <a:ext cx="1572768" cy="1572768"/>
          </a:xfrm>
          <a:prstGeom prst="rect">
            <a:avLst/>
          </a:prstGeom>
        </p:spPr>
      </p:pic>
      <p:pic>
        <p:nvPicPr>
          <p:cNvPr id="16" name="Picture 15" descr="Novel68.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4032" y="280737"/>
            <a:ext cx="1572768" cy="1572768"/>
          </a:xfrm>
          <a:prstGeom prst="rect">
            <a:avLst/>
          </a:prstGeom>
        </p:spPr>
      </p:pic>
      <p:sp>
        <p:nvSpPr>
          <p:cNvPr id="17" name="Title 1"/>
          <p:cNvSpPr>
            <a:spLocks noGrp="1"/>
          </p:cNvSpPr>
          <p:nvPr>
            <p:ph type="title"/>
          </p:nvPr>
        </p:nvSpPr>
        <p:spPr>
          <a:xfrm>
            <a:off x="457200" y="255174"/>
            <a:ext cx="8229600" cy="1143000"/>
          </a:xfrm>
        </p:spPr>
        <p:txBody>
          <a:bodyPr>
            <a:normAutofit/>
          </a:bodyPr>
          <a:lstStyle/>
          <a:p>
            <a:pPr algn="l"/>
            <a:r>
              <a:rPr lang="en-US" sz="3200" dirty="0" smtClean="0"/>
              <a:t>Varied the </a:t>
            </a:r>
            <a:r>
              <a:rPr lang="en-US" sz="3200" b="1" dirty="0" smtClean="0"/>
              <a:t>number of </a:t>
            </a:r>
            <a:br>
              <a:rPr lang="en-US" sz="3200" b="1" dirty="0" smtClean="0"/>
            </a:br>
            <a:r>
              <a:rPr lang="en-US" sz="3200" b="1" dirty="0" smtClean="0"/>
              <a:t>referents </a:t>
            </a:r>
            <a:r>
              <a:rPr lang="en-US" sz="3200" dirty="0" smtClean="0"/>
              <a:t>on exposure trials</a:t>
            </a:r>
            <a:endParaRPr lang="en-US" sz="3200" dirty="0"/>
          </a:p>
        </p:txBody>
      </p:sp>
    </p:spTree>
    <p:extLst>
      <p:ext uri="{BB962C8B-B14F-4D97-AF65-F5344CB8AC3E}">
        <p14:creationId xmlns:p14="http://schemas.microsoft.com/office/powerpoint/2010/main" val="2291976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24</a:t>
            </a:fld>
            <a:endParaRPr lang="en-US"/>
          </a:p>
        </p:txBody>
      </p:sp>
      <p:pic>
        <p:nvPicPr>
          <p:cNvPr id="5" name="Picture 4" descr="Screen Shot 2014-05-11 at 11.0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1" y="2329236"/>
            <a:ext cx="5651499" cy="4392239"/>
          </a:xfrm>
          <a:prstGeom prst="rect">
            <a:avLst/>
          </a:prstGeom>
        </p:spPr>
      </p:pic>
      <p:sp>
        <p:nvSpPr>
          <p:cNvPr id="6" name="TextBox 5"/>
          <p:cNvSpPr txBox="1"/>
          <p:nvPr/>
        </p:nvSpPr>
        <p:spPr>
          <a:xfrm>
            <a:off x="1407027" y="1810510"/>
            <a:ext cx="1122948" cy="523220"/>
          </a:xfrm>
          <a:prstGeom prst="rect">
            <a:avLst/>
          </a:prstGeom>
          <a:noFill/>
        </p:spPr>
        <p:txBody>
          <a:bodyPr wrap="square" rtlCol="0">
            <a:spAutoFit/>
          </a:bodyPr>
          <a:lstStyle/>
          <a:p>
            <a:pPr algn="ctr"/>
            <a:r>
              <a:rPr lang="en-US" sz="2800" u="sng" dirty="0" smtClean="0">
                <a:latin typeface="Helvetica"/>
                <a:cs typeface="Helvetica"/>
              </a:rPr>
              <a:t>Zero</a:t>
            </a:r>
            <a:endParaRPr lang="en-US" sz="2800" u="sng" dirty="0">
              <a:latin typeface="Helvetica"/>
              <a:cs typeface="Helvetica"/>
            </a:endParaRPr>
          </a:p>
        </p:txBody>
      </p:sp>
      <p:sp>
        <p:nvSpPr>
          <p:cNvPr id="7" name="TextBox 6"/>
          <p:cNvSpPr txBox="1"/>
          <p:nvPr/>
        </p:nvSpPr>
        <p:spPr>
          <a:xfrm>
            <a:off x="2976480" y="1801959"/>
            <a:ext cx="1122948" cy="523220"/>
          </a:xfrm>
          <a:prstGeom prst="rect">
            <a:avLst/>
          </a:prstGeom>
          <a:noFill/>
        </p:spPr>
        <p:txBody>
          <a:bodyPr wrap="square" rtlCol="0">
            <a:spAutoFit/>
          </a:bodyPr>
          <a:lstStyle/>
          <a:p>
            <a:pPr algn="ctr"/>
            <a:r>
              <a:rPr lang="en-US" sz="2800" u="sng" dirty="0" smtClean="0">
                <a:latin typeface="Helvetica"/>
                <a:cs typeface="Helvetica"/>
              </a:rPr>
              <a:t>One</a:t>
            </a:r>
            <a:endParaRPr lang="en-US" sz="2800" u="sng" dirty="0">
              <a:latin typeface="Helvetica"/>
              <a:cs typeface="Helvetica"/>
            </a:endParaRPr>
          </a:p>
        </p:txBody>
      </p:sp>
      <p:sp>
        <p:nvSpPr>
          <p:cNvPr id="8" name="TextBox 7"/>
          <p:cNvSpPr txBox="1"/>
          <p:nvPr/>
        </p:nvSpPr>
        <p:spPr>
          <a:xfrm>
            <a:off x="4572670" y="1810510"/>
            <a:ext cx="1122948" cy="523220"/>
          </a:xfrm>
          <a:prstGeom prst="rect">
            <a:avLst/>
          </a:prstGeom>
          <a:noFill/>
        </p:spPr>
        <p:txBody>
          <a:bodyPr wrap="square" rtlCol="0">
            <a:spAutoFit/>
          </a:bodyPr>
          <a:lstStyle/>
          <a:p>
            <a:pPr algn="ctr"/>
            <a:r>
              <a:rPr lang="en-US" sz="2800" u="sng" dirty="0" smtClean="0">
                <a:latin typeface="Helvetica"/>
                <a:cs typeface="Helvetica"/>
              </a:rPr>
              <a:t>Three</a:t>
            </a:r>
            <a:endParaRPr lang="en-US" sz="2800" u="sng" dirty="0">
              <a:latin typeface="Helvetica"/>
              <a:cs typeface="Helvetica"/>
            </a:endParaRPr>
          </a:p>
        </p:txBody>
      </p:sp>
      <p:sp>
        <p:nvSpPr>
          <p:cNvPr id="9" name="TextBox 8"/>
          <p:cNvSpPr txBox="1"/>
          <p:nvPr/>
        </p:nvSpPr>
        <p:spPr>
          <a:xfrm>
            <a:off x="6155489" y="1801959"/>
            <a:ext cx="1434431" cy="523220"/>
          </a:xfrm>
          <a:prstGeom prst="rect">
            <a:avLst/>
          </a:prstGeom>
          <a:noFill/>
        </p:spPr>
        <p:txBody>
          <a:bodyPr wrap="square" rtlCol="0">
            <a:spAutoFit/>
          </a:bodyPr>
          <a:lstStyle/>
          <a:p>
            <a:pPr algn="ctr"/>
            <a:r>
              <a:rPr lang="en-US" sz="2800" u="sng" dirty="0" smtClean="0">
                <a:latin typeface="Helvetica"/>
                <a:cs typeface="Helvetica"/>
              </a:rPr>
              <a:t>Seven</a:t>
            </a:r>
            <a:endParaRPr lang="en-US" sz="2800" u="sng" dirty="0">
              <a:latin typeface="Helvetica"/>
              <a:cs typeface="Helvetica"/>
            </a:endParaRPr>
          </a:p>
        </p:txBody>
      </p:sp>
      <p:sp>
        <p:nvSpPr>
          <p:cNvPr id="10" name="Title 1"/>
          <p:cNvSpPr>
            <a:spLocks noGrp="1"/>
          </p:cNvSpPr>
          <p:nvPr>
            <p:ph type="title"/>
          </p:nvPr>
        </p:nvSpPr>
        <p:spPr>
          <a:xfrm>
            <a:off x="457200" y="255174"/>
            <a:ext cx="8229600" cy="1143000"/>
          </a:xfrm>
        </p:spPr>
        <p:txBody>
          <a:bodyPr>
            <a:normAutofit/>
          </a:bodyPr>
          <a:lstStyle/>
          <a:p>
            <a:pPr algn="l"/>
            <a:r>
              <a:rPr lang="en-US" sz="3200" dirty="0" smtClean="0"/>
              <a:t>Varied the </a:t>
            </a:r>
            <a:r>
              <a:rPr lang="en-US" sz="3200" b="1" dirty="0" smtClean="0"/>
              <a:t>delay</a:t>
            </a:r>
            <a:r>
              <a:rPr lang="en-US" sz="3200" dirty="0" smtClean="0"/>
              <a:t> between </a:t>
            </a:r>
            <a:br>
              <a:rPr lang="en-US" sz="3200" dirty="0" smtClean="0"/>
            </a:br>
            <a:r>
              <a:rPr lang="en-US" sz="3200" dirty="0" smtClean="0"/>
              <a:t>exposure and test</a:t>
            </a:r>
            <a:endParaRPr lang="en-US" sz="3200" dirty="0"/>
          </a:p>
        </p:txBody>
      </p:sp>
    </p:spTree>
    <p:extLst>
      <p:ext uri="{BB962C8B-B14F-4D97-AF65-F5344CB8AC3E}">
        <p14:creationId xmlns:p14="http://schemas.microsoft.com/office/powerpoint/2010/main" val="7759703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Exposure trials</a:t>
            </a:r>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25</a:t>
            </a:fld>
            <a:endParaRPr lang="en-US"/>
          </a:p>
        </p:txBody>
      </p:sp>
    </p:spTree>
    <p:extLst>
      <p:ext uri="{BB962C8B-B14F-4D97-AF65-F5344CB8AC3E}">
        <p14:creationId xmlns:p14="http://schemas.microsoft.com/office/powerpoint/2010/main" val="13440768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Accuracy</a:t>
            </a:r>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26</a:t>
            </a:fld>
            <a:endParaRPr lang="en-US"/>
          </a:p>
        </p:txBody>
      </p:sp>
    </p:spTree>
    <p:extLst>
      <p:ext uri="{BB962C8B-B14F-4D97-AF65-F5344CB8AC3E}">
        <p14:creationId xmlns:p14="http://schemas.microsoft.com/office/powerpoint/2010/main" val="13139226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Reaction time </a:t>
            </a:r>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27</a:t>
            </a:fld>
            <a:endParaRPr lang="en-US"/>
          </a:p>
        </p:txBody>
      </p:sp>
    </p:spTree>
    <p:extLst>
      <p:ext uri="{BB962C8B-B14F-4D97-AF65-F5344CB8AC3E}">
        <p14:creationId xmlns:p14="http://schemas.microsoft.com/office/powerpoint/2010/main" val="37900466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28</a:t>
            </a:fld>
            <a:endParaRPr lang="en-US"/>
          </a:p>
        </p:txBody>
      </p:sp>
      <p:pic>
        <p:nvPicPr>
          <p:cNvPr id="3" name="Picture 2" descr="Screen Shot 2014-05-11 at 11.29.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42" y="1906674"/>
            <a:ext cx="3326086" cy="4356100"/>
          </a:xfrm>
          <a:prstGeom prst="rect">
            <a:avLst/>
          </a:prstGeom>
        </p:spPr>
      </p:pic>
      <p:sp>
        <p:nvSpPr>
          <p:cNvPr id="7" name="Title 1"/>
          <p:cNvSpPr>
            <a:spLocks noGrp="1"/>
          </p:cNvSpPr>
          <p:nvPr>
            <p:ph type="title"/>
          </p:nvPr>
        </p:nvSpPr>
        <p:spPr>
          <a:xfrm>
            <a:off x="457200" y="274638"/>
            <a:ext cx="6614695" cy="1143000"/>
          </a:xfrm>
        </p:spPr>
        <p:txBody>
          <a:bodyPr>
            <a:noAutofit/>
          </a:bodyPr>
          <a:lstStyle/>
          <a:p>
            <a:pPr algn="l"/>
            <a:r>
              <a:rPr lang="en-US" sz="2800" dirty="0" smtClean="0"/>
              <a:t>Word learning as </a:t>
            </a:r>
            <a:r>
              <a:rPr lang="en-US" sz="2800" b="1" dirty="0" smtClean="0"/>
              <a:t>joint inference </a:t>
            </a:r>
            <a:r>
              <a:rPr lang="en-US" sz="2800" dirty="0" smtClean="0"/>
              <a:t>about a speaker’s </a:t>
            </a:r>
            <a:r>
              <a:rPr lang="en-US" sz="2800" b="1" dirty="0" smtClean="0"/>
              <a:t>referential intent </a:t>
            </a:r>
            <a:r>
              <a:rPr lang="en-US" sz="2800" dirty="0" smtClean="0"/>
              <a:t>and the correct </a:t>
            </a:r>
            <a:r>
              <a:rPr lang="en-US" sz="2800" b="1" dirty="0" smtClean="0"/>
              <a:t>word-object mapping</a:t>
            </a:r>
            <a:endParaRPr lang="en-US" sz="2800" b="1" dirty="0"/>
          </a:p>
        </p:txBody>
      </p:sp>
      <p:pic>
        <p:nvPicPr>
          <p:cNvPr id="6" name="Picture 5" descr="Screen Shot 2014-05-11 at 11.42.48 PM.png"/>
          <p:cNvPicPr>
            <a:picLocks noChangeAspect="1"/>
          </p:cNvPicPr>
          <p:nvPr/>
        </p:nvPicPr>
        <p:blipFill rotWithShape="1">
          <a:blip r:embed="rId3">
            <a:extLst>
              <a:ext uri="{28A0092B-C50C-407E-A947-70E740481C1C}">
                <a14:useLocalDpi xmlns:a14="http://schemas.microsoft.com/office/drawing/2010/main" val="0"/>
              </a:ext>
            </a:extLst>
          </a:blip>
          <a:srcRect b="18394"/>
          <a:stretch/>
        </p:blipFill>
        <p:spPr>
          <a:xfrm>
            <a:off x="3863473" y="2366211"/>
            <a:ext cx="5080001" cy="3408947"/>
          </a:xfrm>
          <a:prstGeom prst="rect">
            <a:avLst/>
          </a:prstGeom>
        </p:spPr>
      </p:pic>
    </p:spTree>
    <p:extLst>
      <p:ext uri="{BB962C8B-B14F-4D97-AF65-F5344CB8AC3E}">
        <p14:creationId xmlns:p14="http://schemas.microsoft.com/office/powerpoint/2010/main" val="4187549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29</a:t>
            </a:fld>
            <a:endParaRPr lang="en-US"/>
          </a:p>
        </p:txBody>
      </p:sp>
      <p:sp>
        <p:nvSpPr>
          <p:cNvPr id="7" name="Title 1"/>
          <p:cNvSpPr>
            <a:spLocks noGrp="1"/>
          </p:cNvSpPr>
          <p:nvPr>
            <p:ph type="title"/>
          </p:nvPr>
        </p:nvSpPr>
        <p:spPr>
          <a:xfrm>
            <a:off x="457200" y="274638"/>
            <a:ext cx="6614695" cy="1143000"/>
          </a:xfrm>
        </p:spPr>
        <p:txBody>
          <a:bodyPr>
            <a:noAutofit/>
          </a:bodyPr>
          <a:lstStyle/>
          <a:p>
            <a:pPr algn="l"/>
            <a:r>
              <a:rPr lang="en-US" sz="2800" dirty="0" smtClean="0"/>
              <a:t>Word learning as </a:t>
            </a:r>
            <a:r>
              <a:rPr lang="en-US" sz="2800" b="1" dirty="0" smtClean="0"/>
              <a:t>joint inference </a:t>
            </a:r>
            <a:r>
              <a:rPr lang="en-US" sz="2800" dirty="0" smtClean="0"/>
              <a:t>about a speaker’s </a:t>
            </a:r>
            <a:r>
              <a:rPr lang="en-US" sz="2800" b="1" dirty="0" smtClean="0"/>
              <a:t>referential intent </a:t>
            </a:r>
            <a:r>
              <a:rPr lang="en-US" sz="2800" dirty="0" smtClean="0"/>
              <a:t>and the correct </a:t>
            </a:r>
            <a:r>
              <a:rPr lang="en-US" sz="2800" b="1" dirty="0" smtClean="0"/>
              <a:t>word-object mapping</a:t>
            </a:r>
            <a:endParaRPr lang="en-US" sz="2800" b="1" dirty="0"/>
          </a:p>
        </p:txBody>
      </p:sp>
      <p:pic>
        <p:nvPicPr>
          <p:cNvPr id="2" name="Picture 1" descr="Screen Shot 2014-05-12 at 9.07.0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756" y="1898984"/>
            <a:ext cx="6362700" cy="1549400"/>
          </a:xfrm>
          <a:prstGeom prst="rect">
            <a:avLst/>
          </a:prstGeom>
        </p:spPr>
      </p:pic>
      <p:pic>
        <p:nvPicPr>
          <p:cNvPr id="5" name="Picture 4" descr="Screen Shot 2014-05-12 at 9.10.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756" y="3706393"/>
            <a:ext cx="2872876" cy="1026027"/>
          </a:xfrm>
          <a:prstGeom prst="rect">
            <a:avLst/>
          </a:prstGeom>
        </p:spPr>
      </p:pic>
      <p:pic>
        <p:nvPicPr>
          <p:cNvPr id="8" name="Picture 7" descr="Screen Shot 2014-05-12 at 9.10.1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756" y="4869781"/>
            <a:ext cx="4888826" cy="1319797"/>
          </a:xfrm>
          <a:prstGeom prst="rect">
            <a:avLst/>
          </a:prstGeom>
        </p:spPr>
      </p:pic>
    </p:spTree>
    <p:extLst>
      <p:ext uri="{BB962C8B-B14F-4D97-AF65-F5344CB8AC3E}">
        <p14:creationId xmlns:p14="http://schemas.microsoft.com/office/powerpoint/2010/main" val="919627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3</a:t>
            </a:fld>
            <a:endParaRPr lang="en-US"/>
          </a:p>
        </p:txBody>
      </p:sp>
      <p:sp>
        <p:nvSpPr>
          <p:cNvPr id="26" name="Rectangle 25"/>
          <p:cNvSpPr/>
          <p:nvPr/>
        </p:nvSpPr>
        <p:spPr>
          <a:xfrm>
            <a:off x="360501" y="355709"/>
            <a:ext cx="1911755" cy="1788747"/>
          </a:xfrm>
          <a:prstGeom prst="rect">
            <a:avLst/>
          </a:prstGeom>
          <a:noFill/>
          <a:ln w="57150" cmpd="sng">
            <a:solidFill>
              <a:srgbClr val="C0504D"/>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grpSp>
        <p:nvGrpSpPr>
          <p:cNvPr id="2" name="Group 1"/>
          <p:cNvGrpSpPr/>
          <p:nvPr/>
        </p:nvGrpSpPr>
        <p:grpSpPr>
          <a:xfrm>
            <a:off x="415121" y="409759"/>
            <a:ext cx="8017679" cy="1752600"/>
            <a:chOff x="415121" y="1214613"/>
            <a:chExt cx="8017679" cy="1752600"/>
          </a:xfrm>
        </p:grpSpPr>
        <p:pic>
          <p:nvPicPr>
            <p:cNvPr id="17" name="Picture 16" descr="Screen Shot 2014-05-11 at 12.39.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21" y="1236095"/>
              <a:ext cx="1566152" cy="1562100"/>
            </a:xfrm>
            <a:prstGeom prst="rect">
              <a:avLst/>
            </a:prstGeom>
          </p:spPr>
        </p:pic>
        <p:pic>
          <p:nvPicPr>
            <p:cNvPr id="18" name="Picture 17" descr="Screen Shot 2014-05-11 at 12.40.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071" y="1214613"/>
              <a:ext cx="1358900" cy="1752600"/>
            </a:xfrm>
            <a:prstGeom prst="rect">
              <a:avLst/>
            </a:prstGeom>
          </p:spPr>
        </p:pic>
        <p:pic>
          <p:nvPicPr>
            <p:cNvPr id="19" name="Picture 18" descr="Screen Shot 2014-05-11 at 12.35.4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034" y="1299257"/>
              <a:ext cx="1732857" cy="1393081"/>
            </a:xfrm>
            <a:prstGeom prst="rect">
              <a:avLst/>
            </a:prstGeom>
          </p:spPr>
        </p:pic>
        <p:pic>
          <p:nvPicPr>
            <p:cNvPr id="20" name="Picture 19" descr="Screen Shot 2014-05-11 at 12.35.1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236094"/>
              <a:ext cx="1879600" cy="1562100"/>
            </a:xfrm>
            <a:prstGeom prst="rect">
              <a:avLst/>
            </a:prstGeom>
          </p:spPr>
        </p:pic>
      </p:grpSp>
      <p:sp>
        <p:nvSpPr>
          <p:cNvPr id="32" name="TextBox 31"/>
          <p:cNvSpPr txBox="1"/>
          <p:nvPr/>
        </p:nvSpPr>
        <p:spPr>
          <a:xfrm>
            <a:off x="3400064" y="3002356"/>
            <a:ext cx="2063535" cy="646331"/>
          </a:xfrm>
          <a:prstGeom prst="rect">
            <a:avLst/>
          </a:prstGeom>
          <a:noFill/>
        </p:spPr>
        <p:txBody>
          <a:bodyPr wrap="square" rtlCol="0">
            <a:spAutoFit/>
          </a:bodyPr>
          <a:lstStyle/>
          <a:p>
            <a:pPr algn="ctr"/>
            <a:r>
              <a:rPr lang="en-US" sz="3600" b="1" i="1" dirty="0" err="1" smtClean="0">
                <a:solidFill>
                  <a:srgbClr val="C0504D"/>
                </a:solidFill>
                <a:latin typeface="Helvetica"/>
                <a:cs typeface="Helvetica"/>
              </a:rPr>
              <a:t>Pifo</a:t>
            </a:r>
            <a:endParaRPr lang="en-US" sz="3600" b="1" i="1" dirty="0">
              <a:solidFill>
                <a:srgbClr val="C0504D"/>
              </a:solidFill>
              <a:latin typeface="Helvetica"/>
              <a:cs typeface="Helvetica"/>
            </a:endParaRPr>
          </a:p>
        </p:txBody>
      </p:sp>
      <p:grpSp>
        <p:nvGrpSpPr>
          <p:cNvPr id="3" name="Group 2"/>
          <p:cNvGrpSpPr/>
          <p:nvPr/>
        </p:nvGrpSpPr>
        <p:grpSpPr>
          <a:xfrm>
            <a:off x="740067" y="4706792"/>
            <a:ext cx="7915608" cy="1871323"/>
            <a:chOff x="740067" y="3904712"/>
            <a:chExt cx="7915608" cy="1871323"/>
          </a:xfrm>
        </p:grpSpPr>
        <p:pic>
          <p:nvPicPr>
            <p:cNvPr id="21" name="Picture 20" descr="Screen Shot 2014-05-11 at 12.40.33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067" y="4044718"/>
              <a:ext cx="1190281" cy="1731317"/>
            </a:xfrm>
            <a:prstGeom prst="rect">
              <a:avLst/>
            </a:prstGeom>
          </p:spPr>
        </p:pic>
        <p:pic>
          <p:nvPicPr>
            <p:cNvPr id="22" name="Picture 21" descr="Screen Shot 2014-05-11 at 12.40.27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386" y="3904712"/>
              <a:ext cx="1978166" cy="1495125"/>
            </a:xfrm>
            <a:prstGeom prst="rect">
              <a:avLst/>
            </a:prstGeom>
          </p:spPr>
        </p:pic>
        <p:pic>
          <p:nvPicPr>
            <p:cNvPr id="23" name="Picture 22" descr="Screen Shot 2014-05-11 at 12.35.25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5448" y="4057372"/>
              <a:ext cx="1485900" cy="1511300"/>
            </a:xfrm>
            <a:prstGeom prst="rect">
              <a:avLst/>
            </a:prstGeom>
          </p:spPr>
        </p:pic>
        <p:pic>
          <p:nvPicPr>
            <p:cNvPr id="24" name="Picture 23" descr="Screen Shot 2014-05-11 at 12.34.51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5743" y="4044718"/>
              <a:ext cx="1759932" cy="1561794"/>
            </a:xfrm>
            <a:prstGeom prst="rect">
              <a:avLst/>
            </a:prstGeom>
          </p:spPr>
        </p:pic>
      </p:grpSp>
    </p:spTree>
    <p:extLst>
      <p:ext uri="{BB962C8B-B14F-4D97-AF65-F5344CB8AC3E}">
        <p14:creationId xmlns:p14="http://schemas.microsoft.com/office/powerpoint/2010/main" val="39410696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90520"/>
          </a:xfrm>
        </p:spPr>
        <p:txBody>
          <a:bodyPr>
            <a:noAutofit/>
          </a:bodyPr>
          <a:lstStyle/>
          <a:p>
            <a:pPr algn="l"/>
            <a:r>
              <a:rPr lang="en-US" sz="3600" dirty="0" smtClean="0"/>
              <a:t>The model includes parameters that capture:</a:t>
            </a:r>
            <a:endParaRPr lang="en-US" sz="3600" dirty="0"/>
          </a:p>
        </p:txBody>
      </p:sp>
      <p:sp>
        <p:nvSpPr>
          <p:cNvPr id="4" name="Slide Number Placeholder 3"/>
          <p:cNvSpPr>
            <a:spLocks noGrp="1"/>
          </p:cNvSpPr>
          <p:nvPr>
            <p:ph type="sldNum" sz="quarter" idx="12"/>
          </p:nvPr>
        </p:nvSpPr>
        <p:spPr/>
        <p:txBody>
          <a:bodyPr/>
          <a:lstStyle/>
          <a:p>
            <a:fld id="{86484AF0-C50E-614A-9E2C-D16F32E0B9E3}" type="slidenum">
              <a:rPr lang="en-US" smtClean="0"/>
              <a:t>30</a:t>
            </a:fld>
            <a:endParaRPr lang="en-US"/>
          </a:p>
        </p:txBody>
      </p:sp>
      <p:sp>
        <p:nvSpPr>
          <p:cNvPr id="7" name="TextBox 6"/>
          <p:cNvSpPr txBox="1"/>
          <p:nvPr/>
        </p:nvSpPr>
        <p:spPr>
          <a:xfrm>
            <a:off x="1063278" y="2219169"/>
            <a:ext cx="2539413" cy="646331"/>
          </a:xfrm>
          <a:prstGeom prst="rect">
            <a:avLst/>
          </a:prstGeom>
          <a:noFill/>
        </p:spPr>
        <p:txBody>
          <a:bodyPr wrap="square" rtlCol="0">
            <a:spAutoFit/>
          </a:bodyPr>
          <a:lstStyle/>
          <a:p>
            <a:pPr algn="ctr"/>
            <a:r>
              <a:rPr lang="en-US" sz="3600" b="1" dirty="0">
                <a:latin typeface="Helvetica Light"/>
                <a:cs typeface="Helvetica Light"/>
              </a:rPr>
              <a:t>b</a:t>
            </a:r>
            <a:r>
              <a:rPr lang="en-US" sz="3600" b="1" dirty="0" smtClean="0">
                <a:latin typeface="Helvetica Light"/>
                <a:cs typeface="Helvetica Light"/>
              </a:rPr>
              <a:t>elief </a:t>
            </a:r>
            <a:endParaRPr lang="en-US" sz="3600" b="1" dirty="0">
              <a:latin typeface="Helvetica Light"/>
              <a:cs typeface="Helvetica Light"/>
            </a:endParaRPr>
          </a:p>
        </p:txBody>
      </p:sp>
      <p:sp>
        <p:nvSpPr>
          <p:cNvPr id="9" name="TextBox 8"/>
          <p:cNvSpPr txBox="1"/>
          <p:nvPr/>
        </p:nvSpPr>
        <p:spPr>
          <a:xfrm>
            <a:off x="5991727" y="2205800"/>
            <a:ext cx="2120231" cy="646331"/>
          </a:xfrm>
          <a:prstGeom prst="rect">
            <a:avLst/>
          </a:prstGeom>
          <a:noFill/>
        </p:spPr>
        <p:txBody>
          <a:bodyPr wrap="square" rtlCol="0">
            <a:spAutoFit/>
          </a:bodyPr>
          <a:lstStyle/>
          <a:p>
            <a:pPr algn="ctr"/>
            <a:r>
              <a:rPr lang="en-US" sz="3600" b="1" dirty="0" smtClean="0">
                <a:latin typeface="Helvetica Light"/>
                <a:cs typeface="Helvetica Light"/>
              </a:rPr>
              <a:t>memory</a:t>
            </a:r>
            <a:endParaRPr lang="en-US" sz="3600" b="1" dirty="0">
              <a:latin typeface="Helvetica Light"/>
              <a:cs typeface="Helvetica Light"/>
            </a:endParaRPr>
          </a:p>
        </p:txBody>
      </p:sp>
      <p:pic>
        <p:nvPicPr>
          <p:cNvPr id="10" name="Picture 9" descr="Novel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038" y="4627209"/>
            <a:ext cx="985266" cy="1078992"/>
          </a:xfrm>
          <a:prstGeom prst="rect">
            <a:avLst/>
          </a:prstGeom>
        </p:spPr>
      </p:pic>
      <p:pic>
        <p:nvPicPr>
          <p:cNvPr id="11" name="Picture 10" descr="Novel1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53" y="4627209"/>
            <a:ext cx="985266" cy="1078992"/>
          </a:xfrm>
          <a:prstGeom prst="rect">
            <a:avLst/>
          </a:prstGeom>
        </p:spPr>
      </p:pic>
      <p:pic>
        <p:nvPicPr>
          <p:cNvPr id="12" name="Picture 11" descr="Novel6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5206" y="4627209"/>
            <a:ext cx="985266" cy="1078992"/>
          </a:xfrm>
          <a:prstGeom prst="rect">
            <a:avLst/>
          </a:prstGeom>
        </p:spPr>
      </p:pic>
      <p:pic>
        <p:nvPicPr>
          <p:cNvPr id="13" name="Picture 12" descr="Novel8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2691" y="4627209"/>
            <a:ext cx="982677" cy="1076157"/>
          </a:xfrm>
          <a:prstGeom prst="rect">
            <a:avLst/>
          </a:prstGeom>
        </p:spPr>
      </p:pic>
      <p:pic>
        <p:nvPicPr>
          <p:cNvPr id="14" name="Picture 13" descr="Screen Shot 2014-05-12 at 9.26.31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5206" y="3323245"/>
            <a:ext cx="555138" cy="492292"/>
          </a:xfrm>
          <a:prstGeom prst="rect">
            <a:avLst/>
          </a:prstGeom>
        </p:spPr>
      </p:pic>
      <p:pic>
        <p:nvPicPr>
          <p:cNvPr id="15" name="Picture 14" descr="Screen Shot 2014-05-12 at 9.26.20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6038" y="3066015"/>
            <a:ext cx="980603" cy="1006752"/>
          </a:xfrm>
          <a:prstGeom prst="rect">
            <a:avLst/>
          </a:prstGeom>
        </p:spPr>
      </p:pic>
      <p:sp>
        <p:nvSpPr>
          <p:cNvPr id="17" name="Rectangle 16"/>
          <p:cNvSpPr/>
          <p:nvPr/>
        </p:nvSpPr>
        <p:spPr>
          <a:xfrm>
            <a:off x="240630" y="4560369"/>
            <a:ext cx="1091493" cy="1188057"/>
          </a:xfrm>
          <a:prstGeom prst="rect">
            <a:avLst/>
          </a:prstGeom>
          <a:noFill/>
          <a:ln w="571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cxnSp>
        <p:nvCxnSpPr>
          <p:cNvPr id="19" name="Straight Connector 18"/>
          <p:cNvCxnSpPr/>
          <p:nvPr/>
        </p:nvCxnSpPr>
        <p:spPr>
          <a:xfrm flipH="1">
            <a:off x="786378" y="3930316"/>
            <a:ext cx="764359" cy="1082842"/>
          </a:xfrm>
          <a:prstGeom prst="line">
            <a:avLst/>
          </a:prstGeom>
          <a:ln w="57150" cmpd="sng">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1893504" y="3962397"/>
            <a:ext cx="764359" cy="1082842"/>
          </a:xfrm>
          <a:prstGeom prst="line">
            <a:avLst/>
          </a:prstGeom>
          <a:ln w="57150" cmpd="sng">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978525" y="4021221"/>
            <a:ext cx="1" cy="930442"/>
          </a:xfrm>
          <a:prstGeom prst="line">
            <a:avLst/>
          </a:prstGeom>
          <a:ln w="57150" cmpd="sng">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358190" y="3930316"/>
            <a:ext cx="719178" cy="1082842"/>
          </a:xfrm>
          <a:prstGeom prst="line">
            <a:avLst/>
          </a:prstGeom>
          <a:ln w="57150" cmpd="sng">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168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12"/>
                                        </p:tgtEl>
                                        <p:attrNameLst>
                                          <p:attrName>style.opacity</p:attrName>
                                        </p:attrNameLst>
                                      </p:cBhvr>
                                      <p:to>
                                        <p:strVal val="0.5"/>
                                      </p:to>
                                    </p:set>
                                    <p:animEffect filter="image" prLst="opacity: 0.5">
                                      <p:cBhvr rctx="IE">
                                        <p:cTn id="11" dur="indefinite"/>
                                        <p:tgtEl>
                                          <p:spTgt spid="12"/>
                                        </p:tgtEl>
                                      </p:cBhvr>
                                    </p:animEffect>
                                  </p:childTnLst>
                                </p:cTn>
                              </p:par>
                              <p:par>
                                <p:cTn id="12" presetID="9" presetClass="emph" presetSubtype="0" nodeType="withEffect">
                                  <p:stCondLst>
                                    <p:cond delay="0"/>
                                  </p:stCondLst>
                                  <p:childTnLst>
                                    <p:set>
                                      <p:cBhvr rctx="PPT">
                                        <p:cTn id="13" dur="indefinite"/>
                                        <p:tgtEl>
                                          <p:spTgt spid="10"/>
                                        </p:tgtEl>
                                        <p:attrNameLst>
                                          <p:attrName>style.opacity</p:attrName>
                                        </p:attrNameLst>
                                      </p:cBhvr>
                                      <p:to>
                                        <p:strVal val="0.5"/>
                                      </p:to>
                                    </p:set>
                                    <p:animEffect filter="image" prLst="opacity: 0.5">
                                      <p:cBhvr rctx="IE">
                                        <p:cTn id="14" dur="indefinite"/>
                                        <p:tgtEl>
                                          <p:spTgt spid="10"/>
                                        </p:tgtEl>
                                      </p:cBhvr>
                                    </p:animEffect>
                                  </p:childTnLst>
                                </p:cTn>
                              </p:par>
                              <p:par>
                                <p:cTn id="15" presetID="9" presetClass="emph" presetSubtype="0" nodeType="withEffect">
                                  <p:stCondLst>
                                    <p:cond delay="0"/>
                                  </p:stCondLst>
                                  <p:childTnLst>
                                    <p:set>
                                      <p:cBhvr rctx="PPT">
                                        <p:cTn id="16" dur="indefinite"/>
                                        <p:tgtEl>
                                          <p:spTgt spid="13"/>
                                        </p:tgtEl>
                                        <p:attrNameLst>
                                          <p:attrName>style.opacity</p:attrName>
                                        </p:attrNameLst>
                                      </p:cBhvr>
                                      <p:to>
                                        <p:strVal val="0.5"/>
                                      </p:to>
                                    </p:set>
                                    <p:animEffect filter="image" prLst="opacity: 0.5">
                                      <p:cBhvr rctx="IE">
                                        <p:cTn id="17"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Varying single parameters does not </a:t>
            </a:r>
            <a:br>
              <a:rPr lang="en-US" sz="3200" dirty="0" smtClean="0"/>
            </a:br>
            <a:r>
              <a:rPr lang="en-US" sz="3200" dirty="0" smtClean="0"/>
              <a:t>capture human performance</a:t>
            </a:r>
            <a:endParaRPr lang="en-US" sz="3200" dirty="0"/>
          </a:p>
        </p:txBody>
      </p:sp>
      <p:sp>
        <p:nvSpPr>
          <p:cNvPr id="4" name="Slide Number Placeholder 3"/>
          <p:cNvSpPr>
            <a:spLocks noGrp="1"/>
          </p:cNvSpPr>
          <p:nvPr>
            <p:ph type="sldNum" sz="quarter" idx="12"/>
          </p:nvPr>
        </p:nvSpPr>
        <p:spPr/>
        <p:txBody>
          <a:bodyPr/>
          <a:lstStyle/>
          <a:p>
            <a:fld id="{86484AF0-C50E-614A-9E2C-D16F32E0B9E3}" type="slidenum">
              <a:rPr lang="en-US" smtClean="0"/>
              <a:t>31</a:t>
            </a:fld>
            <a:endParaRPr lang="en-US"/>
          </a:p>
        </p:txBody>
      </p:sp>
    </p:spTree>
    <p:extLst>
      <p:ext uri="{BB962C8B-B14F-4D97-AF65-F5344CB8AC3E}">
        <p14:creationId xmlns:p14="http://schemas.microsoft.com/office/powerpoint/2010/main" val="16610288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Simulations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484AF0-C50E-614A-9E2C-D16F32E0B9E3}" type="slidenum">
              <a:rPr lang="en-US" smtClean="0"/>
              <a:t>32</a:t>
            </a:fld>
            <a:endParaRPr lang="en-US"/>
          </a:p>
        </p:txBody>
      </p:sp>
    </p:spTree>
    <p:extLst>
      <p:ext uri="{BB962C8B-B14F-4D97-AF65-F5344CB8AC3E}">
        <p14:creationId xmlns:p14="http://schemas.microsoft.com/office/powerpoint/2010/main" val="33069254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Eye gaze as pedagogy</a:t>
            </a:r>
            <a:endParaRPr lang="en-US" dirty="0"/>
          </a:p>
        </p:txBody>
      </p:sp>
      <p:sp>
        <p:nvSpPr>
          <p:cNvPr id="3" name="Content Placeholder 2"/>
          <p:cNvSpPr>
            <a:spLocks noGrp="1"/>
          </p:cNvSpPr>
          <p:nvPr>
            <p:ph idx="1"/>
          </p:nvPr>
        </p:nvSpPr>
        <p:spPr/>
        <p:txBody>
          <a:bodyPr/>
          <a:lstStyle/>
          <a:p>
            <a:r>
              <a:rPr lang="en-US" dirty="0" err="1" smtClean="0"/>
              <a:t>Bonawitz</a:t>
            </a:r>
            <a:r>
              <a:rPr lang="en-US" dirty="0" smtClean="0"/>
              <a:t>, 2011</a:t>
            </a:r>
          </a:p>
          <a:p>
            <a:r>
              <a:rPr lang="en-US" dirty="0" smtClean="0"/>
              <a:t>Shafto et. al, 2012</a:t>
            </a:r>
          </a:p>
          <a:p>
            <a:r>
              <a:rPr lang="en-US" dirty="0" err="1" smtClean="0"/>
              <a:t>Gergely</a:t>
            </a:r>
            <a:r>
              <a:rPr lang="en-US" dirty="0" smtClean="0"/>
              <a:t> &amp; </a:t>
            </a:r>
            <a:r>
              <a:rPr lang="en-US" dirty="0" err="1" smtClean="0"/>
              <a:t>Csibra</a:t>
            </a:r>
            <a:r>
              <a:rPr lang="en-US" dirty="0" smtClean="0"/>
              <a:t>, 2009</a:t>
            </a:r>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33</a:t>
            </a:fld>
            <a:endParaRPr lang="en-US"/>
          </a:p>
        </p:txBody>
      </p:sp>
    </p:spTree>
    <p:extLst>
      <p:ext uri="{BB962C8B-B14F-4D97-AF65-F5344CB8AC3E}">
        <p14:creationId xmlns:p14="http://schemas.microsoft.com/office/powerpoint/2010/main" val="31701513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Conclusions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484AF0-C50E-614A-9E2C-D16F32E0B9E3}" type="slidenum">
              <a:rPr lang="en-US" smtClean="0"/>
              <a:t>34</a:t>
            </a:fld>
            <a:endParaRPr lang="en-US"/>
          </a:p>
        </p:txBody>
      </p:sp>
    </p:spTree>
    <p:extLst>
      <p:ext uri="{BB962C8B-B14F-4D97-AF65-F5344CB8AC3E}">
        <p14:creationId xmlns:p14="http://schemas.microsoft.com/office/powerpoint/2010/main" val="9531216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Developmental predictions</a:t>
            </a:r>
            <a:endParaRPr lang="en-US" dirty="0"/>
          </a:p>
        </p:txBody>
      </p:sp>
      <p:sp>
        <p:nvSpPr>
          <p:cNvPr id="3" name="Content Placeholder 2"/>
          <p:cNvSpPr>
            <a:spLocks noGrp="1"/>
          </p:cNvSpPr>
          <p:nvPr>
            <p:ph idx="1"/>
          </p:nvPr>
        </p:nvSpPr>
        <p:spPr/>
        <p:txBody>
          <a:bodyPr/>
          <a:lstStyle/>
          <a:p>
            <a:r>
              <a:rPr lang="en-US" dirty="0" smtClean="0"/>
              <a:t>Dan’s data show that kids aren’t great at switch trials, but this is an explicit judgment. What if you could use eye gaze like Chen and Smith to investigate how social information interacts with XSL online?</a:t>
            </a:r>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35</a:t>
            </a:fld>
            <a:endParaRPr lang="en-US"/>
          </a:p>
        </p:txBody>
      </p:sp>
    </p:spTree>
    <p:extLst>
      <p:ext uri="{BB962C8B-B14F-4D97-AF65-F5344CB8AC3E}">
        <p14:creationId xmlns:p14="http://schemas.microsoft.com/office/powerpoint/2010/main" val="42808727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27011" cy="1143000"/>
          </a:xfrm>
        </p:spPr>
        <p:txBody>
          <a:bodyPr>
            <a:normAutofit/>
          </a:bodyPr>
          <a:lstStyle/>
          <a:p>
            <a:pPr algn="l"/>
            <a:r>
              <a:rPr lang="en-US" sz="3200" dirty="0" smtClean="0"/>
              <a:t>Hypothetical </a:t>
            </a:r>
            <a:r>
              <a:rPr lang="en-US" sz="3200" dirty="0"/>
              <a:t>d</a:t>
            </a:r>
            <a:r>
              <a:rPr lang="en-US" sz="3200" dirty="0" smtClean="0"/>
              <a:t>istribution of </a:t>
            </a:r>
            <a:br>
              <a:rPr lang="en-US" sz="3200" dirty="0" smtClean="0"/>
            </a:br>
            <a:r>
              <a:rPr lang="en-US" sz="3200" dirty="0" smtClean="0"/>
              <a:t>labeling events with social cues</a:t>
            </a:r>
            <a:endParaRPr lang="en-US" sz="3200" dirty="0"/>
          </a:p>
        </p:txBody>
      </p:sp>
      <p:sp>
        <p:nvSpPr>
          <p:cNvPr id="4" name="Slide Number Placeholder 3"/>
          <p:cNvSpPr>
            <a:spLocks noGrp="1"/>
          </p:cNvSpPr>
          <p:nvPr>
            <p:ph type="sldNum" sz="quarter" idx="12"/>
          </p:nvPr>
        </p:nvSpPr>
        <p:spPr/>
        <p:txBody>
          <a:bodyPr/>
          <a:lstStyle/>
          <a:p>
            <a:fld id="{86484AF0-C50E-614A-9E2C-D16F32E0B9E3}" type="slidenum">
              <a:rPr lang="en-US" smtClean="0"/>
              <a:t>36</a:t>
            </a:fld>
            <a:endParaRPr lang="en-US"/>
          </a:p>
        </p:txBody>
      </p:sp>
      <p:pic>
        <p:nvPicPr>
          <p:cNvPr id="5" name="Picture 4" descr="jaDist_visualization2.png"/>
          <p:cNvPicPr>
            <a:picLocks noChangeAspect="1"/>
          </p:cNvPicPr>
          <p:nvPr/>
        </p:nvPicPr>
        <p:blipFill rotWithShape="1">
          <a:blip r:embed="rId2">
            <a:extLst>
              <a:ext uri="{28A0092B-C50C-407E-A947-70E740481C1C}">
                <a14:useLocalDpi xmlns:a14="http://schemas.microsoft.com/office/drawing/2010/main" val="0"/>
              </a:ext>
            </a:extLst>
          </a:blip>
          <a:srcRect t="2926"/>
          <a:stretch/>
        </p:blipFill>
        <p:spPr>
          <a:xfrm>
            <a:off x="1068670" y="1844842"/>
            <a:ext cx="7006660" cy="4346408"/>
          </a:xfrm>
          <a:prstGeom prst="rect">
            <a:avLst/>
          </a:prstGeom>
        </p:spPr>
      </p:pic>
    </p:spTree>
    <p:extLst>
      <p:ext uri="{BB962C8B-B14F-4D97-AF65-F5344CB8AC3E}">
        <p14:creationId xmlns:p14="http://schemas.microsoft.com/office/powerpoint/2010/main" val="394499062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Acknowledgements </a:t>
            </a:r>
            <a:endParaRPr lang="en-US" sz="3600" dirty="0"/>
          </a:p>
        </p:txBody>
      </p:sp>
      <p:sp>
        <p:nvSpPr>
          <p:cNvPr id="3" name="Content Placeholder 2"/>
          <p:cNvSpPr>
            <a:spLocks noGrp="1"/>
          </p:cNvSpPr>
          <p:nvPr>
            <p:ph idx="1"/>
          </p:nvPr>
        </p:nvSpPr>
        <p:spPr>
          <a:xfrm>
            <a:off x="1176420" y="1422986"/>
            <a:ext cx="4237789" cy="2721226"/>
          </a:xfrm>
        </p:spPr>
        <p:txBody>
          <a:bodyPr>
            <a:normAutofit/>
          </a:bodyPr>
          <a:lstStyle/>
          <a:p>
            <a:pPr marL="0" indent="0">
              <a:buNone/>
            </a:pPr>
            <a:r>
              <a:rPr lang="en-US" sz="2000" dirty="0" smtClean="0"/>
              <a:t>Michael Frank</a:t>
            </a:r>
          </a:p>
          <a:p>
            <a:pPr marL="0" indent="0">
              <a:buNone/>
            </a:pPr>
            <a:r>
              <a:rPr lang="en-US" sz="2000" dirty="0" smtClean="0"/>
              <a:t>Dan </a:t>
            </a:r>
            <a:r>
              <a:rPr lang="en-US" sz="2000" dirty="0" err="1" smtClean="0"/>
              <a:t>Yurovsky</a:t>
            </a:r>
            <a:r>
              <a:rPr lang="en-US" sz="2000" dirty="0" smtClean="0"/>
              <a:t> </a:t>
            </a:r>
          </a:p>
          <a:p>
            <a:pPr marL="0" indent="0">
              <a:buNone/>
            </a:pPr>
            <a:r>
              <a:rPr lang="en-US" sz="2000" dirty="0" smtClean="0"/>
              <a:t>Frank Lab</a:t>
            </a:r>
          </a:p>
          <a:p>
            <a:pPr marL="0" indent="0">
              <a:buNone/>
            </a:pPr>
            <a:r>
              <a:rPr lang="en-US" sz="2000" dirty="0" err="1" smtClean="0"/>
              <a:t>Markman</a:t>
            </a:r>
            <a:r>
              <a:rPr lang="en-US" sz="2000" dirty="0" smtClean="0"/>
              <a:t> Lab</a:t>
            </a:r>
          </a:p>
          <a:p>
            <a:pPr marL="0" indent="0">
              <a:buNone/>
            </a:pPr>
            <a:r>
              <a:rPr lang="en-US" sz="2000" dirty="0" err="1" smtClean="0"/>
              <a:t>Devostuds</a:t>
            </a:r>
            <a:r>
              <a:rPr lang="en-US" sz="2000" dirty="0" smtClean="0"/>
              <a:t> </a:t>
            </a:r>
          </a:p>
          <a:p>
            <a:pPr marL="0" indent="0">
              <a:buNone/>
            </a:pPr>
            <a:r>
              <a:rPr lang="en-US" sz="2000" dirty="0" smtClean="0"/>
              <a:t>First-year cohort </a:t>
            </a:r>
          </a:p>
          <a:p>
            <a:pPr marL="0" indent="0">
              <a:buNone/>
            </a:pPr>
            <a:endParaRPr lang="en-US" sz="2400" dirty="0"/>
          </a:p>
        </p:txBody>
      </p:sp>
      <p:sp>
        <p:nvSpPr>
          <p:cNvPr id="4" name="Slide Number Placeholder 3"/>
          <p:cNvSpPr>
            <a:spLocks noGrp="1"/>
          </p:cNvSpPr>
          <p:nvPr>
            <p:ph type="sldNum" sz="quarter" idx="12"/>
          </p:nvPr>
        </p:nvSpPr>
        <p:spPr/>
        <p:txBody>
          <a:bodyPr/>
          <a:lstStyle/>
          <a:p>
            <a:fld id="{86484AF0-C50E-614A-9E2C-D16F32E0B9E3}" type="slidenum">
              <a:rPr lang="en-US" smtClean="0"/>
              <a:t>37</a:t>
            </a:fld>
            <a:endParaRPr lang="en-US"/>
          </a:p>
        </p:txBody>
      </p:sp>
      <p:pic>
        <p:nvPicPr>
          <p:cNvPr id="5" name="Picture 4" descr="Screen Shot 2014-05-11 at 11.58.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830" y="1422986"/>
            <a:ext cx="2269959" cy="2120729"/>
          </a:xfrm>
          <a:prstGeom prst="rect">
            <a:avLst/>
          </a:prstGeom>
        </p:spPr>
      </p:pic>
      <p:sp>
        <p:nvSpPr>
          <p:cNvPr id="6" name="Content Placeholder 2"/>
          <p:cNvSpPr txBox="1">
            <a:spLocks/>
          </p:cNvSpPr>
          <p:nvPr/>
        </p:nvSpPr>
        <p:spPr>
          <a:xfrm>
            <a:off x="1810083" y="4558632"/>
            <a:ext cx="5288549" cy="13299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smtClean="0"/>
              <a:t>Thank you for your </a:t>
            </a:r>
            <a:r>
              <a:rPr lang="en-US" sz="2400" b="1" dirty="0" smtClean="0"/>
              <a:t>attention</a:t>
            </a:r>
            <a:r>
              <a:rPr lang="en-US" sz="2400" dirty="0" smtClean="0"/>
              <a:t> and </a:t>
            </a:r>
            <a:r>
              <a:rPr lang="en-US" sz="2400" b="1" dirty="0" smtClean="0"/>
              <a:t>memory</a:t>
            </a:r>
            <a:r>
              <a:rPr lang="en-US" sz="2400" dirty="0" smtClean="0"/>
              <a:t> (hopefully)</a:t>
            </a:r>
            <a:endParaRPr lang="en-US" sz="2400" b="1" dirty="0"/>
          </a:p>
        </p:txBody>
      </p:sp>
    </p:spTree>
    <p:extLst>
      <p:ext uri="{BB962C8B-B14F-4D97-AF65-F5344CB8AC3E}">
        <p14:creationId xmlns:p14="http://schemas.microsoft.com/office/powerpoint/2010/main" val="3773929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learning at scale</a:t>
            </a:r>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38</a:t>
            </a:fld>
            <a:endParaRPr lang="en-US"/>
          </a:p>
        </p:txBody>
      </p:sp>
      <p:sp>
        <p:nvSpPr>
          <p:cNvPr id="5" name="Rectangle 4"/>
          <p:cNvSpPr/>
          <p:nvPr/>
        </p:nvSpPr>
        <p:spPr>
          <a:xfrm>
            <a:off x="457200" y="1452469"/>
            <a:ext cx="7886252" cy="4801315"/>
          </a:xfrm>
          <a:prstGeom prst="rect">
            <a:avLst/>
          </a:prstGeom>
        </p:spPr>
        <p:txBody>
          <a:bodyPr wrap="square">
            <a:spAutoFit/>
          </a:bodyPr>
          <a:lstStyle/>
          <a:p>
            <a:r>
              <a:rPr lang="en-US" dirty="0">
                <a:latin typeface="Helvetica"/>
              </a:rPr>
              <a:t> These differences may make</a:t>
            </a:r>
          </a:p>
          <a:p>
            <a:r>
              <a:rPr lang="en-US" dirty="0">
                <a:latin typeface="Helvetica"/>
              </a:rPr>
              <a:t> contenders   for   the   label’s   referent   more   memorable</a:t>
            </a:r>
          </a:p>
          <a:p>
            <a:r>
              <a:rPr lang="en-US" dirty="0">
                <a:latin typeface="Helvetica"/>
              </a:rPr>
              <a:t> across   trials,   and   they   may   limit   the   number   of</a:t>
            </a:r>
          </a:p>
          <a:p>
            <a:r>
              <a:rPr lang="en-US" dirty="0">
                <a:latin typeface="Helvetica"/>
              </a:rPr>
              <a:t> contenders   –   even   when   not   clearly   indicating   the</a:t>
            </a:r>
          </a:p>
          <a:p>
            <a:r>
              <a:rPr lang="en-US" dirty="0">
                <a:latin typeface="Helvetica"/>
              </a:rPr>
              <a:t> correct one. </a:t>
            </a:r>
            <a:endParaRPr lang="en-US" dirty="0" smtClean="0">
              <a:latin typeface="Helvetica"/>
            </a:endParaRPr>
          </a:p>
          <a:p>
            <a:endParaRPr lang="en-US" dirty="0">
              <a:latin typeface="Helvetica"/>
            </a:endParaRPr>
          </a:p>
          <a:p>
            <a:r>
              <a:rPr lang="en-US" b="1" dirty="0" smtClean="0">
                <a:latin typeface="Helvetica"/>
              </a:rPr>
              <a:t>The </a:t>
            </a:r>
            <a:r>
              <a:rPr lang="en-US" b="1" dirty="0">
                <a:latin typeface="Helvetica"/>
              </a:rPr>
              <a:t>accessibility of (potentially misleading)</a:t>
            </a:r>
          </a:p>
          <a:p>
            <a:r>
              <a:rPr lang="en-US" b="1" dirty="0">
                <a:latin typeface="Helvetica"/>
              </a:rPr>
              <a:t> social   cues   may   also   differ   between   the   views</a:t>
            </a:r>
            <a:r>
              <a:rPr lang="en-US" dirty="0">
                <a:latin typeface="Helvetica"/>
              </a:rPr>
              <a:t>.  </a:t>
            </a:r>
            <a:endParaRPr lang="en-US" dirty="0" smtClean="0">
              <a:latin typeface="Helvetica"/>
            </a:endParaRPr>
          </a:p>
          <a:p>
            <a:endParaRPr lang="en-US" dirty="0">
              <a:latin typeface="Helvetica"/>
            </a:endParaRPr>
          </a:p>
          <a:p>
            <a:r>
              <a:rPr lang="en-US" b="1" dirty="0" smtClean="0">
                <a:latin typeface="Helvetica"/>
              </a:rPr>
              <a:t> For instance</a:t>
            </a:r>
            <a:r>
              <a:rPr lang="en-US" b="1" dirty="0">
                <a:latin typeface="Helvetica"/>
              </a:rPr>
              <a:t>, mother’s gaze does not reliably predict refer-</a:t>
            </a:r>
          </a:p>
          <a:p>
            <a:r>
              <a:rPr lang="en-US" b="1" dirty="0">
                <a:latin typeface="Helvetica"/>
              </a:rPr>
              <a:t> </a:t>
            </a:r>
            <a:r>
              <a:rPr lang="en-US" b="1" dirty="0" err="1">
                <a:latin typeface="Helvetica"/>
              </a:rPr>
              <a:t>ence</a:t>
            </a:r>
            <a:r>
              <a:rPr lang="en-US" b="1" dirty="0">
                <a:latin typeface="Helvetica"/>
              </a:rPr>
              <a:t>   in   many   naming   events   (Frank   et   al.,   in   press)</a:t>
            </a:r>
            <a:r>
              <a:rPr lang="en-US" b="1" dirty="0" smtClean="0">
                <a:latin typeface="Helvetica"/>
              </a:rPr>
              <a:t>.</a:t>
            </a:r>
          </a:p>
          <a:p>
            <a:endParaRPr lang="en-US" b="1" dirty="0">
              <a:latin typeface="Helvetica"/>
            </a:endParaRPr>
          </a:p>
          <a:p>
            <a:r>
              <a:rPr lang="en-US" dirty="0">
                <a:latin typeface="Helvetica"/>
              </a:rPr>
              <a:t> While   analyses   of   head-camera   views   suggest   that</a:t>
            </a:r>
          </a:p>
          <a:p>
            <a:r>
              <a:rPr lang="en-US" dirty="0">
                <a:latin typeface="Helvetica"/>
              </a:rPr>
              <a:t> children access their mother’s gaze infrequently (Fran-</a:t>
            </a:r>
          </a:p>
          <a:p>
            <a:r>
              <a:rPr lang="en-US" dirty="0">
                <a:latin typeface="Helvetica"/>
              </a:rPr>
              <a:t> </a:t>
            </a:r>
            <a:r>
              <a:rPr lang="en-US" dirty="0" err="1">
                <a:latin typeface="Helvetica"/>
              </a:rPr>
              <a:t>chak</a:t>
            </a:r>
            <a:r>
              <a:rPr lang="en-US" dirty="0">
                <a:latin typeface="Helvetica"/>
              </a:rPr>
              <a:t>,   </a:t>
            </a:r>
            <a:r>
              <a:rPr lang="en-US" dirty="0" err="1">
                <a:latin typeface="Helvetica"/>
              </a:rPr>
              <a:t>Kretch</a:t>
            </a:r>
            <a:r>
              <a:rPr lang="en-US" dirty="0">
                <a:latin typeface="Helvetica"/>
              </a:rPr>
              <a:t>,   </a:t>
            </a:r>
            <a:r>
              <a:rPr lang="en-US" dirty="0" err="1">
                <a:latin typeface="Helvetica"/>
              </a:rPr>
              <a:t>Soska</a:t>
            </a:r>
            <a:r>
              <a:rPr lang="en-US" dirty="0">
                <a:latin typeface="Helvetica"/>
              </a:rPr>
              <a:t>   &amp;   Adolph,   2011;   Smith   et   al.,</a:t>
            </a:r>
          </a:p>
          <a:p>
            <a:r>
              <a:rPr lang="en-US" dirty="0">
                <a:latin typeface="Helvetica"/>
              </a:rPr>
              <a:t> 2011),   the   third-person view   makes   gaze   more   readily</a:t>
            </a:r>
          </a:p>
          <a:p>
            <a:r>
              <a:rPr lang="en-US" dirty="0">
                <a:latin typeface="Helvetica"/>
              </a:rPr>
              <a:t> available. </a:t>
            </a:r>
          </a:p>
        </p:txBody>
      </p:sp>
    </p:spTree>
    <p:extLst>
      <p:ext uri="{BB962C8B-B14F-4D97-AF65-F5344CB8AC3E}">
        <p14:creationId xmlns:p14="http://schemas.microsoft.com/office/powerpoint/2010/main" val="87057298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39</a:t>
            </a:fld>
            <a:endParaRPr lang="en-US"/>
          </a:p>
        </p:txBody>
      </p:sp>
      <p:pic>
        <p:nvPicPr>
          <p:cNvPr id="6" name="Picture 5" descr="Screen Shot 2014-05-11 at 12.35.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096" y="1859477"/>
            <a:ext cx="1477875" cy="1466657"/>
          </a:xfrm>
          <a:prstGeom prst="rect">
            <a:avLst/>
          </a:prstGeom>
        </p:spPr>
      </p:pic>
      <p:pic>
        <p:nvPicPr>
          <p:cNvPr id="11" name="Picture 10" descr="Screen Shot 2014-05-11 at 12.35.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411" y="1859477"/>
            <a:ext cx="1154589" cy="1466656"/>
          </a:xfrm>
          <a:prstGeom prst="rect">
            <a:avLst/>
          </a:prstGeom>
        </p:spPr>
      </p:pic>
      <p:sp>
        <p:nvSpPr>
          <p:cNvPr id="17" name="TextBox 16"/>
          <p:cNvSpPr txBox="1"/>
          <p:nvPr/>
        </p:nvSpPr>
        <p:spPr>
          <a:xfrm>
            <a:off x="3466906" y="4162684"/>
            <a:ext cx="2063535" cy="646331"/>
          </a:xfrm>
          <a:prstGeom prst="rect">
            <a:avLst/>
          </a:prstGeom>
          <a:noFill/>
        </p:spPr>
        <p:txBody>
          <a:bodyPr wrap="square" rtlCol="0">
            <a:spAutoFit/>
          </a:bodyPr>
          <a:lstStyle/>
          <a:p>
            <a:pPr algn="ctr"/>
            <a:r>
              <a:rPr lang="en-US" sz="3600" b="1" i="1" dirty="0" err="1" smtClean="0">
                <a:solidFill>
                  <a:srgbClr val="C0504D"/>
                </a:solidFill>
                <a:latin typeface="Helvetica"/>
                <a:cs typeface="Helvetica"/>
              </a:rPr>
              <a:t>Dofa</a:t>
            </a:r>
            <a:endParaRPr lang="en-US" sz="3600" b="1" i="1" dirty="0">
              <a:solidFill>
                <a:srgbClr val="C0504D"/>
              </a:solidFill>
              <a:latin typeface="Helvetica"/>
              <a:cs typeface="Helvetica"/>
            </a:endParaRPr>
          </a:p>
        </p:txBody>
      </p:sp>
      <p:sp>
        <p:nvSpPr>
          <p:cNvPr id="18" name="Rectangle 17"/>
          <p:cNvSpPr/>
          <p:nvPr/>
        </p:nvSpPr>
        <p:spPr>
          <a:xfrm>
            <a:off x="2444321" y="1750236"/>
            <a:ext cx="1911755" cy="1788747"/>
          </a:xfrm>
          <a:prstGeom prst="rect">
            <a:avLst/>
          </a:prstGeom>
          <a:noFill/>
          <a:ln w="190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Tree>
    <p:extLst>
      <p:ext uri="{BB962C8B-B14F-4D97-AF65-F5344CB8AC3E}">
        <p14:creationId xmlns:p14="http://schemas.microsoft.com/office/powerpoint/2010/main" val="17427532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4</a:t>
            </a:fld>
            <a:endParaRPr lang="en-US"/>
          </a:p>
        </p:txBody>
      </p:sp>
      <p:grpSp>
        <p:nvGrpSpPr>
          <p:cNvPr id="3" name="Group 2"/>
          <p:cNvGrpSpPr/>
          <p:nvPr/>
        </p:nvGrpSpPr>
        <p:grpSpPr>
          <a:xfrm>
            <a:off x="515495" y="4963030"/>
            <a:ext cx="8113010" cy="1444928"/>
            <a:chOff x="598693" y="4045367"/>
            <a:chExt cx="8113010" cy="1444928"/>
          </a:xfrm>
        </p:grpSpPr>
        <p:pic>
          <p:nvPicPr>
            <p:cNvPr id="9" name="Picture 8" descr="Screen Shot 2014-05-11 at 12.35.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93" y="4093856"/>
              <a:ext cx="1373961" cy="1325423"/>
            </a:xfrm>
            <a:prstGeom prst="rect">
              <a:avLst/>
            </a:prstGeom>
          </p:spPr>
        </p:pic>
        <p:pic>
          <p:nvPicPr>
            <p:cNvPr id="14" name="Picture 13" descr="Screen Shot 2014-05-11 at 12.38.3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843" y="4131509"/>
              <a:ext cx="1626903" cy="1232622"/>
            </a:xfrm>
            <a:prstGeom prst="rect">
              <a:avLst/>
            </a:prstGeom>
          </p:spPr>
        </p:pic>
        <p:pic>
          <p:nvPicPr>
            <p:cNvPr id="15" name="Picture 14" descr="Screen Shot 2014-05-11 at 12.39.0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4451" y="4098264"/>
              <a:ext cx="1477875" cy="1314559"/>
            </a:xfrm>
            <a:prstGeom prst="rect">
              <a:avLst/>
            </a:prstGeom>
          </p:spPr>
        </p:pic>
        <p:pic>
          <p:nvPicPr>
            <p:cNvPr id="16" name="Picture 15" descr="Screen Shot 2014-05-11 at 12.39.1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3539" y="4045367"/>
              <a:ext cx="1928164" cy="1444928"/>
            </a:xfrm>
            <a:prstGeom prst="rect">
              <a:avLst/>
            </a:prstGeom>
          </p:spPr>
        </p:pic>
      </p:grpSp>
      <p:grpSp>
        <p:nvGrpSpPr>
          <p:cNvPr id="2" name="Group 1"/>
          <p:cNvGrpSpPr/>
          <p:nvPr/>
        </p:nvGrpSpPr>
        <p:grpSpPr>
          <a:xfrm>
            <a:off x="545448" y="433678"/>
            <a:ext cx="8053105" cy="1731162"/>
            <a:chOff x="441230" y="433678"/>
            <a:chExt cx="8053105" cy="1731162"/>
          </a:xfrm>
        </p:grpSpPr>
        <p:pic>
          <p:nvPicPr>
            <p:cNvPr id="7" name="Picture 6" descr="Screen Shot 2014-05-11 at 12.35.19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230" y="538771"/>
              <a:ext cx="1327778" cy="1520977"/>
            </a:xfrm>
            <a:prstGeom prst="rect">
              <a:avLst/>
            </a:prstGeom>
          </p:spPr>
        </p:pic>
        <p:pic>
          <p:nvPicPr>
            <p:cNvPr id="13" name="Picture 12" descr="Screen Shot 2014-05-11 at 12.34.43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446" y="603955"/>
              <a:ext cx="1858889" cy="1390608"/>
            </a:xfrm>
            <a:prstGeom prst="rect">
              <a:avLst/>
            </a:prstGeom>
          </p:spPr>
        </p:pic>
        <p:pic>
          <p:nvPicPr>
            <p:cNvPr id="22" name="Picture 21" descr="Screen Shot 2014-05-11 at 3.46.23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6162" y="433678"/>
              <a:ext cx="1870584" cy="1731162"/>
            </a:xfrm>
            <a:prstGeom prst="rect">
              <a:avLst/>
            </a:prstGeom>
          </p:spPr>
        </p:pic>
        <p:pic>
          <p:nvPicPr>
            <p:cNvPr id="23" name="Picture 22" descr="Screen Shot 2014-05-11 at 3.46.45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5500" y="442009"/>
              <a:ext cx="1447800" cy="1714500"/>
            </a:xfrm>
            <a:prstGeom prst="rect">
              <a:avLst/>
            </a:prstGeom>
          </p:spPr>
        </p:pic>
      </p:grpSp>
      <p:sp>
        <p:nvSpPr>
          <p:cNvPr id="24" name="TextBox 23"/>
          <p:cNvSpPr txBox="1"/>
          <p:nvPr/>
        </p:nvSpPr>
        <p:spPr>
          <a:xfrm>
            <a:off x="3400064" y="3002356"/>
            <a:ext cx="2063535" cy="646331"/>
          </a:xfrm>
          <a:prstGeom prst="rect">
            <a:avLst/>
          </a:prstGeom>
          <a:noFill/>
        </p:spPr>
        <p:txBody>
          <a:bodyPr wrap="square" rtlCol="0">
            <a:spAutoFit/>
          </a:bodyPr>
          <a:lstStyle/>
          <a:p>
            <a:pPr algn="ctr"/>
            <a:r>
              <a:rPr lang="en-US" sz="3600" b="1" i="1" dirty="0" err="1" smtClean="0">
                <a:solidFill>
                  <a:srgbClr val="C0504D"/>
                </a:solidFill>
                <a:latin typeface="Helvetica"/>
                <a:cs typeface="Helvetica"/>
              </a:rPr>
              <a:t>Pifo</a:t>
            </a:r>
            <a:endParaRPr lang="en-US" sz="3600" b="1" i="1" dirty="0">
              <a:solidFill>
                <a:srgbClr val="C0504D"/>
              </a:solidFill>
              <a:latin typeface="Helvetica"/>
              <a:cs typeface="Helvetica"/>
            </a:endParaRPr>
          </a:p>
        </p:txBody>
      </p:sp>
      <p:sp>
        <p:nvSpPr>
          <p:cNvPr id="25" name="Rectangle 24"/>
          <p:cNvSpPr/>
          <p:nvPr/>
        </p:nvSpPr>
        <p:spPr>
          <a:xfrm>
            <a:off x="294148" y="4791120"/>
            <a:ext cx="1911755" cy="1788747"/>
          </a:xfrm>
          <a:prstGeom prst="rect">
            <a:avLst/>
          </a:prstGeom>
          <a:noFill/>
          <a:ln w="57150" cmpd="sng">
            <a:solidFill>
              <a:srgbClr val="C0504D"/>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Tree>
    <p:extLst>
      <p:ext uri="{BB962C8B-B14F-4D97-AF65-F5344CB8AC3E}">
        <p14:creationId xmlns:p14="http://schemas.microsoft.com/office/powerpoint/2010/main" val="3202581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40</a:t>
            </a:fld>
            <a:endParaRPr lang="en-US"/>
          </a:p>
        </p:txBody>
      </p:sp>
      <p:pic>
        <p:nvPicPr>
          <p:cNvPr id="11" name="Picture 10" descr="Screen Shot 2014-05-11 at 12.35.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411" y="1859477"/>
            <a:ext cx="1154589" cy="1466656"/>
          </a:xfrm>
          <a:prstGeom prst="rect">
            <a:avLst/>
          </a:prstGeom>
        </p:spPr>
      </p:pic>
      <p:pic>
        <p:nvPicPr>
          <p:cNvPr id="2" name="Picture 1" descr="Screen Shot 2014-05-11 at 12.35.00 A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669076" y="1990932"/>
            <a:ext cx="1606967" cy="1335201"/>
          </a:xfrm>
          <a:prstGeom prst="rect">
            <a:avLst/>
          </a:prstGeom>
        </p:spPr>
      </p:pic>
      <p:sp>
        <p:nvSpPr>
          <p:cNvPr id="8" name="TextBox 7"/>
          <p:cNvSpPr txBox="1"/>
          <p:nvPr/>
        </p:nvSpPr>
        <p:spPr>
          <a:xfrm>
            <a:off x="3466906" y="4162684"/>
            <a:ext cx="2063535" cy="646331"/>
          </a:xfrm>
          <a:prstGeom prst="rect">
            <a:avLst/>
          </a:prstGeom>
          <a:noFill/>
        </p:spPr>
        <p:txBody>
          <a:bodyPr wrap="square" rtlCol="0">
            <a:spAutoFit/>
          </a:bodyPr>
          <a:lstStyle/>
          <a:p>
            <a:pPr algn="ctr"/>
            <a:r>
              <a:rPr lang="en-US" sz="3600" b="1" i="1" dirty="0" err="1" smtClean="0">
                <a:solidFill>
                  <a:srgbClr val="C0504D"/>
                </a:solidFill>
                <a:latin typeface="Helvetica"/>
                <a:cs typeface="Helvetica"/>
              </a:rPr>
              <a:t>Dofa</a:t>
            </a:r>
            <a:endParaRPr lang="en-US" sz="3600" b="1" i="1" dirty="0">
              <a:solidFill>
                <a:srgbClr val="C0504D"/>
              </a:solidFill>
              <a:latin typeface="Helvetica"/>
              <a:cs typeface="Helvetica"/>
            </a:endParaRPr>
          </a:p>
        </p:txBody>
      </p:sp>
      <p:sp>
        <p:nvSpPr>
          <p:cNvPr id="9" name="Rectangle 8"/>
          <p:cNvSpPr/>
          <p:nvPr/>
        </p:nvSpPr>
        <p:spPr>
          <a:xfrm>
            <a:off x="4533591" y="1804856"/>
            <a:ext cx="1911755" cy="1788747"/>
          </a:xfrm>
          <a:prstGeom prst="rect">
            <a:avLst/>
          </a:prstGeom>
          <a:noFill/>
          <a:ln w="19050"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Tree>
    <p:extLst>
      <p:ext uri="{BB962C8B-B14F-4D97-AF65-F5344CB8AC3E}">
        <p14:creationId xmlns:p14="http://schemas.microsoft.com/office/powerpoint/2010/main" val="252234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484AF0-C50E-614A-9E2C-D16F32E0B9E3}" type="slidenum">
              <a:rPr lang="en-US" smtClean="0"/>
              <a:t>5</a:t>
            </a:fld>
            <a:endParaRPr lang="en-US"/>
          </a:p>
        </p:txBody>
      </p:sp>
      <p:sp>
        <p:nvSpPr>
          <p:cNvPr id="26" name="Rectangle 25"/>
          <p:cNvSpPr/>
          <p:nvPr/>
        </p:nvSpPr>
        <p:spPr>
          <a:xfrm>
            <a:off x="360501" y="355709"/>
            <a:ext cx="1911755" cy="1788747"/>
          </a:xfrm>
          <a:prstGeom prst="rect">
            <a:avLst/>
          </a:prstGeom>
          <a:noFill/>
          <a:ln w="57150" cmpd="sng">
            <a:solidFill>
              <a:srgbClr val="C0504D"/>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grpSp>
        <p:nvGrpSpPr>
          <p:cNvPr id="2" name="Group 1"/>
          <p:cNvGrpSpPr/>
          <p:nvPr/>
        </p:nvGrpSpPr>
        <p:grpSpPr>
          <a:xfrm>
            <a:off x="415121" y="409759"/>
            <a:ext cx="8017679" cy="1752600"/>
            <a:chOff x="415121" y="1214613"/>
            <a:chExt cx="8017679" cy="1752600"/>
          </a:xfrm>
        </p:grpSpPr>
        <p:pic>
          <p:nvPicPr>
            <p:cNvPr id="17" name="Picture 16" descr="Screen Shot 2014-05-11 at 12.39.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21" y="1236095"/>
              <a:ext cx="1566152" cy="1562100"/>
            </a:xfrm>
            <a:prstGeom prst="rect">
              <a:avLst/>
            </a:prstGeom>
          </p:spPr>
        </p:pic>
        <p:pic>
          <p:nvPicPr>
            <p:cNvPr id="18" name="Picture 17" descr="Screen Shot 2014-05-11 at 12.40.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071" y="1214613"/>
              <a:ext cx="1358900" cy="1752600"/>
            </a:xfrm>
            <a:prstGeom prst="rect">
              <a:avLst/>
            </a:prstGeom>
          </p:spPr>
        </p:pic>
        <p:pic>
          <p:nvPicPr>
            <p:cNvPr id="19" name="Picture 18" descr="Screen Shot 2014-05-11 at 12.35.4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034" y="1299257"/>
              <a:ext cx="1732857" cy="1393081"/>
            </a:xfrm>
            <a:prstGeom prst="rect">
              <a:avLst/>
            </a:prstGeom>
          </p:spPr>
        </p:pic>
        <p:pic>
          <p:nvPicPr>
            <p:cNvPr id="20" name="Picture 19" descr="Screen Shot 2014-05-11 at 12.35.1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236094"/>
              <a:ext cx="1879600" cy="1562100"/>
            </a:xfrm>
            <a:prstGeom prst="rect">
              <a:avLst/>
            </a:prstGeom>
          </p:spPr>
        </p:pic>
      </p:grpSp>
      <p:sp>
        <p:nvSpPr>
          <p:cNvPr id="32" name="TextBox 31"/>
          <p:cNvSpPr txBox="1"/>
          <p:nvPr/>
        </p:nvSpPr>
        <p:spPr>
          <a:xfrm>
            <a:off x="3400064" y="3002356"/>
            <a:ext cx="2063535" cy="646331"/>
          </a:xfrm>
          <a:prstGeom prst="rect">
            <a:avLst/>
          </a:prstGeom>
          <a:noFill/>
        </p:spPr>
        <p:txBody>
          <a:bodyPr wrap="square" rtlCol="0">
            <a:spAutoFit/>
          </a:bodyPr>
          <a:lstStyle/>
          <a:p>
            <a:pPr algn="ctr"/>
            <a:r>
              <a:rPr lang="en-US" sz="3600" b="1" i="1" dirty="0" err="1" smtClean="0">
                <a:solidFill>
                  <a:srgbClr val="C0504D"/>
                </a:solidFill>
                <a:latin typeface="Helvetica"/>
                <a:cs typeface="Helvetica"/>
              </a:rPr>
              <a:t>Pifo</a:t>
            </a:r>
            <a:endParaRPr lang="en-US" sz="3600" b="1" i="1" dirty="0">
              <a:solidFill>
                <a:srgbClr val="C0504D"/>
              </a:solidFill>
              <a:latin typeface="Helvetica"/>
              <a:cs typeface="Helvetica"/>
            </a:endParaRPr>
          </a:p>
        </p:txBody>
      </p:sp>
      <p:grpSp>
        <p:nvGrpSpPr>
          <p:cNvPr id="3" name="Group 2"/>
          <p:cNvGrpSpPr/>
          <p:nvPr/>
        </p:nvGrpSpPr>
        <p:grpSpPr>
          <a:xfrm>
            <a:off x="740067" y="4706792"/>
            <a:ext cx="7915608" cy="1871323"/>
            <a:chOff x="740067" y="3904712"/>
            <a:chExt cx="7915608" cy="1871323"/>
          </a:xfrm>
        </p:grpSpPr>
        <p:pic>
          <p:nvPicPr>
            <p:cNvPr id="21" name="Picture 20" descr="Screen Shot 2014-05-11 at 12.40.33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067" y="4044718"/>
              <a:ext cx="1190281" cy="1731317"/>
            </a:xfrm>
            <a:prstGeom prst="rect">
              <a:avLst/>
            </a:prstGeom>
          </p:spPr>
        </p:pic>
        <p:pic>
          <p:nvPicPr>
            <p:cNvPr id="22" name="Picture 21" descr="Screen Shot 2014-05-11 at 12.40.27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386" y="3904712"/>
              <a:ext cx="1978166" cy="1495125"/>
            </a:xfrm>
            <a:prstGeom prst="rect">
              <a:avLst/>
            </a:prstGeom>
          </p:spPr>
        </p:pic>
        <p:pic>
          <p:nvPicPr>
            <p:cNvPr id="23" name="Picture 22" descr="Screen Shot 2014-05-11 at 12.35.25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5448" y="4057372"/>
              <a:ext cx="1485900" cy="1511300"/>
            </a:xfrm>
            <a:prstGeom prst="rect">
              <a:avLst/>
            </a:prstGeom>
          </p:spPr>
        </p:pic>
        <p:pic>
          <p:nvPicPr>
            <p:cNvPr id="24" name="Picture 23" descr="Screen Shot 2014-05-11 at 12.34.51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5743" y="4044718"/>
              <a:ext cx="1759932" cy="1561794"/>
            </a:xfrm>
            <a:prstGeom prst="rect">
              <a:avLst/>
            </a:prstGeom>
          </p:spPr>
        </p:pic>
      </p:grpSp>
    </p:spTree>
    <p:extLst>
      <p:ext uri="{BB962C8B-B14F-4D97-AF65-F5344CB8AC3E}">
        <p14:creationId xmlns:p14="http://schemas.microsoft.com/office/powerpoint/2010/main" val="24136051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6788485" cy="1596941"/>
          </a:xfrm>
        </p:spPr>
        <p:txBody>
          <a:bodyPr>
            <a:normAutofit fontScale="90000"/>
          </a:bodyPr>
          <a:lstStyle/>
          <a:p>
            <a:pPr algn="l"/>
            <a:r>
              <a:rPr lang="en-US" sz="3600" dirty="0" smtClean="0"/>
              <a:t>“Learning” behavior may look </a:t>
            </a:r>
            <a:br>
              <a:rPr lang="en-US" sz="3600" dirty="0" smtClean="0"/>
            </a:br>
            <a:r>
              <a:rPr lang="en-US" sz="3600" dirty="0" smtClean="0"/>
              <a:t>very different with different levels of </a:t>
            </a:r>
            <a:br>
              <a:rPr lang="en-US" sz="3600" dirty="0" smtClean="0"/>
            </a:br>
            <a:r>
              <a:rPr lang="en-US" sz="3600" b="1" dirty="0" smtClean="0"/>
              <a:t>attention</a:t>
            </a:r>
            <a:r>
              <a:rPr lang="en-US" sz="3600" dirty="0" smtClean="0"/>
              <a:t> and </a:t>
            </a:r>
            <a:r>
              <a:rPr lang="en-US" sz="3600" b="1" dirty="0" smtClean="0"/>
              <a:t>memory</a:t>
            </a:r>
            <a:r>
              <a:rPr lang="en-US" sz="3600" dirty="0" smtClean="0"/>
              <a:t> constraints </a:t>
            </a:r>
            <a:endParaRPr lang="en-US" sz="3600" dirty="0"/>
          </a:p>
        </p:txBody>
      </p:sp>
      <p:sp>
        <p:nvSpPr>
          <p:cNvPr id="4" name="Slide Number Placeholder 3"/>
          <p:cNvSpPr>
            <a:spLocks noGrp="1"/>
          </p:cNvSpPr>
          <p:nvPr>
            <p:ph type="sldNum" sz="quarter" idx="12"/>
          </p:nvPr>
        </p:nvSpPr>
        <p:spPr/>
        <p:txBody>
          <a:bodyPr/>
          <a:lstStyle/>
          <a:p>
            <a:fld id="{86484AF0-C50E-614A-9E2C-D16F32E0B9E3}" type="slidenum">
              <a:rPr lang="en-US" smtClean="0"/>
              <a:t>6</a:t>
            </a:fld>
            <a:endParaRPr lang="en-US"/>
          </a:p>
        </p:txBody>
      </p:sp>
      <p:pic>
        <p:nvPicPr>
          <p:cNvPr id="6" name="Picture 5" descr="Screen Shot 2014-05-11 at 6.08.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2593474"/>
            <a:ext cx="3981337" cy="3242243"/>
          </a:xfrm>
          <a:prstGeom prst="rect">
            <a:avLst/>
          </a:prstGeom>
        </p:spPr>
      </p:pic>
      <p:grpSp>
        <p:nvGrpSpPr>
          <p:cNvPr id="7" name="Group 6"/>
          <p:cNvGrpSpPr/>
          <p:nvPr/>
        </p:nvGrpSpPr>
        <p:grpSpPr>
          <a:xfrm>
            <a:off x="5204623" y="2600831"/>
            <a:ext cx="3003588" cy="3020260"/>
            <a:chOff x="5204623" y="2600831"/>
            <a:chExt cx="3003588" cy="3020260"/>
          </a:xfrm>
        </p:grpSpPr>
        <p:grpSp>
          <p:nvGrpSpPr>
            <p:cNvPr id="8" name="Group 7"/>
            <p:cNvGrpSpPr/>
            <p:nvPr/>
          </p:nvGrpSpPr>
          <p:grpSpPr>
            <a:xfrm>
              <a:off x="5204623" y="2600831"/>
              <a:ext cx="3003588" cy="3020260"/>
              <a:chOff x="4762427" y="2326104"/>
              <a:chExt cx="3581546" cy="3729789"/>
            </a:xfrm>
          </p:grpSpPr>
          <p:pic>
            <p:nvPicPr>
              <p:cNvPr id="12" name="Picture 11" descr="05-mathematical-bab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427" y="2326104"/>
                <a:ext cx="3581546" cy="3729789"/>
              </a:xfrm>
              <a:prstGeom prst="rect">
                <a:avLst/>
              </a:prstGeom>
            </p:spPr>
          </p:pic>
          <p:sp>
            <p:nvSpPr>
              <p:cNvPr id="13" name="Rectangle 12"/>
              <p:cNvSpPr/>
              <p:nvPr/>
            </p:nvSpPr>
            <p:spPr>
              <a:xfrm>
                <a:off x="5641472" y="2660317"/>
                <a:ext cx="1831473" cy="708526"/>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descr="ball.jpeg"/>
            <p:cNvPicPr>
              <a:picLocks noChangeAspect="1"/>
            </p:cNvPicPr>
            <p:nvPr/>
          </p:nvPicPr>
          <p:blipFill rotWithShape="1">
            <a:blip r:embed="rId4">
              <a:extLst>
                <a:ext uri="{28A0092B-C50C-407E-A947-70E740481C1C}">
                  <a14:useLocalDpi xmlns:a14="http://schemas.microsoft.com/office/drawing/2010/main" val="0"/>
                </a:ext>
              </a:extLst>
            </a:blip>
            <a:srcRect l="13995" t="11770" r="15570" b="15570"/>
            <a:stretch/>
          </p:blipFill>
          <p:spPr>
            <a:xfrm>
              <a:off x="7018414" y="2892952"/>
              <a:ext cx="496473" cy="512151"/>
            </a:xfrm>
            <a:prstGeom prst="rect">
              <a:avLst/>
            </a:prstGeom>
          </p:spPr>
        </p:pic>
        <p:sp>
          <p:nvSpPr>
            <p:cNvPr id="10" name="TextBox 9"/>
            <p:cNvSpPr txBox="1"/>
            <p:nvPr/>
          </p:nvSpPr>
          <p:spPr>
            <a:xfrm>
              <a:off x="5741291" y="2912714"/>
              <a:ext cx="702287" cy="369332"/>
            </a:xfrm>
            <a:prstGeom prst="rect">
              <a:avLst/>
            </a:prstGeom>
            <a:noFill/>
          </p:spPr>
          <p:txBody>
            <a:bodyPr wrap="square" rtlCol="0">
              <a:spAutoFit/>
            </a:bodyPr>
            <a:lstStyle/>
            <a:p>
              <a:pPr algn="ctr"/>
              <a:r>
                <a:rPr lang="en-US" dirty="0" smtClean="0"/>
                <a:t>BALL</a:t>
              </a:r>
              <a:endParaRPr lang="en-US" dirty="0"/>
            </a:p>
          </p:txBody>
        </p:sp>
        <p:cxnSp>
          <p:nvCxnSpPr>
            <p:cNvPr id="11" name="Straight Connector 10"/>
            <p:cNvCxnSpPr/>
            <p:nvPr/>
          </p:nvCxnSpPr>
          <p:spPr>
            <a:xfrm>
              <a:off x="6443578" y="3114843"/>
              <a:ext cx="45452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750611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7537" cy="1143000"/>
          </a:xfrm>
        </p:spPr>
        <p:txBody>
          <a:bodyPr>
            <a:normAutofit/>
          </a:bodyPr>
          <a:lstStyle/>
          <a:p>
            <a:pPr algn="l"/>
            <a:r>
              <a:rPr lang="en-US" dirty="0"/>
              <a:t>R</a:t>
            </a:r>
            <a:r>
              <a:rPr lang="en-US" dirty="0" smtClean="0"/>
              <a:t>oadmap </a:t>
            </a:r>
            <a:endParaRPr lang="en-US" dirty="0"/>
          </a:p>
        </p:txBody>
      </p:sp>
      <p:sp>
        <p:nvSpPr>
          <p:cNvPr id="3" name="Content Placeholder 2"/>
          <p:cNvSpPr>
            <a:spLocks noGrp="1"/>
          </p:cNvSpPr>
          <p:nvPr>
            <p:ph idx="1"/>
          </p:nvPr>
        </p:nvSpPr>
        <p:spPr>
          <a:xfrm>
            <a:off x="1335302" y="1689756"/>
            <a:ext cx="7193751" cy="4525963"/>
          </a:xfrm>
        </p:spPr>
        <p:txBody>
          <a:bodyPr>
            <a:normAutofit lnSpcReduction="10000"/>
          </a:bodyPr>
          <a:lstStyle/>
          <a:p>
            <a:pPr marL="0" indent="0">
              <a:buNone/>
            </a:pPr>
            <a:r>
              <a:rPr lang="en-US" sz="3100" dirty="0" smtClean="0">
                <a:latin typeface="Helvetica Light"/>
                <a:cs typeface="Helvetica Light"/>
              </a:rPr>
              <a:t>The puzzle of word learning and solutions to the problem of referential uncertainty </a:t>
            </a:r>
          </a:p>
          <a:p>
            <a:pPr marL="0" indent="0">
              <a:buNone/>
            </a:pPr>
            <a:endParaRPr lang="en-US" sz="3100" dirty="0" smtClean="0">
              <a:latin typeface="Helvetica Light"/>
              <a:cs typeface="Helvetica Light"/>
            </a:endParaRPr>
          </a:p>
          <a:p>
            <a:pPr marL="0" indent="0">
              <a:buNone/>
            </a:pPr>
            <a:r>
              <a:rPr lang="en-US" sz="3100" dirty="0" smtClean="0">
                <a:latin typeface="Helvetica Light"/>
                <a:cs typeface="Helvetica Light"/>
              </a:rPr>
              <a:t>Word learning as Bayesian Inference</a:t>
            </a:r>
          </a:p>
          <a:p>
            <a:pPr marL="0" indent="0">
              <a:buNone/>
            </a:pPr>
            <a:r>
              <a:rPr lang="en-US" sz="3100" dirty="0" smtClean="0">
                <a:latin typeface="Helvetica Light"/>
                <a:cs typeface="Helvetica Light"/>
              </a:rPr>
              <a:t>captures uncertainty in learning  </a:t>
            </a:r>
          </a:p>
          <a:p>
            <a:pPr marL="0" indent="0">
              <a:buNone/>
            </a:pPr>
            <a:endParaRPr lang="en-US" sz="3100" dirty="0" smtClean="0">
              <a:latin typeface="Helvetica Light"/>
              <a:cs typeface="Helvetica Light"/>
            </a:endParaRPr>
          </a:p>
          <a:p>
            <a:pPr marL="0" indent="0">
              <a:buNone/>
            </a:pPr>
            <a:r>
              <a:rPr lang="en-US" sz="3100" dirty="0" smtClean="0">
                <a:latin typeface="Helvetica Light"/>
                <a:cs typeface="Helvetica Light"/>
              </a:rPr>
              <a:t>A novel, large-scale experiment and computational model</a:t>
            </a:r>
            <a:endParaRPr lang="en-US" sz="3100" dirty="0">
              <a:latin typeface="Helvetica Light"/>
              <a:cs typeface="Helvetica Light"/>
            </a:endParaRPr>
          </a:p>
        </p:txBody>
      </p:sp>
      <p:sp>
        <p:nvSpPr>
          <p:cNvPr id="4" name="Slide Number Placeholder 3"/>
          <p:cNvSpPr>
            <a:spLocks noGrp="1"/>
          </p:cNvSpPr>
          <p:nvPr>
            <p:ph type="sldNum" sz="quarter" idx="12"/>
          </p:nvPr>
        </p:nvSpPr>
        <p:spPr/>
        <p:txBody>
          <a:bodyPr/>
          <a:lstStyle/>
          <a:p>
            <a:fld id="{86484AF0-C50E-614A-9E2C-D16F32E0B9E3}" type="slidenum">
              <a:rPr lang="en-US" smtClean="0"/>
              <a:t>7</a:t>
            </a:fld>
            <a:endParaRPr lang="en-US"/>
          </a:p>
        </p:txBody>
      </p:sp>
    </p:spTree>
    <p:extLst>
      <p:ext uri="{BB962C8B-B14F-4D97-AF65-F5344CB8AC3E}">
        <p14:creationId xmlns:p14="http://schemas.microsoft.com/office/powerpoint/2010/main" val="1908398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2" end="2"/>
                                            </p:txEl>
                                          </p:spTgt>
                                        </p:tgtEl>
                                        <p:attrNameLst>
                                          <p:attrName>style.opacity</p:attrName>
                                        </p:attrNameLst>
                                      </p:cBhvr>
                                      <p:to>
                                        <p:strVal val="0.5"/>
                                      </p:to>
                                    </p:set>
                                    <p:animEffect filter="image" prLst="opacity: 0.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3" end="3"/>
                                            </p:txEl>
                                          </p:spTgt>
                                        </p:tgtEl>
                                        <p:attrNameLst>
                                          <p:attrName>style.opacity</p:attrName>
                                        </p:attrNameLst>
                                      </p:cBhvr>
                                      <p:to>
                                        <p:strVal val="0.5"/>
                                      </p:to>
                                    </p:set>
                                    <p:animEffect filter="image" prLst="opacity: 0.5">
                                      <p:cBhvr rctx="IE">
                                        <p:cTn id="10" dur="indefinite"/>
                                        <p:tgtEl>
                                          <p:spTgt spid="3">
                                            <p:txEl>
                                              <p:pRg st="3" end="3"/>
                                            </p:txEl>
                                          </p:spTgt>
                                        </p:tgtEl>
                                      </p:cBhvr>
                                    </p:animEffect>
                                  </p:childTnLst>
                                </p:cTn>
                              </p:par>
                              <p:par>
                                <p:cTn id="11" presetID="9" presetClass="emph" presetSubtype="0" nodeType="withEffect">
                                  <p:stCondLst>
                                    <p:cond delay="0"/>
                                  </p:stCondLst>
                                  <p:childTnLst>
                                    <p:set>
                                      <p:cBhvr rctx="PPT">
                                        <p:cTn id="12" dur="indefinite"/>
                                        <p:tgtEl>
                                          <p:spTgt spid="3">
                                            <p:txEl>
                                              <p:pRg st="5" end="5"/>
                                            </p:txEl>
                                          </p:spTgt>
                                        </p:tgtEl>
                                        <p:attrNameLst>
                                          <p:attrName>style.opacity</p:attrName>
                                        </p:attrNameLst>
                                      </p:cBhvr>
                                      <p:to>
                                        <p:strVal val="0.5"/>
                                      </p:to>
                                    </p:set>
                                    <p:animEffect filter="image" prLst="opacity: 0.5">
                                      <p:cBhvr rctx="IE">
                                        <p:cTn id="13"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5358063" cy="1143000"/>
          </a:xfrm>
        </p:spPr>
        <p:txBody>
          <a:bodyPr>
            <a:normAutofit fontScale="90000"/>
          </a:bodyPr>
          <a:lstStyle/>
          <a:p>
            <a:pPr algn="l"/>
            <a:r>
              <a:rPr lang="en-US" dirty="0" smtClean="0"/>
              <a:t>The problem of referential uncertainty</a:t>
            </a:r>
            <a:endParaRPr lang="en-US" dirty="0"/>
          </a:p>
        </p:txBody>
      </p:sp>
      <p:sp>
        <p:nvSpPr>
          <p:cNvPr id="4" name="Slide Number Placeholder 3"/>
          <p:cNvSpPr>
            <a:spLocks noGrp="1"/>
          </p:cNvSpPr>
          <p:nvPr>
            <p:ph type="sldNum" sz="quarter" idx="12"/>
          </p:nvPr>
        </p:nvSpPr>
        <p:spPr/>
        <p:txBody>
          <a:bodyPr/>
          <a:lstStyle/>
          <a:p>
            <a:fld id="{86484AF0-C50E-614A-9E2C-D16F32E0B9E3}" type="slidenum">
              <a:rPr lang="en-US" smtClean="0"/>
              <a:t>8</a:t>
            </a:fld>
            <a:endParaRPr lang="en-US"/>
          </a:p>
        </p:txBody>
      </p:sp>
      <p:pic>
        <p:nvPicPr>
          <p:cNvPr id="3" name="Picture 2" descr="lots_of_toy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748" y="2181727"/>
            <a:ext cx="3494504" cy="3494504"/>
          </a:xfrm>
          <a:prstGeom prst="rect">
            <a:avLst/>
          </a:prstGeom>
        </p:spPr>
      </p:pic>
    </p:spTree>
    <p:extLst>
      <p:ext uri="{BB962C8B-B14F-4D97-AF65-F5344CB8AC3E}">
        <p14:creationId xmlns:p14="http://schemas.microsoft.com/office/powerpoint/2010/main" val="21946078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Reducing uncertainty with </a:t>
            </a:r>
            <a:br>
              <a:rPr lang="en-US" dirty="0" smtClean="0"/>
            </a:br>
            <a:r>
              <a:rPr lang="en-US" b="1" dirty="0" smtClean="0"/>
              <a:t>social information</a:t>
            </a:r>
            <a:endParaRPr lang="en-US" b="1" dirty="0"/>
          </a:p>
        </p:txBody>
      </p:sp>
      <p:sp>
        <p:nvSpPr>
          <p:cNvPr id="4" name="Slide Number Placeholder 3"/>
          <p:cNvSpPr>
            <a:spLocks noGrp="1"/>
          </p:cNvSpPr>
          <p:nvPr>
            <p:ph type="sldNum" sz="quarter" idx="12"/>
          </p:nvPr>
        </p:nvSpPr>
        <p:spPr/>
        <p:txBody>
          <a:bodyPr/>
          <a:lstStyle/>
          <a:p>
            <a:fld id="{86484AF0-C50E-614A-9E2C-D16F32E0B9E3}" type="slidenum">
              <a:rPr lang="en-US" smtClean="0"/>
              <a:t>9</a:t>
            </a:fld>
            <a:endParaRPr lang="en-US"/>
          </a:p>
        </p:txBody>
      </p:sp>
    </p:spTree>
    <p:extLst>
      <p:ext uri="{BB962C8B-B14F-4D97-AF65-F5344CB8AC3E}">
        <p14:creationId xmlns:p14="http://schemas.microsoft.com/office/powerpoint/2010/main" val="531474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5560</TotalTime>
  <Words>833</Words>
  <Application>Microsoft Macintosh PowerPoint</Application>
  <PresentationFormat>On-screen Show (4:3)</PresentationFormat>
  <Paragraphs>185</Paragraphs>
  <Slides>40</Slides>
  <Notes>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Exploring the interaction of  social cues, attention, and memory  during cross-situational word learning</vt:lpstr>
      <vt:lpstr>PowerPoint Presentation</vt:lpstr>
      <vt:lpstr>PowerPoint Presentation</vt:lpstr>
      <vt:lpstr>PowerPoint Presentation</vt:lpstr>
      <vt:lpstr>PowerPoint Presentation</vt:lpstr>
      <vt:lpstr>“Learning” behavior may look  very different with different levels of  attention and memory constraints </vt:lpstr>
      <vt:lpstr>Roadmap </vt:lpstr>
      <vt:lpstr>The problem of referential uncertainty</vt:lpstr>
      <vt:lpstr>Reducing uncertainty with  social information</vt:lpstr>
      <vt:lpstr>Reducing uncertainty with  cross-situational statistics </vt:lpstr>
      <vt:lpstr>Within each view, there are debates about the underlying mechanism</vt:lpstr>
      <vt:lpstr>Researchers debate the underlying mechanism that supports cross-situational word learning</vt:lpstr>
      <vt:lpstr>Social cues: constraints, communicative, or pedagogical?</vt:lpstr>
      <vt:lpstr>Integrating statistical and social word learning</vt:lpstr>
      <vt:lpstr>Roadmap </vt:lpstr>
      <vt:lpstr>Large-scale experiment manipulating  attention and memory demands in a cross-situational learning task</vt:lpstr>
      <vt:lpstr>Same trials</vt:lpstr>
      <vt:lpstr>Switch trials</vt:lpstr>
      <vt:lpstr>PowerPoint Presentation</vt:lpstr>
      <vt:lpstr>PowerPoint Presentation</vt:lpstr>
      <vt:lpstr>Social exposure trials</vt:lpstr>
      <vt:lpstr>All test trials were  “non-social”</vt:lpstr>
      <vt:lpstr>Varied the number of  referents on exposure trials</vt:lpstr>
      <vt:lpstr>Varied the delay between  exposure and test</vt:lpstr>
      <vt:lpstr>Exposure trials</vt:lpstr>
      <vt:lpstr>Accuracy</vt:lpstr>
      <vt:lpstr>Reaction time </vt:lpstr>
      <vt:lpstr>Word learning as joint inference about a speaker’s referential intent and the correct word-object mapping</vt:lpstr>
      <vt:lpstr>Word learning as joint inference about a speaker’s referential intent and the correct word-object mapping</vt:lpstr>
      <vt:lpstr>The model includes parameters that capture:</vt:lpstr>
      <vt:lpstr>Varying single parameters does not  capture human performance</vt:lpstr>
      <vt:lpstr>Simulations</vt:lpstr>
      <vt:lpstr>Eye gaze as pedagogy</vt:lpstr>
      <vt:lpstr>Conclusions </vt:lpstr>
      <vt:lpstr>Developmental predictions</vt:lpstr>
      <vt:lpstr>Hypothetical distribution of  labeling events with social cues</vt:lpstr>
      <vt:lpstr>Acknowledgements </vt:lpstr>
      <vt:lpstr>Statistical learning at scale</vt:lpstr>
      <vt:lpstr>PowerPoint Presentation</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uncertainty:  exploring the role of social cues in cross-situational word learning</dc:title>
  <dc:creator>Kyle MacDonald</dc:creator>
  <cp:lastModifiedBy>Kyle MacDonald</cp:lastModifiedBy>
  <cp:revision>58</cp:revision>
  <dcterms:created xsi:type="dcterms:W3CDTF">2014-05-08T19:34:54Z</dcterms:created>
  <dcterms:modified xsi:type="dcterms:W3CDTF">2014-05-12T17:32:57Z</dcterms:modified>
</cp:coreProperties>
</file>