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EBAD3-B93E-6C49-8677-E8D866BC73C2}" type="datetimeFigureOut">
              <a:rPr lang="en-US" smtClean="0"/>
              <a:t>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060EC-B8E6-7943-B3FB-4AE07890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word learning,</a:t>
            </a:r>
            <a:r>
              <a:rPr lang="en-US" baseline="0" dirty="0" smtClean="0"/>
              <a:t> if you could store and retrieve all the objects that you see when you hear a new word, then the problem becomes trivial. But since attention and memory are limited resources, there is a debate about whether learning looks more like single hypothesis tracking or a more distributed form of co-occurrence or hypothesis tracking.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92% of exposure trials </a:t>
            </a:r>
            <a:r>
              <a:rPr lang="en-US" baseline="0" dirty="0" smtClean="0"/>
              <a:t>participants chose the target of eye gaze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 Light"/>
                <a:cs typeface="Helvetica Light"/>
              </a:rPr>
              <a:t>With </a:t>
            </a:r>
            <a:r>
              <a:rPr lang="en-US" dirty="0" smtClean="0">
                <a:latin typeface="Helvetica Light"/>
                <a:cs typeface="Helvetica Light"/>
              </a:rPr>
              <a:t>eye</a:t>
            </a:r>
            <a:r>
              <a:rPr lang="en-US" baseline="0" dirty="0" smtClean="0">
                <a:latin typeface="Helvetica Light"/>
                <a:cs typeface="Helvetica Light"/>
              </a:rPr>
              <a:t> gaze</a:t>
            </a:r>
            <a:r>
              <a:rPr lang="en-US" dirty="0" smtClean="0">
                <a:latin typeface="Helvetica Light"/>
                <a:cs typeface="Helvetica Light"/>
              </a:rPr>
              <a:t> </a:t>
            </a:r>
            <a:r>
              <a:rPr lang="en-US" dirty="0" smtClean="0">
                <a:latin typeface="Helvetica Light"/>
                <a:cs typeface="Helvetica Light"/>
              </a:rPr>
              <a:t>during exposure, </a:t>
            </a:r>
            <a:r>
              <a:rPr lang="en-US" dirty="0" smtClean="0">
                <a:latin typeface="Helvetica Light"/>
                <a:cs typeface="Helvetica Light"/>
              </a:rPr>
              <a:t>participants</a:t>
            </a:r>
            <a:r>
              <a:rPr lang="en-US" baseline="0" dirty="0" smtClean="0">
                <a:latin typeface="Helvetica Light"/>
                <a:cs typeface="Helvetica Light"/>
              </a:rPr>
              <a:t> spent less time making a decision and did not show evidence of tracking the alternative referents. I think this shows evidence that participants were allocating resources differently based on the evidence they were given.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90A2D-B8FC-BB47-B914-623F88A079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3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E09D-CD6D-2F49-89A4-8307196A91F3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499C-CDD5-6940-A19B-F845355F0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cs typeface="Helvetica"/>
              </a:rPr>
              <a:t>Referential cues modulate </a:t>
            </a:r>
            <a:r>
              <a:rPr lang="en-US" sz="4000" b="1" dirty="0">
                <a:cs typeface="Helvetica"/>
              </a:rPr>
              <a:t>the </a:t>
            </a:r>
            <a:r>
              <a:rPr lang="en-US" sz="4000" b="1" dirty="0" smtClean="0">
                <a:cs typeface="Helvetica"/>
              </a:rPr>
              <a:t>allocation of attention during </a:t>
            </a:r>
            <a:br>
              <a:rPr lang="en-US" sz="4000" b="1" dirty="0" smtClean="0">
                <a:cs typeface="Helvetica"/>
              </a:rPr>
            </a:br>
            <a:r>
              <a:rPr lang="en-US" sz="4000" b="1" dirty="0" smtClean="0">
                <a:cs typeface="Helvetica"/>
              </a:rPr>
              <a:t>cross</a:t>
            </a:r>
            <a:r>
              <a:rPr lang="en-US" sz="4000" b="1" dirty="0">
                <a:cs typeface="Helvetica"/>
              </a:rPr>
              <a:t>-situational word learning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702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Helvetica"/>
                <a:cs typeface="Helvetica"/>
              </a:rPr>
              <a:t>Resource rationality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55584" y="1431100"/>
            <a:ext cx="66441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-"/>
            </a:pPr>
            <a:r>
              <a:rPr lang="en-US" dirty="0" smtClean="0">
                <a:latin typeface="Helvetica Light"/>
                <a:cs typeface="Helvetica Light"/>
              </a:rPr>
              <a:t>Learners must deal with referential ambiguity in order to learn new words.</a:t>
            </a:r>
          </a:p>
          <a:p>
            <a:pPr marL="0" indent="0"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>
              <a:buFont typeface="Lucida Grande"/>
              <a:buChar char="-"/>
            </a:pPr>
            <a:r>
              <a:rPr lang="en-US" dirty="0" smtClean="0">
                <a:latin typeface="Helvetica Light"/>
                <a:cs typeface="Helvetica Light"/>
              </a:rPr>
              <a:t>Learners have limited c</a:t>
            </a:r>
            <a:r>
              <a:rPr lang="en-US" dirty="0" smtClean="0">
                <a:latin typeface="Helvetica Light"/>
                <a:cs typeface="Helvetica Light"/>
              </a:rPr>
              <a:t>ognitive resources (attention, memory), and need to m</a:t>
            </a:r>
            <a:r>
              <a:rPr lang="en-US" dirty="0" smtClean="0">
                <a:latin typeface="Helvetica Light"/>
                <a:cs typeface="Helvetica Light"/>
              </a:rPr>
              <a:t>ake decisions about the optimal way to use these limited resources.</a:t>
            </a:r>
          </a:p>
          <a:p>
            <a:pPr marL="0" indent="0"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>
              <a:buFont typeface="Lucida Grande"/>
              <a:buChar char="-"/>
            </a:pPr>
            <a:r>
              <a:rPr lang="en-US" dirty="0" smtClean="0">
                <a:latin typeface="Helvetica Light"/>
                <a:cs typeface="Helvetica Light"/>
              </a:rPr>
              <a:t>How learners choose to allocate attention to possible referents varies based on the presence of referential cues.</a:t>
            </a:r>
          </a:p>
          <a:p>
            <a:pPr marL="0" indent="0"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07 at 11.34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22" y="2462076"/>
            <a:ext cx="3662686" cy="3038241"/>
          </a:xfrm>
          <a:prstGeom prst="rect">
            <a:avLst/>
          </a:prstGeom>
        </p:spPr>
      </p:pic>
      <p:pic>
        <p:nvPicPr>
          <p:cNvPr id="5" name="Picture 4" descr="Screen Shot 2014-12-07 at 11.35.39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2" y="2462076"/>
            <a:ext cx="3552900" cy="30382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50478"/>
            <a:ext cx="4005381" cy="774177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4BACC6"/>
                </a:solidFill>
                <a:latin typeface="Helvetica"/>
                <a:cs typeface="Helvetica"/>
              </a:rPr>
              <a:t>Social </a:t>
            </a:r>
            <a:r>
              <a:rPr lang="en-US" sz="2800" dirty="0" smtClean="0">
                <a:latin typeface="Helvetica"/>
                <a:cs typeface="Helvetica"/>
              </a:rPr>
              <a:t>learning trials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03559" y="1096029"/>
            <a:ext cx="4640441" cy="988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2"/>
                </a:solidFill>
                <a:cs typeface="Helvetica"/>
              </a:rPr>
              <a:t>Non-social </a:t>
            </a:r>
            <a:r>
              <a:rPr lang="en-US" sz="2800" dirty="0" smtClean="0">
                <a:cs typeface="Helvetica"/>
              </a:rPr>
              <a:t>learning trials</a:t>
            </a:r>
            <a:endParaRPr lang="en-US" sz="2800" dirty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1689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0574" y="25401"/>
            <a:ext cx="7122426" cy="162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 Light"/>
                <a:cs typeface="Helvetica Light"/>
              </a:rPr>
              <a:t>Accuracy</a:t>
            </a:r>
            <a:r>
              <a:rPr lang="en-US" sz="3200" dirty="0">
                <a:latin typeface="Helvetica Light"/>
                <a:cs typeface="Helvetica Light"/>
              </a:rPr>
              <a:t> </a:t>
            </a:r>
            <a:r>
              <a:rPr lang="en-US" sz="3200" dirty="0" smtClean="0">
                <a:latin typeface="Helvetica Light"/>
                <a:cs typeface="Helvetica Light"/>
              </a:rPr>
              <a:t>on same/switch trials</a:t>
            </a:r>
            <a:endParaRPr lang="en-US" sz="3200" dirty="0">
              <a:latin typeface="Helvetica Light"/>
              <a:cs typeface="Helvetica Light"/>
            </a:endParaRPr>
          </a:p>
        </p:txBody>
      </p:sp>
      <p:pic>
        <p:nvPicPr>
          <p:cNvPr id="2" name="Picture 1" descr="acc-test-soc-xsit-l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26" y="1966864"/>
            <a:ext cx="6362700" cy="4038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Screen Shot 2014-12-07 at 11.34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2" y="343247"/>
            <a:ext cx="1580998" cy="13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1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l"/>
            <a:r>
              <a:rPr lang="en-US" sz="3600" dirty="0" smtClean="0">
                <a:latin typeface="Helvetica Light"/>
                <a:cs typeface="Helvetica Light"/>
              </a:rPr>
              <a:t>Participants take longer to respond on </a:t>
            </a:r>
            <a:r>
              <a:rPr lang="en-US" sz="3600" dirty="0" smtClean="0">
                <a:solidFill>
                  <a:srgbClr val="FF0000"/>
                </a:solidFill>
                <a:latin typeface="Helvetica Light"/>
                <a:cs typeface="Helvetica Light"/>
              </a:rPr>
              <a:t>no-social exposure</a:t>
            </a:r>
            <a:r>
              <a:rPr lang="en-US" sz="3600" dirty="0" smtClean="0">
                <a:latin typeface="Helvetica Light"/>
                <a:cs typeface="Helvetica Light"/>
              </a:rPr>
              <a:t> trials </a:t>
            </a:r>
            <a:endParaRPr lang="en-US" sz="3600" dirty="0" smtClean="0">
              <a:latin typeface="Helvetica Light"/>
              <a:cs typeface="Helvetica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55584" y="1431100"/>
            <a:ext cx="66441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Font typeface="Arial"/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5" name="Picture 4" descr="rt-expos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69" y="2060515"/>
            <a:ext cx="5197617" cy="37570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7B33-6436-E84B-93D1-E1D81CF714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217</Words>
  <Application>Microsoft Macintosh PowerPoint</Application>
  <PresentationFormat>On-screen Show (4:3)</PresentationFormat>
  <Paragraphs>28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Referential cues modulate the allocation of attention during  cross-situational word learning </vt:lpstr>
      <vt:lpstr>Resource rationality</vt:lpstr>
      <vt:lpstr>Social learning trials</vt:lpstr>
      <vt:lpstr>PowerPoint Presentation</vt:lpstr>
      <vt:lpstr>Participants take longer to respond on no-social exposure trials 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Referential cues modulate the strength of encoding in cross-situational word learning </dc:title>
  <dc:creator>Kyle MacDonald</dc:creator>
  <cp:lastModifiedBy>Kyle MacDonald</cp:lastModifiedBy>
  <cp:revision>6</cp:revision>
  <dcterms:created xsi:type="dcterms:W3CDTF">2015-01-06T19:06:34Z</dcterms:created>
  <dcterms:modified xsi:type="dcterms:W3CDTF">2015-01-06T19:58:50Z</dcterms:modified>
</cp:coreProperties>
</file>