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Lst>
  <p:notesMasterIdLst>
    <p:notesMasterId r:id="rId17"/>
  </p:notesMasterIdLst>
  <p:handoutMasterIdLst>
    <p:handoutMasterId r:id="rId18"/>
  </p:handoutMasterIdLst>
  <p:sldIdLst>
    <p:sldId id="409" r:id="rId7"/>
    <p:sldId id="534" r:id="rId8"/>
    <p:sldId id="536" r:id="rId9"/>
    <p:sldId id="537" r:id="rId10"/>
    <p:sldId id="538" r:id="rId11"/>
    <p:sldId id="540" r:id="rId12"/>
    <p:sldId id="541" r:id="rId13"/>
    <p:sldId id="542" r:id="rId14"/>
    <p:sldId id="543" r:id="rId15"/>
    <p:sldId id="527" r:id="rId16"/>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Intro" id="{624822EC-37D7-404C-B5BB-58E7B24D68AC}">
          <p14:sldIdLst>
            <p14:sldId id="534"/>
            <p14:sldId id="536"/>
            <p14:sldId id="537"/>
            <p14:sldId id="538"/>
            <p14:sldId id="540"/>
            <p14:sldId id="541"/>
            <p14:sldId id="542"/>
            <p14:sldId id="543"/>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72042" autoAdjust="0"/>
  </p:normalViewPr>
  <p:slideViewPr>
    <p:cSldViewPr snapToGrid="0">
      <p:cViewPr varScale="1">
        <p:scale>
          <a:sx n="76" d="100"/>
          <a:sy n="76" d="100"/>
        </p:scale>
        <p:origin x="1338" y="90"/>
      </p:cViewPr>
      <p:guideLst>
        <p:guide orient="horz" pos="1472"/>
        <p:guide orient="horz" pos="2936"/>
        <p:guide pos="3917"/>
      </p:guideLst>
    </p:cSldViewPr>
  </p:slideViewPr>
  <p:notesTextViewPr>
    <p:cViewPr>
      <p:scale>
        <a:sx n="200" d="100"/>
        <a:sy n="200" d="100"/>
      </p:scale>
      <p:origin x="0" y="0"/>
    </p:cViewPr>
  </p:notesTextViewPr>
  <p:sorterViewPr>
    <p:cViewPr varScale="1">
      <p:scale>
        <a:sx n="1" d="1"/>
        <a:sy n="1" d="1"/>
      </p:scale>
      <p:origin x="0" y="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26.01.2016</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endParaRPr lang="en-US" sz="1400" baseline="0"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1/26/2016</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 Test Lab,</a:t>
            </a:r>
            <a:r>
              <a:rPr lang="de-DE" baseline="0" dirty="0"/>
              <a:t> das folgende Vorteile bietet:</a:t>
            </a:r>
          </a:p>
          <a:p>
            <a:pPr marL="285750" indent="-285750">
              <a:buFont typeface="Arial" panose="020B0604020202020204" pitchFamily="34" charset="0"/>
              <a:buChar char="•"/>
            </a:pPr>
            <a:r>
              <a:rPr lang="de-DE" baseline="0" dirty="0"/>
              <a:t>Kann jederzeit erstellt, eingeschaltet und ausgeschaltet werden.</a:t>
            </a:r>
          </a:p>
          <a:p>
            <a:pPr marL="285750" indent="-285750">
              <a:buFont typeface="Arial" panose="020B0604020202020204" pitchFamily="34" charset="0"/>
              <a:buChar char="•"/>
            </a:pPr>
            <a:r>
              <a:rPr lang="de-DE" baseline="0" dirty="0"/>
              <a:t>Kann beliebig erweitert und reduziert werden.</a:t>
            </a:r>
          </a:p>
          <a:p>
            <a:pPr marL="285750" indent="-285750">
              <a:buFont typeface="Arial" panose="020B0604020202020204" pitchFamily="34" charset="0"/>
              <a:buChar char="•"/>
            </a:pPr>
            <a:r>
              <a:rPr lang="de-DE" baseline="0" dirty="0"/>
              <a:t>Ein ausgeschaltetes Test Lab kostet dann nur noch Speicherkosten.</a:t>
            </a:r>
            <a:endParaRPr lang="de-DE" dirty="0"/>
          </a:p>
          <a:p>
            <a:endParaRPr lang="de-DE" dirty="0"/>
          </a:p>
          <a:p>
            <a:r>
              <a:rPr lang="de-DE" dirty="0"/>
              <a:t>http://azure.microsoft.com/de-de/offers/ms-azr-0063p</a:t>
            </a:r>
          </a:p>
          <a:p>
            <a:endParaRPr lang="de-DE" dirty="0"/>
          </a:p>
          <a:p>
            <a:r>
              <a:rPr lang="de-DE" dirty="0"/>
              <a:t>Ohne Gewähr. Berechnungen wurden</a:t>
            </a:r>
            <a:r>
              <a:rPr lang="de-DE" baseline="0" dirty="0"/>
              <a:t> nach besten Wissen erstellt, dennoch können Fehler nicht ausgeschlossen werden.</a:t>
            </a:r>
            <a:endParaRPr lang="de-DE" dirty="0"/>
          </a:p>
        </p:txBody>
      </p:sp>
      <p:sp>
        <p:nvSpPr>
          <p:cNvPr id="4" name="Foliennummernplatzhalter 3"/>
          <p:cNvSpPr>
            <a:spLocks noGrp="1"/>
          </p:cNvSpPr>
          <p:nvPr>
            <p:ph type="sldNum" sz="quarter" idx="10"/>
          </p:nvPr>
        </p:nvSpPr>
        <p:spPr/>
        <p:txBody>
          <a:bodyPr/>
          <a:lstStyle/>
          <a:p>
            <a:fld id="{39914D0C-339F-421F-98FD-3094EED5FB99}" type="slidenum">
              <a:rPr lang="de-DE" smtClean="0"/>
              <a:t>6</a:t>
            </a:fld>
            <a:endParaRPr lang="de-DE"/>
          </a:p>
        </p:txBody>
      </p:sp>
    </p:spTree>
    <p:extLst>
      <p:ext uri="{BB962C8B-B14F-4D97-AF65-F5344CB8AC3E}">
        <p14:creationId xmlns:p14="http://schemas.microsoft.com/office/powerpoint/2010/main" val="272618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Webseite für hohe Anforderungen:</a:t>
            </a:r>
          </a:p>
          <a:p>
            <a:pPr marL="285750" indent="-285750">
              <a:buFont typeface="Arial" panose="020B0604020202020204" pitchFamily="34" charset="0"/>
              <a:buChar char="•"/>
            </a:pPr>
            <a:r>
              <a:rPr lang="de-DE" dirty="0"/>
              <a:t>In der Hauptzeit 10 Maschinen,</a:t>
            </a:r>
            <a:r>
              <a:rPr lang="de-DE" baseline="0" dirty="0"/>
              <a:t> in der Nebenzeit nur 3 Maschinen.</a:t>
            </a:r>
          </a:p>
          <a:p>
            <a:pPr marL="285750" indent="-285750">
              <a:buFont typeface="Arial" panose="020B0604020202020204" pitchFamily="34" charset="0"/>
              <a:buChar char="•"/>
            </a:pPr>
            <a:r>
              <a:rPr lang="de-DE" baseline="0" dirty="0"/>
              <a:t>SSL-Kosten sind inklusive. (Zertifikate müssen separat erworben/bereitgestellt werden.)</a:t>
            </a:r>
          </a:p>
          <a:p>
            <a:pPr marL="285750" indent="-285750">
              <a:buFont typeface="Arial" panose="020B0604020202020204" pitchFamily="34" charset="0"/>
              <a:buChar char="•"/>
            </a:pPr>
            <a:endParaRPr lang="de-DE" dirty="0"/>
          </a:p>
          <a:p>
            <a:endParaRPr lang="de-DE" dirty="0"/>
          </a:p>
          <a:p>
            <a:r>
              <a:rPr lang="de-DE" dirty="0"/>
              <a:t>PAYG</a:t>
            </a:r>
            <a:r>
              <a:rPr lang="de-DE" baseline="0" dirty="0"/>
              <a:t> = Pay-</a:t>
            </a:r>
            <a:r>
              <a:rPr lang="de-DE" baseline="0" dirty="0" err="1"/>
              <a:t>as</a:t>
            </a:r>
            <a:r>
              <a:rPr lang="de-DE" baseline="0" dirty="0"/>
              <a:t>-</a:t>
            </a:r>
            <a:r>
              <a:rPr lang="de-DE" baseline="0" dirty="0" err="1"/>
              <a:t>you-go</a:t>
            </a:r>
            <a:r>
              <a:rPr lang="de-DE" baseline="0" dirty="0"/>
              <a:t>, Verbrauchstarif</a:t>
            </a:r>
          </a:p>
          <a:p>
            <a:endParaRPr lang="de-DE" baseline="0" dirty="0"/>
          </a:p>
          <a:p>
            <a:pPr marL="0" marR="0" indent="0" algn="l" defTabSz="932425" rtl="0" eaLnBrk="1" fontAlgn="auto" latinLnBrk="0" hangingPunct="1">
              <a:lnSpc>
                <a:spcPct val="100000"/>
              </a:lnSpc>
              <a:spcBef>
                <a:spcPts val="0"/>
              </a:spcBef>
              <a:spcAft>
                <a:spcPts val="0"/>
              </a:spcAft>
              <a:buClrTx/>
              <a:buSzTx/>
              <a:buFontTx/>
              <a:buNone/>
              <a:tabLst/>
              <a:defRPr/>
            </a:pPr>
            <a:r>
              <a:rPr lang="de-DE" dirty="0"/>
              <a:t>Ohne Gewähr. Berechnungen wurden</a:t>
            </a:r>
            <a:r>
              <a:rPr lang="de-DE" baseline="0" dirty="0"/>
              <a:t> nach besten Wissen erstellt, dennoch können Fehler nicht ausgeschlossen werden.</a:t>
            </a:r>
            <a:endParaRPr lang="de-DE" dirty="0"/>
          </a:p>
        </p:txBody>
      </p:sp>
      <p:sp>
        <p:nvSpPr>
          <p:cNvPr id="4" name="Foliennummernplatzhalter 3"/>
          <p:cNvSpPr>
            <a:spLocks noGrp="1"/>
          </p:cNvSpPr>
          <p:nvPr>
            <p:ph type="sldNum" sz="quarter" idx="10"/>
          </p:nvPr>
        </p:nvSpPr>
        <p:spPr/>
        <p:txBody>
          <a:bodyPr/>
          <a:lstStyle/>
          <a:p>
            <a:fld id="{39914D0C-339F-421F-98FD-3094EED5FB99}" type="slidenum">
              <a:rPr lang="de-DE" smtClean="0"/>
              <a:t>7</a:t>
            </a:fld>
            <a:endParaRPr lang="de-DE"/>
          </a:p>
        </p:txBody>
      </p:sp>
    </p:spTree>
    <p:extLst>
      <p:ext uri="{BB962C8B-B14F-4D97-AF65-F5344CB8AC3E}">
        <p14:creationId xmlns:p14="http://schemas.microsoft.com/office/powerpoint/2010/main" val="1485570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32425" rtl="0" eaLnBrk="1" fontAlgn="auto" latinLnBrk="0" hangingPunct="1">
              <a:lnSpc>
                <a:spcPct val="100000"/>
              </a:lnSpc>
              <a:spcBef>
                <a:spcPts val="0"/>
              </a:spcBef>
              <a:spcAft>
                <a:spcPts val="0"/>
              </a:spcAft>
              <a:buClrTx/>
              <a:buSzTx/>
              <a:buFontTx/>
              <a:buNone/>
              <a:tabLst/>
              <a:defRPr/>
            </a:pPr>
            <a:r>
              <a:rPr lang="de-DE" dirty="0"/>
              <a:t>Eine Backup-Lösung mit folgenden Eigenschaften:</a:t>
            </a:r>
          </a:p>
          <a:p>
            <a:pPr marL="285750" marR="0" indent="-285750" algn="l" defTabSz="932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Unternehmen</a:t>
            </a:r>
            <a:r>
              <a:rPr lang="de-DE" baseline="0" dirty="0"/>
              <a:t> mit 50 Mitarbeitern, 45 „normale“ Arbeitsplätze und 5 Power-User.</a:t>
            </a:r>
          </a:p>
          <a:p>
            <a:pPr marL="285750" marR="0" indent="-285750" algn="l" defTabSz="932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aseline="0" dirty="0"/>
              <a:t>Sicherung eines zusätzlichen File Servers mit 2 TB Daten.</a:t>
            </a:r>
          </a:p>
          <a:p>
            <a:pPr marL="285750" marR="0" indent="-285750" algn="l" defTabSz="93242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baseline="0" dirty="0" err="1"/>
              <a:t>Offsite</a:t>
            </a:r>
            <a:r>
              <a:rPr lang="de-DE" baseline="0" dirty="0"/>
              <a:t>-Backup. Nutzerdaten mit lokaler Redundanz, Dateiserver-Daten mit Geo-Redundanz.</a:t>
            </a:r>
            <a:endParaRPr lang="de-DE" dirty="0"/>
          </a:p>
          <a:p>
            <a:pPr marL="0" marR="0" indent="0" algn="l" defTabSz="932425" rtl="0" eaLnBrk="1" fontAlgn="auto" latinLnBrk="0" hangingPunct="1">
              <a:lnSpc>
                <a:spcPct val="100000"/>
              </a:lnSpc>
              <a:spcBef>
                <a:spcPts val="0"/>
              </a:spcBef>
              <a:spcAft>
                <a:spcPts val="0"/>
              </a:spcAft>
              <a:buClrTx/>
              <a:buSzTx/>
              <a:buFontTx/>
              <a:buNone/>
              <a:tabLst/>
              <a:defRPr/>
            </a:pPr>
            <a:endParaRPr lang="de-DE" dirty="0"/>
          </a:p>
          <a:p>
            <a:pPr marL="0" marR="0" indent="0" algn="l" defTabSz="932425" rtl="0" eaLnBrk="1" fontAlgn="auto" latinLnBrk="0" hangingPunct="1">
              <a:lnSpc>
                <a:spcPct val="100000"/>
              </a:lnSpc>
              <a:spcBef>
                <a:spcPts val="0"/>
              </a:spcBef>
              <a:spcAft>
                <a:spcPts val="0"/>
              </a:spcAft>
              <a:buClrTx/>
              <a:buSzTx/>
              <a:buFontTx/>
              <a:buNone/>
              <a:tabLst/>
              <a:defRPr/>
            </a:pPr>
            <a:r>
              <a:rPr lang="de-DE" dirty="0"/>
              <a:t>Initialer Transfer</a:t>
            </a:r>
            <a:r>
              <a:rPr lang="de-DE" baseline="0" dirty="0"/>
              <a:t> wäre auch über Import-/Export-Service möglich:</a:t>
            </a:r>
          </a:p>
          <a:p>
            <a:pPr marL="0" marR="0" indent="0" algn="l" defTabSz="932425" rtl="0" eaLnBrk="1" fontAlgn="auto" latinLnBrk="0" hangingPunct="1">
              <a:lnSpc>
                <a:spcPct val="100000"/>
              </a:lnSpc>
              <a:spcBef>
                <a:spcPts val="0"/>
              </a:spcBef>
              <a:spcAft>
                <a:spcPts val="0"/>
              </a:spcAft>
              <a:buClrTx/>
              <a:buSzTx/>
              <a:buFontTx/>
              <a:buNone/>
              <a:tabLst/>
              <a:defRPr/>
            </a:pPr>
            <a:r>
              <a:rPr lang="de-DE" dirty="0"/>
              <a:t>€67,47 / HD + Porto (aktuelles Limit 6 TB /</a:t>
            </a:r>
            <a:r>
              <a:rPr lang="de-DE" baseline="0" dirty="0"/>
              <a:t> HD)</a:t>
            </a:r>
            <a:endParaRPr lang="de-DE" dirty="0"/>
          </a:p>
          <a:p>
            <a:pPr marL="0" marR="0" indent="0" algn="l" defTabSz="932425" rtl="0" eaLnBrk="1" fontAlgn="auto" latinLnBrk="0" hangingPunct="1">
              <a:lnSpc>
                <a:spcPct val="100000"/>
              </a:lnSpc>
              <a:spcBef>
                <a:spcPts val="0"/>
              </a:spcBef>
              <a:spcAft>
                <a:spcPts val="0"/>
              </a:spcAft>
              <a:buClrTx/>
              <a:buSzTx/>
              <a:buFontTx/>
              <a:buNone/>
              <a:tabLst/>
              <a:defRPr/>
            </a:pPr>
            <a:endParaRPr lang="de-DE" dirty="0"/>
          </a:p>
          <a:p>
            <a:pPr marL="0" marR="0" indent="0" algn="l" defTabSz="932425" rtl="0" eaLnBrk="1" fontAlgn="auto" latinLnBrk="0" hangingPunct="1">
              <a:lnSpc>
                <a:spcPct val="100000"/>
              </a:lnSpc>
              <a:spcBef>
                <a:spcPts val="0"/>
              </a:spcBef>
              <a:spcAft>
                <a:spcPts val="0"/>
              </a:spcAft>
              <a:buClrTx/>
              <a:buSzTx/>
              <a:buFontTx/>
              <a:buNone/>
              <a:tabLst/>
              <a:defRPr/>
            </a:pPr>
            <a:r>
              <a:rPr lang="de-DE" dirty="0"/>
              <a:t>PAYG</a:t>
            </a:r>
            <a:r>
              <a:rPr lang="de-DE" baseline="0" dirty="0"/>
              <a:t> = Pay-</a:t>
            </a:r>
            <a:r>
              <a:rPr lang="de-DE" baseline="0" dirty="0" err="1"/>
              <a:t>as</a:t>
            </a:r>
            <a:r>
              <a:rPr lang="de-DE" baseline="0" dirty="0"/>
              <a:t>-</a:t>
            </a:r>
            <a:r>
              <a:rPr lang="de-DE" baseline="0" dirty="0" err="1"/>
              <a:t>you-go</a:t>
            </a:r>
            <a:r>
              <a:rPr lang="de-DE" baseline="0" dirty="0"/>
              <a:t>, Verbrauchstarif</a:t>
            </a:r>
            <a:endParaRPr lang="de-DE" dirty="0"/>
          </a:p>
          <a:p>
            <a:endParaRPr lang="de-DE" dirty="0"/>
          </a:p>
          <a:p>
            <a:pPr marL="0" marR="0" indent="0" algn="l" defTabSz="932425" rtl="0" eaLnBrk="1" fontAlgn="auto" latinLnBrk="0" hangingPunct="1">
              <a:lnSpc>
                <a:spcPct val="100000"/>
              </a:lnSpc>
              <a:spcBef>
                <a:spcPts val="0"/>
              </a:spcBef>
              <a:spcAft>
                <a:spcPts val="0"/>
              </a:spcAft>
              <a:buClrTx/>
              <a:buSzTx/>
              <a:buFontTx/>
              <a:buNone/>
              <a:tabLst/>
              <a:defRPr/>
            </a:pPr>
            <a:r>
              <a:rPr lang="de-DE" dirty="0"/>
              <a:t>Ohne Gewähr. Berechnungen wurden</a:t>
            </a:r>
            <a:r>
              <a:rPr lang="de-DE" baseline="0" dirty="0"/>
              <a:t> nach besten Wissen erstellt, dennoch können Fehler nicht ausgeschlossen werden.</a:t>
            </a:r>
            <a:endParaRPr lang="de-DE" dirty="0"/>
          </a:p>
          <a:p>
            <a:endParaRPr lang="de-DE" dirty="0"/>
          </a:p>
        </p:txBody>
      </p:sp>
      <p:sp>
        <p:nvSpPr>
          <p:cNvPr id="4" name="Foliennummernplatzhalter 3"/>
          <p:cNvSpPr>
            <a:spLocks noGrp="1"/>
          </p:cNvSpPr>
          <p:nvPr>
            <p:ph type="sldNum" sz="quarter" idx="10"/>
          </p:nvPr>
        </p:nvSpPr>
        <p:spPr/>
        <p:txBody>
          <a:bodyPr/>
          <a:lstStyle/>
          <a:p>
            <a:fld id="{39914D0C-339F-421F-98FD-3094EED5FB99}" type="slidenum">
              <a:rPr lang="de-DE" smtClean="0"/>
              <a:t>8</a:t>
            </a:fld>
            <a:endParaRPr lang="de-DE"/>
          </a:p>
        </p:txBody>
      </p:sp>
    </p:spTree>
    <p:extLst>
      <p:ext uri="{BB962C8B-B14F-4D97-AF65-F5344CB8AC3E}">
        <p14:creationId xmlns:p14="http://schemas.microsoft.com/office/powerpoint/2010/main" val="1767672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1/26/2016 8:06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27366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8895824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Microsoft Confidential</a:t>
            </a:r>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68188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Only_CeBIT2014">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50476" y="296906"/>
            <a:ext cx="9144000" cy="914385"/>
          </a:xfrm>
          <a:noFill/>
        </p:spPr>
        <p:txBody>
          <a:bodyPr lIns="108000" tIns="91420" rIns="108000" bIns="91420" anchor="t" anchorCtr="0"/>
          <a:lstStyle>
            <a:lvl1pPr>
              <a:spcBef>
                <a:spcPts val="1020"/>
              </a:spcBef>
              <a:defRPr sz="5507" spc="-101" baseline="0">
                <a:solidFill>
                  <a:schemeClr val="tx1"/>
                </a:solidFill>
              </a:defRPr>
            </a:lvl1pPr>
          </a:lstStyle>
          <a:p>
            <a:r>
              <a:rPr lang="en-US" dirty="0"/>
              <a:t>Headline Basisfarbe</a:t>
            </a:r>
          </a:p>
        </p:txBody>
      </p:sp>
    </p:spTree>
    <p:extLst>
      <p:ext uri="{BB962C8B-B14F-4D97-AF65-F5344CB8AC3E}">
        <p14:creationId xmlns:p14="http://schemas.microsoft.com/office/powerpoint/2010/main" val="172139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 id="2147484269" r:id="rId9"/>
  </p:sldLayoutIdLst>
  <p:transition>
    <p:fade/>
  </p:transition>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Kirchner</a:t>
            </a:r>
            <a:br>
              <a:rPr lang="de-DE" sz="2200" dirty="0">
                <a:solidFill>
                  <a:srgbClr val="FFFFFF"/>
                </a:solidFill>
                <a:latin typeface="Segoe UI Light" charset="0"/>
                <a:cs typeface="Segoe UI" charset="0"/>
              </a:rPr>
            </a:br>
            <a:r>
              <a:rPr lang="de-DE" sz="2200" dirty="0">
                <a:solidFill>
                  <a:srgbClr val="FFFFFF"/>
                </a:solidFill>
                <a:latin typeface="Segoe UI Light" charset="0"/>
                <a:cs typeface="Segoe UI" charset="0"/>
              </a:rPr>
              <a:t>Technical Evangelist</a:t>
            </a:r>
            <a:br>
              <a:rPr lang="de-DE" sz="2200" dirty="0">
                <a:solidFill>
                  <a:srgbClr val="FFFFFF"/>
                </a:solidFill>
                <a:latin typeface="Segoe UI Light" charset="0"/>
                <a:cs typeface="Segoe UI" charset="0"/>
              </a:rPr>
            </a:br>
            <a:r>
              <a:rPr lang="de-DE" sz="2200" dirty="0">
                <a:solidFill>
                  <a:srgbClr val="FFFFFF"/>
                </a:solidFill>
                <a:latin typeface="Segoe UI Light" charset="0"/>
                <a:cs typeface="Segoe UI" charset="0"/>
              </a:rPr>
              <a:t>Microsoft 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err="1">
                <a:solidFill>
                  <a:srgbClr val="FFFFFF"/>
                </a:solidFill>
                <a:cs typeface="Segoe UI Light"/>
              </a:rPr>
              <a:t>Kosten</a:t>
            </a:r>
            <a:r>
              <a:rPr sz="4400" spc="0" dirty="0">
                <a:solidFill>
                  <a:srgbClr val="FFFFFF"/>
                </a:solidFill>
                <a:cs typeface="Segoe UI Light"/>
              </a:rPr>
              <a:t> &amp; Sicherheit</a:t>
            </a: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chemeClr val="bg1"/>
                </a:solidFill>
                <a:ea typeface="Segoe UI" pitchFamily="34" charset="0"/>
                <a:cs typeface="Segoe UI" pitchFamily="34" charset="0"/>
              </a:rPr>
              <a:t>Security &amp; Management</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gradFill>
                  <a:gsLst>
                    <a:gs pos="0">
                      <a:srgbClr val="FFFFFF"/>
                    </a:gs>
                    <a:gs pos="100000">
                      <a:srgbClr val="FFFFFF"/>
                    </a:gs>
                  </a:gsLst>
                  <a:lin ang="5400000" scaled="0"/>
                </a:gradFill>
                <a:ea typeface="Segoe UI" pitchFamily="34" charset="0"/>
                <a:cs typeface="Segoe UI" pitchFamily="34" charset="0"/>
              </a:rPr>
              <a:t>Datacenter Infrastructure (24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Kosten</a:t>
            </a:r>
          </a:p>
        </p:txBody>
      </p:sp>
      <p:sp>
        <p:nvSpPr>
          <p:cNvPr id="3" name="Inhaltsplatzhalter 2"/>
          <p:cNvSpPr>
            <a:spLocks noGrp="1"/>
          </p:cNvSpPr>
          <p:nvPr>
            <p:ph sz="quarter" idx="12"/>
          </p:nvPr>
        </p:nvSpPr>
        <p:spPr/>
        <p:txBody>
          <a:bodyPr/>
          <a:lstStyle/>
          <a:p>
            <a:r>
              <a:rPr lang="de-DE" dirty="0"/>
              <a:t>Azure.com</a:t>
            </a:r>
          </a:p>
          <a:p>
            <a:pPr lvl="1"/>
            <a:r>
              <a:rPr lang="de-DE" dirty="0"/>
              <a:t>Preisübersicht</a:t>
            </a:r>
          </a:p>
          <a:p>
            <a:pPr lvl="1"/>
            <a:r>
              <a:rPr lang="de-DE" dirty="0"/>
              <a:t>Preisrechner</a:t>
            </a:r>
          </a:p>
          <a:p>
            <a:r>
              <a:rPr lang="de-DE" dirty="0"/>
              <a:t>Beispiele</a:t>
            </a:r>
          </a:p>
          <a:p>
            <a:pPr lvl="1"/>
            <a:r>
              <a:rPr lang="de-DE" dirty="0"/>
              <a:t>VMs </a:t>
            </a:r>
            <a:r>
              <a:rPr lang="de-DE" dirty="0" err="1"/>
              <a:t>Testlab</a:t>
            </a:r>
            <a:endParaRPr lang="de-DE" dirty="0"/>
          </a:p>
          <a:p>
            <a:pPr lvl="1"/>
            <a:r>
              <a:rPr lang="de-DE" dirty="0"/>
              <a:t>Hochfrequentierte Webseite</a:t>
            </a:r>
          </a:p>
          <a:p>
            <a:pPr lvl="1"/>
            <a:r>
              <a:rPr lang="de-DE"/>
              <a:t>Backup</a:t>
            </a:r>
            <a:endParaRPr lang="de-DE" dirty="0"/>
          </a:p>
        </p:txBody>
      </p:sp>
    </p:spTree>
    <p:extLst>
      <p:ext uri="{BB962C8B-B14F-4D97-AF65-F5344CB8AC3E}">
        <p14:creationId xmlns:p14="http://schemas.microsoft.com/office/powerpoint/2010/main" val="22547305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nhaltsplatzhalter 3"/>
          <p:cNvPicPr>
            <a:picLocks noGrp="1" noChangeAspect="1"/>
          </p:cNvPicPr>
          <p:nvPr>
            <p:ph sz="quarter" idx="4294967295"/>
          </p:nvPr>
        </p:nvPicPr>
        <p:blipFill>
          <a:blip r:embed="rId2"/>
          <a:stretch>
            <a:fillRect/>
          </a:stretch>
        </p:blipFill>
        <p:spPr>
          <a:xfrm>
            <a:off x="430" y="-1"/>
            <a:ext cx="12436045" cy="9881419"/>
          </a:xfrm>
          <a:prstGeom prst="rect">
            <a:avLst/>
          </a:prstGeom>
        </p:spPr>
      </p:pic>
    </p:spTree>
    <p:extLst>
      <p:ext uri="{BB962C8B-B14F-4D97-AF65-F5344CB8AC3E}">
        <p14:creationId xmlns:p14="http://schemas.microsoft.com/office/powerpoint/2010/main" val="285453663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664272" y="-1"/>
            <a:ext cx="13373128" cy="6994525"/>
          </a:xfrm>
          <a:prstGeom prst="rect">
            <a:avLst/>
          </a:prstGeom>
        </p:spPr>
      </p:pic>
    </p:spTree>
    <p:extLst>
      <p:ext uri="{BB962C8B-B14F-4D97-AF65-F5344CB8AC3E}">
        <p14:creationId xmlns:p14="http://schemas.microsoft.com/office/powerpoint/2010/main" val="132606348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a:t>Test Labs (mit MSDN Ultimate) </a:t>
            </a:r>
            <a:r>
              <a:rPr lang="de-DE" sz="2040" dirty="0"/>
              <a:t>(Stand 11.10.2015)</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4179898017"/>
              </p:ext>
            </p:extLst>
          </p:nvPr>
        </p:nvGraphicFramePr>
        <p:xfrm>
          <a:off x="1044637" y="1080599"/>
          <a:ext cx="10347200" cy="4764816"/>
        </p:xfrm>
        <a:graphic>
          <a:graphicData uri="http://schemas.openxmlformats.org/drawingml/2006/table">
            <a:tbl>
              <a:tblPr firstRow="1" bandRow="1">
                <a:tableStyleId>{5C22544A-7EE6-4342-B048-85BDC9FD1C3A}</a:tableStyleId>
              </a:tblPr>
              <a:tblGrid>
                <a:gridCol w="2586800">
                  <a:extLst>
                    <a:ext uri="{9D8B030D-6E8A-4147-A177-3AD203B41FA5}">
                      <a16:colId xmlns:a16="http://schemas.microsoft.com/office/drawing/2014/main" val="20000"/>
                    </a:ext>
                  </a:extLst>
                </a:gridCol>
                <a:gridCol w="2586800">
                  <a:extLst>
                    <a:ext uri="{9D8B030D-6E8A-4147-A177-3AD203B41FA5}">
                      <a16:colId xmlns:a16="http://schemas.microsoft.com/office/drawing/2014/main" val="20001"/>
                    </a:ext>
                  </a:extLst>
                </a:gridCol>
                <a:gridCol w="2586800">
                  <a:extLst>
                    <a:ext uri="{9D8B030D-6E8A-4147-A177-3AD203B41FA5}">
                      <a16:colId xmlns:a16="http://schemas.microsoft.com/office/drawing/2014/main" val="20002"/>
                    </a:ext>
                  </a:extLst>
                </a:gridCol>
                <a:gridCol w="2586800">
                  <a:extLst>
                    <a:ext uri="{9D8B030D-6E8A-4147-A177-3AD203B41FA5}">
                      <a16:colId xmlns:a16="http://schemas.microsoft.com/office/drawing/2014/main" val="20003"/>
                    </a:ext>
                  </a:extLst>
                </a:gridCol>
              </a:tblGrid>
              <a:tr h="378222">
                <a:tc>
                  <a:txBody>
                    <a:bodyPr/>
                    <a:lstStyle/>
                    <a:p>
                      <a:r>
                        <a:rPr lang="de-DE" sz="1600" dirty="0"/>
                        <a:t>Komponente</a:t>
                      </a:r>
                    </a:p>
                  </a:txBody>
                  <a:tcPr marL="93260" marR="93260" marT="46630" marB="46630"/>
                </a:tc>
                <a:tc>
                  <a:txBody>
                    <a:bodyPr/>
                    <a:lstStyle/>
                    <a:p>
                      <a:r>
                        <a:rPr lang="de-DE" sz="1600" dirty="0"/>
                        <a:t>Details</a:t>
                      </a:r>
                    </a:p>
                  </a:txBody>
                  <a:tcPr marL="93260" marR="93260" marT="46630" marB="46630"/>
                </a:tc>
                <a:tc>
                  <a:txBody>
                    <a:bodyPr/>
                    <a:lstStyle/>
                    <a:p>
                      <a:r>
                        <a:rPr lang="de-DE" sz="1600" dirty="0"/>
                        <a:t>Kosten</a:t>
                      </a:r>
                    </a:p>
                  </a:txBody>
                  <a:tcPr marL="93260" marR="93260" marT="46630" marB="46630"/>
                </a:tc>
                <a:tc>
                  <a:txBody>
                    <a:bodyPr/>
                    <a:lstStyle/>
                    <a:p>
                      <a:r>
                        <a:rPr lang="de-DE" sz="1600" dirty="0"/>
                        <a:t>Kosten</a:t>
                      </a:r>
                      <a:r>
                        <a:rPr lang="de-DE" sz="1600" baseline="0" dirty="0"/>
                        <a:t> / 10h</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a:t>Domain</a:t>
                      </a:r>
                      <a:r>
                        <a:rPr lang="de-DE" sz="1600" baseline="0" dirty="0"/>
                        <a:t> Controller</a:t>
                      </a:r>
                      <a:endParaRPr lang="de-DE" sz="1600" dirty="0"/>
                    </a:p>
                  </a:txBody>
                  <a:tcPr marL="93260" marR="93260" marT="46630" marB="46630"/>
                </a:tc>
                <a:tc>
                  <a:txBody>
                    <a:bodyPr/>
                    <a:lstStyle/>
                    <a:p>
                      <a:r>
                        <a:rPr lang="de-DE" sz="1600" dirty="0"/>
                        <a:t>VM Klein (A1, Basis)</a:t>
                      </a:r>
                      <a:br>
                        <a:rPr lang="de-DE" sz="1600" dirty="0"/>
                      </a:br>
                      <a:r>
                        <a:rPr lang="de-DE" sz="1600" dirty="0"/>
                        <a:t>1 Kern, 1,75 GB RAM</a:t>
                      </a:r>
                    </a:p>
                  </a:txBody>
                  <a:tcPr marL="93260" marR="93260" marT="46630" marB="46630"/>
                </a:tc>
                <a:tc>
                  <a:txBody>
                    <a:bodyPr/>
                    <a:lstStyle/>
                    <a:p>
                      <a:r>
                        <a:rPr lang="de-DE" sz="1600" dirty="0"/>
                        <a:t>€0,0431 / Stunde</a:t>
                      </a:r>
                    </a:p>
                    <a:p>
                      <a:r>
                        <a:rPr lang="de-DE" sz="1600" dirty="0"/>
                        <a:t>(40% Rabatt)</a:t>
                      </a:r>
                    </a:p>
                  </a:txBody>
                  <a:tcPr marL="93260" marR="93260" marT="46630" marB="46630"/>
                </a:tc>
                <a:tc>
                  <a:txBody>
                    <a:bodyPr/>
                    <a:lstStyle/>
                    <a:p>
                      <a:r>
                        <a:rPr lang="de-DE" sz="1600" dirty="0"/>
                        <a:t>€0,431</a:t>
                      </a:r>
                    </a:p>
                  </a:txBody>
                  <a:tcPr marL="93260" marR="93260" marT="46630" marB="46630"/>
                </a:tc>
                <a:extLst>
                  <a:ext uri="{0D108BD9-81ED-4DB2-BD59-A6C34878D82A}">
                    <a16:rowId xmlns:a16="http://schemas.microsoft.com/office/drawing/2014/main" val="10001"/>
                  </a:ext>
                </a:extLst>
              </a:tr>
              <a:tr h="590649">
                <a:tc>
                  <a:txBody>
                    <a:bodyPr/>
                    <a:lstStyle/>
                    <a:p>
                      <a:r>
                        <a:rPr lang="de-DE" sz="1600" dirty="0"/>
                        <a:t>SQL</a:t>
                      </a:r>
                      <a:r>
                        <a:rPr lang="de-DE" sz="1600" baseline="0" dirty="0"/>
                        <a:t> Server</a:t>
                      </a:r>
                      <a:endParaRPr lang="de-DE" sz="1600" dirty="0"/>
                    </a:p>
                  </a:txBody>
                  <a:tcPr marL="93260" marR="93260" marT="46630" marB="46630"/>
                </a:tc>
                <a:tc>
                  <a:txBody>
                    <a:bodyPr/>
                    <a:lstStyle/>
                    <a:p>
                      <a:r>
                        <a:rPr lang="de-DE" sz="1600" dirty="0"/>
                        <a:t>VM Groß (A3, Basis)</a:t>
                      </a:r>
                      <a:br>
                        <a:rPr lang="de-DE" sz="1600" dirty="0"/>
                      </a:br>
                      <a:r>
                        <a:rPr lang="de-DE" sz="1600" dirty="0"/>
                        <a:t>4 Kerne, 7</a:t>
                      </a:r>
                      <a:r>
                        <a:rPr lang="de-DE" sz="1600" baseline="0" dirty="0"/>
                        <a:t> GB RAM</a:t>
                      </a:r>
                      <a:endParaRPr lang="de-DE" sz="1600" dirty="0"/>
                    </a:p>
                  </a:txBody>
                  <a:tcPr marL="93260" marR="93260" marT="46630" marB="46630"/>
                </a:tc>
                <a:tc>
                  <a:txBody>
                    <a:bodyPr/>
                    <a:lstStyle/>
                    <a:p>
                      <a:r>
                        <a:rPr lang="de-DE" sz="1600" dirty="0"/>
                        <a:t>€0,1721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a:t>(40% Rabatt)</a:t>
                      </a:r>
                    </a:p>
                  </a:txBody>
                  <a:tcPr marL="93260" marR="93260" marT="46630" marB="46630"/>
                </a:tc>
                <a:tc>
                  <a:txBody>
                    <a:bodyPr/>
                    <a:lstStyle/>
                    <a:p>
                      <a:r>
                        <a:rPr lang="de-DE" sz="1600" dirty="0"/>
                        <a:t>€1,721</a:t>
                      </a:r>
                    </a:p>
                  </a:txBody>
                  <a:tcPr marL="93260" marR="93260" marT="46630" marB="46630"/>
                </a:tc>
                <a:extLst>
                  <a:ext uri="{0D108BD9-81ED-4DB2-BD59-A6C34878D82A}">
                    <a16:rowId xmlns:a16="http://schemas.microsoft.com/office/drawing/2014/main" val="10002"/>
                  </a:ext>
                </a:extLst>
              </a:tr>
              <a:tr h="590649">
                <a:tc>
                  <a:txBody>
                    <a:bodyPr/>
                    <a:lstStyle/>
                    <a:p>
                      <a:r>
                        <a:rPr lang="de-DE" sz="1600" dirty="0"/>
                        <a:t>SharePoint Server</a:t>
                      </a:r>
                    </a:p>
                  </a:txBody>
                  <a:tcPr marL="93260" marR="93260" marT="46630" marB="46630"/>
                </a:tc>
                <a:tc>
                  <a:txBody>
                    <a:bodyPr/>
                    <a:lstStyle/>
                    <a:p>
                      <a:r>
                        <a:rPr lang="de-DE" sz="1600" dirty="0"/>
                        <a:t>VM Extra groß (A4, Basis)</a:t>
                      </a:r>
                      <a:br>
                        <a:rPr lang="de-DE" sz="1600" dirty="0"/>
                      </a:br>
                      <a:r>
                        <a:rPr lang="de-DE" sz="1600" dirty="0"/>
                        <a:t>8 Kerne, 14 GB RAM</a:t>
                      </a:r>
                    </a:p>
                  </a:txBody>
                  <a:tcPr marL="93260" marR="93260" marT="46630" marB="46630"/>
                </a:tc>
                <a:tc>
                  <a:txBody>
                    <a:bodyPr/>
                    <a:lstStyle/>
                    <a:p>
                      <a:r>
                        <a:rPr lang="de-DE" sz="1600" dirty="0"/>
                        <a:t>€0,3441 / Stunde</a:t>
                      </a:r>
                    </a:p>
                    <a:p>
                      <a:pPr marL="0" marR="0" indent="0" algn="l" defTabSz="914422" rtl="0" eaLnBrk="1" fontAlgn="auto" latinLnBrk="0" hangingPunct="1">
                        <a:lnSpc>
                          <a:spcPct val="100000"/>
                        </a:lnSpc>
                        <a:spcBef>
                          <a:spcPts val="0"/>
                        </a:spcBef>
                        <a:spcAft>
                          <a:spcPts val="0"/>
                        </a:spcAft>
                        <a:buClrTx/>
                        <a:buSzTx/>
                        <a:buFontTx/>
                        <a:buNone/>
                        <a:tabLst/>
                        <a:defRPr/>
                      </a:pPr>
                      <a:r>
                        <a:rPr lang="de-DE" sz="1600" dirty="0"/>
                        <a:t>(40% Rabatt)</a:t>
                      </a:r>
                    </a:p>
                  </a:txBody>
                  <a:tcPr marL="93260" marR="93260" marT="46630" marB="46630"/>
                </a:tc>
                <a:tc>
                  <a:txBody>
                    <a:bodyPr/>
                    <a:lstStyle/>
                    <a:p>
                      <a:r>
                        <a:rPr lang="de-DE" sz="1600" dirty="0"/>
                        <a:t>€3,441</a:t>
                      </a:r>
                    </a:p>
                  </a:txBody>
                  <a:tcPr marL="93260" marR="93260" marT="46630" marB="46630"/>
                </a:tc>
                <a:extLst>
                  <a:ext uri="{0D108BD9-81ED-4DB2-BD59-A6C34878D82A}">
                    <a16:rowId xmlns:a16="http://schemas.microsoft.com/office/drawing/2014/main" val="10003"/>
                  </a:ext>
                </a:extLst>
              </a:tr>
              <a:tr h="590649">
                <a:tc>
                  <a:txBody>
                    <a:bodyPr/>
                    <a:lstStyle/>
                    <a:p>
                      <a:r>
                        <a:rPr lang="de-DE" sz="1600" dirty="0"/>
                        <a:t>Speicher</a:t>
                      </a:r>
                    </a:p>
                  </a:txBody>
                  <a:tcPr marL="93260" marR="93260" marT="46630" marB="46630"/>
                </a:tc>
                <a:tc>
                  <a:txBody>
                    <a:bodyPr/>
                    <a:lstStyle/>
                    <a:p>
                      <a:r>
                        <a:rPr lang="de-DE" sz="1600" dirty="0"/>
                        <a:t>ca. 60 GB (Page </a:t>
                      </a:r>
                      <a:r>
                        <a:rPr lang="de-DE" sz="1600" dirty="0" err="1"/>
                        <a:t>Blob</a:t>
                      </a:r>
                      <a:r>
                        <a:rPr lang="de-DE" sz="1600" dirty="0"/>
                        <a:t>)</a:t>
                      </a:r>
                    </a:p>
                    <a:p>
                      <a:r>
                        <a:rPr lang="de-DE" sz="1600" dirty="0"/>
                        <a:t>(lokal redundant)</a:t>
                      </a:r>
                    </a:p>
                  </a:txBody>
                  <a:tcPr marL="93260" marR="93260" marT="46630" marB="46630"/>
                </a:tc>
                <a:tc>
                  <a:txBody>
                    <a:bodyPr/>
                    <a:lstStyle/>
                    <a:p>
                      <a:r>
                        <a:rPr lang="de-DE" sz="1600" dirty="0"/>
                        <a:t>€0,0422 /</a:t>
                      </a:r>
                      <a:r>
                        <a:rPr lang="de-DE" sz="1600" baseline="0" dirty="0"/>
                        <a:t> </a:t>
                      </a:r>
                      <a:r>
                        <a:rPr lang="de-DE" sz="1600" dirty="0"/>
                        <a:t>GB /</a:t>
                      </a:r>
                      <a:r>
                        <a:rPr lang="de-DE" sz="1600" baseline="0" dirty="0"/>
                        <a:t> Monat</a:t>
                      </a:r>
                      <a:endParaRPr lang="de-DE" sz="1600" dirty="0"/>
                    </a:p>
                  </a:txBody>
                  <a:tcPr marL="93260" marR="93260" marT="46630" marB="46630"/>
                </a:tc>
                <a:tc>
                  <a:txBody>
                    <a:bodyPr/>
                    <a:lstStyle/>
                    <a:p>
                      <a:r>
                        <a:rPr lang="de-DE" sz="1600" dirty="0"/>
                        <a:t>€0,0844 pro Tag</a:t>
                      </a:r>
                    </a:p>
                    <a:p>
                      <a:r>
                        <a:rPr lang="de-DE" sz="1600" dirty="0"/>
                        <a:t>(€2,532 / Monat)</a:t>
                      </a:r>
                    </a:p>
                  </a:txBody>
                  <a:tcPr marL="93260" marR="93260" marT="46630" marB="46630"/>
                </a:tc>
                <a:extLst>
                  <a:ext uri="{0D108BD9-81ED-4DB2-BD59-A6C34878D82A}">
                    <a16:rowId xmlns:a16="http://schemas.microsoft.com/office/drawing/2014/main" val="10004"/>
                  </a:ext>
                </a:extLst>
              </a:tr>
              <a:tr h="590649">
                <a:tc>
                  <a:txBody>
                    <a:bodyPr/>
                    <a:lstStyle/>
                    <a:p>
                      <a:r>
                        <a:rPr lang="de-DE" sz="1600" dirty="0"/>
                        <a:t>Speichertransaktionen</a:t>
                      </a:r>
                    </a:p>
                  </a:txBody>
                  <a:tcPr marL="93260" marR="93260" marT="46630" marB="46630"/>
                </a:tc>
                <a:tc>
                  <a:txBody>
                    <a:bodyPr/>
                    <a:lstStyle/>
                    <a:p>
                      <a:r>
                        <a:rPr lang="de-DE" sz="1600" dirty="0"/>
                        <a:t>Weit unter 1.000.000 Transaktionen</a:t>
                      </a:r>
                    </a:p>
                  </a:txBody>
                  <a:tcPr marL="93260" marR="93260" marT="46630" marB="46630"/>
                </a:tc>
                <a:tc>
                  <a:txBody>
                    <a:bodyPr/>
                    <a:lstStyle/>
                    <a:p>
                      <a:r>
                        <a:rPr lang="de-DE" sz="1600" dirty="0"/>
                        <a:t>€0,0031 / 100.000 Transaktionen</a:t>
                      </a:r>
                    </a:p>
                  </a:txBody>
                  <a:tcPr marL="93260" marR="93260" marT="46630" marB="46630"/>
                </a:tc>
                <a:tc>
                  <a:txBody>
                    <a:bodyPr/>
                    <a:lstStyle/>
                    <a:p>
                      <a:r>
                        <a:rPr lang="de-DE" sz="1600" dirty="0"/>
                        <a:t>€0,031</a:t>
                      </a:r>
                    </a:p>
                  </a:txBody>
                  <a:tcPr marL="93260" marR="93260" marT="46630" marB="46630"/>
                </a:tc>
                <a:extLst>
                  <a:ext uri="{0D108BD9-81ED-4DB2-BD59-A6C34878D82A}">
                    <a16:rowId xmlns:a16="http://schemas.microsoft.com/office/drawing/2014/main" val="10005"/>
                  </a:ext>
                </a:extLst>
              </a:tr>
              <a:tr h="590649">
                <a:tc>
                  <a:txBody>
                    <a:bodyPr/>
                    <a:lstStyle/>
                    <a:p>
                      <a:r>
                        <a:rPr lang="de-DE" sz="1600" dirty="0"/>
                        <a:t>VPN-Gateway</a:t>
                      </a:r>
                    </a:p>
                  </a:txBody>
                  <a:tcPr marL="93260" marR="93260" marT="46630" marB="46630"/>
                </a:tc>
                <a:tc>
                  <a:txBody>
                    <a:bodyPr/>
                    <a:lstStyle/>
                    <a:p>
                      <a:r>
                        <a:rPr lang="de-DE" sz="1600" dirty="0"/>
                        <a:t>1 Gateway (Basis)</a:t>
                      </a:r>
                    </a:p>
                  </a:txBody>
                  <a:tcPr marL="93260" marR="93260" marT="46630" marB="46630"/>
                </a:tc>
                <a:tc>
                  <a:txBody>
                    <a:bodyPr/>
                    <a:lstStyle/>
                    <a:p>
                      <a:r>
                        <a:rPr lang="de-DE" sz="1600" dirty="0"/>
                        <a:t>€0,0304</a:t>
                      </a:r>
                      <a:r>
                        <a:rPr lang="de-DE" sz="1600" baseline="0" dirty="0"/>
                        <a:t> / Gateway-Verfügbarkeit / Stunde</a:t>
                      </a:r>
                      <a:endParaRPr lang="de-DE" sz="1600" dirty="0"/>
                    </a:p>
                  </a:txBody>
                  <a:tcPr marL="93260" marR="93260" marT="46630" marB="46630"/>
                </a:tc>
                <a:tc>
                  <a:txBody>
                    <a:bodyPr/>
                    <a:lstStyle/>
                    <a:p>
                      <a:r>
                        <a:rPr lang="de-DE" sz="1600" dirty="0"/>
                        <a:t>€0,304</a:t>
                      </a:r>
                    </a:p>
                  </a:txBody>
                  <a:tcPr marL="93260" marR="93260" marT="46630" marB="46630"/>
                </a:tc>
                <a:extLst>
                  <a:ext uri="{0D108BD9-81ED-4DB2-BD59-A6C34878D82A}">
                    <a16:rowId xmlns:a16="http://schemas.microsoft.com/office/drawing/2014/main" val="10006"/>
                  </a:ext>
                </a:extLst>
              </a:tr>
              <a:tr h="378222">
                <a:tc>
                  <a:txBody>
                    <a:bodyPr/>
                    <a:lstStyle/>
                    <a:p>
                      <a:r>
                        <a:rPr lang="de-DE" sz="1600" dirty="0"/>
                        <a:t>Traffic</a:t>
                      </a:r>
                    </a:p>
                  </a:txBody>
                  <a:tcPr marL="93260" marR="93260" marT="46630" marB="46630"/>
                </a:tc>
                <a:tc>
                  <a:txBody>
                    <a:bodyPr/>
                    <a:lstStyle/>
                    <a:p>
                      <a:r>
                        <a:rPr lang="de-DE" sz="1600" dirty="0"/>
                        <a:t>Unter</a:t>
                      </a:r>
                      <a:r>
                        <a:rPr lang="de-DE" sz="1600" baseline="0" dirty="0"/>
                        <a:t> 5 GB</a:t>
                      </a:r>
                      <a:endParaRPr lang="de-DE" sz="1600" dirty="0"/>
                    </a:p>
                  </a:txBody>
                  <a:tcPr marL="93260" marR="93260" marT="46630" marB="46630"/>
                </a:tc>
                <a:tc>
                  <a:txBody>
                    <a:bodyPr/>
                    <a:lstStyle/>
                    <a:p>
                      <a:r>
                        <a:rPr lang="de-DE" sz="1600" dirty="0"/>
                        <a:t>Die</a:t>
                      </a:r>
                      <a:r>
                        <a:rPr lang="de-DE" sz="1600" baseline="0" dirty="0"/>
                        <a:t> ersten </a:t>
                      </a:r>
                      <a:r>
                        <a:rPr lang="de-DE" sz="1600" dirty="0"/>
                        <a:t>5 GB:</a:t>
                      </a:r>
                      <a:r>
                        <a:rPr lang="de-DE" sz="1600" baseline="0" dirty="0"/>
                        <a:t> kostenlos</a:t>
                      </a:r>
                      <a:endParaRPr lang="de-DE" sz="1600" dirty="0"/>
                    </a:p>
                  </a:txBody>
                  <a:tcPr marL="93260" marR="93260" marT="46630" marB="46630"/>
                </a:tc>
                <a:tc>
                  <a:txBody>
                    <a:bodyPr/>
                    <a:lstStyle/>
                    <a:p>
                      <a:r>
                        <a:rPr lang="de-DE" sz="1600" dirty="0"/>
                        <a:t>€0,00</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a:t>Summe</a:t>
                      </a:r>
                    </a:p>
                  </a:txBody>
                  <a:tcPr marL="93260" marR="93260" marT="46630" marB="46630"/>
                </a:tc>
                <a:tc>
                  <a:txBody>
                    <a:bodyPr/>
                    <a:lstStyle/>
                    <a:p>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a:t>€6,0124 für 10h</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062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a:t>Hochfrequentierte Webseite (PAYG) </a:t>
            </a:r>
            <a:r>
              <a:rPr lang="de-DE" sz="2040" dirty="0"/>
              <a:t>(Stand 20.10.2015)</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2337693690"/>
              </p:ext>
            </p:extLst>
          </p:nvPr>
        </p:nvGraphicFramePr>
        <p:xfrm>
          <a:off x="1044637" y="1080599"/>
          <a:ext cx="10347200" cy="4961609"/>
        </p:xfrm>
        <a:graphic>
          <a:graphicData uri="http://schemas.openxmlformats.org/drawingml/2006/table">
            <a:tbl>
              <a:tblPr firstRow="1" bandRow="1">
                <a:tableStyleId>{5C22544A-7EE6-4342-B048-85BDC9FD1C3A}</a:tableStyleId>
              </a:tblPr>
              <a:tblGrid>
                <a:gridCol w="2586800">
                  <a:extLst>
                    <a:ext uri="{9D8B030D-6E8A-4147-A177-3AD203B41FA5}">
                      <a16:colId xmlns:a16="http://schemas.microsoft.com/office/drawing/2014/main" val="20000"/>
                    </a:ext>
                  </a:extLst>
                </a:gridCol>
                <a:gridCol w="2586800">
                  <a:extLst>
                    <a:ext uri="{9D8B030D-6E8A-4147-A177-3AD203B41FA5}">
                      <a16:colId xmlns:a16="http://schemas.microsoft.com/office/drawing/2014/main" val="20001"/>
                    </a:ext>
                  </a:extLst>
                </a:gridCol>
                <a:gridCol w="2586800">
                  <a:extLst>
                    <a:ext uri="{9D8B030D-6E8A-4147-A177-3AD203B41FA5}">
                      <a16:colId xmlns:a16="http://schemas.microsoft.com/office/drawing/2014/main" val="20002"/>
                    </a:ext>
                  </a:extLst>
                </a:gridCol>
                <a:gridCol w="2586800">
                  <a:extLst>
                    <a:ext uri="{9D8B030D-6E8A-4147-A177-3AD203B41FA5}">
                      <a16:colId xmlns:a16="http://schemas.microsoft.com/office/drawing/2014/main" val="20003"/>
                    </a:ext>
                  </a:extLst>
                </a:gridCol>
              </a:tblGrid>
              <a:tr h="378222">
                <a:tc>
                  <a:txBody>
                    <a:bodyPr/>
                    <a:lstStyle/>
                    <a:p>
                      <a:r>
                        <a:rPr lang="de-DE" sz="1600" dirty="0"/>
                        <a:t>Komponente</a:t>
                      </a:r>
                    </a:p>
                  </a:txBody>
                  <a:tcPr marL="93260" marR="93260" marT="46630" marB="46630"/>
                </a:tc>
                <a:tc>
                  <a:txBody>
                    <a:bodyPr/>
                    <a:lstStyle/>
                    <a:p>
                      <a:r>
                        <a:rPr lang="de-DE" sz="1600" dirty="0"/>
                        <a:t>Details</a:t>
                      </a:r>
                    </a:p>
                  </a:txBody>
                  <a:tcPr marL="93260" marR="93260" marT="46630" marB="46630"/>
                </a:tc>
                <a:tc>
                  <a:txBody>
                    <a:bodyPr/>
                    <a:lstStyle/>
                    <a:p>
                      <a:r>
                        <a:rPr lang="de-DE" sz="1600" dirty="0"/>
                        <a:t>Kosten</a:t>
                      </a:r>
                    </a:p>
                  </a:txBody>
                  <a:tcPr marL="93260" marR="93260" marT="46630" marB="46630"/>
                </a:tc>
                <a:tc>
                  <a:txBody>
                    <a:bodyPr/>
                    <a:lstStyle/>
                    <a:p>
                      <a:r>
                        <a:rPr lang="de-DE" sz="1600" dirty="0"/>
                        <a:t>Kosten</a:t>
                      </a:r>
                      <a:r>
                        <a:rPr lang="de-DE" sz="1600" baseline="0" dirty="0"/>
                        <a:t> / Tag</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a:t>Hauptzeit (8 – 20 Uhr)</a:t>
                      </a:r>
                    </a:p>
                    <a:p>
                      <a:r>
                        <a:rPr lang="de-DE" sz="1600" dirty="0"/>
                        <a:t>10x Web App</a:t>
                      </a:r>
                    </a:p>
                    <a:p>
                      <a:r>
                        <a:rPr lang="de-DE" sz="1600" dirty="0"/>
                        <a:t>(App Service)</a:t>
                      </a:r>
                    </a:p>
                  </a:txBody>
                  <a:tcPr marL="93260" marR="93260" marT="46630" marB="46630"/>
                </a:tc>
                <a:tc>
                  <a:txBody>
                    <a:bodyPr/>
                    <a:lstStyle/>
                    <a:p>
                      <a:r>
                        <a:rPr lang="de-DE" sz="1600" dirty="0"/>
                        <a:t>Standard,</a:t>
                      </a:r>
                      <a:r>
                        <a:rPr lang="de-DE" sz="1600" baseline="0" dirty="0"/>
                        <a:t> S2</a:t>
                      </a:r>
                    </a:p>
                    <a:p>
                      <a:r>
                        <a:rPr lang="de-DE" sz="1600" baseline="0" dirty="0"/>
                        <a:t>(2 Kerne, 3,5 GB RAM, 50 GB HD)</a:t>
                      </a:r>
                      <a:endParaRPr lang="de-DE" sz="1600" dirty="0"/>
                    </a:p>
                  </a:txBody>
                  <a:tcPr marL="93260" marR="93260" marT="46630" marB="46630"/>
                </a:tc>
                <a:tc>
                  <a:txBody>
                    <a:bodyPr/>
                    <a:lstStyle/>
                    <a:p>
                      <a:r>
                        <a:rPr lang="de-DE" sz="1600" dirty="0"/>
                        <a:t>€0,0844 / Stunde</a:t>
                      </a:r>
                    </a:p>
                  </a:txBody>
                  <a:tcPr marL="93260" marR="93260" marT="46630" marB="46630"/>
                </a:tc>
                <a:tc>
                  <a:txBody>
                    <a:bodyPr/>
                    <a:lstStyle/>
                    <a:p>
                      <a:r>
                        <a:rPr lang="de-DE" sz="1600" dirty="0"/>
                        <a:t>€10,128</a:t>
                      </a:r>
                    </a:p>
                  </a:txBody>
                  <a:tcPr marL="93260" marR="93260" marT="46630" marB="46630"/>
                </a:tc>
                <a:extLst>
                  <a:ext uri="{0D108BD9-81ED-4DB2-BD59-A6C34878D82A}">
                    <a16:rowId xmlns:a16="http://schemas.microsoft.com/office/drawing/2014/main" val="10001"/>
                  </a:ext>
                </a:extLst>
              </a:tr>
              <a:tr h="590649">
                <a:tc>
                  <a:txBody>
                    <a:bodyPr/>
                    <a:lstStyle/>
                    <a:p>
                      <a:r>
                        <a:rPr lang="de-DE" sz="1600" dirty="0"/>
                        <a:t>Nebenzeit (20 – 8 Uhr)</a:t>
                      </a:r>
                    </a:p>
                    <a:p>
                      <a:r>
                        <a:rPr lang="de-DE" sz="1600" dirty="0"/>
                        <a:t>3x Web App</a:t>
                      </a:r>
                    </a:p>
                    <a:p>
                      <a:r>
                        <a:rPr lang="de-DE" sz="1600" dirty="0"/>
                        <a:t>(App Service)</a:t>
                      </a:r>
                    </a:p>
                  </a:txBody>
                  <a:tcPr marL="93260" marR="93260" marT="46630" marB="46630"/>
                </a:tc>
                <a:tc>
                  <a:txBody>
                    <a:bodyPr/>
                    <a:lstStyle/>
                    <a:p>
                      <a:r>
                        <a:rPr lang="de-DE" sz="1600" dirty="0"/>
                        <a:t>Standard,</a:t>
                      </a:r>
                      <a:r>
                        <a:rPr lang="de-DE" sz="1600" baseline="0" dirty="0"/>
                        <a:t> S2</a:t>
                      </a:r>
                    </a:p>
                    <a:p>
                      <a:r>
                        <a:rPr lang="de-DE" sz="1600" baseline="0" dirty="0"/>
                        <a:t>(2 Kerne, 3,5 GB RAM, 50 GB HD)</a:t>
                      </a:r>
                      <a:endParaRPr lang="de-DE" sz="1600" dirty="0"/>
                    </a:p>
                  </a:txBody>
                  <a:tcPr marL="93260" marR="93260" marT="46630" marB="46630"/>
                </a:tc>
                <a:tc>
                  <a:txBody>
                    <a:bodyPr/>
                    <a:lstStyle/>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a:t>€0,0844 / Stunde</a:t>
                      </a:r>
                    </a:p>
                    <a:p>
                      <a:endParaRPr lang="de-DE" sz="1600" dirty="0"/>
                    </a:p>
                  </a:txBody>
                  <a:tcPr marL="93260" marR="93260" marT="46630" marB="46630"/>
                </a:tc>
                <a:tc>
                  <a:txBody>
                    <a:bodyPr/>
                    <a:lstStyle/>
                    <a:p>
                      <a:r>
                        <a:rPr lang="de-DE" sz="1600" dirty="0"/>
                        <a:t>€3,0384</a:t>
                      </a:r>
                    </a:p>
                  </a:txBody>
                  <a:tcPr marL="93260" marR="93260" marT="46630" marB="46630"/>
                </a:tc>
                <a:extLst>
                  <a:ext uri="{0D108BD9-81ED-4DB2-BD59-A6C34878D82A}">
                    <a16:rowId xmlns:a16="http://schemas.microsoft.com/office/drawing/2014/main" val="10002"/>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endParaRPr lang="de-DE" sz="1600" dirty="0"/>
                    </a:p>
                  </a:txBody>
                  <a:tcPr marL="93260" marR="93260" marT="46630" marB="46630"/>
                </a:tc>
                <a:extLst>
                  <a:ext uri="{0D108BD9-81ED-4DB2-BD59-A6C34878D82A}">
                    <a16:rowId xmlns:a16="http://schemas.microsoft.com/office/drawing/2014/main" val="10003"/>
                  </a:ext>
                </a:extLst>
              </a:tr>
              <a:tr h="590649">
                <a:tc>
                  <a:txBody>
                    <a:bodyPr/>
                    <a:lstStyle/>
                    <a:p>
                      <a:r>
                        <a:rPr lang="de-DE" sz="1600" dirty="0"/>
                        <a:t>Speicher</a:t>
                      </a:r>
                    </a:p>
                  </a:txBody>
                  <a:tcPr marL="93260" marR="93260" marT="46630" marB="46630"/>
                </a:tc>
                <a:tc>
                  <a:txBody>
                    <a:bodyPr/>
                    <a:lstStyle/>
                    <a:p>
                      <a:r>
                        <a:rPr lang="de-DE" sz="1600" dirty="0"/>
                        <a:t>1 TB (Block </a:t>
                      </a:r>
                      <a:r>
                        <a:rPr lang="de-DE" sz="1600" dirty="0" err="1"/>
                        <a:t>blob</a:t>
                      </a:r>
                      <a:r>
                        <a:rPr lang="de-DE" sz="1600" dirty="0"/>
                        <a:t>)</a:t>
                      </a:r>
                    </a:p>
                    <a:p>
                      <a:r>
                        <a:rPr lang="de-DE" sz="1600" dirty="0"/>
                        <a:t>(lokal redundant)</a:t>
                      </a:r>
                    </a:p>
                  </a:txBody>
                  <a:tcPr marL="93260" marR="93260" marT="46630" marB="46630"/>
                </a:tc>
                <a:tc>
                  <a:txBody>
                    <a:bodyPr/>
                    <a:lstStyle/>
                    <a:p>
                      <a:r>
                        <a:rPr lang="de-DE" sz="1600" dirty="0"/>
                        <a:t>€0,0203  /</a:t>
                      </a:r>
                      <a:r>
                        <a:rPr lang="de-DE" sz="1600" baseline="0" dirty="0"/>
                        <a:t> </a:t>
                      </a:r>
                      <a:r>
                        <a:rPr lang="de-DE" sz="1600" dirty="0"/>
                        <a:t>GB /</a:t>
                      </a:r>
                      <a:r>
                        <a:rPr lang="de-DE" sz="1600" baseline="0" dirty="0"/>
                        <a:t> Monat</a:t>
                      </a:r>
                      <a:endParaRPr lang="de-DE" sz="1600" dirty="0"/>
                    </a:p>
                  </a:txBody>
                  <a:tcPr marL="93260" marR="93260" marT="46630" marB="46630"/>
                </a:tc>
                <a:tc>
                  <a:txBody>
                    <a:bodyPr/>
                    <a:lstStyle/>
                    <a:p>
                      <a:r>
                        <a:rPr lang="de-DE" sz="1600" dirty="0"/>
                        <a:t>€0,6929</a:t>
                      </a:r>
                    </a:p>
                    <a:p>
                      <a:r>
                        <a:rPr lang="de-DE" sz="1600" dirty="0"/>
                        <a:t>(€20,7872 / Monat)</a:t>
                      </a:r>
                    </a:p>
                  </a:txBody>
                  <a:tcPr marL="93260" marR="93260" marT="46630" marB="46630"/>
                </a:tc>
                <a:extLst>
                  <a:ext uri="{0D108BD9-81ED-4DB2-BD59-A6C34878D82A}">
                    <a16:rowId xmlns:a16="http://schemas.microsoft.com/office/drawing/2014/main" val="10004"/>
                  </a:ext>
                </a:extLst>
              </a:tr>
              <a:tr h="590649">
                <a:tc>
                  <a:txBody>
                    <a:bodyPr/>
                    <a:lstStyle/>
                    <a:p>
                      <a:r>
                        <a:rPr lang="de-DE" sz="1600" dirty="0"/>
                        <a:t>Speichertransaktionen</a:t>
                      </a:r>
                    </a:p>
                  </a:txBody>
                  <a:tcPr marL="93260" marR="93260" marT="46630" marB="46630"/>
                </a:tc>
                <a:tc>
                  <a:txBody>
                    <a:bodyPr/>
                    <a:lstStyle/>
                    <a:p>
                      <a:r>
                        <a:rPr lang="de-DE" sz="1600" dirty="0"/>
                        <a:t>Bis</a:t>
                      </a:r>
                      <a:r>
                        <a:rPr lang="de-DE" sz="1600" baseline="0" dirty="0"/>
                        <a:t> </a:t>
                      </a:r>
                      <a:r>
                        <a:rPr lang="de-DE" sz="1600" dirty="0"/>
                        <a:t>1.000.000 Transaktionen</a:t>
                      </a:r>
                    </a:p>
                  </a:txBody>
                  <a:tcPr marL="93260" marR="93260" marT="46630" marB="46630"/>
                </a:tc>
                <a:tc>
                  <a:txBody>
                    <a:bodyPr/>
                    <a:lstStyle/>
                    <a:p>
                      <a:r>
                        <a:rPr lang="de-DE" sz="1600" dirty="0"/>
                        <a:t>€0,004 / 100.000 Transaktionen</a:t>
                      </a:r>
                    </a:p>
                  </a:txBody>
                  <a:tcPr marL="93260" marR="93260" marT="46630" marB="46630"/>
                </a:tc>
                <a:tc>
                  <a:txBody>
                    <a:bodyPr/>
                    <a:lstStyle/>
                    <a:p>
                      <a:r>
                        <a:rPr lang="de-DE" sz="1600" dirty="0"/>
                        <a:t>€0,04</a:t>
                      </a:r>
                    </a:p>
                  </a:txBody>
                  <a:tcPr marL="93260" marR="93260" marT="46630" marB="46630"/>
                </a:tc>
                <a:extLst>
                  <a:ext uri="{0D108BD9-81ED-4DB2-BD59-A6C34878D82A}">
                    <a16:rowId xmlns:a16="http://schemas.microsoft.com/office/drawing/2014/main" val="10005"/>
                  </a:ext>
                </a:extLst>
              </a:tr>
              <a:tr h="378222">
                <a:tc>
                  <a:txBody>
                    <a:bodyPr/>
                    <a:lstStyle/>
                    <a:p>
                      <a:r>
                        <a:rPr lang="de-DE" sz="1600" dirty="0"/>
                        <a:t>Traffic</a:t>
                      </a:r>
                    </a:p>
                  </a:txBody>
                  <a:tcPr marL="93260" marR="93260" marT="46630" marB="46630"/>
                </a:tc>
                <a:tc>
                  <a:txBody>
                    <a:bodyPr/>
                    <a:lstStyle/>
                    <a:p>
                      <a:r>
                        <a:rPr lang="de-DE" sz="1600" dirty="0"/>
                        <a:t>100</a:t>
                      </a:r>
                      <a:r>
                        <a:rPr lang="de-DE" sz="1600" baseline="0" dirty="0"/>
                        <a:t> GB</a:t>
                      </a:r>
                      <a:endParaRPr lang="de-DE" sz="1600" dirty="0"/>
                    </a:p>
                  </a:txBody>
                  <a:tcPr marL="93260" marR="93260" marT="46630" marB="46630"/>
                </a:tc>
                <a:tc>
                  <a:txBody>
                    <a:bodyPr/>
                    <a:lstStyle/>
                    <a:p>
                      <a:r>
                        <a:rPr lang="de-DE" sz="1600" dirty="0"/>
                        <a:t>€0,0734 / GB </a:t>
                      </a:r>
                    </a:p>
                    <a:p>
                      <a:r>
                        <a:rPr lang="de-DE" sz="1600" dirty="0"/>
                        <a:t>(Preisstufe</a:t>
                      </a:r>
                      <a:r>
                        <a:rPr lang="de-DE" sz="1600" baseline="0" dirty="0"/>
                        <a:t> bis 10 TB)</a:t>
                      </a:r>
                      <a:endParaRPr lang="de-DE" sz="1600" dirty="0"/>
                    </a:p>
                  </a:txBody>
                  <a:tcPr marL="93260" marR="93260" marT="46630" marB="46630"/>
                </a:tc>
                <a:tc>
                  <a:txBody>
                    <a:bodyPr/>
                    <a:lstStyle/>
                    <a:p>
                      <a:r>
                        <a:rPr lang="de-DE" sz="1600" dirty="0"/>
                        <a:t>€7,34</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a:t>Summe</a:t>
                      </a:r>
                    </a:p>
                  </a:txBody>
                  <a:tcPr marL="93260" marR="93260" marT="46630" marB="46630"/>
                </a:tc>
                <a:tc>
                  <a:txBody>
                    <a:bodyPr/>
                    <a:lstStyle/>
                    <a:p>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a:t>€21,2393</a:t>
                      </a:r>
                    </a:p>
                    <a:p>
                      <a:r>
                        <a:rPr lang="de-DE" sz="1600" b="1"/>
                        <a:t>(€637,179 </a:t>
                      </a:r>
                      <a:r>
                        <a:rPr lang="de-DE" sz="1600" b="1" dirty="0"/>
                        <a:t>/</a:t>
                      </a:r>
                      <a:r>
                        <a:rPr lang="de-DE" sz="1600" b="1" baseline="0" dirty="0"/>
                        <a:t> 30 Tage)</a:t>
                      </a:r>
                      <a:endParaRPr lang="de-DE" sz="1600" b="1" dirty="0"/>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064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51265" y="296905"/>
            <a:ext cx="11175411" cy="914385"/>
          </a:xfrm>
        </p:spPr>
        <p:txBody>
          <a:bodyPr/>
          <a:lstStyle/>
          <a:p>
            <a:r>
              <a:rPr lang="de-DE" sz="4080" dirty="0"/>
              <a:t>Azure Backup (PAYG) </a:t>
            </a:r>
            <a:r>
              <a:rPr lang="de-DE" sz="2040" dirty="0"/>
              <a:t>(Stand 20.10.2015)</a:t>
            </a:r>
            <a:endParaRPr lang="de-DE" sz="4080" dirty="0"/>
          </a:p>
        </p:txBody>
      </p:sp>
      <p:graphicFrame>
        <p:nvGraphicFramePr>
          <p:cNvPr id="4" name="Inhaltsplatzhalter 3"/>
          <p:cNvGraphicFramePr>
            <a:graphicFrameLocks noGrp="1"/>
          </p:cNvGraphicFramePr>
          <p:nvPr>
            <p:ph idx="4294967295"/>
            <p:extLst>
              <p:ext uri="{D42A27DB-BD31-4B8C-83A1-F6EECF244321}">
                <p14:modId xmlns:p14="http://schemas.microsoft.com/office/powerpoint/2010/main" val="2841896938"/>
              </p:ext>
            </p:extLst>
          </p:nvPr>
        </p:nvGraphicFramePr>
        <p:xfrm>
          <a:off x="1044637" y="1080599"/>
          <a:ext cx="10347200" cy="5233078"/>
        </p:xfrm>
        <a:graphic>
          <a:graphicData uri="http://schemas.openxmlformats.org/drawingml/2006/table">
            <a:tbl>
              <a:tblPr firstRow="1" bandRow="1">
                <a:tableStyleId>{5C22544A-7EE6-4342-B048-85BDC9FD1C3A}</a:tableStyleId>
              </a:tblPr>
              <a:tblGrid>
                <a:gridCol w="3028599">
                  <a:extLst>
                    <a:ext uri="{9D8B030D-6E8A-4147-A177-3AD203B41FA5}">
                      <a16:colId xmlns:a16="http://schemas.microsoft.com/office/drawing/2014/main" val="20000"/>
                    </a:ext>
                  </a:extLst>
                </a:gridCol>
                <a:gridCol w="1496291">
                  <a:extLst>
                    <a:ext uri="{9D8B030D-6E8A-4147-A177-3AD203B41FA5}">
                      <a16:colId xmlns:a16="http://schemas.microsoft.com/office/drawing/2014/main" val="20001"/>
                    </a:ext>
                  </a:extLst>
                </a:gridCol>
                <a:gridCol w="4001985">
                  <a:extLst>
                    <a:ext uri="{9D8B030D-6E8A-4147-A177-3AD203B41FA5}">
                      <a16:colId xmlns:a16="http://schemas.microsoft.com/office/drawing/2014/main" val="20002"/>
                    </a:ext>
                  </a:extLst>
                </a:gridCol>
                <a:gridCol w="1820325">
                  <a:extLst>
                    <a:ext uri="{9D8B030D-6E8A-4147-A177-3AD203B41FA5}">
                      <a16:colId xmlns:a16="http://schemas.microsoft.com/office/drawing/2014/main" val="20003"/>
                    </a:ext>
                  </a:extLst>
                </a:gridCol>
              </a:tblGrid>
              <a:tr h="378222">
                <a:tc>
                  <a:txBody>
                    <a:bodyPr/>
                    <a:lstStyle/>
                    <a:p>
                      <a:r>
                        <a:rPr lang="de-DE" sz="1600" dirty="0"/>
                        <a:t>Komponente</a:t>
                      </a:r>
                    </a:p>
                  </a:txBody>
                  <a:tcPr marL="93260" marR="93260" marT="46630" marB="46630"/>
                </a:tc>
                <a:tc>
                  <a:txBody>
                    <a:bodyPr/>
                    <a:lstStyle/>
                    <a:p>
                      <a:r>
                        <a:rPr lang="de-DE" sz="1600" dirty="0"/>
                        <a:t>Menge</a:t>
                      </a:r>
                    </a:p>
                  </a:txBody>
                  <a:tcPr marL="93260" marR="93260" marT="46630" marB="46630"/>
                </a:tc>
                <a:tc>
                  <a:txBody>
                    <a:bodyPr/>
                    <a:lstStyle/>
                    <a:p>
                      <a:r>
                        <a:rPr lang="de-DE" sz="1600" dirty="0"/>
                        <a:t>Kosten</a:t>
                      </a:r>
                    </a:p>
                  </a:txBody>
                  <a:tcPr marL="93260" marR="93260" marT="46630" marB="46630"/>
                </a:tc>
                <a:tc>
                  <a:txBody>
                    <a:bodyPr/>
                    <a:lstStyle/>
                    <a:p>
                      <a:r>
                        <a:rPr lang="de-DE" sz="1600" dirty="0"/>
                        <a:t>Kosten</a:t>
                      </a:r>
                      <a:r>
                        <a:rPr lang="de-DE" sz="1600" baseline="0" dirty="0"/>
                        <a:t> / Monat</a:t>
                      </a:r>
                      <a:endParaRPr lang="de-DE" sz="1600" dirty="0"/>
                    </a:p>
                  </a:txBody>
                  <a:tcPr marL="93260" marR="93260" marT="46630" marB="46630"/>
                </a:tc>
                <a:extLst>
                  <a:ext uri="{0D108BD9-81ED-4DB2-BD59-A6C34878D82A}">
                    <a16:rowId xmlns:a16="http://schemas.microsoft.com/office/drawing/2014/main" val="10000"/>
                  </a:ext>
                </a:extLst>
              </a:tr>
              <a:tr h="676905">
                <a:tc>
                  <a:txBody>
                    <a:bodyPr/>
                    <a:lstStyle/>
                    <a:p>
                      <a:r>
                        <a:rPr lang="de-DE" sz="1600" dirty="0"/>
                        <a:t>Geschützte</a:t>
                      </a:r>
                      <a:r>
                        <a:rPr lang="de-DE" sz="1600" baseline="0" dirty="0"/>
                        <a:t> Instanzen bis 50 GB Daten</a:t>
                      </a:r>
                      <a:endParaRPr lang="de-DE" sz="1600" dirty="0"/>
                    </a:p>
                  </a:txBody>
                  <a:tcPr marL="93260" marR="93260" marT="46630" marB="46630"/>
                </a:tc>
                <a:tc>
                  <a:txBody>
                    <a:bodyPr/>
                    <a:lstStyle/>
                    <a:p>
                      <a:r>
                        <a:rPr lang="de-DE" sz="1600" dirty="0"/>
                        <a:t>45x 20 GB</a:t>
                      </a:r>
                    </a:p>
                  </a:txBody>
                  <a:tcPr marL="93260" marR="93260" marT="46630" marB="46630"/>
                </a:tc>
                <a:tc>
                  <a:txBody>
                    <a:bodyPr/>
                    <a:lstStyle/>
                    <a:p>
                      <a:r>
                        <a:rPr lang="de-DE" sz="1600" dirty="0"/>
                        <a:t>Instanz:</a:t>
                      </a:r>
                    </a:p>
                    <a:p>
                      <a:r>
                        <a:rPr lang="de-DE" sz="1600" dirty="0"/>
                        <a:t>€4,2165 / Monat</a:t>
                      </a:r>
                    </a:p>
                  </a:txBody>
                  <a:tcPr marL="93260" marR="93260" marT="46630" marB="46630"/>
                </a:tc>
                <a:tc>
                  <a:txBody>
                    <a:bodyPr/>
                    <a:lstStyle/>
                    <a:p>
                      <a:r>
                        <a:rPr lang="de-DE" sz="1600" dirty="0"/>
                        <a:t>€189,7425</a:t>
                      </a:r>
                    </a:p>
                  </a:txBody>
                  <a:tcPr marL="93260" marR="93260" marT="46630" marB="46630"/>
                </a:tc>
                <a:extLst>
                  <a:ext uri="{0D108BD9-81ED-4DB2-BD59-A6C34878D82A}">
                    <a16:rowId xmlns:a16="http://schemas.microsoft.com/office/drawing/2014/main" val="10001"/>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a:t>Speicher (LRS):</a:t>
                      </a:r>
                    </a:p>
                    <a:p>
                      <a:r>
                        <a:rPr lang="de-DE" sz="1600" dirty="0"/>
                        <a:t>€0,0203 / GB (Preisstufe bis 1 TB)</a:t>
                      </a:r>
                    </a:p>
                  </a:txBody>
                  <a:tcPr marL="93260" marR="93260" marT="46630" marB="46630"/>
                </a:tc>
                <a:tc>
                  <a:txBody>
                    <a:bodyPr/>
                    <a:lstStyle/>
                    <a:p>
                      <a:r>
                        <a:rPr lang="de-DE" sz="1600" dirty="0"/>
                        <a:t>€18,27</a:t>
                      </a:r>
                    </a:p>
                  </a:txBody>
                  <a:tcPr marL="93260" marR="93260" marT="46630" marB="46630"/>
                </a:tc>
                <a:extLst>
                  <a:ext uri="{0D108BD9-81ED-4DB2-BD59-A6C34878D82A}">
                    <a16:rowId xmlns:a16="http://schemas.microsoft.com/office/drawing/2014/main" val="10002"/>
                  </a:ext>
                </a:extLst>
              </a:tr>
              <a:tr h="590649">
                <a:tc>
                  <a:txBody>
                    <a:bodyPr/>
                    <a:lstStyle/>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a:t>Geschützte</a:t>
                      </a:r>
                      <a:r>
                        <a:rPr lang="de-DE" sz="1600" baseline="0" dirty="0"/>
                        <a:t> Instanzen zwischen 50 GB und 500 GB Daten</a:t>
                      </a:r>
                      <a:endParaRPr lang="de-DE" sz="1600" dirty="0"/>
                    </a:p>
                  </a:txBody>
                  <a:tcPr marL="93260" marR="93260" marT="46630" marB="46630"/>
                </a:tc>
                <a:tc>
                  <a:txBody>
                    <a:bodyPr/>
                    <a:lstStyle/>
                    <a:p>
                      <a:r>
                        <a:rPr lang="de-DE" sz="1600" dirty="0"/>
                        <a:t>5x</a:t>
                      </a:r>
                      <a:r>
                        <a:rPr lang="de-DE" sz="1600" baseline="0" dirty="0"/>
                        <a:t> 300 GB</a:t>
                      </a:r>
                      <a:endParaRPr lang="de-DE" sz="1600" dirty="0"/>
                    </a:p>
                  </a:txBody>
                  <a:tcPr marL="93260" marR="93260" marT="46630" marB="46630"/>
                </a:tc>
                <a:tc>
                  <a:txBody>
                    <a:bodyPr/>
                    <a:lstStyle/>
                    <a:p>
                      <a:r>
                        <a:rPr lang="de-DE" sz="1600" dirty="0"/>
                        <a:t>Instanz:</a:t>
                      </a:r>
                    </a:p>
                    <a:p>
                      <a:r>
                        <a:rPr lang="de-DE" sz="1600" dirty="0"/>
                        <a:t>€8,433 / Monat</a:t>
                      </a:r>
                    </a:p>
                  </a:txBody>
                  <a:tcPr marL="93260" marR="93260" marT="46630" marB="46630"/>
                </a:tc>
                <a:tc>
                  <a:txBody>
                    <a:bodyPr/>
                    <a:lstStyle/>
                    <a:p>
                      <a:r>
                        <a:rPr lang="de-DE" sz="1600" dirty="0"/>
                        <a:t>€42,165</a:t>
                      </a:r>
                    </a:p>
                  </a:txBody>
                  <a:tcPr marL="93260" marR="93260" marT="46630" marB="46630"/>
                </a:tc>
                <a:extLst>
                  <a:ext uri="{0D108BD9-81ED-4DB2-BD59-A6C34878D82A}">
                    <a16:rowId xmlns:a16="http://schemas.microsoft.com/office/drawing/2014/main" val="10003"/>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a:t>Speicher (LRS):</a:t>
                      </a:r>
                    </a:p>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a:t>€0,0203 / GB (Preisstufe bis 1 TB)</a:t>
                      </a:r>
                    </a:p>
                    <a:p>
                      <a:r>
                        <a:rPr lang="de-DE" sz="1600" dirty="0"/>
                        <a:t>€0,02</a:t>
                      </a:r>
                      <a:r>
                        <a:rPr lang="de-DE" sz="1600" baseline="0" dirty="0"/>
                        <a:t> / GB (Preisstufe bis 50 TB)</a:t>
                      </a:r>
                      <a:endParaRPr lang="de-DE" sz="1600" dirty="0"/>
                    </a:p>
                  </a:txBody>
                  <a:tcPr marL="93260" marR="93260" marT="46630" marB="46630"/>
                </a:tc>
                <a:tc>
                  <a:txBody>
                    <a:bodyPr/>
                    <a:lstStyle/>
                    <a:p>
                      <a:r>
                        <a:rPr lang="de-DE" sz="1600" dirty="0"/>
                        <a:t>€20,7872</a:t>
                      </a:r>
                    </a:p>
                    <a:p>
                      <a:r>
                        <a:rPr lang="de-DE" sz="1600" dirty="0"/>
                        <a:t>+ €9,52</a:t>
                      </a:r>
                    </a:p>
                    <a:p>
                      <a:r>
                        <a:rPr lang="de-DE" sz="1600" dirty="0"/>
                        <a:t>= €30,3072</a:t>
                      </a:r>
                    </a:p>
                  </a:txBody>
                  <a:tcPr marL="93260" marR="93260" marT="46630" marB="46630"/>
                </a:tc>
                <a:extLst>
                  <a:ext uri="{0D108BD9-81ED-4DB2-BD59-A6C34878D82A}">
                    <a16:rowId xmlns:a16="http://schemas.microsoft.com/office/drawing/2014/main" val="10004"/>
                  </a:ext>
                </a:extLst>
              </a:tr>
              <a:tr h="590649">
                <a:tc>
                  <a:txBody>
                    <a:bodyPr/>
                    <a:lstStyle/>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a:t>Geschützte</a:t>
                      </a:r>
                      <a:r>
                        <a:rPr lang="de-DE" sz="1600" baseline="0" dirty="0"/>
                        <a:t> Instanzen größer als 500 GB Daten</a:t>
                      </a:r>
                      <a:endParaRPr lang="de-DE" sz="1600" dirty="0"/>
                    </a:p>
                  </a:txBody>
                  <a:tcPr marL="93260" marR="93260" marT="46630" marB="46630"/>
                </a:tc>
                <a:tc>
                  <a:txBody>
                    <a:bodyPr/>
                    <a:lstStyle/>
                    <a:p>
                      <a:r>
                        <a:rPr lang="de-DE" sz="1600" dirty="0"/>
                        <a:t>1x 2 TB</a:t>
                      </a:r>
                    </a:p>
                  </a:txBody>
                  <a:tcPr marL="93260" marR="93260" marT="46630" marB="46630"/>
                </a:tc>
                <a:tc>
                  <a:txBody>
                    <a:bodyPr/>
                    <a:lstStyle/>
                    <a:p>
                      <a:r>
                        <a:rPr lang="de-DE" sz="1600" dirty="0"/>
                        <a:t>Instanz:</a:t>
                      </a:r>
                    </a:p>
                    <a:p>
                      <a:r>
                        <a:rPr lang="de-DE" sz="1600" dirty="0"/>
                        <a:t>€8,433 / Monat</a:t>
                      </a:r>
                    </a:p>
                  </a:txBody>
                  <a:tcPr marL="93260" marR="93260" marT="46630" marB="46630"/>
                </a:tc>
                <a:tc>
                  <a:txBody>
                    <a:bodyPr/>
                    <a:lstStyle/>
                    <a:p>
                      <a:r>
                        <a:rPr lang="de-DE" sz="1600" dirty="0"/>
                        <a:t>€33,732</a:t>
                      </a:r>
                    </a:p>
                  </a:txBody>
                  <a:tcPr marL="93260" marR="93260" marT="46630" marB="46630"/>
                </a:tc>
                <a:extLst>
                  <a:ext uri="{0D108BD9-81ED-4DB2-BD59-A6C34878D82A}">
                    <a16:rowId xmlns:a16="http://schemas.microsoft.com/office/drawing/2014/main" val="10005"/>
                  </a:ext>
                </a:extLst>
              </a:tr>
              <a:tr h="590649">
                <a:tc>
                  <a:txBody>
                    <a:bodyPr/>
                    <a:lstStyle/>
                    <a:p>
                      <a:endParaRPr lang="de-DE" sz="1600" dirty="0"/>
                    </a:p>
                  </a:txBody>
                  <a:tcPr marL="93260" marR="93260" marT="46630" marB="46630"/>
                </a:tc>
                <a:tc>
                  <a:txBody>
                    <a:bodyPr/>
                    <a:lstStyle/>
                    <a:p>
                      <a:endParaRPr lang="de-DE" sz="1600" dirty="0"/>
                    </a:p>
                  </a:txBody>
                  <a:tcPr marL="93260" marR="93260" marT="46630" marB="46630"/>
                </a:tc>
                <a:tc>
                  <a:txBody>
                    <a:bodyPr/>
                    <a:lstStyle/>
                    <a:p>
                      <a:r>
                        <a:rPr lang="de-DE" sz="1600" dirty="0"/>
                        <a:t>Speicher (GRS):</a:t>
                      </a:r>
                    </a:p>
                    <a:p>
                      <a:pPr marL="0" marR="0" indent="0" algn="l" defTabSz="932574" rtl="0" eaLnBrk="1" fontAlgn="auto" latinLnBrk="0" hangingPunct="1">
                        <a:lnSpc>
                          <a:spcPct val="100000"/>
                        </a:lnSpc>
                        <a:spcBef>
                          <a:spcPts val="0"/>
                        </a:spcBef>
                        <a:spcAft>
                          <a:spcPts val="0"/>
                        </a:spcAft>
                        <a:buClrTx/>
                        <a:buSzTx/>
                        <a:buFontTx/>
                        <a:buNone/>
                        <a:tabLst/>
                        <a:defRPr/>
                      </a:pPr>
                      <a:r>
                        <a:rPr lang="de-DE" sz="1600" dirty="0"/>
                        <a:t>€0,0405 / GB (Preisstufe bis 1 TB)</a:t>
                      </a:r>
                    </a:p>
                    <a:p>
                      <a:r>
                        <a:rPr lang="de-DE" sz="1600" baseline="0" dirty="0"/>
                        <a:t>€0,0399 / GB (Preisstufe bis 50 TB)</a:t>
                      </a:r>
                      <a:endParaRPr lang="de-DE" sz="1600" dirty="0"/>
                    </a:p>
                  </a:txBody>
                  <a:tcPr marL="93260" marR="93260" marT="46630" marB="46630"/>
                </a:tc>
                <a:tc>
                  <a:txBody>
                    <a:bodyPr/>
                    <a:lstStyle/>
                    <a:p>
                      <a:r>
                        <a:rPr lang="de-DE" sz="1600" dirty="0"/>
                        <a:t>€41,472</a:t>
                      </a:r>
                    </a:p>
                    <a:p>
                      <a:r>
                        <a:rPr lang="de-DE" sz="1600" dirty="0"/>
                        <a:t>+ €40,8576</a:t>
                      </a:r>
                    </a:p>
                    <a:p>
                      <a:r>
                        <a:rPr lang="de-DE" sz="1600" dirty="0"/>
                        <a:t>= 82,7152</a:t>
                      </a:r>
                    </a:p>
                  </a:txBody>
                  <a:tcPr marL="93260" marR="93260" marT="46630" marB="46630"/>
                </a:tc>
                <a:extLst>
                  <a:ext uri="{0D108BD9-81ED-4DB2-BD59-A6C34878D82A}">
                    <a16:rowId xmlns:a16="http://schemas.microsoft.com/office/drawing/2014/main" val="10006"/>
                  </a:ext>
                </a:extLst>
              </a:tr>
              <a:tr h="378222">
                <a:tc>
                  <a:txBody>
                    <a:bodyPr/>
                    <a:lstStyle/>
                    <a:p>
                      <a:r>
                        <a:rPr lang="de-DE" sz="1600" dirty="0"/>
                        <a:t>Traffic</a:t>
                      </a:r>
                    </a:p>
                  </a:txBody>
                  <a:tcPr marL="93260" marR="93260" marT="46630" marB="46630"/>
                </a:tc>
                <a:tc>
                  <a:txBody>
                    <a:bodyPr/>
                    <a:lstStyle/>
                    <a:p>
                      <a:r>
                        <a:rPr lang="de-DE" sz="1600" dirty="0"/>
                        <a:t>Beliebig</a:t>
                      </a:r>
                    </a:p>
                  </a:txBody>
                  <a:tcPr marL="93260" marR="93260" marT="46630" marB="46630"/>
                </a:tc>
                <a:tc>
                  <a:txBody>
                    <a:bodyPr/>
                    <a:lstStyle/>
                    <a:p>
                      <a:r>
                        <a:rPr lang="de-DE" sz="1600" dirty="0"/>
                        <a:t>kostenfrei</a:t>
                      </a:r>
                    </a:p>
                  </a:txBody>
                  <a:tcPr marL="93260" marR="93260" marT="46630" marB="46630"/>
                </a:tc>
                <a:tc>
                  <a:txBody>
                    <a:bodyPr/>
                    <a:lstStyle/>
                    <a:p>
                      <a:r>
                        <a:rPr lang="de-DE" sz="1600" dirty="0"/>
                        <a:t>€0,00</a:t>
                      </a:r>
                    </a:p>
                  </a:txBody>
                  <a:tcPr marL="93260" marR="93260" marT="46630" marB="46630"/>
                </a:tc>
                <a:extLst>
                  <a:ext uri="{0D108BD9-81ED-4DB2-BD59-A6C34878D82A}">
                    <a16:rowId xmlns:a16="http://schemas.microsoft.com/office/drawing/2014/main" val="10007"/>
                  </a:ext>
                </a:extLst>
              </a:tr>
              <a:tr h="378222">
                <a:tc>
                  <a:txBody>
                    <a:bodyPr/>
                    <a:lstStyle/>
                    <a:p>
                      <a:r>
                        <a:rPr lang="de-DE" sz="1600" b="1" dirty="0"/>
                        <a:t>Summe</a:t>
                      </a:r>
                    </a:p>
                  </a:txBody>
                  <a:tcPr marL="93260" marR="93260" marT="46630" marB="46630"/>
                </a:tc>
                <a:tc>
                  <a:txBody>
                    <a:bodyPr/>
                    <a:lstStyle/>
                    <a:p>
                      <a:r>
                        <a:rPr lang="de-DE" sz="1600" b="1" dirty="0"/>
                        <a:t>4,35</a:t>
                      </a:r>
                      <a:r>
                        <a:rPr lang="de-DE" sz="1600" b="1" baseline="0" dirty="0"/>
                        <a:t> TB</a:t>
                      </a:r>
                      <a:endParaRPr lang="de-DE" sz="1600" b="1" dirty="0"/>
                    </a:p>
                  </a:txBody>
                  <a:tcPr marL="93260" marR="93260" marT="46630" marB="46630"/>
                </a:tc>
                <a:tc>
                  <a:txBody>
                    <a:bodyPr/>
                    <a:lstStyle/>
                    <a:p>
                      <a:endParaRPr lang="de-DE" sz="1600" b="1" dirty="0"/>
                    </a:p>
                  </a:txBody>
                  <a:tcPr marL="93260" marR="93260" marT="46630" marB="46630"/>
                </a:tc>
                <a:tc>
                  <a:txBody>
                    <a:bodyPr/>
                    <a:lstStyle/>
                    <a:p>
                      <a:r>
                        <a:rPr lang="de-DE" sz="1600" b="1" dirty="0"/>
                        <a:t>€396,9319</a:t>
                      </a:r>
                    </a:p>
                  </a:txBody>
                  <a:tcPr marL="93260" marR="93260" marT="46630" marB="4663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5647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Fragen zur Sicherheit</a:t>
            </a:r>
          </a:p>
        </p:txBody>
      </p:sp>
      <p:sp>
        <p:nvSpPr>
          <p:cNvPr id="4" name="Inhaltsplatzhalter 3"/>
          <p:cNvSpPr>
            <a:spLocks noGrp="1"/>
          </p:cNvSpPr>
          <p:nvPr>
            <p:ph sz="quarter" idx="12"/>
          </p:nvPr>
        </p:nvSpPr>
        <p:spPr/>
        <p:txBody>
          <a:bodyPr/>
          <a:lstStyle/>
          <a:p>
            <a:pPr marL="0" indent="0">
              <a:buNone/>
            </a:pPr>
            <a:r>
              <a:rPr lang="de-DE" dirty="0"/>
              <a:t>Fokus:</a:t>
            </a:r>
          </a:p>
          <a:p>
            <a:r>
              <a:rPr lang="de-DE" dirty="0"/>
              <a:t>Datensicherheit</a:t>
            </a:r>
          </a:p>
          <a:p>
            <a:pPr marL="0" indent="0">
              <a:buNone/>
            </a:pPr>
            <a:endParaRPr lang="de-DE"/>
          </a:p>
          <a:p>
            <a:pPr marL="0" indent="0">
              <a:buNone/>
            </a:pPr>
            <a:r>
              <a:rPr lang="de-DE"/>
              <a:t>Angerissen:</a:t>
            </a:r>
            <a:endParaRPr lang="de-DE" dirty="0"/>
          </a:p>
          <a:p>
            <a:r>
              <a:rPr lang="de-DE" dirty="0"/>
              <a:t>Datenschutz</a:t>
            </a:r>
          </a:p>
          <a:p>
            <a:r>
              <a:rPr lang="de-DE" dirty="0"/>
              <a:t>Compliance</a:t>
            </a:r>
          </a:p>
        </p:txBody>
      </p:sp>
    </p:spTree>
    <p:extLst>
      <p:ext uri="{BB962C8B-B14F-4D97-AF65-F5344CB8AC3E}">
        <p14:creationId xmlns:p14="http://schemas.microsoft.com/office/powerpoint/2010/main" val="4287233432"/>
      </p:ext>
    </p:extLst>
  </p:cSld>
  <p:clrMapOvr>
    <a:masterClrMapping/>
  </p:clrMapOvr>
  <p:transition>
    <p:fade/>
  </p:transition>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e385fb40-52d4-4fae-9c5b-3e8ff8a5878e" ContentTypeId="0x010100FF1FAB0DEDE9AF4ABA57B67AF4A9F321" PreviousValue="false"/>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Props1.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3.xml><?xml version="1.0" encoding="utf-8"?>
<ds:datastoreItem xmlns:ds="http://schemas.openxmlformats.org/officeDocument/2006/customXml" ds:itemID="{E5FD8E07-4E68-4E3F-96BD-4FFA3AC81A1B}">
  <ds:schemaRefs>
    <ds:schemaRef ds:uri="http://schemas.microsoft.com/sharepoint/events"/>
  </ds:schemaRefs>
</ds:datastoreItem>
</file>

<file path=customXml/itemProps4.xml><?xml version="1.0" encoding="utf-8"?>
<ds:datastoreItem xmlns:ds="http://schemas.openxmlformats.org/officeDocument/2006/customXml" ds:itemID="{637CE760-3C25-48EA-9D92-DCD8CAA51C39}">
  <ds:schemaRefs>
    <ds:schemaRef ds:uri="http://schemas.microsoft.com/sharepoint/v3/contenttype/forms"/>
  </ds:schemaRefs>
</ds:datastoreItem>
</file>

<file path=customXml/itemProps5.xml><?xml version="1.0" encoding="utf-8"?>
<ds:datastoreItem xmlns:ds="http://schemas.openxmlformats.org/officeDocument/2006/customXml" ds:itemID="{14D87765-BD76-43B8-A7B8-9DBD5B7B4763}">
  <ds:schemaRef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purl.org/dc/terms/"/>
    <ds:schemaRef ds:uri="4e240d41-6d38-4eac-9584-b3f543b50010"/>
    <ds:schemaRef ds:uri="http://schemas.openxmlformats.org/package/2006/metadata/core-properties"/>
    <ds:schemaRef ds:uri="http://schemas.microsoft.com/office/2006/documentManagement/types"/>
    <ds:schemaRef ds:uri="http://schemas.microsoft.com/sharepoint/v4"/>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982</Words>
  <Application>Microsoft Office PowerPoint</Application>
  <PresentationFormat>Benutzerdefiniert</PresentationFormat>
  <Paragraphs>280</Paragraphs>
  <Slides>10</Slides>
  <Notes>6</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10</vt:i4>
      </vt:variant>
    </vt:vector>
  </HeadingPairs>
  <TitlesOfParts>
    <vt:vector size="18" baseType="lpstr">
      <vt:lpstr>Arial Unicode MS</vt:lpstr>
      <vt:lpstr>Arial</vt:lpstr>
      <vt:lpstr>Calibri</vt:lpstr>
      <vt:lpstr>ＭＳ Ｐゴシック</vt:lpstr>
      <vt:lpstr>ＭＳ Ｐゴシック</vt:lpstr>
      <vt:lpstr>Segoe UI</vt:lpstr>
      <vt:lpstr>Segoe UI Light</vt:lpstr>
      <vt:lpstr>1_Azure_2015</vt:lpstr>
      <vt:lpstr>Microsoft Azure </vt:lpstr>
      <vt:lpstr>PowerPoint-Präsentation</vt:lpstr>
      <vt:lpstr>Kosten</vt:lpstr>
      <vt:lpstr>PowerPoint-Präsentation</vt:lpstr>
      <vt:lpstr>PowerPoint-Präsentation</vt:lpstr>
      <vt:lpstr>Test Labs (mit MSDN Ultimate) (Stand 11.10.2015)</vt:lpstr>
      <vt:lpstr>Hochfrequentierte Webseite (PAYG) (Stand 20.10.2015)</vt:lpstr>
      <vt:lpstr>Azure Backup (PAYG) (Stand 20.10.2015)</vt:lpstr>
      <vt:lpstr>Fragen zur Sicherheit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563</cp:revision>
  <dcterms:created xsi:type="dcterms:W3CDTF">2015-03-02T23:11:00Z</dcterms:created>
  <dcterms:modified xsi:type="dcterms:W3CDTF">2016-01-26T19:09:42Z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