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6"/>
  </p:sldMasterIdLst>
  <p:notesMasterIdLst>
    <p:notesMasterId r:id="rId15"/>
  </p:notesMasterIdLst>
  <p:handoutMasterIdLst>
    <p:handoutMasterId r:id="rId16"/>
  </p:handoutMasterIdLst>
  <p:sldIdLst>
    <p:sldId id="409" r:id="rId7"/>
    <p:sldId id="534" r:id="rId8"/>
    <p:sldId id="536" r:id="rId9"/>
    <p:sldId id="537" r:id="rId10"/>
    <p:sldId id="538" r:id="rId11"/>
    <p:sldId id="539" r:id="rId12"/>
    <p:sldId id="540" r:id="rId13"/>
    <p:sldId id="527" r:id="rId14"/>
  </p:sldIdLst>
  <p:sldSz cx="12436475" cy="6994525"/>
  <p:notesSz cx="6858000" cy="9144000"/>
  <p:defaultTextStyle>
    <a:defPPr>
      <a:defRPr lang="en-US"/>
    </a:defPPr>
    <a:lvl1pPr marL="0" algn="l" defTabSz="932425" rtl="0" eaLnBrk="1" latinLnBrk="0" hangingPunct="1">
      <a:defRPr sz="1836" kern="1200">
        <a:solidFill>
          <a:schemeClr val="tx1"/>
        </a:solidFill>
        <a:latin typeface="+mn-lt"/>
        <a:ea typeface="+mn-ea"/>
        <a:cs typeface="+mn-cs"/>
      </a:defRPr>
    </a:lvl1pPr>
    <a:lvl2pPr marL="466212" algn="l" defTabSz="932425" rtl="0" eaLnBrk="1" latinLnBrk="0" hangingPunct="1">
      <a:defRPr sz="1836" kern="1200">
        <a:solidFill>
          <a:schemeClr val="tx1"/>
        </a:solidFill>
        <a:latin typeface="+mn-lt"/>
        <a:ea typeface="+mn-ea"/>
        <a:cs typeface="+mn-cs"/>
      </a:defRPr>
    </a:lvl2pPr>
    <a:lvl3pPr marL="932425" algn="l" defTabSz="932425" rtl="0" eaLnBrk="1" latinLnBrk="0" hangingPunct="1">
      <a:defRPr sz="1836" kern="1200">
        <a:solidFill>
          <a:schemeClr val="tx1"/>
        </a:solidFill>
        <a:latin typeface="+mn-lt"/>
        <a:ea typeface="+mn-ea"/>
        <a:cs typeface="+mn-cs"/>
      </a:defRPr>
    </a:lvl3pPr>
    <a:lvl4pPr marL="1398637" algn="l" defTabSz="932425" rtl="0" eaLnBrk="1" latinLnBrk="0" hangingPunct="1">
      <a:defRPr sz="1836" kern="1200">
        <a:solidFill>
          <a:schemeClr val="tx1"/>
        </a:solidFill>
        <a:latin typeface="+mn-lt"/>
        <a:ea typeface="+mn-ea"/>
        <a:cs typeface="+mn-cs"/>
      </a:defRPr>
    </a:lvl4pPr>
    <a:lvl5pPr marL="1864851" algn="l" defTabSz="932425" rtl="0" eaLnBrk="1" latinLnBrk="0" hangingPunct="1">
      <a:defRPr sz="1836" kern="1200">
        <a:solidFill>
          <a:schemeClr val="tx1"/>
        </a:solidFill>
        <a:latin typeface="+mn-lt"/>
        <a:ea typeface="+mn-ea"/>
        <a:cs typeface="+mn-cs"/>
      </a:defRPr>
    </a:lvl5pPr>
    <a:lvl6pPr marL="2331062" algn="l" defTabSz="932425" rtl="0" eaLnBrk="1" latinLnBrk="0" hangingPunct="1">
      <a:defRPr sz="1836" kern="1200">
        <a:solidFill>
          <a:schemeClr val="tx1"/>
        </a:solidFill>
        <a:latin typeface="+mn-lt"/>
        <a:ea typeface="+mn-ea"/>
        <a:cs typeface="+mn-cs"/>
      </a:defRPr>
    </a:lvl6pPr>
    <a:lvl7pPr marL="2797276" algn="l" defTabSz="932425" rtl="0" eaLnBrk="1" latinLnBrk="0" hangingPunct="1">
      <a:defRPr sz="1836" kern="1200">
        <a:solidFill>
          <a:schemeClr val="tx1"/>
        </a:solidFill>
        <a:latin typeface="+mn-lt"/>
        <a:ea typeface="+mn-ea"/>
        <a:cs typeface="+mn-cs"/>
      </a:defRPr>
    </a:lvl7pPr>
    <a:lvl8pPr marL="3263487" algn="l" defTabSz="932425" rtl="0" eaLnBrk="1" latinLnBrk="0" hangingPunct="1">
      <a:defRPr sz="1836" kern="1200">
        <a:solidFill>
          <a:schemeClr val="tx1"/>
        </a:solidFill>
        <a:latin typeface="+mn-lt"/>
        <a:ea typeface="+mn-ea"/>
        <a:cs typeface="+mn-cs"/>
      </a:defRPr>
    </a:lvl8pPr>
    <a:lvl9pPr marL="3729699" algn="l" defTabSz="932425" rtl="0" eaLnBrk="1" latinLnBrk="0" hangingPunct="1">
      <a:defRPr sz="1836" kern="1200">
        <a:solidFill>
          <a:schemeClr val="tx1"/>
        </a:solidFill>
        <a:latin typeface="+mn-lt"/>
        <a:ea typeface="+mn-ea"/>
        <a:cs typeface="+mn-cs"/>
      </a:defRPr>
    </a:lvl9pPr>
  </p:defaultTextStyle>
  <p:extLst>
    <p:ext uri="{521415D9-36F7-43E2-AB2F-B90AF26B5E84}">
      <p14:sectionLst xmlns:p14="http://schemas.microsoft.com/office/powerpoint/2010/main">
        <p14:section name="Azure Strategy" id="{D5037A30-FB0F-4652-98D3-8A70BEA7D6C2}">
          <p14:sldIdLst>
            <p14:sldId id="409"/>
          </p14:sldIdLst>
        </p14:section>
        <p14:section name="Virtual Networks" id="{624822EC-37D7-404C-B5BB-58E7B24D68AC}">
          <p14:sldIdLst>
            <p14:sldId id="534"/>
            <p14:sldId id="536"/>
            <p14:sldId id="537"/>
          </p14:sldIdLst>
        </p14:section>
        <p14:section name="Azure Active Directory" id="{4064EF12-74A6-4427-995E-88208A78D9D0}">
          <p14:sldIdLst>
            <p14:sldId id="538"/>
            <p14:sldId id="539"/>
            <p14:sldId id="540"/>
          </p14:sldIdLst>
        </p14:section>
        <p14:section name="Outro" id="{E8BBA2FB-63B4-4B05-9595-8BFF66D9584D}">
          <p14:sldIdLst>
            <p14:sldId id="527"/>
          </p14:sldIdLst>
        </p14:section>
      </p14:sectionLst>
    </p:ext>
    <p:ext uri="{EFAFB233-063F-42B5-8137-9DF3F51BA10A}">
      <p15:sldGuideLst xmlns:p15="http://schemas.microsoft.com/office/powerpoint/2012/main">
        <p15:guide id="1" orient="horz" pos="1472" userDrawn="1">
          <p15:clr>
            <a:srgbClr val="A4A3A4"/>
          </p15:clr>
        </p15:guide>
        <p15:guide id="2" orient="horz" pos="2936" userDrawn="1">
          <p15:clr>
            <a:srgbClr val="A4A3A4"/>
          </p15:clr>
        </p15:guide>
        <p15:guide id="3" pos="391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gurd Gustafsson" initials="SG" lastIdx="2" clrIdx="0">
    <p:extLst>
      <p:ext uri="{19B8F6BF-5375-455C-9EA6-DF929625EA0E}">
        <p15:presenceInfo xmlns:p15="http://schemas.microsoft.com/office/powerpoint/2012/main" userId="Sigurd Gustafsson" providerId="None"/>
      </p:ext>
    </p:extLst>
  </p:cmAuthor>
  <p:cmAuthor id="2" name="Erik Wirsing" initials="EW" lastIdx="1" clrIdx="1">
    <p:extLst>
      <p:ext uri="{19B8F6BF-5375-455C-9EA6-DF929625EA0E}">
        <p15:presenceInfo xmlns:p15="http://schemas.microsoft.com/office/powerpoint/2012/main" userId="S-1-5-21-331827198-2699339260-2566874300-32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629C"/>
    <a:srgbClr val="44B0FF"/>
    <a:srgbClr val="CDD4F7"/>
    <a:srgbClr val="0078D7"/>
    <a:srgbClr val="008272"/>
    <a:srgbClr val="00188F"/>
    <a:srgbClr val="002060"/>
    <a:srgbClr val="B9B9B9"/>
    <a:srgbClr val="0072C6"/>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3250" autoAdjust="0"/>
    <p:restoredTop sz="59792" autoAdjust="0"/>
  </p:normalViewPr>
  <p:slideViewPr>
    <p:cSldViewPr snapToGrid="0">
      <p:cViewPr varScale="1">
        <p:scale>
          <a:sx n="67" d="100"/>
          <a:sy n="67" d="100"/>
        </p:scale>
        <p:origin x="1746" y="60"/>
      </p:cViewPr>
      <p:guideLst>
        <p:guide orient="horz" pos="1472"/>
        <p:guide orient="horz" pos="2936"/>
        <p:guide pos="3917"/>
      </p:guideLst>
    </p:cSldViewPr>
  </p:slideViewPr>
  <p:notesTextViewPr>
    <p:cViewPr>
      <p:scale>
        <a:sx n="200" d="100"/>
        <a:sy n="200" d="100"/>
      </p:scale>
      <p:origin x="0" y="0"/>
    </p:cViewPr>
  </p:notesTextViewPr>
  <p:sorterViewPr>
    <p:cViewPr varScale="1">
      <p:scale>
        <a:sx n="1" d="1"/>
        <a:sy n="1" d="1"/>
      </p:scale>
      <p:origin x="0" y="0"/>
    </p:cViewPr>
  </p:sorterViewPr>
  <p:notesViewPr>
    <p:cSldViewPr snapToGrid="0">
      <p:cViewPr varScale="1">
        <p:scale>
          <a:sx n="85" d="100"/>
          <a:sy n="85" d="100"/>
        </p:scale>
        <p:origin x="316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E720BF-5BAB-4715-8B3B-2856BF90270A}" type="datetimeFigureOut">
              <a:rPr lang="de-DE" smtClean="0"/>
              <a:t>21.10.2015</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CB36B2-E7AD-4177-B1B7-83AA576180E1}" type="slidenum">
              <a:rPr lang="de-DE" smtClean="0"/>
              <a:t>‹Nr.›</a:t>
            </a:fld>
            <a:endParaRPr lang="de-DE"/>
          </a:p>
        </p:txBody>
      </p:sp>
    </p:spTree>
    <p:extLst>
      <p:ext uri="{BB962C8B-B14F-4D97-AF65-F5344CB8AC3E}">
        <p14:creationId xmlns:p14="http://schemas.microsoft.com/office/powerpoint/2010/main" val="3822098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9CDDDB-B493-4813-BA5B-F25DD0BAB6F6}" type="datetimeFigureOut">
              <a:rPr lang="en-US" smtClean="0"/>
              <a:t>10/21/2015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FE40D-E08A-464F-96D6-CEB0B2DD69BC}" type="slidenum">
              <a:rPr lang="en-US" smtClean="0"/>
              <a:t>‹Nr.›</a:t>
            </a:fld>
            <a:endParaRPr lang="en-US"/>
          </a:p>
        </p:txBody>
      </p:sp>
    </p:spTree>
    <p:extLst>
      <p:ext uri="{BB962C8B-B14F-4D97-AF65-F5344CB8AC3E}">
        <p14:creationId xmlns:p14="http://schemas.microsoft.com/office/powerpoint/2010/main" val="3282729362"/>
      </p:ext>
    </p:extLst>
  </p:cSld>
  <p:clrMap bg1="lt1" tx1="dk1" bg2="lt2" tx2="dk2" accent1="accent1" accent2="accent2" accent3="accent3" accent4="accent4" accent5="accent5" accent6="accent6" hlink="hlink" folHlink="folHlink"/>
  <p:notesStyle>
    <a:lvl1pPr marL="0" algn="l" defTabSz="932425" rtl="0" eaLnBrk="1" latinLnBrk="0" hangingPunct="1">
      <a:defRPr sz="1224" kern="1200">
        <a:solidFill>
          <a:schemeClr val="tx1"/>
        </a:solidFill>
        <a:latin typeface="+mn-lt"/>
        <a:ea typeface="+mn-ea"/>
        <a:cs typeface="+mn-cs"/>
      </a:defRPr>
    </a:lvl1pPr>
    <a:lvl2pPr marL="466212" algn="l" defTabSz="932425" rtl="0" eaLnBrk="1" latinLnBrk="0" hangingPunct="1">
      <a:defRPr sz="1224" kern="1200">
        <a:solidFill>
          <a:schemeClr val="tx1"/>
        </a:solidFill>
        <a:latin typeface="+mn-lt"/>
        <a:ea typeface="+mn-ea"/>
        <a:cs typeface="+mn-cs"/>
      </a:defRPr>
    </a:lvl2pPr>
    <a:lvl3pPr marL="932425" algn="l" defTabSz="932425" rtl="0" eaLnBrk="1" latinLnBrk="0" hangingPunct="1">
      <a:defRPr sz="1224" kern="1200">
        <a:solidFill>
          <a:schemeClr val="tx1"/>
        </a:solidFill>
        <a:latin typeface="+mn-lt"/>
        <a:ea typeface="+mn-ea"/>
        <a:cs typeface="+mn-cs"/>
      </a:defRPr>
    </a:lvl3pPr>
    <a:lvl4pPr marL="1398637" algn="l" defTabSz="932425" rtl="0" eaLnBrk="1" latinLnBrk="0" hangingPunct="1">
      <a:defRPr sz="1224" kern="1200">
        <a:solidFill>
          <a:schemeClr val="tx1"/>
        </a:solidFill>
        <a:latin typeface="+mn-lt"/>
        <a:ea typeface="+mn-ea"/>
        <a:cs typeface="+mn-cs"/>
      </a:defRPr>
    </a:lvl4pPr>
    <a:lvl5pPr marL="1864851" algn="l" defTabSz="932425" rtl="0" eaLnBrk="1" latinLnBrk="0" hangingPunct="1">
      <a:defRPr sz="1224" kern="1200">
        <a:solidFill>
          <a:schemeClr val="tx1"/>
        </a:solidFill>
        <a:latin typeface="+mn-lt"/>
        <a:ea typeface="+mn-ea"/>
        <a:cs typeface="+mn-cs"/>
      </a:defRPr>
    </a:lvl5pPr>
    <a:lvl6pPr marL="2331062" algn="l" defTabSz="932425" rtl="0" eaLnBrk="1" latinLnBrk="0" hangingPunct="1">
      <a:defRPr sz="1224" kern="1200">
        <a:solidFill>
          <a:schemeClr val="tx1"/>
        </a:solidFill>
        <a:latin typeface="+mn-lt"/>
        <a:ea typeface="+mn-ea"/>
        <a:cs typeface="+mn-cs"/>
      </a:defRPr>
    </a:lvl6pPr>
    <a:lvl7pPr marL="2797276" algn="l" defTabSz="932425" rtl="0" eaLnBrk="1" latinLnBrk="0" hangingPunct="1">
      <a:defRPr sz="1224" kern="1200">
        <a:solidFill>
          <a:schemeClr val="tx1"/>
        </a:solidFill>
        <a:latin typeface="+mn-lt"/>
        <a:ea typeface="+mn-ea"/>
        <a:cs typeface="+mn-cs"/>
      </a:defRPr>
    </a:lvl7pPr>
    <a:lvl8pPr marL="3263487" algn="l" defTabSz="932425" rtl="0" eaLnBrk="1" latinLnBrk="0" hangingPunct="1">
      <a:defRPr sz="1224" kern="1200">
        <a:solidFill>
          <a:schemeClr val="tx1"/>
        </a:solidFill>
        <a:latin typeface="+mn-lt"/>
        <a:ea typeface="+mn-ea"/>
        <a:cs typeface="+mn-cs"/>
      </a:defRPr>
    </a:lvl8pPr>
    <a:lvl9pPr marL="3729699" algn="l" defTabSz="932425"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 name="Notes Placeholder 2"/>
          <p:cNvSpPr>
            <a:spLocks noGrp="1"/>
          </p:cNvSpPr>
          <p:nvPr>
            <p:ph type="body" idx="1"/>
          </p:nvPr>
        </p:nvSpPr>
        <p:spPr/>
        <p:txBody>
          <a:bodyPr/>
          <a:lstStyle/>
          <a:p>
            <a:endParaRPr lang="en-US" sz="1400" baseline="0" dirty="0" smtClean="0"/>
          </a:p>
        </p:txBody>
      </p:sp>
      <p:sp>
        <p:nvSpPr>
          <p:cNvPr id="4" name="Header Placeholder 3"/>
          <p:cNvSpPr>
            <a:spLocks noGrp="1"/>
          </p:cNvSpPr>
          <p:nvPr>
            <p:ph type="hdr" sz="quarter"/>
          </p:nvPr>
        </p:nvSpPr>
        <p:spPr/>
        <p:txBody>
          <a:bodyPr/>
          <a:lstStyle/>
          <a:p>
            <a:pPr>
              <a:defRPr/>
            </a:pPr>
            <a:endParaRPr lang="en-US" dirty="0">
              <a:solidFill>
                <a:prstClr val="black"/>
              </a:solidFill>
            </a:endParaRPr>
          </a:p>
        </p:txBody>
      </p:sp>
      <p:sp>
        <p:nvSpPr>
          <p:cNvPr id="5" name="Footer Placeholder 4"/>
          <p:cNvSpPr>
            <a:spLocks noGrp="1"/>
          </p:cNvSpPr>
          <p:nvPr>
            <p:ph type="ftr" sz="quarter" idx="4"/>
          </p:nvPr>
        </p:nvSpPr>
        <p:spPr/>
        <p:txBody>
          <a:bodyPr/>
          <a:lstStyle/>
          <a:p>
            <a:pPr defTabSz="931093"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sz="quarter" idx="1"/>
          </p:nvPr>
        </p:nvSpPr>
        <p:spPr/>
        <p:txBody>
          <a:bodyPr/>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eaLnBrk="1" hangingPunct="1"/>
            <a:fld id="{F7733D6C-4BFC-AD4C-B77E-9F18E9698CDB}" type="datetime1">
              <a:rPr lang="en-US" sz="1200">
                <a:solidFill>
                  <a:prstClr val="black"/>
                </a:solidFill>
                <a:latin typeface="Calibri" charset="0"/>
              </a:rPr>
              <a:pPr eaLnBrk="1" hangingPunct="1"/>
              <a:t>10/21/2015</a:t>
            </a:fld>
            <a:endParaRPr lang="en-US" sz="1200">
              <a:solidFill>
                <a:prstClr val="black"/>
              </a:solidFill>
              <a:latin typeface="Calibri" charset="0"/>
            </a:endParaRPr>
          </a:p>
        </p:txBody>
      </p:sp>
      <p:sp>
        <p:nvSpPr>
          <p:cNvPr id="7" name="Slide Number Placeholder 6"/>
          <p:cNvSpPr>
            <a:spLocks noGrp="1"/>
          </p:cNvSpPr>
          <p:nvPr>
            <p:ph type="sldNum" sz="quarter" idx="5"/>
          </p:nvPr>
        </p:nvSpPr>
        <p:spPr/>
        <p:txBody>
          <a:bodyPr/>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eaLnBrk="1" hangingPunct="1"/>
            <a:fld id="{56730852-60DF-A64A-BAD3-05EA9A4B1A18}" type="slidenum">
              <a:rPr lang="en-US" sz="1200">
                <a:solidFill>
                  <a:prstClr val="black"/>
                </a:solidFill>
                <a:latin typeface="Calibri" charset="0"/>
              </a:rPr>
              <a:pPr eaLnBrk="1" hangingPunct="1"/>
              <a:t>1</a:t>
            </a:fld>
            <a:endParaRPr lang="en-US" sz="1200">
              <a:solidFill>
                <a:prstClr val="black"/>
              </a:solidFill>
              <a:latin typeface="Calibri" charset="0"/>
            </a:endParaRPr>
          </a:p>
        </p:txBody>
      </p:sp>
    </p:spTree>
    <p:extLst>
      <p:ext uri="{BB962C8B-B14F-4D97-AF65-F5344CB8AC3E}">
        <p14:creationId xmlns:p14="http://schemas.microsoft.com/office/powerpoint/2010/main" val="4022523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FE40D-E08A-464F-96D6-CEB0B2DD69BC}" type="slidenum">
              <a:rPr lang="en-US" smtClean="0"/>
              <a:t>2</a:t>
            </a:fld>
            <a:endParaRPr lang="en-US"/>
          </a:p>
        </p:txBody>
      </p:sp>
    </p:spTree>
    <p:extLst>
      <p:ext uri="{BB962C8B-B14F-4D97-AF65-F5344CB8AC3E}">
        <p14:creationId xmlns:p14="http://schemas.microsoft.com/office/powerpoint/2010/main" val="3792027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4226840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241800"/>
            <a:ext cx="5486400" cy="4114800"/>
          </a:xfrm>
        </p:spPr>
        <p:txBody>
          <a:bodyPr/>
          <a:lstStyle/>
          <a:p>
            <a:endParaRPr lang="en-US" baseline="0" dirty="0" smtClean="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a:solidFill>
                <a:prstClr val="black"/>
              </a:solidFill>
            </a:endParaRPr>
          </a:p>
        </p:txBody>
      </p:sp>
      <p:sp>
        <p:nvSpPr>
          <p:cNvPr id="6" name="Date Placeholder 5"/>
          <p:cNvSpPr>
            <a:spLocks noGrp="1"/>
          </p:cNvSpPr>
          <p:nvPr>
            <p:ph type="dt" idx="12"/>
          </p:nvPr>
        </p:nvSpPr>
        <p:spPr/>
        <p:txBody>
          <a:bodyPr/>
          <a:lstStyle/>
          <a:p>
            <a:fld id="{FA577F15-4695-43CD-83B0-974BBDDCBE58}" type="datetime1">
              <a:rPr lang="en-US">
                <a:solidFill>
                  <a:prstClr val="black"/>
                </a:solidFill>
              </a:rPr>
              <a:pPr/>
              <a:t>10/21/2015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625438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Windows Server Management Marketing</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C6A8F85-A389-41D7-9CC0-F9A6E92BFD62}" type="datetime1">
              <a:rPr lang="en-US" smtClean="0">
                <a:solidFill>
                  <a:prstClr val="black"/>
                </a:solidFill>
              </a:rPr>
              <a:pPr/>
              <a:t>10/21/2015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273825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099" rtl="0" eaLnBrk="1" fontAlgn="base" latinLnBrk="0" hangingPunct="1">
              <a:lnSpc>
                <a:spcPct val="90000"/>
              </a:lnSpc>
              <a:spcBef>
                <a:spcPct val="0"/>
              </a:spcBef>
              <a:spcAft>
                <a:spcPts val="1200"/>
              </a:spcAft>
              <a:buClrTx/>
              <a:buSzTx/>
              <a:buFont typeface="Arial" pitchFamily="34" charset="0"/>
              <a:buNone/>
              <a:tabLst/>
              <a:defRPr/>
            </a:pP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A17F966-951A-41B3-9519-312C88623955}" type="datetime1">
              <a:rPr lang="en-US" smtClean="0">
                <a:solidFill>
                  <a:prstClr val="black"/>
                </a:solidFill>
              </a:rPr>
              <a:pPr/>
              <a:t>10/21/2015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864036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10/21/2015 2:51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5736859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8_Title Slide Solid">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436475" cy="6994525"/>
          </a:xfrm>
          <a:prstGeom prst="rect">
            <a:avLst/>
          </a:prstGeom>
        </p:spPr>
      </p:pic>
      <p:sp>
        <p:nvSpPr>
          <p:cNvPr id="6" name="Rectangle 5"/>
          <p:cNvSpPr/>
          <p:nvPr userDrawn="1"/>
        </p:nvSpPr>
        <p:spPr bwMode="auto">
          <a:xfrm>
            <a:off x="274638" y="296867"/>
            <a:ext cx="6402388" cy="6403975"/>
          </a:xfrm>
          <a:prstGeom prst="rect">
            <a:avLst/>
          </a:prstGeom>
          <a:solidFill>
            <a:srgbClr val="00BCF2">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54" tIns="146283" rIns="182854" bIns="146283"/>
          <a:lstStyle/>
          <a:p>
            <a:pPr algn="ctr" defTabSz="932304"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7"/>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auto">
          <a:xfrm>
            <a:off x="525467" y="563663"/>
            <a:ext cx="1254125" cy="2680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Title 1"/>
          <p:cNvSpPr>
            <a:spLocks noGrp="1"/>
          </p:cNvSpPr>
          <p:nvPr>
            <p:ph type="ctrTitle"/>
          </p:nvPr>
        </p:nvSpPr>
        <p:spPr>
          <a:xfrm>
            <a:off x="383492" y="1441154"/>
            <a:ext cx="6295120" cy="2538441"/>
          </a:xfrm>
        </p:spPr>
        <p:txBody>
          <a:bodyPr/>
          <a:lstStyle>
            <a:lvl1pPr>
              <a:defRPr sz="5999" baseline="0">
                <a:solidFill>
                  <a:schemeClr val="bg1"/>
                </a:solidFill>
              </a:defRPr>
            </a:lvl1pPr>
          </a:lstStyle>
          <a:p>
            <a:r>
              <a:rPr lang="en-US" smtClean="0"/>
              <a:t>Click to edit Master title style</a:t>
            </a:r>
            <a:endParaRPr lang="en-US" dirty="0"/>
          </a:p>
        </p:txBody>
      </p:sp>
      <p:sp>
        <p:nvSpPr>
          <p:cNvPr id="19" name="Subtitle 2"/>
          <p:cNvSpPr>
            <a:spLocks noGrp="1"/>
          </p:cNvSpPr>
          <p:nvPr>
            <p:ph type="subTitle" idx="1"/>
          </p:nvPr>
        </p:nvSpPr>
        <p:spPr>
          <a:xfrm>
            <a:off x="383496" y="5402262"/>
            <a:ext cx="5834745" cy="619152"/>
          </a:xfrm>
        </p:spPr>
        <p:txBody>
          <a:bodyPr anchor="ctr"/>
          <a:lstStyle>
            <a:lvl1pPr marL="0" indent="0" algn="l">
              <a:lnSpc>
                <a:spcPct val="100000"/>
              </a:lnSpc>
              <a:spcBef>
                <a:spcPts val="0"/>
              </a:spcBef>
              <a:buNone/>
              <a:defRPr sz="1599">
                <a:solidFill>
                  <a:schemeClr val="bg1"/>
                </a:solidFill>
                <a:latin typeface="+mj-lt"/>
              </a:defRPr>
            </a:lvl1pPr>
            <a:lvl2pPr marL="457117" indent="0" algn="ctr">
              <a:buNone/>
              <a:defRPr>
                <a:solidFill>
                  <a:schemeClr val="tx1">
                    <a:tint val="75000"/>
                  </a:schemeClr>
                </a:solidFill>
              </a:defRPr>
            </a:lvl2pPr>
            <a:lvl3pPr marL="914235" indent="0" algn="ctr">
              <a:buNone/>
              <a:defRPr>
                <a:solidFill>
                  <a:schemeClr val="tx1">
                    <a:tint val="75000"/>
                  </a:schemeClr>
                </a:solidFill>
              </a:defRPr>
            </a:lvl3pPr>
            <a:lvl4pPr marL="1371352" indent="0" algn="ctr">
              <a:buNone/>
              <a:defRPr>
                <a:solidFill>
                  <a:schemeClr val="tx1">
                    <a:tint val="75000"/>
                  </a:schemeClr>
                </a:solidFill>
              </a:defRPr>
            </a:lvl4pPr>
            <a:lvl5pPr marL="1828471" indent="0" algn="ctr">
              <a:buNone/>
              <a:defRPr>
                <a:solidFill>
                  <a:schemeClr val="tx1">
                    <a:tint val="75000"/>
                  </a:schemeClr>
                </a:solidFill>
              </a:defRPr>
            </a:lvl5pPr>
            <a:lvl6pPr marL="2285589" indent="0" algn="ctr">
              <a:buNone/>
              <a:defRPr>
                <a:solidFill>
                  <a:schemeClr val="tx1">
                    <a:tint val="75000"/>
                  </a:schemeClr>
                </a:solidFill>
              </a:defRPr>
            </a:lvl6pPr>
            <a:lvl7pPr marL="2742706" indent="0" algn="ctr">
              <a:buNone/>
              <a:defRPr>
                <a:solidFill>
                  <a:schemeClr val="tx1">
                    <a:tint val="75000"/>
                  </a:schemeClr>
                </a:solidFill>
              </a:defRPr>
            </a:lvl7pPr>
            <a:lvl8pPr marL="3199823" indent="0" algn="ctr">
              <a:buNone/>
              <a:defRPr>
                <a:solidFill>
                  <a:schemeClr val="tx1">
                    <a:tint val="75000"/>
                  </a:schemeClr>
                </a:solidFill>
              </a:defRPr>
            </a:lvl8pPr>
            <a:lvl9pPr marL="3656941" indent="0" algn="ctr">
              <a:buNone/>
              <a:defRPr>
                <a:solidFill>
                  <a:schemeClr val="tx1">
                    <a:tint val="75000"/>
                  </a:schemeClr>
                </a:solidFill>
              </a:defRPr>
            </a:lvl9pPr>
          </a:lstStyle>
          <a:p>
            <a:r>
              <a:rPr lang="en-US" smtClean="0"/>
              <a:t>Click to edit Master subtitle style</a:t>
            </a:r>
            <a:endParaRPr lang="en-US" dirty="0" smtClean="0"/>
          </a:p>
        </p:txBody>
      </p:sp>
    </p:spTree>
    <p:extLst>
      <p:ext uri="{BB962C8B-B14F-4D97-AF65-F5344CB8AC3E}">
        <p14:creationId xmlns:p14="http://schemas.microsoft.com/office/powerpoint/2010/main" val="51273665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Title Slide Solid">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7303" y="0"/>
            <a:ext cx="12451080" cy="7010400"/>
          </a:xfrm>
          <a:prstGeom prst="rect">
            <a:avLst/>
          </a:prstGeom>
        </p:spPr>
      </p:pic>
    </p:spTree>
    <p:extLst>
      <p:ext uri="{BB962C8B-B14F-4D97-AF65-F5344CB8AC3E}">
        <p14:creationId xmlns:p14="http://schemas.microsoft.com/office/powerpoint/2010/main" val="133914059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2pt Title + Subtitl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274642" y="1139825"/>
            <a:ext cx="11033125" cy="574675"/>
          </a:xfrm>
          <a:prstGeom prst="rect">
            <a:avLst/>
          </a:prstGeom>
        </p:spPr>
        <p:txBody>
          <a:bodyPr lIns="192024"/>
          <a:lstStyle>
            <a:lvl1pPr marL="0" indent="0">
              <a:buNone/>
              <a:defRPr lang="en-US" sz="2800" kern="1200" smtClean="0">
                <a:solidFill>
                  <a:schemeClr val="tx2"/>
                </a:solidFill>
                <a:latin typeface="+mj-lt"/>
                <a:ea typeface="+mn-ea"/>
                <a:cs typeface="+mn-cs"/>
              </a:defRPr>
            </a:lvl1pPr>
            <a:lvl2pPr marL="0" indent="0">
              <a:buNone/>
              <a:defRPr lang="en-US" sz="3170" kern="1200" smtClean="0">
                <a:solidFill>
                  <a:schemeClr val="bg1"/>
                </a:solidFill>
                <a:latin typeface="+mj-lt"/>
                <a:ea typeface="+mn-ea"/>
                <a:cs typeface="+mn-cs"/>
              </a:defRPr>
            </a:lvl2pPr>
            <a:lvl3pPr marL="0" indent="0">
              <a:buNone/>
              <a:defRPr lang="en-US" sz="3170" kern="1200" smtClean="0">
                <a:solidFill>
                  <a:schemeClr val="bg1"/>
                </a:solidFill>
                <a:latin typeface="+mj-lt"/>
                <a:ea typeface="+mn-ea"/>
                <a:cs typeface="+mn-cs"/>
              </a:defRPr>
            </a:lvl3pPr>
            <a:lvl4pPr marL="0" indent="0">
              <a:buNone/>
              <a:defRPr lang="en-US" sz="3170" kern="1200" smtClean="0">
                <a:solidFill>
                  <a:schemeClr val="bg1"/>
                </a:solidFill>
                <a:latin typeface="+mj-lt"/>
                <a:ea typeface="+mn-ea"/>
                <a:cs typeface="+mn-cs"/>
              </a:defRPr>
            </a:lvl4pPr>
            <a:lvl5pPr marL="0" indent="0">
              <a:buNone/>
              <a:defRPr lang="en-US" sz="3170" kern="1200">
                <a:solidFill>
                  <a:schemeClr val="bg1"/>
                </a:solidFill>
                <a:latin typeface="+mj-lt"/>
                <a:ea typeface="+mn-ea"/>
                <a:cs typeface="+mn-cs"/>
              </a:defRPr>
            </a:lvl5pPr>
          </a:lstStyle>
          <a:p>
            <a:pPr lvl="0"/>
            <a:r>
              <a:rPr lang="en-US" smtClean="0"/>
              <a:t>Click to edit Master text styles</a:t>
            </a:r>
            <a:endParaRPr lang="en-US"/>
          </a:p>
        </p:txBody>
      </p:sp>
      <p:sp>
        <p:nvSpPr>
          <p:cNvPr id="7" name="Title 2"/>
          <p:cNvSpPr>
            <a:spLocks noGrp="1"/>
          </p:cNvSpPr>
          <p:nvPr>
            <p:ph type="title"/>
          </p:nvPr>
        </p:nvSpPr>
        <p:spPr>
          <a:xfrm>
            <a:off x="274320" y="292082"/>
            <a:ext cx="11887200" cy="946413"/>
          </a:xfrm>
          <a:prstGeom prst="rect">
            <a:avLst/>
          </a:prstGeom>
        </p:spPr>
        <p:txBody>
          <a:bodyPr/>
          <a:lstStyle>
            <a:lvl1pPr algn="l">
              <a:defRPr sz="5199">
                <a:solidFill>
                  <a:schemeClr val="tx2"/>
                </a:solidFill>
              </a:defRPr>
            </a:lvl1pPr>
          </a:lstStyle>
          <a:p>
            <a:r>
              <a:rPr lang="en-US" dirty="0" smtClean="0"/>
              <a:t>Click to edit Master title style</a:t>
            </a:r>
            <a:endParaRPr lang="en-US" dirty="0"/>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r>
              <a:t>Microsoft Confidential</a:t>
            </a:r>
          </a:p>
        </p:txBody>
      </p:sp>
      <p:sp>
        <p:nvSpPr>
          <p:cNvPr id="5" name="Slide Number Placeholder 3"/>
          <p:cNvSpPr>
            <a:spLocks noGrp="1"/>
          </p:cNvSpPr>
          <p:nvPr>
            <p:ph type="sldNum" sz="quarter" idx="15"/>
          </p:nvPr>
        </p:nvSpPr>
        <p:spPr/>
        <p:txBody>
          <a:bodyPr/>
          <a:lstStyle>
            <a:lvl1pPr>
              <a:defRPr/>
            </a:lvl1pPr>
          </a:lstStyle>
          <a:p>
            <a:fld id="{6052FC3A-E1BD-E54F-9A48-71EBDEF00552}" type="slidenum">
              <a:rPr lang="en-US"/>
              <a:pPr/>
              <a:t>‹Nr.›</a:t>
            </a:fld>
            <a:endParaRPr lang="en-US"/>
          </a:p>
        </p:txBody>
      </p:sp>
    </p:spTree>
    <p:extLst>
      <p:ext uri="{BB962C8B-B14F-4D97-AF65-F5344CB8AC3E}">
        <p14:creationId xmlns:p14="http://schemas.microsoft.com/office/powerpoint/2010/main" val="3039971640"/>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fontAlgn="base">
              <a:spcBef>
                <a:spcPct val="0"/>
              </a:spcBef>
              <a:spcAft>
                <a:spcPct val="0"/>
              </a:spcAft>
              <a:defRPr>
                <a:solidFill>
                  <a:srgbClr val="000000"/>
                </a:solidFill>
              </a:defRPr>
            </a:lvl1pPr>
          </a:lstStyle>
          <a:p>
            <a:pPr>
              <a:defRPr/>
            </a:pPr>
            <a:r>
              <a:t>Microsoft Confidential</a:t>
            </a:r>
          </a:p>
        </p:txBody>
      </p:sp>
      <p:sp>
        <p:nvSpPr>
          <p:cNvPr id="3" name="Slide Number Placeholder 2"/>
          <p:cNvSpPr>
            <a:spLocks noGrp="1"/>
          </p:cNvSpPr>
          <p:nvPr>
            <p:ph type="sldNum" sz="quarter" idx="11"/>
          </p:nvPr>
        </p:nvSpPr>
        <p:spPr/>
        <p:txBody>
          <a:bodyPr/>
          <a:lstStyle>
            <a:lvl1pPr>
              <a:defRPr>
                <a:solidFill>
                  <a:srgbClr val="000000"/>
                </a:solidFill>
              </a:defRPr>
            </a:lvl1pPr>
          </a:lstStyle>
          <a:p>
            <a:fld id="{675909FA-3F91-0646-A6A8-60C236B90508}" type="slidenum">
              <a:rPr lang="en-US"/>
              <a:pPr/>
              <a:t>‹Nr.›</a:t>
            </a:fld>
            <a:endParaRPr lang="en-US"/>
          </a:p>
        </p:txBody>
      </p:sp>
    </p:spTree>
    <p:extLst>
      <p:ext uri="{BB962C8B-B14F-4D97-AF65-F5344CB8AC3E}">
        <p14:creationId xmlns:p14="http://schemas.microsoft.com/office/powerpoint/2010/main" val="1378450140"/>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74320" y="292082"/>
            <a:ext cx="11887200" cy="946413"/>
          </a:xfrm>
          <a:prstGeom prst="rect">
            <a:avLst/>
          </a:prstGeom>
        </p:spPr>
        <p:txBody>
          <a:bodyPr/>
          <a:lstStyle>
            <a:lvl1pPr algn="l">
              <a:defRPr sz="5199">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889582452"/>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mtClean="0"/>
              <a:t>Microsoft Confidential</a:t>
            </a:r>
            <a:endParaRPr lang="en-US"/>
          </a:p>
        </p:txBody>
      </p:sp>
      <p:sp>
        <p:nvSpPr>
          <p:cNvPr id="4" name="Slide Number Placeholder 3"/>
          <p:cNvSpPr>
            <a:spLocks noGrp="1"/>
          </p:cNvSpPr>
          <p:nvPr>
            <p:ph type="sldNum" sz="quarter" idx="11"/>
          </p:nvPr>
        </p:nvSpPr>
        <p:spPr/>
        <p:txBody>
          <a:bodyPr/>
          <a:lstStyle/>
          <a:p>
            <a:pPr defTabSz="931695" fontAlgn="base">
              <a:spcBef>
                <a:spcPct val="0"/>
              </a:spcBef>
              <a:spcAft>
                <a:spcPct val="0"/>
              </a:spcAft>
            </a:pPr>
            <a:fld id="{83758903-653A-7442-ACA2-36E6579F0BEB}" type="slidenum">
              <a:rPr lang="en-US" smtClean="0">
                <a:ea typeface="ＭＳ Ｐゴシック" charset="0"/>
              </a:rPr>
              <a:pPr defTabSz="931695" fontAlgn="base">
                <a:spcBef>
                  <a:spcPct val="0"/>
                </a:spcBef>
                <a:spcAft>
                  <a:spcPct val="0"/>
                </a:spcAft>
              </a:pPr>
              <a:t>‹Nr.›</a:t>
            </a:fld>
            <a:endParaRPr lang="en-US">
              <a:ea typeface="ＭＳ Ｐゴシック" charset="0"/>
            </a:endParaRPr>
          </a:p>
        </p:txBody>
      </p:sp>
      <p:sp>
        <p:nvSpPr>
          <p:cNvPr id="6" name="Content Placeholder 5"/>
          <p:cNvSpPr>
            <a:spLocks noGrp="1"/>
          </p:cNvSpPr>
          <p:nvPr>
            <p:ph sz="quarter" idx="12"/>
          </p:nvPr>
        </p:nvSpPr>
        <p:spPr>
          <a:xfrm>
            <a:off x="274638" y="1320800"/>
            <a:ext cx="11887200" cy="505618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8739838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3" y="1"/>
            <a:ext cx="12435840" cy="6995160"/>
          </a:xfrm>
          <a:prstGeom prst="rect">
            <a:avLst/>
          </a:prstGeom>
        </p:spPr>
      </p:pic>
      <p:sp>
        <p:nvSpPr>
          <p:cNvPr id="6" name="Rectangle 5"/>
          <p:cNvSpPr/>
          <p:nvPr userDrawn="1"/>
        </p:nvSpPr>
        <p:spPr bwMode="gray">
          <a:xfrm>
            <a:off x="0" y="4868863"/>
            <a:ext cx="12436475" cy="212566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ext Box 3"/>
          <p:cNvSpPr txBox="1">
            <a:spLocks noChangeArrowheads="1"/>
          </p:cNvSpPr>
          <p:nvPr userDrawn="1"/>
        </p:nvSpPr>
        <p:spPr bwMode="white">
          <a:xfrm>
            <a:off x="7589823" y="6294477"/>
            <a:ext cx="4571999"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algn="r" defTabSz="932036" eaLnBrk="0" hangingPunct="0"/>
            <a:r>
              <a:rPr lang="en-US" sz="700" dirty="0">
                <a:gradFill>
                  <a:gsLst>
                    <a:gs pos="12389">
                      <a:srgbClr val="FFFFFF"/>
                    </a:gs>
                    <a:gs pos="54000">
                      <a:srgbClr val="FFFFFF"/>
                    </a:gs>
                  </a:gsLst>
                  <a:lin ang="5400000" scaled="0"/>
                </a:gradFill>
                <a:cs typeface="Segoe UI" pitchFamily="34" charset="0"/>
              </a:rPr>
              <a:t>© </a:t>
            </a:r>
            <a:r>
              <a:rPr lang="en-US" sz="700" dirty="0" smtClean="0">
                <a:gradFill>
                  <a:gsLst>
                    <a:gs pos="12389">
                      <a:srgbClr val="FFFFFF"/>
                    </a:gs>
                    <a:gs pos="54000">
                      <a:srgbClr val="FFFFFF"/>
                    </a:gs>
                  </a:gsLst>
                  <a:lin ang="5400000" scaled="0"/>
                </a:gradFill>
                <a:cs typeface="Segoe UI" pitchFamily="34" charset="0"/>
              </a:rPr>
              <a:t>2015 </a:t>
            </a:r>
            <a:r>
              <a:rPr lang="en-US" sz="700" dirty="0">
                <a:gradFill>
                  <a:gsLst>
                    <a:gs pos="12389">
                      <a:srgbClr val="FFFFFF"/>
                    </a:gs>
                    <a:gs pos="54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9231" y="5580860"/>
            <a:ext cx="3291840" cy="701671"/>
          </a:xfrm>
          <a:prstGeom prst="rect">
            <a:avLst/>
          </a:prstGeom>
        </p:spPr>
      </p:pic>
    </p:spTree>
    <p:extLst>
      <p:ext uri="{BB962C8B-B14F-4D97-AF65-F5344CB8AC3E}">
        <p14:creationId xmlns:p14="http://schemas.microsoft.com/office/powerpoint/2010/main" val="317155215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681884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2" y="295279"/>
            <a:ext cx="11888787"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1027" name="Text Placeholder 3"/>
          <p:cNvSpPr>
            <a:spLocks noGrp="1"/>
          </p:cNvSpPr>
          <p:nvPr>
            <p:ph type="body" idx="1"/>
          </p:nvPr>
        </p:nvSpPr>
        <p:spPr bwMode="auto">
          <a:xfrm>
            <a:off x="274642" y="1212854"/>
            <a:ext cx="11887200" cy="209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82880" tIns="146304" rIns="182880" bIns="14630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3"/>
          </p:nvPr>
        </p:nvSpPr>
        <p:spPr>
          <a:xfrm>
            <a:off x="457200" y="6565904"/>
            <a:ext cx="3937000" cy="136525"/>
          </a:xfrm>
          <a:prstGeom prst="rect">
            <a:avLst/>
          </a:prstGeom>
        </p:spPr>
        <p:txBody>
          <a:bodyPr vert="horz" lIns="0" tIns="0" rIns="91440" bIns="0" rtlCol="0" anchor="ctr"/>
          <a:lstStyle>
            <a:lvl1pPr marL="0" algn="l" defTabSz="932574" rtl="0" eaLnBrk="1" fontAlgn="auto" latinLnBrk="0" hangingPunct="1">
              <a:spcBef>
                <a:spcPts val="0"/>
              </a:spcBef>
              <a:spcAft>
                <a:spcPts val="0"/>
              </a:spcAft>
              <a:defRPr lang="en-US" sz="900" kern="1200">
                <a:solidFill>
                  <a:srgbClr val="505050"/>
                </a:solidFill>
                <a:latin typeface="+mn-lt"/>
                <a:ea typeface="+mn-ea"/>
                <a:cs typeface="+mn-cs"/>
              </a:defRPr>
            </a:lvl1pPr>
          </a:lstStyle>
          <a:p>
            <a:pPr>
              <a:defRPr/>
            </a:pPr>
            <a:r>
              <a:t>Microsoft Confidential</a:t>
            </a:r>
          </a:p>
        </p:txBody>
      </p:sp>
      <p:sp>
        <p:nvSpPr>
          <p:cNvPr id="5" name="Slide Number Placeholder 4"/>
          <p:cNvSpPr>
            <a:spLocks noGrp="1"/>
          </p:cNvSpPr>
          <p:nvPr>
            <p:ph type="sldNum" sz="quarter" idx="4"/>
          </p:nvPr>
        </p:nvSpPr>
        <p:spPr>
          <a:xfrm>
            <a:off x="11595104" y="6565904"/>
            <a:ext cx="566738" cy="136525"/>
          </a:xfrm>
          <a:prstGeom prst="rect">
            <a:avLst/>
          </a:prstGeom>
        </p:spPr>
        <p:txBody>
          <a:bodyPr vert="horz" wrap="square" lIns="91440" tIns="0" rIns="0" bIns="0" numCol="1" anchor="ctr" anchorCtr="0" compatLnSpc="1">
            <a:prstTxWarp prst="textNoShape">
              <a:avLst/>
            </a:prstTxWarp>
          </a:bodyPr>
          <a:lstStyle>
            <a:lvl1pPr algn="r">
              <a:defRPr sz="900">
                <a:solidFill>
                  <a:srgbClr val="505050"/>
                </a:solidFill>
              </a:defRPr>
            </a:lvl1pPr>
          </a:lstStyle>
          <a:p>
            <a:pPr defTabSz="931695" fontAlgn="base">
              <a:spcBef>
                <a:spcPct val="0"/>
              </a:spcBef>
              <a:spcAft>
                <a:spcPct val="0"/>
              </a:spcAft>
            </a:pPr>
            <a:fld id="{83758903-653A-7442-ACA2-36E6579F0BEB}" type="slidenum">
              <a:rPr lang="en-US" smtClean="0">
                <a:ea typeface="ＭＳ Ｐゴシック" charset="0"/>
              </a:rPr>
              <a:pPr defTabSz="931695" fontAlgn="base">
                <a:spcBef>
                  <a:spcPct val="0"/>
                </a:spcBef>
                <a:spcAft>
                  <a:spcPct val="0"/>
                </a:spcAft>
              </a:pPr>
              <a:t>‹Nr.›</a:t>
            </a:fld>
            <a:endParaRPr lang="en-US">
              <a:ea typeface="ＭＳ Ｐゴシック" charset="0"/>
            </a:endParaRPr>
          </a:p>
        </p:txBody>
      </p:sp>
    </p:spTree>
    <p:extLst>
      <p:ext uri="{BB962C8B-B14F-4D97-AF65-F5344CB8AC3E}">
        <p14:creationId xmlns:p14="http://schemas.microsoft.com/office/powerpoint/2010/main" val="141264548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4267" r:id="rId6"/>
    <p:sldLayoutId id="2147484266" r:id="rId7"/>
    <p:sldLayoutId id="2147484268" r:id="rId8"/>
  </p:sldLayoutIdLst>
  <p:transition>
    <p:fade/>
  </p:transition>
  <p:timing>
    <p:tnLst>
      <p:par>
        <p:cTn id="1" dur="indefinite" restart="never" nodeType="tmRoot"/>
      </p:par>
    </p:tnLst>
  </p:timing>
  <p:txStyles>
    <p:titleStyle>
      <a:lvl1pPr algn="l" defTabSz="931695" rtl="0" eaLnBrk="0" fontAlgn="base" hangingPunct="0">
        <a:lnSpc>
          <a:spcPct val="90000"/>
        </a:lnSpc>
        <a:spcBef>
          <a:spcPct val="0"/>
        </a:spcBef>
        <a:spcAft>
          <a:spcPct val="0"/>
        </a:spcAft>
        <a:defRPr lang="en-US" sz="5399" kern="1200" spc="-102" dirty="0">
          <a:ln w="3175">
            <a:noFill/>
          </a:ln>
          <a:solidFill>
            <a:schemeClr val="tx2"/>
          </a:solidFill>
          <a:latin typeface="+mj-lt"/>
          <a:ea typeface="ＭＳ Ｐゴシック" charset="0"/>
          <a:cs typeface="Segoe UI" pitchFamily="34" charset="0"/>
        </a:defRPr>
      </a:lvl1pPr>
      <a:lvl2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2pPr>
      <a:lvl3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3pPr>
      <a:lvl4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4pPr>
      <a:lvl5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5pPr>
      <a:lvl6pPr marL="457117"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6pPr>
      <a:lvl7pPr marL="914235"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7pPr>
      <a:lvl8pPr marL="1371352"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8pPr>
      <a:lvl9pPr marL="1828471"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9pPr>
    </p:titleStyle>
    <p:bodyStyle>
      <a:lvl1pPr marL="342838" indent="-342838" algn="l" defTabSz="931695" rtl="0" eaLnBrk="0" fontAlgn="base" hangingPunct="0">
        <a:lnSpc>
          <a:spcPct val="90000"/>
        </a:lnSpc>
        <a:spcBef>
          <a:spcPct val="20000"/>
        </a:spcBef>
        <a:spcAft>
          <a:spcPct val="0"/>
        </a:spcAft>
        <a:buSzPct val="90000"/>
        <a:buFont typeface="Arial" charset="0"/>
        <a:buChar char="•"/>
        <a:defRPr sz="3999" kern="1200">
          <a:solidFill>
            <a:schemeClr val="tx2"/>
          </a:solidFill>
          <a:latin typeface="+mj-lt"/>
          <a:ea typeface="ＭＳ Ｐゴシック" charset="0"/>
          <a:cs typeface="ＭＳ Ｐゴシック" charset="0"/>
        </a:defRPr>
      </a:lvl1pPr>
      <a:lvl2pPr marL="584095" indent="-241256" algn="l" defTabSz="931695" rtl="0" eaLnBrk="0" fontAlgn="base" hangingPunct="0">
        <a:lnSpc>
          <a:spcPct val="90000"/>
        </a:lnSpc>
        <a:spcBef>
          <a:spcPct val="20000"/>
        </a:spcBef>
        <a:spcAft>
          <a:spcPct val="0"/>
        </a:spcAft>
        <a:buSzPct val="90000"/>
        <a:buFont typeface="Arial" charset="0"/>
        <a:buChar char="•"/>
        <a:defRPr sz="2400" kern="1200">
          <a:solidFill>
            <a:schemeClr val="tx2"/>
          </a:solidFill>
          <a:latin typeface="+mn-lt"/>
          <a:ea typeface="ＭＳ Ｐゴシック" charset="0"/>
          <a:cs typeface="+mn-cs"/>
        </a:defRPr>
      </a:lvl2pPr>
      <a:lvl3pPr marL="799956" indent="-228560" algn="l" defTabSz="931695" rtl="0" eaLnBrk="0" fontAlgn="base" hangingPunct="0">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3pPr>
      <a:lvl4pPr marL="1028515" indent="-228560" algn="l" defTabSz="931695" rtl="0" eaLnBrk="0" fontAlgn="base" hangingPunct="0">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7073" indent="-228560" algn="l" defTabSz="931695" rtl="0" eaLnBrk="0" fontAlgn="base" hangingPunct="0">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4578"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66"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53"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442"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74" rtl="0" eaLnBrk="1" latinLnBrk="0" hangingPunct="1">
        <a:defRPr sz="1800" kern="1200">
          <a:solidFill>
            <a:schemeClr val="tx1"/>
          </a:solidFill>
          <a:latin typeface="+mn-lt"/>
          <a:ea typeface="+mn-ea"/>
          <a:cs typeface="+mn-cs"/>
        </a:defRPr>
      </a:lvl1pPr>
      <a:lvl2pPr marL="466287" algn="l" defTabSz="932574" rtl="0" eaLnBrk="1" latinLnBrk="0" hangingPunct="1">
        <a:defRPr sz="1800" kern="1200">
          <a:solidFill>
            <a:schemeClr val="tx1"/>
          </a:solidFill>
          <a:latin typeface="+mn-lt"/>
          <a:ea typeface="+mn-ea"/>
          <a:cs typeface="+mn-cs"/>
        </a:defRPr>
      </a:lvl2pPr>
      <a:lvl3pPr marL="932574" algn="l" defTabSz="932574" rtl="0" eaLnBrk="1" latinLnBrk="0" hangingPunct="1">
        <a:defRPr sz="1800" kern="1200">
          <a:solidFill>
            <a:schemeClr val="tx1"/>
          </a:solidFill>
          <a:latin typeface="+mn-lt"/>
          <a:ea typeface="+mn-ea"/>
          <a:cs typeface="+mn-cs"/>
        </a:defRPr>
      </a:lvl3pPr>
      <a:lvl4pPr marL="1398861" algn="l" defTabSz="932574" rtl="0" eaLnBrk="1" latinLnBrk="0" hangingPunct="1">
        <a:defRPr sz="1800" kern="1200">
          <a:solidFill>
            <a:schemeClr val="tx1"/>
          </a:solidFill>
          <a:latin typeface="+mn-lt"/>
          <a:ea typeface="+mn-ea"/>
          <a:cs typeface="+mn-cs"/>
        </a:defRPr>
      </a:lvl4pPr>
      <a:lvl5pPr marL="1865148" algn="l" defTabSz="932574" rtl="0" eaLnBrk="1" latinLnBrk="0" hangingPunct="1">
        <a:defRPr sz="1800" kern="1200">
          <a:solidFill>
            <a:schemeClr val="tx1"/>
          </a:solidFill>
          <a:latin typeface="+mn-lt"/>
          <a:ea typeface="+mn-ea"/>
          <a:cs typeface="+mn-cs"/>
        </a:defRPr>
      </a:lvl5pPr>
      <a:lvl6pPr marL="2331436" algn="l" defTabSz="932574" rtl="0" eaLnBrk="1" latinLnBrk="0" hangingPunct="1">
        <a:defRPr sz="1800" kern="1200">
          <a:solidFill>
            <a:schemeClr val="tx1"/>
          </a:solidFill>
          <a:latin typeface="+mn-lt"/>
          <a:ea typeface="+mn-ea"/>
          <a:cs typeface="+mn-cs"/>
        </a:defRPr>
      </a:lvl6pPr>
      <a:lvl7pPr marL="2797722" algn="l" defTabSz="932574" rtl="0" eaLnBrk="1" latinLnBrk="0" hangingPunct="1">
        <a:defRPr sz="1800" kern="1200">
          <a:solidFill>
            <a:schemeClr val="tx1"/>
          </a:solidFill>
          <a:latin typeface="+mn-lt"/>
          <a:ea typeface="+mn-ea"/>
          <a:cs typeface="+mn-cs"/>
        </a:defRPr>
      </a:lvl7pPr>
      <a:lvl8pPr marL="3264009" algn="l" defTabSz="932574" rtl="0" eaLnBrk="1" latinLnBrk="0" hangingPunct="1">
        <a:defRPr sz="1800" kern="1200">
          <a:solidFill>
            <a:schemeClr val="tx1"/>
          </a:solidFill>
          <a:latin typeface="+mn-lt"/>
          <a:ea typeface="+mn-ea"/>
          <a:cs typeface="+mn-cs"/>
        </a:defRPr>
      </a:lvl8pPr>
      <a:lvl9pPr marL="3730298" algn="l" defTabSz="93257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03">
          <p15:clr>
            <a:srgbClr val="F26B43"/>
          </p15:clr>
        </p15:guide>
        <p15:guide id="2" orient="horz" pos="187">
          <p15:clr>
            <a:srgbClr val="F26B43"/>
          </p15:clr>
        </p15:guide>
        <p15:guide id="3" orient="horz" pos="763">
          <p15:clr>
            <a:srgbClr val="F26B43"/>
          </p15:clr>
        </p15:guide>
        <p15:guide id="4" orient="horz" pos="1339">
          <p15:clr>
            <a:srgbClr val="F26B43"/>
          </p15:clr>
        </p15:guide>
        <p15:guide id="5" orient="horz" pos="1915">
          <p15:clr>
            <a:srgbClr val="F26B43"/>
          </p15:clr>
        </p15:guide>
        <p15:guide id="6" orient="horz" pos="2491">
          <p15:clr>
            <a:srgbClr val="F26B43"/>
          </p15:clr>
        </p15:guide>
        <p15:guide id="7" orient="horz" pos="3067">
          <p15:clr>
            <a:srgbClr val="F26B43"/>
          </p15:clr>
        </p15:guide>
        <p15:guide id="8" orient="horz" pos="3643">
          <p15:clr>
            <a:srgbClr val="F26B43"/>
          </p15:clr>
        </p15:guide>
        <p15:guide id="9" orient="horz" pos="4219">
          <p15:clr>
            <a:srgbClr val="F26B43"/>
          </p15:clr>
        </p15:guide>
        <p15:guide id="10" pos="3917">
          <p15:clr>
            <a:srgbClr val="F26B43"/>
          </p15:clr>
        </p15:guide>
        <p15:guide id="11" pos="173">
          <p15:clr>
            <a:srgbClr val="F26B43"/>
          </p15:clr>
        </p15:guide>
        <p15:guide id="12" pos="749">
          <p15:clr>
            <a:srgbClr val="F26B43"/>
          </p15:clr>
        </p15:guide>
        <p15:guide id="13" pos="1325">
          <p15:clr>
            <a:srgbClr val="F26B43"/>
          </p15:clr>
        </p15:guide>
        <p15:guide id="14" pos="1901">
          <p15:clr>
            <a:srgbClr val="F26B43"/>
          </p15:clr>
        </p15:guide>
        <p15:guide id="15" pos="2477">
          <p15:clr>
            <a:srgbClr val="F26B43"/>
          </p15:clr>
        </p15:guide>
        <p15:guide id="16" pos="3053">
          <p15:clr>
            <a:srgbClr val="F26B43"/>
          </p15:clr>
        </p15:guide>
        <p15:guide id="17" pos="3629">
          <p15:clr>
            <a:srgbClr val="F26B43"/>
          </p15:clr>
        </p15:guide>
        <p15:guide id="18" pos="4205">
          <p15:clr>
            <a:srgbClr val="F26B43"/>
          </p15:clr>
        </p15:guide>
        <p15:guide id="19" pos="4781">
          <p15:clr>
            <a:srgbClr val="F26B43"/>
          </p15:clr>
        </p15:guide>
        <p15:guide id="20" pos="5357">
          <p15:clr>
            <a:srgbClr val="F26B43"/>
          </p15:clr>
        </p15:guide>
        <p15:guide id="21" pos="5933">
          <p15:clr>
            <a:srgbClr val="F26B43"/>
          </p15:clr>
        </p15:guide>
        <p15:guide id="22" pos="6509">
          <p15:clr>
            <a:srgbClr val="F26B43"/>
          </p15:clr>
        </p15:guide>
        <p15:guide id="23" pos="7085">
          <p15:clr>
            <a:srgbClr val="F26B43"/>
          </p15:clr>
        </p15:guide>
        <p15:guide id="24" pos="766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9.png"/><Relationship Id="rId39" Type="http://schemas.openxmlformats.org/officeDocument/2006/relationships/image" Target="../media/image42.png"/><Relationship Id="rId3" Type="http://schemas.openxmlformats.org/officeDocument/2006/relationships/image" Target="../media/image6.png"/><Relationship Id="rId21" Type="http://schemas.openxmlformats.org/officeDocument/2006/relationships/image" Target="../media/image24.png"/><Relationship Id="rId34" Type="http://schemas.openxmlformats.org/officeDocument/2006/relationships/image" Target="../media/image37.png"/><Relationship Id="rId42" Type="http://schemas.openxmlformats.org/officeDocument/2006/relationships/image" Target="../media/image45.png"/><Relationship Id="rId47" Type="http://schemas.openxmlformats.org/officeDocument/2006/relationships/image" Target="../media/image50.png"/><Relationship Id="rId50" Type="http://schemas.openxmlformats.org/officeDocument/2006/relationships/image" Target="../media/image53.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41.png"/><Relationship Id="rId46" Type="http://schemas.openxmlformats.org/officeDocument/2006/relationships/image" Target="../media/image49.png"/><Relationship Id="rId2" Type="http://schemas.openxmlformats.org/officeDocument/2006/relationships/notesSlide" Target="../notesSlides/notesSlide2.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41" Type="http://schemas.openxmlformats.org/officeDocument/2006/relationships/image" Target="../media/image44.png"/><Relationship Id="rId54" Type="http://schemas.openxmlformats.org/officeDocument/2006/relationships/image" Target="../media/image57.png"/><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32" Type="http://schemas.openxmlformats.org/officeDocument/2006/relationships/image" Target="../media/image35.png"/><Relationship Id="rId37" Type="http://schemas.openxmlformats.org/officeDocument/2006/relationships/image" Target="../media/image40.png"/><Relationship Id="rId40" Type="http://schemas.openxmlformats.org/officeDocument/2006/relationships/image" Target="../media/image43.png"/><Relationship Id="rId45" Type="http://schemas.openxmlformats.org/officeDocument/2006/relationships/image" Target="../media/image48.png"/><Relationship Id="rId53" Type="http://schemas.openxmlformats.org/officeDocument/2006/relationships/image" Target="../media/image56.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36" Type="http://schemas.openxmlformats.org/officeDocument/2006/relationships/image" Target="../media/image39.png"/><Relationship Id="rId49" Type="http://schemas.openxmlformats.org/officeDocument/2006/relationships/image" Target="../media/image52.png"/><Relationship Id="rId10" Type="http://schemas.openxmlformats.org/officeDocument/2006/relationships/image" Target="../media/image13.png"/><Relationship Id="rId19" Type="http://schemas.openxmlformats.org/officeDocument/2006/relationships/image" Target="../media/image22.png"/><Relationship Id="rId31" Type="http://schemas.openxmlformats.org/officeDocument/2006/relationships/image" Target="../media/image34.png"/><Relationship Id="rId44" Type="http://schemas.openxmlformats.org/officeDocument/2006/relationships/image" Target="../media/image47.png"/><Relationship Id="rId52" Type="http://schemas.openxmlformats.org/officeDocument/2006/relationships/image" Target="../media/image55.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35" Type="http://schemas.openxmlformats.org/officeDocument/2006/relationships/image" Target="../media/image38.png"/><Relationship Id="rId43" Type="http://schemas.openxmlformats.org/officeDocument/2006/relationships/image" Target="../media/image46.png"/><Relationship Id="rId48" Type="http://schemas.openxmlformats.org/officeDocument/2006/relationships/image" Target="../media/image51.png"/><Relationship Id="rId8" Type="http://schemas.openxmlformats.org/officeDocument/2006/relationships/image" Target="../media/image11.png"/><Relationship Id="rId51" Type="http://schemas.openxmlformats.org/officeDocument/2006/relationships/image" Target="../media/image5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6.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5.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emf"/><Relationship Id="rId3" Type="http://schemas.openxmlformats.org/officeDocument/2006/relationships/image" Target="../media/image64.emf"/><Relationship Id="rId7" Type="http://schemas.openxmlformats.org/officeDocument/2006/relationships/image" Target="../media/image67.emf"/><Relationship Id="rId12" Type="http://schemas.openxmlformats.org/officeDocument/2006/relationships/image" Target="../media/image72.emf"/><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66.emf"/><Relationship Id="rId11" Type="http://schemas.openxmlformats.org/officeDocument/2006/relationships/image" Target="../media/image71.emf"/><Relationship Id="rId5" Type="http://schemas.microsoft.com/office/2007/relationships/hdphoto" Target="../media/hdphoto1.wdp"/><Relationship Id="rId15" Type="http://schemas.openxmlformats.org/officeDocument/2006/relationships/image" Target="../media/image75.emf"/><Relationship Id="rId10" Type="http://schemas.openxmlformats.org/officeDocument/2006/relationships/image" Target="../media/image70.emf"/><Relationship Id="rId4" Type="http://schemas.openxmlformats.org/officeDocument/2006/relationships/image" Target="../media/image65.png"/><Relationship Id="rId9" Type="http://schemas.openxmlformats.org/officeDocument/2006/relationships/image" Target="../media/image69.emf"/><Relationship Id="rId14" Type="http://schemas.openxmlformats.org/officeDocument/2006/relationships/image" Target="../media/image74.emf"/></Relationships>
</file>

<file path=ppt/slides/_rels/slide6.xml.rels><?xml version="1.0" encoding="UTF-8" standalone="yes"?>
<Relationships xmlns="http://schemas.openxmlformats.org/package/2006/relationships"><Relationship Id="rId8" Type="http://schemas.openxmlformats.org/officeDocument/2006/relationships/image" Target="../media/image80.emf"/><Relationship Id="rId3" Type="http://schemas.openxmlformats.org/officeDocument/2006/relationships/image" Target="../media/image76.emf"/><Relationship Id="rId7" Type="http://schemas.openxmlformats.org/officeDocument/2006/relationships/image" Target="../media/image79.emf"/><Relationship Id="rId12" Type="http://schemas.openxmlformats.org/officeDocument/2006/relationships/image" Target="../media/image84.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78.png"/><Relationship Id="rId11" Type="http://schemas.openxmlformats.org/officeDocument/2006/relationships/image" Target="../media/image83.png"/><Relationship Id="rId5" Type="http://schemas.openxmlformats.org/officeDocument/2006/relationships/image" Target="../media/image77.emf"/><Relationship Id="rId10" Type="http://schemas.openxmlformats.org/officeDocument/2006/relationships/image" Target="../media/image82.emf"/><Relationship Id="rId4" Type="http://schemas.openxmlformats.org/officeDocument/2006/relationships/image" Target="../media/image75.emf"/><Relationship Id="rId9" Type="http://schemas.openxmlformats.org/officeDocument/2006/relationships/image" Target="../media/image81.emf"/></Relationships>
</file>

<file path=ppt/slides/_rels/slide7.xml.rels><?xml version="1.0" encoding="UTF-8" standalone="yes"?>
<Relationships xmlns="http://schemas.openxmlformats.org/package/2006/relationships"><Relationship Id="rId8" Type="http://schemas.openxmlformats.org/officeDocument/2006/relationships/image" Target="../media/image77.emf"/><Relationship Id="rId3" Type="http://schemas.openxmlformats.org/officeDocument/2006/relationships/image" Target="../media/image85.png"/><Relationship Id="rId7" Type="http://schemas.openxmlformats.org/officeDocument/2006/relationships/image" Target="../media/image87.emf"/><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81.emf"/><Relationship Id="rId11" Type="http://schemas.openxmlformats.org/officeDocument/2006/relationships/image" Target="../media/image75.emf"/><Relationship Id="rId5" Type="http://schemas.openxmlformats.org/officeDocument/2006/relationships/image" Target="../media/image72.emf"/><Relationship Id="rId10" Type="http://schemas.openxmlformats.org/officeDocument/2006/relationships/image" Target="../media/image76.emf"/><Relationship Id="rId4" Type="http://schemas.openxmlformats.org/officeDocument/2006/relationships/image" Target="../media/image86.png"/><Relationship Id="rId9" Type="http://schemas.openxmlformats.org/officeDocument/2006/relationships/image" Target="../media/image7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ctrTitle"/>
          </p:nvPr>
        </p:nvSpPr>
        <p:spPr>
          <a:xfrm>
            <a:off x="285010" y="1489365"/>
            <a:ext cx="6363984" cy="1955392"/>
          </a:xfrm>
        </p:spPr>
        <p:txBody>
          <a:bodyPr vert="horz" wrap="square" lIns="182854" tIns="93260" rIns="182854" bIns="93260" rtlCol="0" anchor="t">
            <a:noAutofit/>
          </a:bodyPr>
          <a:lstStyle/>
          <a:p>
            <a:pPr defTabSz="932486" eaLnBrk="1" hangingPunct="1">
              <a:defRPr/>
            </a:pPr>
            <a:r>
              <a:rPr sz="6600" spc="0" dirty="0">
                <a:latin typeface="Segoe UI Light"/>
                <a:ea typeface="+mn-ea"/>
                <a:cs typeface="Segoe UI Light"/>
              </a:rPr>
              <a:t>Microsoft Azure</a:t>
            </a:r>
            <a:br>
              <a:rPr sz="6600" spc="0" dirty="0">
                <a:latin typeface="Segoe UI Light"/>
                <a:ea typeface="+mn-ea"/>
                <a:cs typeface="Segoe UI Light"/>
              </a:rPr>
            </a:br>
            <a:endParaRPr sz="6600" spc="0" dirty="0">
              <a:latin typeface="Segoe UI Light"/>
              <a:ea typeface="+mn-ea"/>
              <a:cs typeface="Segoe UI Light"/>
            </a:endParaRPr>
          </a:p>
        </p:txBody>
      </p:sp>
      <p:sp>
        <p:nvSpPr>
          <p:cNvPr id="12290" name="Title 4"/>
          <p:cNvSpPr txBox="1">
            <a:spLocks/>
          </p:cNvSpPr>
          <p:nvPr/>
        </p:nvSpPr>
        <p:spPr bwMode="auto">
          <a:xfrm>
            <a:off x="285004" y="5292439"/>
            <a:ext cx="5668158" cy="1095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227" tIns="91391" rIns="146227" bIns="91391"/>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defTabSz="931695" eaLnBrk="1" fontAlgn="base" hangingPunct="1">
              <a:lnSpc>
                <a:spcPts val="3001"/>
              </a:lnSpc>
              <a:spcBef>
                <a:spcPct val="0"/>
              </a:spcBef>
              <a:spcAft>
                <a:spcPts val="1199"/>
              </a:spcAft>
            </a:pPr>
            <a:r>
              <a:rPr lang="de-DE" sz="2200" dirty="0">
                <a:solidFill>
                  <a:srgbClr val="FFFFFF"/>
                </a:solidFill>
                <a:latin typeface="Segoe UI Light" charset="0"/>
                <a:cs typeface="Segoe UI" charset="0"/>
              </a:rPr>
              <a:t>Peter </a:t>
            </a:r>
            <a:r>
              <a:rPr lang="de-DE" sz="2200" dirty="0" smtClean="0">
                <a:solidFill>
                  <a:srgbClr val="FFFFFF"/>
                </a:solidFill>
                <a:latin typeface="Segoe UI Light" charset="0"/>
                <a:cs typeface="Segoe UI" charset="0"/>
              </a:rPr>
              <a:t>Kirchner</a:t>
            </a:r>
            <a:br>
              <a:rPr lang="de-DE" sz="2200" dirty="0" smtClean="0">
                <a:solidFill>
                  <a:srgbClr val="FFFFFF"/>
                </a:solidFill>
                <a:latin typeface="Segoe UI Light" charset="0"/>
                <a:cs typeface="Segoe UI" charset="0"/>
              </a:rPr>
            </a:br>
            <a:r>
              <a:rPr lang="de-DE" sz="2200" dirty="0" smtClean="0">
                <a:solidFill>
                  <a:srgbClr val="FFFFFF"/>
                </a:solidFill>
                <a:latin typeface="Segoe UI Light" charset="0"/>
                <a:cs typeface="Segoe UI" charset="0"/>
              </a:rPr>
              <a:t>Technical Evangelist</a:t>
            </a:r>
            <a:br>
              <a:rPr lang="de-DE" sz="2200" dirty="0" smtClean="0">
                <a:solidFill>
                  <a:srgbClr val="FFFFFF"/>
                </a:solidFill>
                <a:latin typeface="Segoe UI Light" charset="0"/>
                <a:cs typeface="Segoe UI" charset="0"/>
              </a:rPr>
            </a:br>
            <a:r>
              <a:rPr lang="de-DE" sz="2200" dirty="0" smtClean="0">
                <a:solidFill>
                  <a:srgbClr val="FFFFFF"/>
                </a:solidFill>
                <a:latin typeface="Segoe UI Light" charset="0"/>
                <a:cs typeface="Segoe UI" charset="0"/>
              </a:rPr>
              <a:t>Microsoft </a:t>
            </a:r>
            <a:r>
              <a:rPr lang="de-DE" sz="2200" dirty="0">
                <a:solidFill>
                  <a:srgbClr val="FFFFFF"/>
                </a:solidFill>
                <a:latin typeface="Segoe UI Light" charset="0"/>
                <a:cs typeface="Segoe UI" charset="0"/>
              </a:rPr>
              <a:t>Deutschland GmbH</a:t>
            </a:r>
          </a:p>
        </p:txBody>
      </p:sp>
      <p:sp>
        <p:nvSpPr>
          <p:cNvPr id="4" name="Title 4"/>
          <p:cNvSpPr txBox="1">
            <a:spLocks/>
          </p:cNvSpPr>
          <p:nvPr/>
        </p:nvSpPr>
        <p:spPr>
          <a:xfrm>
            <a:off x="285011" y="2563439"/>
            <a:ext cx="7315750" cy="1296803"/>
          </a:xfrm>
          <a:prstGeom prst="rect">
            <a:avLst/>
          </a:prstGeom>
        </p:spPr>
        <p:txBody>
          <a:bodyPr lIns="182854" tIns="91427" rIns="182854" bIns="91427"/>
          <a:lstStyle>
            <a:lvl1pPr algn="l" defTabSz="931863" rtl="0" fontAlgn="base">
              <a:lnSpc>
                <a:spcPct val="90000"/>
              </a:lnSpc>
              <a:spcBef>
                <a:spcPct val="0"/>
              </a:spcBef>
              <a:spcAft>
                <a:spcPct val="0"/>
              </a:spcAft>
              <a:defRPr lang="en-US" sz="6000" kern="1200" spc="-102" baseline="0">
                <a:ln w="3175">
                  <a:noFill/>
                </a:ln>
                <a:solidFill>
                  <a:schemeClr val="bg1"/>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defTabSz="932486">
              <a:defRPr/>
            </a:pPr>
            <a:r>
              <a:rPr sz="4400" spc="0" dirty="0" smtClean="0">
                <a:solidFill>
                  <a:srgbClr val="FFFFFF"/>
                </a:solidFill>
                <a:cs typeface="Segoe UI Light"/>
              </a:rPr>
              <a:t>Hybrid</a:t>
            </a:r>
            <a:endParaRPr sz="4400" spc="0" dirty="0">
              <a:solidFill>
                <a:srgbClr val="FFFFFF"/>
              </a:solidFill>
              <a:cs typeface="Segoe UI Light"/>
            </a:endParaRPr>
          </a:p>
        </p:txBody>
      </p:sp>
      <p:sp>
        <p:nvSpPr>
          <p:cNvPr id="5" name="Title 4"/>
          <p:cNvSpPr txBox="1">
            <a:spLocks/>
          </p:cNvSpPr>
          <p:nvPr/>
        </p:nvSpPr>
        <p:spPr>
          <a:xfrm>
            <a:off x="285004" y="3742395"/>
            <a:ext cx="4740173" cy="552969"/>
          </a:xfrm>
          <a:prstGeom prst="rect">
            <a:avLst/>
          </a:prstGeom>
        </p:spPr>
        <p:txBody>
          <a:bodyPr lIns="182854" tIns="91427" rIns="182854" bIns="91427"/>
          <a:lstStyle>
            <a:lvl1pPr algn="l" defTabSz="931863" rtl="0" fontAlgn="base">
              <a:lnSpc>
                <a:spcPct val="90000"/>
              </a:lnSpc>
              <a:spcBef>
                <a:spcPct val="0"/>
              </a:spcBef>
              <a:spcAft>
                <a:spcPct val="0"/>
              </a:spcAft>
              <a:defRPr lang="en-US" sz="6000" kern="1200" spc="-102" baseline="0">
                <a:ln w="3175">
                  <a:noFill/>
                </a:ln>
                <a:solidFill>
                  <a:schemeClr val="bg1"/>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defTabSz="932486">
              <a:defRPr/>
            </a:pPr>
            <a:endParaRPr sz="2040" spc="0" dirty="0">
              <a:solidFill>
                <a:srgbClr val="FFFFFF"/>
              </a:solidFill>
              <a:cs typeface="Segoe UI Light"/>
            </a:endParaRPr>
          </a:p>
        </p:txBody>
      </p:sp>
    </p:spTree>
    <p:extLst>
      <p:ext uri="{BB962C8B-B14F-4D97-AF65-F5344CB8AC3E}">
        <p14:creationId xmlns:p14="http://schemas.microsoft.com/office/powerpoint/2010/main" val="348101298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bwMode="auto">
          <a:xfrm>
            <a:off x="-1" y="0"/>
            <a:ext cx="12436475" cy="7073174"/>
          </a:xfrm>
          <a:prstGeom prst="rect">
            <a:avLst/>
          </a:prstGeom>
          <a:solidFill>
            <a:srgbClr val="032E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78" name="Rectangle 77"/>
          <p:cNvSpPr/>
          <p:nvPr/>
        </p:nvSpPr>
        <p:spPr bwMode="auto">
          <a:xfrm>
            <a:off x="127272" y="92468"/>
            <a:ext cx="12115666" cy="446531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400" b="1" kern="0" dirty="0" smtClean="0">
                <a:solidFill>
                  <a:srgbClr val="FFFF00"/>
                </a:solidFill>
                <a:ea typeface="Segoe UI" pitchFamily="34" charset="0"/>
                <a:cs typeface="Segoe UI" pitchFamily="34" charset="0"/>
              </a:rPr>
              <a:t>Platform Services</a:t>
            </a:r>
            <a:endParaRPr lang="en-US" sz="1400" b="1" kern="0" dirty="0">
              <a:solidFill>
                <a:srgbClr val="FFFF00"/>
              </a:solidFill>
              <a:ea typeface="Segoe UI" pitchFamily="34" charset="0"/>
              <a:cs typeface="Segoe UI" pitchFamily="34" charset="0"/>
            </a:endParaRPr>
          </a:p>
        </p:txBody>
      </p:sp>
      <p:sp>
        <p:nvSpPr>
          <p:cNvPr id="75" name="Rectangle 74"/>
          <p:cNvSpPr/>
          <p:nvPr/>
        </p:nvSpPr>
        <p:spPr bwMode="auto">
          <a:xfrm>
            <a:off x="355123" y="532357"/>
            <a:ext cx="1547714" cy="3975108"/>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400" b="1" kern="0" dirty="0" smtClean="0">
                <a:solidFill>
                  <a:schemeClr val="bg1"/>
                </a:solidFill>
                <a:ea typeface="Segoe UI" pitchFamily="34" charset="0"/>
                <a:cs typeface="Segoe UI" pitchFamily="34" charset="0"/>
              </a:rPr>
              <a:t>Security &amp; Management</a:t>
            </a:r>
            <a:endParaRPr lang="en-US" sz="1400" b="1" kern="0" dirty="0">
              <a:solidFill>
                <a:schemeClr val="bg1"/>
              </a:solidFill>
              <a:ea typeface="Segoe UI" pitchFamily="34" charset="0"/>
              <a:cs typeface="Segoe UI" pitchFamily="34" charset="0"/>
            </a:endParaRPr>
          </a:p>
        </p:txBody>
      </p:sp>
      <p:sp>
        <p:nvSpPr>
          <p:cNvPr id="87" name="Rectangle 86"/>
          <p:cNvSpPr/>
          <p:nvPr/>
        </p:nvSpPr>
        <p:spPr bwMode="auto">
          <a:xfrm>
            <a:off x="-1" y="4557779"/>
            <a:ext cx="12436475" cy="2453056"/>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91440" rIns="179285" bIns="143428" numCol="1" spcCol="0" rtlCol="0" fromWordArt="0" anchor="t" anchorCtr="0" forceAA="0" compatLnSpc="1">
            <a:prstTxWarp prst="textNoShape">
              <a:avLst/>
            </a:prstTxWarp>
            <a:noAutofit/>
          </a:bodyPr>
          <a:lstStyle/>
          <a:p>
            <a:pPr algn="ctr" defTabSz="913927" fontAlgn="base">
              <a:lnSpc>
                <a:spcPct val="90000"/>
              </a:lnSpc>
            </a:pPr>
            <a:r>
              <a:rPr lang="en-US" sz="1400" b="1" kern="0" dirty="0" smtClean="0">
                <a:solidFill>
                  <a:srgbClr val="FFFF00"/>
                </a:solidFill>
                <a:ea typeface="Segoe UI" pitchFamily="34" charset="0"/>
                <a:cs typeface="Segoe UI" pitchFamily="34" charset="0"/>
              </a:rPr>
              <a:t>Infrastructure Services</a:t>
            </a:r>
            <a:endParaRPr lang="en-US" sz="1400" b="1" kern="0" dirty="0">
              <a:solidFill>
                <a:srgbClr val="FFFF00"/>
              </a:solidFill>
              <a:ea typeface="Segoe UI" pitchFamily="34" charset="0"/>
              <a:cs typeface="Segoe UI" pitchFamily="34" charset="0"/>
            </a:endParaRPr>
          </a:p>
        </p:txBody>
      </p:sp>
      <p:sp>
        <p:nvSpPr>
          <p:cNvPr id="31" name="Rectangle 30"/>
          <p:cNvSpPr/>
          <p:nvPr/>
        </p:nvSpPr>
        <p:spPr bwMode="auto">
          <a:xfrm>
            <a:off x="127272" y="4931023"/>
            <a:ext cx="2629171" cy="78939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Compute</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2937660" y="4931023"/>
            <a:ext cx="2892122"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Storage</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143214" y="5849560"/>
            <a:ext cx="12641920" cy="1097416"/>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91440" rIns="179285" bIns="143428" numCol="1" spcCol="0" rtlCol="0" fromWordArt="0" anchor="t" anchorCtr="0" forceAA="0" compatLnSpc="1">
            <a:prstTxWarp prst="textNoShape">
              <a:avLst/>
            </a:prstTxWarp>
            <a:noAutofit/>
          </a:bodyPr>
          <a:lstStyle/>
          <a:p>
            <a:pPr algn="ctr" defTabSz="913927" fontAlgn="base">
              <a:lnSpc>
                <a:spcPct val="90000"/>
              </a:lnSpc>
            </a:pPr>
            <a:r>
              <a:rPr lang="en-US" sz="1400" b="1" kern="0" dirty="0" smtClean="0">
                <a:gradFill>
                  <a:gsLst>
                    <a:gs pos="0">
                      <a:srgbClr val="FFFFFF"/>
                    </a:gs>
                    <a:gs pos="100000">
                      <a:srgbClr val="FFFFFF"/>
                    </a:gs>
                  </a:gsLst>
                  <a:lin ang="5400000" scaled="0"/>
                </a:gradFill>
                <a:ea typeface="Segoe UI" pitchFamily="34" charset="0"/>
                <a:cs typeface="Segoe UI" pitchFamily="34" charset="0"/>
              </a:rPr>
              <a:t>Datacenter Infrastructure (24 Regions, 22 Online)</a:t>
            </a:r>
            <a:endParaRPr lang="en-US" sz="14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p:cNvGrpSpPr/>
          <p:nvPr/>
        </p:nvGrpSpPr>
        <p:grpSpPr>
          <a:xfrm>
            <a:off x="-251368" y="6292884"/>
            <a:ext cx="12855263" cy="780290"/>
            <a:chOff x="-224921" y="6392494"/>
            <a:chExt cx="12855263" cy="780290"/>
          </a:xfrm>
        </p:grpSpPr>
        <p:pic>
          <p:nvPicPr>
            <p:cNvPr id="3" name="Picture 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385697" y="6392494"/>
              <a:ext cx="780290" cy="780290"/>
            </a:xfrm>
            <a:prstGeom prst="rect">
              <a:avLst/>
            </a:prstGeom>
          </p:spPr>
        </p:pic>
        <p:pic>
          <p:nvPicPr>
            <p:cNvPr id="45" name="Picture 4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191006" y="6392494"/>
              <a:ext cx="780290" cy="780290"/>
            </a:xfrm>
            <a:prstGeom prst="rect">
              <a:avLst/>
            </a:prstGeom>
          </p:spPr>
        </p:pic>
        <p:pic>
          <p:nvPicPr>
            <p:cNvPr id="46" name="Picture 45"/>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996315" y="6392494"/>
              <a:ext cx="780290" cy="780290"/>
            </a:xfrm>
            <a:prstGeom prst="rect">
              <a:avLst/>
            </a:prstGeom>
          </p:spPr>
        </p:pic>
        <p:pic>
          <p:nvPicPr>
            <p:cNvPr id="47" name="Picture 4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796962" y="6392494"/>
              <a:ext cx="780290" cy="780290"/>
            </a:xfrm>
            <a:prstGeom prst="rect">
              <a:avLst/>
            </a:prstGeom>
          </p:spPr>
        </p:pic>
        <p:pic>
          <p:nvPicPr>
            <p:cNvPr id="48" name="Picture 4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4602271" y="6392494"/>
              <a:ext cx="780290" cy="780290"/>
            </a:xfrm>
            <a:prstGeom prst="rect">
              <a:avLst/>
            </a:prstGeom>
          </p:spPr>
        </p:pic>
        <p:pic>
          <p:nvPicPr>
            <p:cNvPr id="49" name="Picture 4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407580" y="6392494"/>
              <a:ext cx="780290" cy="780290"/>
            </a:xfrm>
            <a:prstGeom prst="rect">
              <a:avLst/>
            </a:prstGeom>
          </p:spPr>
        </p:pic>
        <p:pic>
          <p:nvPicPr>
            <p:cNvPr id="50" name="Picture 4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6212889" y="6392494"/>
              <a:ext cx="780290" cy="780290"/>
            </a:xfrm>
            <a:prstGeom prst="rect">
              <a:avLst/>
            </a:prstGeom>
          </p:spPr>
        </p:pic>
        <p:pic>
          <p:nvPicPr>
            <p:cNvPr id="51" name="Picture 50"/>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018198" y="6392494"/>
              <a:ext cx="780290" cy="780290"/>
            </a:xfrm>
            <a:prstGeom prst="rect">
              <a:avLst/>
            </a:prstGeom>
          </p:spPr>
        </p:pic>
        <p:pic>
          <p:nvPicPr>
            <p:cNvPr id="52" name="Picture 51"/>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823507" y="6392494"/>
              <a:ext cx="780290" cy="780290"/>
            </a:xfrm>
            <a:prstGeom prst="rect">
              <a:avLst/>
            </a:prstGeom>
          </p:spPr>
        </p:pic>
        <p:pic>
          <p:nvPicPr>
            <p:cNvPr id="53" name="Picture 5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8628816" y="6392494"/>
              <a:ext cx="780290" cy="780290"/>
            </a:xfrm>
            <a:prstGeom prst="rect">
              <a:avLst/>
            </a:prstGeom>
          </p:spPr>
        </p:pic>
        <p:pic>
          <p:nvPicPr>
            <p:cNvPr id="54" name="Picture 5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434125" y="6392494"/>
              <a:ext cx="780290" cy="780290"/>
            </a:xfrm>
            <a:prstGeom prst="rect">
              <a:avLst/>
            </a:prstGeom>
          </p:spPr>
        </p:pic>
        <p:pic>
          <p:nvPicPr>
            <p:cNvPr id="55" name="Picture 5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0239434" y="6392494"/>
              <a:ext cx="780290" cy="780290"/>
            </a:xfrm>
            <a:prstGeom prst="rect">
              <a:avLst/>
            </a:prstGeom>
          </p:spPr>
        </p:pic>
        <p:pic>
          <p:nvPicPr>
            <p:cNvPr id="57" name="Picture 5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044743" y="6392494"/>
              <a:ext cx="780290" cy="780290"/>
            </a:xfrm>
            <a:prstGeom prst="rect">
              <a:avLst/>
            </a:prstGeom>
          </p:spPr>
        </p:pic>
        <p:pic>
          <p:nvPicPr>
            <p:cNvPr id="58" name="Picture 5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850052" y="6392494"/>
              <a:ext cx="780290" cy="780290"/>
            </a:xfrm>
            <a:prstGeom prst="rect">
              <a:avLst/>
            </a:prstGeom>
          </p:spPr>
        </p:pic>
        <p:pic>
          <p:nvPicPr>
            <p:cNvPr id="59" name="Picture 5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24921" y="6392494"/>
              <a:ext cx="780290" cy="780290"/>
            </a:xfrm>
            <a:prstGeom prst="rect">
              <a:avLst/>
            </a:prstGeom>
          </p:spPr>
        </p:pic>
        <p:pic>
          <p:nvPicPr>
            <p:cNvPr id="60" name="Picture 5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80388" y="6392494"/>
              <a:ext cx="780290" cy="780290"/>
            </a:xfrm>
            <a:prstGeom prst="rect">
              <a:avLst/>
            </a:prstGeom>
          </p:spPr>
        </p:pic>
      </p:grpSp>
      <p:grpSp>
        <p:nvGrpSpPr>
          <p:cNvPr id="143" name="Group 142"/>
          <p:cNvGrpSpPr/>
          <p:nvPr/>
        </p:nvGrpSpPr>
        <p:grpSpPr>
          <a:xfrm>
            <a:off x="4269354" y="533899"/>
            <a:ext cx="3686387" cy="1431446"/>
            <a:chOff x="5259761" y="1539578"/>
            <a:chExt cx="3686387" cy="1431446"/>
          </a:xfrm>
        </p:grpSpPr>
        <p:sp>
          <p:nvSpPr>
            <p:cNvPr id="41" name="Rectangle 40"/>
            <p:cNvSpPr/>
            <p:nvPr/>
          </p:nvSpPr>
          <p:spPr bwMode="auto">
            <a:xfrm>
              <a:off x="5259761" y="1539578"/>
              <a:ext cx="3686387" cy="1431446"/>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Web and Mobile</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7" name="Group 136"/>
            <p:cNvGrpSpPr/>
            <p:nvPr/>
          </p:nvGrpSpPr>
          <p:grpSpPr>
            <a:xfrm>
              <a:off x="5594200" y="1976912"/>
              <a:ext cx="1008542" cy="316971"/>
              <a:chOff x="5594200" y="1976912"/>
              <a:chExt cx="1008542" cy="316971"/>
            </a:xfrm>
          </p:grpSpPr>
          <p:sp>
            <p:nvSpPr>
              <p:cNvPr id="151" name="TextBox 150"/>
              <p:cNvSpPr txBox="1"/>
              <p:nvPr/>
            </p:nvSpPr>
            <p:spPr>
              <a:xfrm>
                <a:off x="5943586" y="1992777"/>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Web Apps</a:t>
                </a:r>
              </a:p>
            </p:txBody>
          </p:sp>
          <p:pic>
            <p:nvPicPr>
              <p:cNvPr id="152" name="Picture 15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594200" y="1976912"/>
                <a:ext cx="286784" cy="286785"/>
              </a:xfrm>
              <a:prstGeom prst="rect">
                <a:avLst/>
              </a:prstGeom>
            </p:spPr>
          </p:pic>
        </p:grpSp>
        <p:grpSp>
          <p:nvGrpSpPr>
            <p:cNvPr id="138" name="Group 137"/>
            <p:cNvGrpSpPr/>
            <p:nvPr/>
          </p:nvGrpSpPr>
          <p:grpSpPr>
            <a:xfrm>
              <a:off x="5600026" y="2468878"/>
              <a:ext cx="1016034" cy="291093"/>
              <a:chOff x="5600026" y="2468878"/>
              <a:chExt cx="1016034" cy="291093"/>
            </a:xfrm>
          </p:grpSpPr>
          <p:sp>
            <p:nvSpPr>
              <p:cNvPr id="153" name="TextBox 152"/>
              <p:cNvSpPr txBox="1"/>
              <p:nvPr/>
            </p:nvSpPr>
            <p:spPr>
              <a:xfrm>
                <a:off x="5956904" y="2495182"/>
                <a:ext cx="659156" cy="26163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4" name="Picture 15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600026" y="2468878"/>
                <a:ext cx="291092" cy="291093"/>
              </a:xfrm>
              <a:prstGeom prst="rect">
                <a:avLst/>
              </a:prstGeom>
            </p:spPr>
          </p:pic>
        </p:grpSp>
        <p:grpSp>
          <p:nvGrpSpPr>
            <p:cNvPr id="141" name="Group 140"/>
            <p:cNvGrpSpPr/>
            <p:nvPr/>
          </p:nvGrpSpPr>
          <p:grpSpPr>
            <a:xfrm>
              <a:off x="7471235" y="1938824"/>
              <a:ext cx="1007917" cy="339779"/>
              <a:chOff x="7471235" y="1938824"/>
              <a:chExt cx="1007917" cy="339779"/>
            </a:xfrm>
          </p:grpSpPr>
          <p:sp>
            <p:nvSpPr>
              <p:cNvPr id="155" name="TextBox 154"/>
              <p:cNvSpPr txBox="1"/>
              <p:nvPr/>
            </p:nvSpPr>
            <p:spPr>
              <a:xfrm>
                <a:off x="7819996" y="1977497"/>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156" name="Picture 155"/>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471235" y="1938824"/>
                <a:ext cx="291545" cy="291546"/>
              </a:xfrm>
              <a:prstGeom prst="rect">
                <a:avLst/>
              </a:prstGeom>
            </p:spPr>
          </p:pic>
        </p:grpSp>
        <p:grpSp>
          <p:nvGrpSpPr>
            <p:cNvPr id="139" name="Group 138"/>
            <p:cNvGrpSpPr/>
            <p:nvPr/>
          </p:nvGrpSpPr>
          <p:grpSpPr>
            <a:xfrm>
              <a:off x="6522621" y="1960361"/>
              <a:ext cx="1018326" cy="294805"/>
              <a:chOff x="6522621" y="1960361"/>
              <a:chExt cx="1018326" cy="294805"/>
            </a:xfrm>
          </p:grpSpPr>
          <p:sp>
            <p:nvSpPr>
              <p:cNvPr id="157" name="TextBox 156"/>
              <p:cNvSpPr txBox="1"/>
              <p:nvPr/>
            </p:nvSpPr>
            <p:spPr>
              <a:xfrm>
                <a:off x="6881791" y="1980087"/>
                <a:ext cx="659156" cy="256602"/>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8" name="Picture 157"/>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522621" y="1960361"/>
                <a:ext cx="294804" cy="294805"/>
              </a:xfrm>
              <a:prstGeom prst="rect">
                <a:avLst/>
              </a:prstGeom>
            </p:spPr>
          </p:pic>
        </p:grpSp>
        <p:grpSp>
          <p:nvGrpSpPr>
            <p:cNvPr id="140" name="Group 139"/>
            <p:cNvGrpSpPr/>
            <p:nvPr/>
          </p:nvGrpSpPr>
          <p:grpSpPr>
            <a:xfrm>
              <a:off x="6536908" y="2477932"/>
              <a:ext cx="1008542" cy="308500"/>
              <a:chOff x="6536908" y="2477932"/>
              <a:chExt cx="1008542" cy="308500"/>
            </a:xfrm>
          </p:grpSpPr>
          <p:sp>
            <p:nvSpPr>
              <p:cNvPr id="159" name="TextBox 158"/>
              <p:cNvSpPr txBox="1"/>
              <p:nvPr/>
            </p:nvSpPr>
            <p:spPr>
              <a:xfrm>
                <a:off x="6886294" y="2485326"/>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Logic</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60" name="Picture 159"/>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6536908" y="2477932"/>
                <a:ext cx="292423" cy="292423"/>
              </a:xfrm>
              <a:prstGeom prst="rect">
                <a:avLst/>
              </a:prstGeom>
            </p:spPr>
          </p:pic>
        </p:grpSp>
        <p:grpSp>
          <p:nvGrpSpPr>
            <p:cNvPr id="142" name="Group 141"/>
            <p:cNvGrpSpPr/>
            <p:nvPr/>
          </p:nvGrpSpPr>
          <p:grpSpPr>
            <a:xfrm>
              <a:off x="7480661" y="2473259"/>
              <a:ext cx="1003560" cy="328116"/>
              <a:chOff x="7480661" y="2473259"/>
              <a:chExt cx="1003560" cy="328116"/>
            </a:xfrm>
          </p:grpSpPr>
          <p:sp>
            <p:nvSpPr>
              <p:cNvPr id="161" name="TextBox 160"/>
              <p:cNvSpPr txBox="1"/>
              <p:nvPr/>
            </p:nvSpPr>
            <p:spPr>
              <a:xfrm>
                <a:off x="7825065" y="2500269"/>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Notification</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62" name="Picture 161"/>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7480661" y="2473259"/>
                <a:ext cx="289263" cy="289263"/>
              </a:xfrm>
              <a:prstGeom prst="rect">
                <a:avLst/>
              </a:prstGeom>
            </p:spPr>
          </p:pic>
        </p:grpSp>
      </p:grpSp>
      <p:grpSp>
        <p:nvGrpSpPr>
          <p:cNvPr id="395" name="Group 394"/>
          <p:cNvGrpSpPr/>
          <p:nvPr/>
        </p:nvGrpSpPr>
        <p:grpSpPr>
          <a:xfrm>
            <a:off x="2015081" y="3603662"/>
            <a:ext cx="2405851" cy="840484"/>
            <a:chOff x="2392677" y="3336393"/>
            <a:chExt cx="2405851" cy="840484"/>
          </a:xfrm>
        </p:grpSpPr>
        <p:sp>
          <p:nvSpPr>
            <p:cNvPr id="38" name="Rectangle 37"/>
            <p:cNvSpPr/>
            <p:nvPr/>
          </p:nvSpPr>
          <p:spPr bwMode="auto">
            <a:xfrm>
              <a:off x="2392677" y="3336393"/>
              <a:ext cx="2405851" cy="84048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143428" rIns="91440"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Media &amp; CDN</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43" name="Group 342"/>
            <p:cNvGrpSpPr/>
            <p:nvPr/>
          </p:nvGrpSpPr>
          <p:grpSpPr>
            <a:xfrm>
              <a:off x="3589335" y="3766457"/>
              <a:ext cx="1046674" cy="331327"/>
              <a:chOff x="3763993" y="3766457"/>
              <a:chExt cx="1046674" cy="331327"/>
            </a:xfrm>
          </p:grpSpPr>
          <p:sp>
            <p:nvSpPr>
              <p:cNvPr id="163" name="TextBox 162"/>
              <p:cNvSpPr txBox="1"/>
              <p:nvPr/>
            </p:nvSpPr>
            <p:spPr>
              <a:xfrm>
                <a:off x="4151511" y="3796679"/>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800" dirty="0">
                    <a:solidFill>
                      <a:schemeClr val="bg1"/>
                    </a:solidFill>
                    <a:latin typeface="Segoe UI Light" panose="020B0502040204020203" pitchFamily="34" charset="0"/>
                    <a:ea typeface="Arial Unicode MS" panose="020B0604020202020204" pitchFamily="34" charset="-128"/>
                    <a:cs typeface="Segoe UI Light" panose="020B0502040204020203" pitchFamily="34" charset="0"/>
                  </a:rPr>
                  <a:t>Content Delivery</a:t>
                </a:r>
              </a:p>
              <a:p>
                <a:pPr defTabSz="932317" eaLnBrk="0" fontAlgn="base" hangingPunct="0">
                  <a:lnSpc>
                    <a:spcPts val="816"/>
                  </a:lnSpc>
                  <a:spcBef>
                    <a:spcPct val="0"/>
                  </a:spcBef>
                  <a:spcAft>
                    <a:spcPct val="0"/>
                  </a:spcAft>
                </a:pPr>
                <a:r>
                  <a:rPr lang="en-US" sz="800" dirty="0">
                    <a:solidFill>
                      <a:schemeClr val="bg1"/>
                    </a:solidFill>
                    <a:latin typeface="Segoe UI Light" panose="020B0502040204020203" pitchFamily="34" charset="0"/>
                    <a:ea typeface="Arial Unicode MS" panose="020B0604020202020204" pitchFamily="34" charset="-128"/>
                    <a:cs typeface="Segoe UI Light" panose="020B0502040204020203" pitchFamily="34" charset="0"/>
                  </a:rPr>
                  <a:t>Network (CDN)</a:t>
                </a:r>
              </a:p>
            </p:txBody>
          </p:sp>
          <p:pic>
            <p:nvPicPr>
              <p:cNvPr id="164" name="Picture 163" descr="Content Delivery Network (CDN).png"/>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3763993" y="3766457"/>
                <a:ext cx="296167" cy="296167"/>
              </a:xfrm>
              <a:prstGeom prst="rect">
                <a:avLst/>
              </a:prstGeom>
            </p:spPr>
          </p:pic>
        </p:grpSp>
        <p:grpSp>
          <p:nvGrpSpPr>
            <p:cNvPr id="342" name="Group 341"/>
            <p:cNvGrpSpPr/>
            <p:nvPr/>
          </p:nvGrpSpPr>
          <p:grpSpPr>
            <a:xfrm>
              <a:off x="2602049" y="3774113"/>
              <a:ext cx="1014764" cy="326444"/>
              <a:chOff x="2951369" y="3774113"/>
              <a:chExt cx="1014764" cy="326444"/>
            </a:xfrm>
          </p:grpSpPr>
          <p:sp>
            <p:nvSpPr>
              <p:cNvPr id="165" name="TextBox 164"/>
              <p:cNvSpPr txBox="1"/>
              <p:nvPr/>
            </p:nvSpPr>
            <p:spPr>
              <a:xfrm>
                <a:off x="3306977" y="3799452"/>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Media</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66" name="Picture 165" descr="Media Services.png"/>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2951369" y="3774113"/>
                <a:ext cx="282134" cy="282134"/>
              </a:xfrm>
              <a:prstGeom prst="rect">
                <a:avLst/>
              </a:prstGeom>
            </p:spPr>
          </p:pic>
        </p:grpSp>
      </p:grpSp>
      <p:grpSp>
        <p:nvGrpSpPr>
          <p:cNvPr id="387" name="Group 386"/>
          <p:cNvGrpSpPr/>
          <p:nvPr/>
        </p:nvGrpSpPr>
        <p:grpSpPr>
          <a:xfrm>
            <a:off x="4632210" y="2108227"/>
            <a:ext cx="2795751" cy="2335919"/>
            <a:chOff x="5864958" y="2910816"/>
            <a:chExt cx="2795751" cy="2335919"/>
          </a:xfrm>
        </p:grpSpPr>
        <p:sp>
          <p:nvSpPr>
            <p:cNvPr id="39" name="Rectangle 38"/>
            <p:cNvSpPr/>
            <p:nvPr/>
          </p:nvSpPr>
          <p:spPr bwMode="auto">
            <a:xfrm>
              <a:off x="5864958" y="2910816"/>
              <a:ext cx="2795751" cy="2335919"/>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Analytics &amp; </a:t>
              </a:r>
              <a:r>
                <a:rPr lang="en-US" sz="1200" b="1" kern="0" dirty="0" err="1" smtClean="0">
                  <a:gradFill>
                    <a:gsLst>
                      <a:gs pos="0">
                        <a:srgbClr val="FFFFFF"/>
                      </a:gs>
                      <a:gs pos="100000">
                        <a:srgbClr val="FFFFFF"/>
                      </a:gs>
                    </a:gsLst>
                    <a:lin ang="5400000" scaled="0"/>
                  </a:gradFill>
                  <a:ea typeface="Segoe UI" pitchFamily="34" charset="0"/>
                  <a:cs typeface="Segoe UI" pitchFamily="34" charset="0"/>
                </a:rPr>
                <a:t>IoT</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81" name="Group 380"/>
            <p:cNvGrpSpPr/>
            <p:nvPr/>
          </p:nvGrpSpPr>
          <p:grpSpPr>
            <a:xfrm>
              <a:off x="6264708" y="3452128"/>
              <a:ext cx="1011681" cy="347362"/>
              <a:chOff x="6264708" y="3452128"/>
              <a:chExt cx="1011681" cy="347362"/>
            </a:xfrm>
          </p:grpSpPr>
          <p:sp>
            <p:nvSpPr>
              <p:cNvPr id="181" name="TextBox 180"/>
              <p:cNvSpPr txBox="1"/>
              <p:nvPr/>
            </p:nvSpPr>
            <p:spPr>
              <a:xfrm>
                <a:off x="6617233" y="3498385"/>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HDInsight</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82" name="Picture 181"/>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6264708" y="3452128"/>
                <a:ext cx="296813" cy="296813"/>
              </a:xfrm>
              <a:prstGeom prst="rect">
                <a:avLst/>
              </a:prstGeom>
            </p:spPr>
          </p:pic>
        </p:grpSp>
        <p:grpSp>
          <p:nvGrpSpPr>
            <p:cNvPr id="382" name="Group 381"/>
            <p:cNvGrpSpPr/>
            <p:nvPr/>
          </p:nvGrpSpPr>
          <p:grpSpPr>
            <a:xfrm>
              <a:off x="7430331" y="3487300"/>
              <a:ext cx="1012136" cy="319344"/>
              <a:chOff x="7430331" y="3487300"/>
              <a:chExt cx="1012136" cy="319344"/>
            </a:xfrm>
          </p:grpSpPr>
          <p:sp>
            <p:nvSpPr>
              <p:cNvPr id="183" name="TextBox 182"/>
              <p:cNvSpPr txBox="1"/>
              <p:nvPr/>
            </p:nvSpPr>
            <p:spPr>
              <a:xfrm>
                <a:off x="7783311" y="3505539"/>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Machine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184" name="Picture 183"/>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7430331" y="3487300"/>
                <a:ext cx="285754" cy="285754"/>
              </a:xfrm>
              <a:prstGeom prst="rect">
                <a:avLst/>
              </a:prstGeom>
            </p:spPr>
          </p:pic>
        </p:grpSp>
        <p:grpSp>
          <p:nvGrpSpPr>
            <p:cNvPr id="383" name="Group 382"/>
            <p:cNvGrpSpPr/>
            <p:nvPr/>
          </p:nvGrpSpPr>
          <p:grpSpPr>
            <a:xfrm>
              <a:off x="6197972" y="4617996"/>
              <a:ext cx="1022705" cy="345461"/>
              <a:chOff x="6197972" y="4617996"/>
              <a:chExt cx="1022705" cy="345461"/>
            </a:xfrm>
          </p:grpSpPr>
          <p:sp>
            <p:nvSpPr>
              <p:cNvPr id="185" name="TextBox 184"/>
              <p:cNvSpPr txBox="1"/>
              <p:nvPr/>
            </p:nvSpPr>
            <p:spPr>
              <a:xfrm>
                <a:off x="6561521" y="4662352"/>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Stream</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186" name="Picture 185"/>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6197972" y="4617996"/>
                <a:ext cx="310547" cy="310546"/>
              </a:xfrm>
              <a:prstGeom prst="rect">
                <a:avLst/>
              </a:prstGeom>
            </p:spPr>
          </p:pic>
        </p:grpSp>
        <p:grpSp>
          <p:nvGrpSpPr>
            <p:cNvPr id="384" name="Group 383"/>
            <p:cNvGrpSpPr/>
            <p:nvPr/>
          </p:nvGrpSpPr>
          <p:grpSpPr>
            <a:xfrm>
              <a:off x="6228800" y="4056656"/>
              <a:ext cx="1002965" cy="334571"/>
              <a:chOff x="6228800" y="4056656"/>
              <a:chExt cx="1002965" cy="334571"/>
            </a:xfrm>
          </p:grpSpPr>
          <p:sp>
            <p:nvSpPr>
              <p:cNvPr id="187" name="TextBox 186"/>
              <p:cNvSpPr txBox="1"/>
              <p:nvPr/>
            </p:nvSpPr>
            <p:spPr>
              <a:xfrm>
                <a:off x="6572609" y="4090122"/>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188" name="Picture 187"/>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6228800" y="4056656"/>
                <a:ext cx="302121" cy="302121"/>
              </a:xfrm>
              <a:prstGeom prst="rect">
                <a:avLst/>
              </a:prstGeom>
            </p:spPr>
          </p:pic>
        </p:grpSp>
        <p:grpSp>
          <p:nvGrpSpPr>
            <p:cNvPr id="385" name="Group 384"/>
            <p:cNvGrpSpPr/>
            <p:nvPr/>
          </p:nvGrpSpPr>
          <p:grpSpPr>
            <a:xfrm>
              <a:off x="7428168" y="4064595"/>
              <a:ext cx="1005670" cy="327678"/>
              <a:chOff x="7428168" y="4064595"/>
              <a:chExt cx="1005670" cy="327678"/>
            </a:xfrm>
          </p:grpSpPr>
          <p:sp>
            <p:nvSpPr>
              <p:cNvPr id="189" name="TextBox 188"/>
              <p:cNvSpPr txBox="1"/>
              <p:nvPr/>
            </p:nvSpPr>
            <p:spPr>
              <a:xfrm>
                <a:off x="7774682" y="4091168"/>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Event</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90" name="Picture 189"/>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7428168" y="4064595"/>
                <a:ext cx="296417" cy="296417"/>
              </a:xfrm>
              <a:prstGeom prst="rect">
                <a:avLst/>
              </a:prstGeom>
            </p:spPr>
          </p:pic>
        </p:grpSp>
        <p:grpSp>
          <p:nvGrpSpPr>
            <p:cNvPr id="386" name="Group 385"/>
            <p:cNvGrpSpPr/>
            <p:nvPr/>
          </p:nvGrpSpPr>
          <p:grpSpPr>
            <a:xfrm>
              <a:off x="7466284" y="4661302"/>
              <a:ext cx="989338" cy="296656"/>
              <a:chOff x="7466284" y="4661302"/>
              <a:chExt cx="989338" cy="296656"/>
            </a:xfrm>
          </p:grpSpPr>
          <p:sp>
            <p:nvSpPr>
              <p:cNvPr id="191" name="TextBox 190"/>
              <p:cNvSpPr txBox="1"/>
              <p:nvPr/>
            </p:nvSpPr>
            <p:spPr>
              <a:xfrm>
                <a:off x="7796466" y="4676797"/>
                <a:ext cx="659156" cy="258458"/>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Engagement</a:t>
                </a:r>
              </a:p>
            </p:txBody>
          </p:sp>
          <p:pic>
            <p:nvPicPr>
              <p:cNvPr id="192" name="Picture 191"/>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7466284" y="4661302"/>
                <a:ext cx="296656" cy="296656"/>
              </a:xfrm>
              <a:prstGeom prst="rect">
                <a:avLst/>
              </a:prstGeom>
            </p:spPr>
          </p:pic>
        </p:grpSp>
      </p:grpSp>
      <p:grpSp>
        <p:nvGrpSpPr>
          <p:cNvPr id="334" name="Group 333"/>
          <p:cNvGrpSpPr/>
          <p:nvPr/>
        </p:nvGrpSpPr>
        <p:grpSpPr>
          <a:xfrm>
            <a:off x="559429" y="1637646"/>
            <a:ext cx="1012582" cy="321430"/>
            <a:chOff x="6813227" y="457506"/>
            <a:chExt cx="1012582" cy="321430"/>
          </a:xfrm>
        </p:grpSpPr>
        <p:sp>
          <p:nvSpPr>
            <p:cNvPr id="193" name="TextBox 192"/>
            <p:cNvSpPr txBox="1"/>
            <p:nvPr/>
          </p:nvSpPr>
          <p:spPr>
            <a:xfrm>
              <a:off x="7166653" y="477831"/>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Active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194" name="Picture 193" descr="Azure Active Directory.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335" name="Group 334"/>
          <p:cNvGrpSpPr/>
          <p:nvPr/>
        </p:nvGrpSpPr>
        <p:grpSpPr>
          <a:xfrm>
            <a:off x="559429" y="2171822"/>
            <a:ext cx="974572" cy="311021"/>
            <a:chOff x="7922427" y="464301"/>
            <a:chExt cx="974572" cy="311021"/>
          </a:xfrm>
        </p:grpSpPr>
        <p:sp>
          <p:nvSpPr>
            <p:cNvPr id="195" name="TextBox 194"/>
            <p:cNvSpPr txBox="1"/>
            <p:nvPr/>
          </p:nvSpPr>
          <p:spPr>
            <a:xfrm>
              <a:off x="8237843" y="474217"/>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Multi-Factor</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196" name="Picture 195" descr="Multi-Factor Authentication.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7922427" y="464301"/>
              <a:ext cx="288019" cy="288019"/>
            </a:xfrm>
            <a:prstGeom prst="rect">
              <a:avLst/>
            </a:prstGeom>
          </p:spPr>
        </p:pic>
      </p:grpSp>
      <p:grpSp>
        <p:nvGrpSpPr>
          <p:cNvPr id="331" name="Group 330"/>
          <p:cNvGrpSpPr/>
          <p:nvPr/>
        </p:nvGrpSpPr>
        <p:grpSpPr>
          <a:xfrm>
            <a:off x="559429" y="2703666"/>
            <a:ext cx="1008498" cy="337139"/>
            <a:chOff x="2492088" y="428524"/>
            <a:chExt cx="1008498" cy="337139"/>
          </a:xfrm>
        </p:grpSpPr>
        <p:sp>
          <p:nvSpPr>
            <p:cNvPr id="198" name="TextBox 197"/>
            <p:cNvSpPr txBox="1"/>
            <p:nvPr/>
          </p:nvSpPr>
          <p:spPr>
            <a:xfrm>
              <a:off x="2841430" y="464557"/>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199" name="Picture 198" descr="Azure automation.png"/>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2492088" y="428524"/>
              <a:ext cx="289607" cy="289607"/>
            </a:xfrm>
            <a:prstGeom prst="rect">
              <a:avLst/>
            </a:prstGeom>
          </p:spPr>
        </p:pic>
      </p:grpSp>
      <p:grpSp>
        <p:nvGrpSpPr>
          <p:cNvPr id="332" name="Group 331"/>
          <p:cNvGrpSpPr/>
          <p:nvPr/>
        </p:nvGrpSpPr>
        <p:grpSpPr>
          <a:xfrm>
            <a:off x="559429" y="1185268"/>
            <a:ext cx="1000133" cy="348052"/>
            <a:chOff x="3528269" y="417611"/>
            <a:chExt cx="1000133" cy="348052"/>
          </a:xfrm>
        </p:grpSpPr>
        <p:sp>
          <p:nvSpPr>
            <p:cNvPr id="200" name="TextBox 199"/>
            <p:cNvSpPr txBox="1"/>
            <p:nvPr/>
          </p:nvSpPr>
          <p:spPr>
            <a:xfrm>
              <a:off x="3869246" y="464557"/>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201" name="Picture 200" descr="Azure subscription.png"/>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3528269" y="417611"/>
              <a:ext cx="286236" cy="286236"/>
            </a:xfrm>
            <a:prstGeom prst="rect">
              <a:avLst/>
            </a:prstGeom>
          </p:spPr>
        </p:pic>
      </p:grpSp>
      <p:grpSp>
        <p:nvGrpSpPr>
          <p:cNvPr id="333" name="Group 332"/>
          <p:cNvGrpSpPr/>
          <p:nvPr/>
        </p:nvGrpSpPr>
        <p:grpSpPr>
          <a:xfrm>
            <a:off x="559429" y="3195196"/>
            <a:ext cx="1006664" cy="360439"/>
            <a:chOff x="4552624" y="449870"/>
            <a:chExt cx="1006664" cy="360439"/>
          </a:xfrm>
        </p:grpSpPr>
        <p:sp>
          <p:nvSpPr>
            <p:cNvPr id="204" name="TextBox 203"/>
            <p:cNvSpPr txBox="1"/>
            <p:nvPr/>
          </p:nvSpPr>
          <p:spPr>
            <a:xfrm>
              <a:off x="4900132" y="509203"/>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Key Vault</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5" name="Picture 204" descr="AzureKeyVault_icon_white.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552624" y="449870"/>
              <a:ext cx="267038" cy="296708"/>
            </a:xfrm>
            <a:prstGeom prst="rect">
              <a:avLst/>
            </a:prstGeom>
          </p:spPr>
        </p:pic>
      </p:grpSp>
      <p:grpSp>
        <p:nvGrpSpPr>
          <p:cNvPr id="380" name="Group 379"/>
          <p:cNvGrpSpPr/>
          <p:nvPr/>
        </p:nvGrpSpPr>
        <p:grpSpPr>
          <a:xfrm>
            <a:off x="1997902" y="2112859"/>
            <a:ext cx="2427157" cy="1351020"/>
            <a:chOff x="3326868" y="2362886"/>
            <a:chExt cx="2427157" cy="1351020"/>
          </a:xfrm>
        </p:grpSpPr>
        <p:sp>
          <p:nvSpPr>
            <p:cNvPr id="40" name="Rectangle 39"/>
            <p:cNvSpPr/>
            <p:nvPr/>
          </p:nvSpPr>
          <p:spPr bwMode="auto">
            <a:xfrm>
              <a:off x="3326868" y="2362886"/>
              <a:ext cx="2427157" cy="135102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Integration</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77" name="Group 376"/>
            <p:cNvGrpSpPr/>
            <p:nvPr/>
          </p:nvGrpSpPr>
          <p:grpSpPr>
            <a:xfrm>
              <a:off x="4605524" y="2773724"/>
              <a:ext cx="1005586" cy="320716"/>
              <a:chOff x="4605524" y="2773724"/>
              <a:chExt cx="1005586" cy="320716"/>
            </a:xfrm>
          </p:grpSpPr>
          <p:sp>
            <p:nvSpPr>
              <p:cNvPr id="214" name="TextBox 213"/>
              <p:cNvSpPr txBox="1"/>
              <p:nvPr/>
            </p:nvSpPr>
            <p:spPr>
              <a:xfrm>
                <a:off x="4951954" y="2793335"/>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Biztalk</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215" name="Picture 214" descr="BizTalk Services.png"/>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4605524" y="2773724"/>
                <a:ext cx="293814" cy="293814"/>
              </a:xfrm>
              <a:prstGeom prst="rect">
                <a:avLst/>
              </a:prstGeom>
            </p:spPr>
          </p:pic>
        </p:grpSp>
        <p:grpSp>
          <p:nvGrpSpPr>
            <p:cNvPr id="378" name="Group 377"/>
            <p:cNvGrpSpPr/>
            <p:nvPr/>
          </p:nvGrpSpPr>
          <p:grpSpPr>
            <a:xfrm>
              <a:off x="3571364" y="3313178"/>
              <a:ext cx="1008307" cy="316721"/>
              <a:chOff x="3571364" y="3313178"/>
              <a:chExt cx="1008307" cy="316721"/>
            </a:xfrm>
          </p:grpSpPr>
          <p:sp>
            <p:nvSpPr>
              <p:cNvPr id="216" name="TextBox 215"/>
              <p:cNvSpPr txBox="1"/>
              <p:nvPr/>
            </p:nvSpPr>
            <p:spPr>
              <a:xfrm>
                <a:off x="3920515" y="3328794"/>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Hybrid</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Connections</a:t>
                </a:r>
              </a:p>
            </p:txBody>
          </p:sp>
          <p:pic>
            <p:nvPicPr>
              <p:cNvPr id="217" name="Picture 216" descr="Hybrid Connections (BizTalk).png"/>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3571364" y="3313178"/>
                <a:ext cx="292125" cy="292125"/>
              </a:xfrm>
              <a:prstGeom prst="rect">
                <a:avLst/>
              </a:prstGeom>
            </p:spPr>
          </p:pic>
        </p:grpSp>
        <p:grpSp>
          <p:nvGrpSpPr>
            <p:cNvPr id="379" name="Group 378"/>
            <p:cNvGrpSpPr/>
            <p:nvPr/>
          </p:nvGrpSpPr>
          <p:grpSpPr>
            <a:xfrm>
              <a:off x="4613872" y="3306133"/>
              <a:ext cx="998427" cy="323766"/>
              <a:chOff x="4613872" y="3306133"/>
              <a:chExt cx="998427" cy="323766"/>
            </a:xfrm>
          </p:grpSpPr>
          <p:sp>
            <p:nvSpPr>
              <p:cNvPr id="218" name="TextBox 217"/>
              <p:cNvSpPr txBox="1"/>
              <p:nvPr/>
            </p:nvSpPr>
            <p:spPr>
              <a:xfrm>
                <a:off x="4953143" y="3328794"/>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Bus</a:t>
                </a:r>
              </a:p>
            </p:txBody>
          </p:sp>
          <p:pic>
            <p:nvPicPr>
              <p:cNvPr id="219" name="Picture 218" descr="Service Bus.png"/>
              <p:cNvPicPr>
                <a:picLocks noChangeAspect="1"/>
              </p:cNvPicPr>
              <p:nvPr/>
            </p:nvPicPr>
            <p:blipFill>
              <a:blip r:embed="rId25" cstate="print">
                <a:biLevel thresh="25000"/>
                <a:extLst>
                  <a:ext uri="{28A0092B-C50C-407E-A947-70E740481C1C}">
                    <a14:useLocalDpi xmlns:a14="http://schemas.microsoft.com/office/drawing/2010/main" val="0"/>
                  </a:ext>
                </a:extLst>
              </a:blip>
              <a:stretch>
                <a:fillRect/>
              </a:stretch>
            </p:blipFill>
            <p:spPr>
              <a:xfrm>
                <a:off x="4613872" y="3306133"/>
                <a:ext cx="292386" cy="292386"/>
              </a:xfrm>
              <a:prstGeom prst="rect">
                <a:avLst/>
              </a:prstGeom>
            </p:spPr>
          </p:pic>
        </p:grpSp>
        <p:grpSp>
          <p:nvGrpSpPr>
            <p:cNvPr id="376" name="Group 375"/>
            <p:cNvGrpSpPr/>
            <p:nvPr/>
          </p:nvGrpSpPr>
          <p:grpSpPr>
            <a:xfrm>
              <a:off x="3564974" y="2774918"/>
              <a:ext cx="1004745" cy="319522"/>
              <a:chOff x="3564974" y="2774918"/>
              <a:chExt cx="1004745" cy="319522"/>
            </a:xfrm>
          </p:grpSpPr>
          <p:sp>
            <p:nvSpPr>
              <p:cNvPr id="220" name="TextBox 219"/>
              <p:cNvSpPr txBox="1"/>
              <p:nvPr/>
            </p:nvSpPr>
            <p:spPr>
              <a:xfrm>
                <a:off x="3910563" y="2793335"/>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Storage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Queues</a:t>
                </a:r>
              </a:p>
            </p:txBody>
          </p:sp>
          <p:pic>
            <p:nvPicPr>
              <p:cNvPr id="221" name="Picture 220" descr="Storage queue.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3564974" y="2774918"/>
                <a:ext cx="292620" cy="292620"/>
              </a:xfrm>
              <a:prstGeom prst="rect">
                <a:avLst/>
              </a:prstGeom>
            </p:spPr>
          </p:pic>
        </p:grpSp>
      </p:grpSp>
      <p:grpSp>
        <p:nvGrpSpPr>
          <p:cNvPr id="336" name="Group 335"/>
          <p:cNvGrpSpPr/>
          <p:nvPr/>
        </p:nvGrpSpPr>
        <p:grpSpPr>
          <a:xfrm>
            <a:off x="559429" y="3649148"/>
            <a:ext cx="1024650" cy="317273"/>
            <a:chOff x="9096923" y="436026"/>
            <a:chExt cx="1024650" cy="317273"/>
          </a:xfrm>
        </p:grpSpPr>
        <p:sp>
          <p:nvSpPr>
            <p:cNvPr id="230" name="TextBox 229"/>
            <p:cNvSpPr txBox="1"/>
            <p:nvPr/>
          </p:nvSpPr>
          <p:spPr>
            <a:xfrm>
              <a:off x="9462417" y="452194"/>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Store /</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231" name="Picture 230" descr="Azure Marketplace.png"/>
            <p:cNvPicPr>
              <a:picLocks noChangeAspect="1"/>
            </p:cNvPicPr>
            <p:nvPr/>
          </p:nvPicPr>
          <p:blipFill>
            <a:blip r:embed="rId27" cstate="print">
              <a:biLevel thresh="25000"/>
              <a:extLst>
                <a:ext uri="{28A0092B-C50C-407E-A947-70E740481C1C}">
                  <a14:useLocalDpi xmlns:a14="http://schemas.microsoft.com/office/drawing/2010/main" val="0"/>
                </a:ext>
              </a:extLst>
            </a:blip>
            <a:stretch>
              <a:fillRect/>
            </a:stretch>
          </p:blipFill>
          <p:spPr>
            <a:xfrm>
              <a:off x="9096923" y="436026"/>
              <a:ext cx="291303" cy="291303"/>
            </a:xfrm>
            <a:prstGeom prst="rect">
              <a:avLst/>
            </a:prstGeom>
          </p:spPr>
        </p:pic>
      </p:grpSp>
      <p:sp>
        <p:nvSpPr>
          <p:cNvPr id="71" name="Rectangle 70"/>
          <p:cNvSpPr/>
          <p:nvPr/>
        </p:nvSpPr>
        <p:spPr bwMode="auto">
          <a:xfrm>
            <a:off x="10439349" y="541203"/>
            <a:ext cx="1569938" cy="3957415"/>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a:solidFill>
                  <a:schemeClr val="bg1"/>
                </a:solidFill>
                <a:ea typeface="Segoe UI" pitchFamily="34" charset="0"/>
                <a:cs typeface="Segoe UI" pitchFamily="34" charset="0"/>
              </a:rPr>
              <a:t>Hybrid</a:t>
            </a:r>
          </a:p>
          <a:p>
            <a:pPr algn="ctr" defTabSz="913927" fontAlgn="base">
              <a:lnSpc>
                <a:spcPct val="90000"/>
              </a:lnSpc>
            </a:pPr>
            <a:r>
              <a:rPr lang="en-US" sz="1200" b="1" kern="0" dirty="0">
                <a:solidFill>
                  <a:schemeClr val="bg1"/>
                </a:solidFill>
                <a:ea typeface="Segoe UI" pitchFamily="34" charset="0"/>
                <a:cs typeface="Segoe UI" pitchFamily="34" charset="0"/>
              </a:rPr>
              <a:t>Operations</a:t>
            </a:r>
            <a:endParaRPr lang="en-US" sz="1300" b="1" kern="0" dirty="0">
              <a:solidFill>
                <a:schemeClr val="bg1"/>
              </a:solidFill>
              <a:ea typeface="Segoe UI" pitchFamily="34" charset="0"/>
              <a:cs typeface="Segoe UI" pitchFamily="34" charset="0"/>
            </a:endParaRPr>
          </a:p>
        </p:txBody>
      </p:sp>
      <p:grpSp>
        <p:nvGrpSpPr>
          <p:cNvPr id="338" name="Group 337"/>
          <p:cNvGrpSpPr/>
          <p:nvPr/>
        </p:nvGrpSpPr>
        <p:grpSpPr>
          <a:xfrm>
            <a:off x="10697439" y="2262240"/>
            <a:ext cx="1011251" cy="332229"/>
            <a:chOff x="11198479" y="2855036"/>
            <a:chExt cx="1011251" cy="332229"/>
          </a:xfrm>
        </p:grpSpPr>
        <p:sp>
          <p:nvSpPr>
            <p:cNvPr id="206" name="TextBox 205"/>
            <p:cNvSpPr txBox="1"/>
            <p:nvPr/>
          </p:nvSpPr>
          <p:spPr>
            <a:xfrm>
              <a:off x="11550574" y="2886159"/>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207" name="Picture 206" descr="Backup Service.png"/>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11198479" y="2855036"/>
              <a:ext cx="296408" cy="296408"/>
            </a:xfrm>
            <a:prstGeom prst="rect">
              <a:avLst/>
            </a:prstGeom>
          </p:spPr>
        </p:pic>
      </p:grpSp>
      <p:grpSp>
        <p:nvGrpSpPr>
          <p:cNvPr id="242" name="Group 241"/>
          <p:cNvGrpSpPr/>
          <p:nvPr/>
        </p:nvGrpSpPr>
        <p:grpSpPr>
          <a:xfrm>
            <a:off x="10680232" y="4125643"/>
            <a:ext cx="1005745" cy="331029"/>
            <a:chOff x="11181272" y="4050487"/>
            <a:chExt cx="1005745" cy="331029"/>
          </a:xfrm>
        </p:grpSpPr>
        <p:sp>
          <p:nvSpPr>
            <p:cNvPr id="208" name="TextBox 207"/>
            <p:cNvSpPr txBox="1"/>
            <p:nvPr/>
          </p:nvSpPr>
          <p:spPr>
            <a:xfrm>
              <a:off x="11527861" y="4080410"/>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StorSimple</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32317" eaLnBrk="0" fontAlgn="base" hangingPunct="0">
                <a:lnSpc>
                  <a:spcPts val="816"/>
                </a:lnSpc>
                <a:spcBef>
                  <a:spcPct val="0"/>
                </a:spcBef>
                <a:spcAft>
                  <a:spcPct val="0"/>
                </a:spcAft>
              </a:pP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9" name="Picture 208" descr="StorSimple.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11181272" y="4050487"/>
              <a:ext cx="286828" cy="286828"/>
            </a:xfrm>
            <a:prstGeom prst="rect">
              <a:avLst/>
            </a:prstGeom>
          </p:spPr>
        </p:pic>
      </p:grpSp>
      <p:grpSp>
        <p:nvGrpSpPr>
          <p:cNvPr id="341" name="Group 340"/>
          <p:cNvGrpSpPr/>
          <p:nvPr/>
        </p:nvGrpSpPr>
        <p:grpSpPr>
          <a:xfrm>
            <a:off x="10674756" y="3685152"/>
            <a:ext cx="1003279" cy="345563"/>
            <a:chOff x="11175796" y="3730886"/>
            <a:chExt cx="1003279" cy="345563"/>
          </a:xfrm>
        </p:grpSpPr>
        <p:sp>
          <p:nvSpPr>
            <p:cNvPr id="210" name="TextBox 209"/>
            <p:cNvSpPr txBox="1"/>
            <p:nvPr/>
          </p:nvSpPr>
          <p:spPr>
            <a:xfrm>
              <a:off x="11519919" y="3775343"/>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Site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Recovery</a:t>
              </a:r>
            </a:p>
          </p:txBody>
        </p:sp>
        <p:pic>
          <p:nvPicPr>
            <p:cNvPr id="211" name="Picture 210" descr="Site Recovery.png"/>
            <p:cNvPicPr>
              <a:picLocks noChangeAspect="1"/>
            </p:cNvPicPr>
            <p:nvPr/>
          </p:nvPicPr>
          <p:blipFill>
            <a:blip r:embed="rId30" cstate="print">
              <a:biLevel thresh="25000"/>
              <a:extLst>
                <a:ext uri="{28A0092B-C50C-407E-A947-70E740481C1C}">
                  <a14:useLocalDpi xmlns:a14="http://schemas.microsoft.com/office/drawing/2010/main" val="0"/>
                </a:ext>
              </a:extLst>
            </a:blip>
            <a:stretch>
              <a:fillRect/>
            </a:stretch>
          </p:blipFill>
          <p:spPr>
            <a:xfrm>
              <a:off x="11175796" y="3730886"/>
              <a:ext cx="285842" cy="285842"/>
            </a:xfrm>
            <a:prstGeom prst="rect">
              <a:avLst/>
            </a:prstGeom>
          </p:spPr>
        </p:pic>
      </p:grpSp>
      <p:grpSp>
        <p:nvGrpSpPr>
          <p:cNvPr id="340" name="Group 339"/>
          <p:cNvGrpSpPr/>
          <p:nvPr/>
        </p:nvGrpSpPr>
        <p:grpSpPr>
          <a:xfrm>
            <a:off x="10689001" y="3254678"/>
            <a:ext cx="996976" cy="321164"/>
            <a:chOff x="11190041" y="3491162"/>
            <a:chExt cx="996976" cy="321164"/>
          </a:xfrm>
        </p:grpSpPr>
        <p:sp>
          <p:nvSpPr>
            <p:cNvPr id="212" name="TextBox 211"/>
            <p:cNvSpPr txBox="1"/>
            <p:nvPr/>
          </p:nvSpPr>
          <p:spPr>
            <a:xfrm>
              <a:off x="11527861" y="3511220"/>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213" name="Picture 212" descr="Storage (Azure).png"/>
            <p:cNvPicPr>
              <a:picLocks noChangeAspect="1"/>
            </p:cNvPicPr>
            <p:nvPr/>
          </p:nvPicPr>
          <p:blipFill>
            <a:blip r:embed="rId31" cstate="print">
              <a:biLevel thresh="25000"/>
              <a:extLst>
                <a:ext uri="{28A0092B-C50C-407E-A947-70E740481C1C}">
                  <a14:useLocalDpi xmlns:a14="http://schemas.microsoft.com/office/drawing/2010/main" val="0"/>
                </a:ext>
              </a:extLst>
            </a:blip>
            <a:stretch>
              <a:fillRect/>
            </a:stretch>
          </p:blipFill>
          <p:spPr>
            <a:xfrm>
              <a:off x="11190041" y="3491162"/>
              <a:ext cx="286753" cy="286753"/>
            </a:xfrm>
            <a:prstGeom prst="rect">
              <a:avLst/>
            </a:prstGeom>
          </p:spPr>
        </p:pic>
      </p:grpSp>
      <p:sp>
        <p:nvSpPr>
          <p:cNvPr id="33" name="Rectangle 32"/>
          <p:cNvSpPr/>
          <p:nvPr/>
        </p:nvSpPr>
        <p:spPr bwMode="auto">
          <a:xfrm>
            <a:off x="6023314" y="4931023"/>
            <a:ext cx="6291748"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Networking</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94" name="Group 393"/>
          <p:cNvGrpSpPr/>
          <p:nvPr/>
        </p:nvGrpSpPr>
        <p:grpSpPr>
          <a:xfrm>
            <a:off x="7595795" y="2110778"/>
            <a:ext cx="2739047" cy="2333368"/>
            <a:chOff x="8289832" y="2910817"/>
            <a:chExt cx="2739047" cy="2333368"/>
          </a:xfrm>
        </p:grpSpPr>
        <p:sp>
          <p:nvSpPr>
            <p:cNvPr id="37" name="Rectangle 36"/>
            <p:cNvSpPr/>
            <p:nvPr/>
          </p:nvSpPr>
          <p:spPr bwMode="auto">
            <a:xfrm>
              <a:off x="8289832" y="2910817"/>
              <a:ext cx="2739047" cy="233336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Data</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88" name="Group 387"/>
            <p:cNvGrpSpPr/>
            <p:nvPr/>
          </p:nvGrpSpPr>
          <p:grpSpPr>
            <a:xfrm>
              <a:off x="8755248" y="3474294"/>
              <a:ext cx="1008778" cy="324187"/>
              <a:chOff x="8755248" y="3474294"/>
              <a:chExt cx="1008778" cy="324187"/>
            </a:xfrm>
          </p:grpSpPr>
          <p:sp>
            <p:nvSpPr>
              <p:cNvPr id="171" name="TextBox 170"/>
              <p:cNvSpPr txBox="1"/>
              <p:nvPr/>
            </p:nvSpPr>
            <p:spPr>
              <a:xfrm>
                <a:off x="9104870" y="3497376"/>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172" name="Picture 171"/>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8755248" y="3474294"/>
                <a:ext cx="296809" cy="296809"/>
              </a:xfrm>
              <a:prstGeom prst="rect">
                <a:avLst/>
              </a:prstGeom>
            </p:spPr>
          </p:pic>
        </p:grpSp>
        <p:grpSp>
          <p:nvGrpSpPr>
            <p:cNvPr id="390" name="Group 389"/>
            <p:cNvGrpSpPr/>
            <p:nvPr/>
          </p:nvGrpSpPr>
          <p:grpSpPr>
            <a:xfrm>
              <a:off x="8681505" y="4689849"/>
              <a:ext cx="1029708" cy="318154"/>
              <a:chOff x="8681505" y="4689849"/>
              <a:chExt cx="1029708" cy="318154"/>
            </a:xfrm>
          </p:grpSpPr>
          <p:sp>
            <p:nvSpPr>
              <p:cNvPr id="173" name="TextBox 172"/>
              <p:cNvSpPr txBox="1"/>
              <p:nvPr/>
            </p:nvSpPr>
            <p:spPr>
              <a:xfrm>
                <a:off x="9052057" y="4706898"/>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DocumentDB</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4" name="Picture 173"/>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8681505" y="4689849"/>
                <a:ext cx="290620" cy="290619"/>
              </a:xfrm>
              <a:prstGeom prst="rect">
                <a:avLst/>
              </a:prstGeom>
            </p:spPr>
          </p:pic>
        </p:grpSp>
        <p:grpSp>
          <p:nvGrpSpPr>
            <p:cNvPr id="391" name="Group 390"/>
            <p:cNvGrpSpPr/>
            <p:nvPr/>
          </p:nvGrpSpPr>
          <p:grpSpPr>
            <a:xfrm>
              <a:off x="8728911" y="4040003"/>
              <a:ext cx="1011763" cy="318839"/>
              <a:chOff x="8728911" y="4040003"/>
              <a:chExt cx="1011763" cy="318839"/>
            </a:xfrm>
          </p:grpSpPr>
          <p:sp>
            <p:nvSpPr>
              <p:cNvPr id="175" name="TextBox 174"/>
              <p:cNvSpPr txBox="1"/>
              <p:nvPr/>
            </p:nvSpPr>
            <p:spPr>
              <a:xfrm>
                <a:off x="9081518" y="4057737"/>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Redis</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176" name="Picture 175"/>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8728911" y="4040003"/>
                <a:ext cx="289282" cy="289282"/>
              </a:xfrm>
              <a:prstGeom prst="rect">
                <a:avLst/>
              </a:prstGeom>
            </p:spPr>
          </p:pic>
        </p:grpSp>
        <p:grpSp>
          <p:nvGrpSpPr>
            <p:cNvPr id="392" name="Group 391"/>
            <p:cNvGrpSpPr/>
            <p:nvPr/>
          </p:nvGrpSpPr>
          <p:grpSpPr>
            <a:xfrm>
              <a:off x="9789813" y="4065697"/>
              <a:ext cx="1011560" cy="362789"/>
              <a:chOff x="9789813" y="4065697"/>
              <a:chExt cx="1011560" cy="362789"/>
            </a:xfrm>
          </p:grpSpPr>
          <p:sp>
            <p:nvSpPr>
              <p:cNvPr id="177" name="TextBox 176"/>
              <p:cNvSpPr txBox="1"/>
              <p:nvPr/>
            </p:nvSpPr>
            <p:spPr>
              <a:xfrm>
                <a:off x="10142217" y="4127381"/>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Search</a:t>
                </a:r>
              </a:p>
              <a:p>
                <a:pPr defTabSz="932317" eaLnBrk="0" fontAlgn="base" hangingPunct="0">
                  <a:lnSpc>
                    <a:spcPts val="816"/>
                  </a:lnSpc>
                  <a:spcBef>
                    <a:spcPct val="0"/>
                  </a:spcBef>
                  <a:spcAft>
                    <a:spcPct val="0"/>
                  </a:spcAft>
                </a:pP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8" name="Picture 177"/>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9789813" y="4065697"/>
                <a:ext cx="293993" cy="293993"/>
              </a:xfrm>
              <a:prstGeom prst="rect">
                <a:avLst/>
              </a:prstGeom>
            </p:spPr>
          </p:pic>
        </p:grpSp>
        <p:grpSp>
          <p:nvGrpSpPr>
            <p:cNvPr id="393" name="Group 392"/>
            <p:cNvGrpSpPr/>
            <p:nvPr/>
          </p:nvGrpSpPr>
          <p:grpSpPr>
            <a:xfrm>
              <a:off x="9795245" y="4668527"/>
              <a:ext cx="1014773" cy="328756"/>
              <a:chOff x="9795245" y="4668527"/>
              <a:chExt cx="1014773" cy="328756"/>
            </a:xfrm>
          </p:grpSpPr>
          <p:sp>
            <p:nvSpPr>
              <p:cNvPr id="179" name="TextBox 178"/>
              <p:cNvSpPr txBox="1"/>
              <p:nvPr/>
            </p:nvSpPr>
            <p:spPr>
              <a:xfrm>
                <a:off x="10150862" y="4696178"/>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180" name="Picture 179" descr="Storage table.png"/>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9795245" y="4668527"/>
                <a:ext cx="288561" cy="288560"/>
              </a:xfrm>
              <a:prstGeom prst="rect">
                <a:avLst/>
              </a:prstGeom>
            </p:spPr>
          </p:pic>
        </p:grpSp>
        <p:grpSp>
          <p:nvGrpSpPr>
            <p:cNvPr id="389" name="Group 388"/>
            <p:cNvGrpSpPr/>
            <p:nvPr/>
          </p:nvGrpSpPr>
          <p:grpSpPr>
            <a:xfrm>
              <a:off x="9763191" y="3476801"/>
              <a:ext cx="751841" cy="347627"/>
              <a:chOff x="9763191" y="3476801"/>
              <a:chExt cx="751841" cy="347627"/>
            </a:xfrm>
          </p:grpSpPr>
          <p:pic>
            <p:nvPicPr>
              <p:cNvPr id="17" name="Picture 16"/>
              <p:cNvPicPr>
                <a:picLocks noChangeAspect="1"/>
              </p:cNvPicPr>
              <p:nvPr/>
            </p:nvPicPr>
            <p:blipFill>
              <a:blip r:embed="rId37"/>
              <a:stretch>
                <a:fillRect/>
              </a:stretch>
            </p:blipFill>
            <p:spPr>
              <a:xfrm>
                <a:off x="9763191" y="3476801"/>
                <a:ext cx="320616" cy="290558"/>
              </a:xfrm>
              <a:prstGeom prst="rect">
                <a:avLst/>
              </a:prstGeom>
            </p:spPr>
          </p:pic>
          <p:sp>
            <p:nvSpPr>
              <p:cNvPr id="246" name="TextBox 245"/>
              <p:cNvSpPr txBox="1"/>
              <p:nvPr/>
            </p:nvSpPr>
            <p:spPr>
              <a:xfrm>
                <a:off x="10117219" y="3498352"/>
                <a:ext cx="397813" cy="32607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 Data</a:t>
                </a:r>
              </a:p>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Warehouse</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grpSp>
      </p:grpSp>
      <p:sp>
        <p:nvSpPr>
          <p:cNvPr id="9" name="Freeform 8"/>
          <p:cNvSpPr/>
          <p:nvPr/>
        </p:nvSpPr>
        <p:spPr bwMode="auto">
          <a:xfrm>
            <a:off x="11186102" y="2720692"/>
            <a:ext cx="69056" cy="38723"/>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337" name="Group 336"/>
          <p:cNvGrpSpPr/>
          <p:nvPr/>
        </p:nvGrpSpPr>
        <p:grpSpPr>
          <a:xfrm>
            <a:off x="10717360" y="1196219"/>
            <a:ext cx="1011280" cy="334318"/>
            <a:chOff x="11200294" y="2143330"/>
            <a:chExt cx="1011280" cy="334317"/>
          </a:xfrm>
        </p:grpSpPr>
        <p:sp>
          <p:nvSpPr>
            <p:cNvPr id="197" name="TextBox 196"/>
            <p:cNvSpPr txBox="1"/>
            <p:nvPr/>
          </p:nvSpPr>
          <p:spPr>
            <a:xfrm>
              <a:off x="11552418" y="2176542"/>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AD </a:t>
              </a:r>
            </a:p>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 Health</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grpSp>
          <p:nvGrpSpPr>
            <p:cNvPr id="229" name="Group 228"/>
            <p:cNvGrpSpPr/>
            <p:nvPr/>
          </p:nvGrpSpPr>
          <p:grpSpPr>
            <a:xfrm>
              <a:off x="11200294" y="2143330"/>
              <a:ext cx="293741" cy="279390"/>
              <a:chOff x="10757647" y="1125048"/>
              <a:chExt cx="293741" cy="279390"/>
            </a:xfrm>
          </p:grpSpPr>
          <p:pic>
            <p:nvPicPr>
              <p:cNvPr id="222" name="Picture 221" descr="Azure Active Directory.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10757647" y="1125048"/>
                <a:ext cx="262077" cy="262076"/>
              </a:xfrm>
              <a:prstGeom prst="rect">
                <a:avLst/>
              </a:prstGeom>
            </p:spPr>
          </p:pic>
          <p:sp>
            <p:nvSpPr>
              <p:cNvPr id="2" name="Heart 1"/>
              <p:cNvSpPr/>
              <p:nvPr/>
            </p:nvSpPr>
            <p:spPr bwMode="auto">
              <a:xfrm>
                <a:off x="10905025" y="1275030"/>
                <a:ext cx="146363" cy="129408"/>
              </a:xfrm>
              <a:prstGeom prst="heart">
                <a:avLst/>
              </a:prstGeom>
              <a:solidFill>
                <a:schemeClr val="bg1"/>
              </a:solidFill>
              <a:ln w="12700">
                <a:solidFill>
                  <a:srgbClr val="00569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nvGrpSpPr>
              <p:cNvPr id="22" name="Group 21"/>
              <p:cNvGrpSpPr/>
              <p:nvPr/>
            </p:nvGrpSpPr>
            <p:grpSpPr>
              <a:xfrm>
                <a:off x="10911015" y="1312918"/>
                <a:ext cx="107890" cy="50915"/>
                <a:chOff x="11033154" y="1382736"/>
                <a:chExt cx="155481" cy="72283"/>
              </a:xfrm>
            </p:grpSpPr>
            <p:cxnSp>
              <p:nvCxnSpPr>
                <p:cNvPr id="11" name="Straight Connector 10"/>
                <p:cNvCxnSpPr/>
                <p:nvPr/>
              </p:nvCxnSpPr>
              <p:spPr>
                <a:xfrm flipV="1">
                  <a:off x="11033154" y="1413481"/>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13046" y="1382736"/>
                  <a:ext cx="1" cy="70787"/>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5959" y="1418129"/>
                  <a:ext cx="34927" cy="36890"/>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0" name="Group 19"/>
          <p:cNvGrpSpPr/>
          <p:nvPr/>
        </p:nvGrpSpPr>
        <p:grpSpPr>
          <a:xfrm>
            <a:off x="6071870" y="5231313"/>
            <a:ext cx="843562" cy="346180"/>
            <a:chOff x="6071870" y="5231313"/>
            <a:chExt cx="843562" cy="346180"/>
          </a:xfrm>
        </p:grpSpPr>
        <p:sp>
          <p:nvSpPr>
            <p:cNvPr id="24" name="Rectangle 23"/>
            <p:cNvSpPr/>
            <p:nvPr/>
          </p:nvSpPr>
          <p:spPr bwMode="auto">
            <a:xfrm>
              <a:off x="6071870" y="5231313"/>
              <a:ext cx="843562"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Virtual Network</a:t>
              </a:r>
            </a:p>
          </p:txBody>
        </p:sp>
        <p:pic>
          <p:nvPicPr>
            <p:cNvPr id="227" name="Picture 226"/>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6081595" y="5248173"/>
              <a:ext cx="267702" cy="267702"/>
            </a:xfrm>
            <a:prstGeom prst="rect">
              <a:avLst/>
            </a:prstGeom>
          </p:spPr>
        </p:pic>
      </p:grpSp>
      <p:grpSp>
        <p:nvGrpSpPr>
          <p:cNvPr id="237" name="Group 236"/>
          <p:cNvGrpSpPr/>
          <p:nvPr/>
        </p:nvGrpSpPr>
        <p:grpSpPr>
          <a:xfrm>
            <a:off x="8640978" y="5217867"/>
            <a:ext cx="812799" cy="359540"/>
            <a:chOff x="8640978" y="5217867"/>
            <a:chExt cx="812799" cy="359540"/>
          </a:xfrm>
        </p:grpSpPr>
        <p:sp>
          <p:nvSpPr>
            <p:cNvPr id="27" name="Rectangle 26"/>
            <p:cNvSpPr/>
            <p:nvPr/>
          </p:nvSpPr>
          <p:spPr bwMode="auto">
            <a:xfrm>
              <a:off x="8640978" y="5230981"/>
              <a:ext cx="812799"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Express</a:t>
              </a:r>
            </a:p>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Route</a:t>
              </a:r>
            </a:p>
          </p:txBody>
        </p:sp>
        <p:pic>
          <p:nvPicPr>
            <p:cNvPr id="228" name="Picture 227"/>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8669836" y="5217867"/>
              <a:ext cx="251761" cy="251761"/>
            </a:xfrm>
            <a:prstGeom prst="rect">
              <a:avLst/>
            </a:prstGeom>
          </p:spPr>
        </p:pic>
      </p:grpSp>
      <p:grpSp>
        <p:nvGrpSpPr>
          <p:cNvPr id="16" name="Group 15"/>
          <p:cNvGrpSpPr/>
          <p:nvPr/>
        </p:nvGrpSpPr>
        <p:grpSpPr>
          <a:xfrm>
            <a:off x="3003353" y="5231315"/>
            <a:ext cx="915430" cy="363427"/>
            <a:chOff x="3003353" y="5231315"/>
            <a:chExt cx="915430" cy="363427"/>
          </a:xfrm>
        </p:grpSpPr>
        <p:sp>
          <p:nvSpPr>
            <p:cNvPr id="25" name="Rectangle 24"/>
            <p:cNvSpPr/>
            <p:nvPr/>
          </p:nvSpPr>
          <p:spPr bwMode="auto">
            <a:xfrm>
              <a:off x="3003353" y="5231315"/>
              <a:ext cx="915430"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BLOB Storage</a:t>
              </a:r>
            </a:p>
          </p:txBody>
        </p:sp>
        <p:pic>
          <p:nvPicPr>
            <p:cNvPr id="232" name="Picture 231" descr="Storage blob.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3032767" y="5271308"/>
              <a:ext cx="247169" cy="247170"/>
            </a:xfrm>
            <a:prstGeom prst="rect">
              <a:avLst/>
            </a:prstGeom>
          </p:spPr>
        </p:pic>
      </p:grpSp>
      <p:grpSp>
        <p:nvGrpSpPr>
          <p:cNvPr id="18" name="Group 17"/>
          <p:cNvGrpSpPr/>
          <p:nvPr/>
        </p:nvGrpSpPr>
        <p:grpSpPr>
          <a:xfrm>
            <a:off x="3995042" y="5231314"/>
            <a:ext cx="835223" cy="363427"/>
            <a:chOff x="3995042" y="5231314"/>
            <a:chExt cx="835223" cy="363427"/>
          </a:xfrm>
        </p:grpSpPr>
        <p:sp>
          <p:nvSpPr>
            <p:cNvPr id="26" name="Rectangle 25"/>
            <p:cNvSpPr/>
            <p:nvPr/>
          </p:nvSpPr>
          <p:spPr bwMode="auto">
            <a:xfrm>
              <a:off x="3995042" y="5231314"/>
              <a:ext cx="835223"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Azure Files</a:t>
              </a:r>
            </a:p>
          </p:txBody>
        </p:sp>
        <p:pic>
          <p:nvPicPr>
            <p:cNvPr id="233" name="Picture 232" descr="Storage blob.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4024079" y="5271308"/>
              <a:ext cx="247169" cy="247170"/>
            </a:xfrm>
            <a:prstGeom prst="rect">
              <a:avLst/>
            </a:prstGeom>
          </p:spPr>
        </p:pic>
      </p:grpSp>
      <p:grpSp>
        <p:nvGrpSpPr>
          <p:cNvPr id="19" name="Group 18"/>
          <p:cNvGrpSpPr/>
          <p:nvPr/>
        </p:nvGrpSpPr>
        <p:grpSpPr>
          <a:xfrm>
            <a:off x="4925592" y="5231313"/>
            <a:ext cx="836224" cy="363427"/>
            <a:chOff x="4925592" y="5231313"/>
            <a:chExt cx="836224" cy="363427"/>
          </a:xfrm>
        </p:grpSpPr>
        <p:sp>
          <p:nvSpPr>
            <p:cNvPr id="61" name="Rectangle 60"/>
            <p:cNvSpPr/>
            <p:nvPr/>
          </p:nvSpPr>
          <p:spPr bwMode="auto">
            <a:xfrm>
              <a:off x="4925592" y="5231313"/>
              <a:ext cx="836224"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Premium Storage</a:t>
              </a:r>
            </a:p>
          </p:txBody>
        </p:sp>
        <p:pic>
          <p:nvPicPr>
            <p:cNvPr id="234" name="Picture 233" descr="Storage blob.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4947024" y="5271308"/>
              <a:ext cx="247169" cy="247170"/>
            </a:xfrm>
            <a:prstGeom prst="rect">
              <a:avLst/>
            </a:prstGeom>
          </p:spPr>
        </p:pic>
      </p:grpSp>
      <p:grpSp>
        <p:nvGrpSpPr>
          <p:cNvPr id="13" name="Group 12"/>
          <p:cNvGrpSpPr/>
          <p:nvPr/>
        </p:nvGrpSpPr>
        <p:grpSpPr>
          <a:xfrm>
            <a:off x="447259" y="5237334"/>
            <a:ext cx="808197" cy="356066"/>
            <a:chOff x="165906" y="5237334"/>
            <a:chExt cx="808197" cy="356066"/>
          </a:xfrm>
        </p:grpSpPr>
        <p:sp>
          <p:nvSpPr>
            <p:cNvPr id="43" name="Rectangle 42"/>
            <p:cNvSpPr/>
            <p:nvPr/>
          </p:nvSpPr>
          <p:spPr bwMode="auto">
            <a:xfrm>
              <a:off x="165906" y="5237334"/>
              <a:ext cx="808197"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smtClean="0">
                  <a:gradFill>
                    <a:gsLst>
                      <a:gs pos="0">
                        <a:srgbClr val="FFFFFF"/>
                      </a:gs>
                      <a:gs pos="100000">
                        <a:srgbClr val="FFFFFF"/>
                      </a:gs>
                    </a:gsLst>
                    <a:lin ang="5400000" scaled="0"/>
                  </a:gradFill>
                  <a:ea typeface="Segoe UI" pitchFamily="34" charset="0"/>
                  <a:cs typeface="Segoe UI" pitchFamily="34" charset="0"/>
                </a:rPr>
                <a:t>Virtual Machines</a:t>
              </a: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pic>
          <p:nvPicPr>
            <p:cNvPr id="235" name="Picture 234"/>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186771" y="5275561"/>
              <a:ext cx="261581" cy="261582"/>
            </a:xfrm>
            <a:prstGeom prst="rect">
              <a:avLst/>
            </a:prstGeom>
            <a:ln>
              <a:noFill/>
            </a:ln>
          </p:spPr>
        </p:pic>
      </p:grpSp>
      <p:grpSp>
        <p:nvGrpSpPr>
          <p:cNvPr id="328" name="Group 327"/>
          <p:cNvGrpSpPr/>
          <p:nvPr/>
        </p:nvGrpSpPr>
        <p:grpSpPr>
          <a:xfrm>
            <a:off x="10747798" y="1670908"/>
            <a:ext cx="972163" cy="344145"/>
            <a:chOff x="11248838" y="2589753"/>
            <a:chExt cx="972163" cy="344144"/>
          </a:xfrm>
        </p:grpSpPr>
        <p:sp>
          <p:nvSpPr>
            <p:cNvPr id="236" name="TextBox 235"/>
            <p:cNvSpPr txBox="1"/>
            <p:nvPr/>
          </p:nvSpPr>
          <p:spPr>
            <a:xfrm>
              <a:off x="11561845" y="2589753"/>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AD Privileged</a:t>
              </a:r>
            </a:p>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Identity </a:t>
              </a:r>
            </a:p>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72" name="Picture 271"/>
            <p:cNvPicPr>
              <a:picLocks noChangeAspect="1"/>
            </p:cNvPicPr>
            <p:nvPr/>
          </p:nvPicPr>
          <p:blipFill>
            <a:blip r:embed="rId42"/>
            <a:stretch>
              <a:fillRect/>
            </a:stretch>
          </p:blipFill>
          <p:spPr>
            <a:xfrm>
              <a:off x="11248838" y="2615973"/>
              <a:ext cx="245456" cy="317924"/>
            </a:xfrm>
            <a:prstGeom prst="rect">
              <a:avLst/>
            </a:prstGeom>
          </p:spPr>
        </p:pic>
      </p:grpSp>
      <p:grpSp>
        <p:nvGrpSpPr>
          <p:cNvPr id="238" name="Group 237"/>
          <p:cNvGrpSpPr/>
          <p:nvPr/>
        </p:nvGrpSpPr>
        <p:grpSpPr>
          <a:xfrm>
            <a:off x="9495191" y="5230981"/>
            <a:ext cx="921643" cy="346426"/>
            <a:chOff x="9495191" y="5230981"/>
            <a:chExt cx="921643" cy="346426"/>
          </a:xfrm>
        </p:grpSpPr>
        <p:sp>
          <p:nvSpPr>
            <p:cNvPr id="28" name="Rectangle 27"/>
            <p:cNvSpPr/>
            <p:nvPr/>
          </p:nvSpPr>
          <p:spPr bwMode="auto">
            <a:xfrm>
              <a:off x="9495191" y="5230981"/>
              <a:ext cx="921643"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Traffic Manager</a:t>
              </a:r>
            </a:p>
          </p:txBody>
        </p:sp>
        <p:pic>
          <p:nvPicPr>
            <p:cNvPr id="89" name="Picture 88"/>
            <p:cNvPicPr>
              <a:picLocks noChangeAspect="1"/>
            </p:cNvPicPr>
            <p:nvPr/>
          </p:nvPicPr>
          <p:blipFill>
            <a:blip r:embed="rId43" cstate="print">
              <a:biLevel thresh="25000"/>
              <a:extLst>
                <a:ext uri="{28A0092B-C50C-407E-A947-70E740481C1C}">
                  <a14:useLocalDpi xmlns:a14="http://schemas.microsoft.com/office/drawing/2010/main" val="0"/>
                </a:ext>
              </a:extLst>
            </a:blip>
            <a:stretch>
              <a:fillRect/>
            </a:stretch>
          </p:blipFill>
          <p:spPr>
            <a:xfrm>
              <a:off x="9542996" y="5273467"/>
              <a:ext cx="210127" cy="210127"/>
            </a:xfrm>
            <a:prstGeom prst="rect">
              <a:avLst/>
            </a:prstGeom>
          </p:spPr>
        </p:pic>
      </p:grpSp>
      <p:grpSp>
        <p:nvGrpSpPr>
          <p:cNvPr id="241" name="Group 240"/>
          <p:cNvGrpSpPr/>
          <p:nvPr/>
        </p:nvGrpSpPr>
        <p:grpSpPr>
          <a:xfrm>
            <a:off x="11372540" y="5230981"/>
            <a:ext cx="870398" cy="346426"/>
            <a:chOff x="11372540" y="5230981"/>
            <a:chExt cx="870398" cy="346426"/>
          </a:xfrm>
        </p:grpSpPr>
        <p:sp>
          <p:nvSpPr>
            <p:cNvPr id="247" name="Rectangle 246"/>
            <p:cNvSpPr/>
            <p:nvPr/>
          </p:nvSpPr>
          <p:spPr bwMode="auto">
            <a:xfrm>
              <a:off x="11372540"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Application Gateway</a:t>
              </a:r>
            </a:p>
          </p:txBody>
        </p:sp>
        <p:sp>
          <p:nvSpPr>
            <p:cNvPr id="32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grpSp>
        <p:nvGrpSpPr>
          <p:cNvPr id="339" name="Group 338"/>
          <p:cNvGrpSpPr/>
          <p:nvPr/>
        </p:nvGrpSpPr>
        <p:grpSpPr>
          <a:xfrm>
            <a:off x="10686829" y="2764722"/>
            <a:ext cx="1000917" cy="313970"/>
            <a:chOff x="11187869" y="3126800"/>
            <a:chExt cx="1000917" cy="313970"/>
          </a:xfrm>
        </p:grpSpPr>
        <p:sp>
          <p:nvSpPr>
            <p:cNvPr id="329" name="TextBox 328"/>
            <p:cNvSpPr txBox="1"/>
            <p:nvPr/>
          </p:nvSpPr>
          <p:spPr>
            <a:xfrm>
              <a:off x="11529630" y="3139664"/>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Operational</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330" name="Picture 329" descr="Operational Insights.png"/>
            <p:cNvPicPr>
              <a:picLocks noChangeAspect="1"/>
            </p:cNvPicPr>
            <p:nvPr/>
          </p:nvPicPr>
          <p:blipFill>
            <a:blip r:embed="rId44" cstate="print">
              <a:biLevel thresh="25000"/>
              <a:extLst>
                <a:ext uri="{28A0092B-C50C-407E-A947-70E740481C1C}">
                  <a14:useLocalDpi xmlns:a14="http://schemas.microsoft.com/office/drawing/2010/main" val="0"/>
                </a:ext>
              </a:extLst>
            </a:blip>
            <a:stretch>
              <a:fillRect/>
            </a:stretch>
          </p:blipFill>
          <p:spPr>
            <a:xfrm>
              <a:off x="11187869" y="3126800"/>
              <a:ext cx="280231" cy="280232"/>
            </a:xfrm>
            <a:prstGeom prst="rect">
              <a:avLst/>
            </a:prstGeom>
          </p:spPr>
        </p:pic>
      </p:grpSp>
      <p:grpSp>
        <p:nvGrpSpPr>
          <p:cNvPr id="136" name="Group 135"/>
          <p:cNvGrpSpPr/>
          <p:nvPr/>
        </p:nvGrpSpPr>
        <p:grpSpPr>
          <a:xfrm>
            <a:off x="2000198" y="532357"/>
            <a:ext cx="2108159" cy="1432988"/>
            <a:chOff x="2885080" y="478780"/>
            <a:chExt cx="2108159" cy="1432988"/>
          </a:xfrm>
        </p:grpSpPr>
        <p:sp>
          <p:nvSpPr>
            <p:cNvPr id="35" name="Rectangle 34"/>
            <p:cNvSpPr/>
            <p:nvPr/>
          </p:nvSpPr>
          <p:spPr bwMode="auto">
            <a:xfrm>
              <a:off x="2885080" y="478780"/>
              <a:ext cx="2108159"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Compute</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44" name="Group 343"/>
            <p:cNvGrpSpPr/>
            <p:nvPr/>
          </p:nvGrpSpPr>
          <p:grpSpPr>
            <a:xfrm>
              <a:off x="3091322" y="836529"/>
              <a:ext cx="1001364" cy="338014"/>
              <a:chOff x="3533110" y="1905041"/>
              <a:chExt cx="1001364" cy="338014"/>
            </a:xfrm>
          </p:grpSpPr>
          <p:sp>
            <p:nvSpPr>
              <p:cNvPr id="145" name="TextBox 144"/>
              <p:cNvSpPr txBox="1"/>
              <p:nvPr/>
            </p:nvSpPr>
            <p:spPr>
              <a:xfrm>
                <a:off x="3875318" y="1941949"/>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Cloud</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46" name="Picture 145"/>
              <p:cNvPicPr>
                <a:picLocks noChangeAspect="1"/>
              </p:cNvPicPr>
              <p:nvPr/>
            </p:nvPicPr>
            <p:blipFill>
              <a:blip r:embed="rId45" cstate="print">
                <a:biLevel thresh="25000"/>
                <a:extLst>
                  <a:ext uri="{28A0092B-C50C-407E-A947-70E740481C1C}">
                    <a14:useLocalDpi xmlns:a14="http://schemas.microsoft.com/office/drawing/2010/main" val="0"/>
                  </a:ext>
                </a:extLst>
              </a:blip>
              <a:stretch>
                <a:fillRect/>
              </a:stretch>
            </p:blipFill>
            <p:spPr>
              <a:xfrm>
                <a:off x="3533110" y="1905041"/>
                <a:ext cx="289802" cy="289802"/>
              </a:xfrm>
              <a:prstGeom prst="rect">
                <a:avLst/>
              </a:prstGeom>
            </p:spPr>
          </p:pic>
        </p:grpSp>
        <p:grpSp>
          <p:nvGrpSpPr>
            <p:cNvPr id="345" name="Group 344"/>
            <p:cNvGrpSpPr/>
            <p:nvPr/>
          </p:nvGrpSpPr>
          <p:grpSpPr>
            <a:xfrm>
              <a:off x="3120702" y="1434286"/>
              <a:ext cx="1007741" cy="337341"/>
              <a:chOff x="3562490" y="2410331"/>
              <a:chExt cx="1007741" cy="337341"/>
            </a:xfrm>
          </p:grpSpPr>
          <p:sp>
            <p:nvSpPr>
              <p:cNvPr id="147" name="TextBox 146"/>
              <p:cNvSpPr txBox="1"/>
              <p:nvPr/>
            </p:nvSpPr>
            <p:spPr>
              <a:xfrm>
                <a:off x="3911075" y="2446566"/>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148" name="Picture 147"/>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3562490" y="2410331"/>
                <a:ext cx="303536" cy="303536"/>
              </a:xfrm>
              <a:prstGeom prst="rect">
                <a:avLst/>
              </a:prstGeom>
            </p:spPr>
          </p:pic>
        </p:grpSp>
        <p:grpSp>
          <p:nvGrpSpPr>
            <p:cNvPr id="346" name="Group 345"/>
            <p:cNvGrpSpPr/>
            <p:nvPr/>
          </p:nvGrpSpPr>
          <p:grpSpPr>
            <a:xfrm>
              <a:off x="3968400" y="1441331"/>
              <a:ext cx="1000660" cy="336792"/>
              <a:chOff x="4132786" y="2407102"/>
              <a:chExt cx="1000660" cy="336792"/>
            </a:xfrm>
          </p:grpSpPr>
          <p:sp>
            <p:nvSpPr>
              <p:cNvPr id="149" name="TextBox 148"/>
              <p:cNvSpPr txBox="1"/>
              <p:nvPr/>
            </p:nvSpPr>
            <p:spPr>
              <a:xfrm>
                <a:off x="4474290" y="2442788"/>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Remote App</a:t>
                </a:r>
              </a:p>
            </p:txBody>
          </p:sp>
          <p:pic>
            <p:nvPicPr>
              <p:cNvPr id="150" name="Picture 149"/>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4132786" y="2407102"/>
                <a:ext cx="291655" cy="291656"/>
              </a:xfrm>
              <a:prstGeom prst="rect">
                <a:avLst/>
              </a:prstGeom>
            </p:spPr>
          </p:pic>
        </p:grpSp>
        <p:sp>
          <p:nvSpPr>
            <p:cNvPr id="349" name="TextBox 348"/>
            <p:cNvSpPr txBox="1"/>
            <p:nvPr/>
          </p:nvSpPr>
          <p:spPr>
            <a:xfrm>
              <a:off x="4306833" y="873437"/>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Fabric</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sp>
          <p:nvSpPr>
            <p:cNvPr id="360" name="Freeform 359"/>
            <p:cNvSpPr/>
            <p:nvPr/>
          </p:nvSpPr>
          <p:spPr bwMode="auto">
            <a:xfrm>
              <a:off x="3964782" y="857249"/>
              <a:ext cx="282441" cy="271463"/>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grpSp>
        <p:nvGrpSpPr>
          <p:cNvPr id="375" name="Group 374"/>
          <p:cNvGrpSpPr/>
          <p:nvPr/>
        </p:nvGrpSpPr>
        <p:grpSpPr>
          <a:xfrm>
            <a:off x="8120812" y="532357"/>
            <a:ext cx="2247197" cy="1432988"/>
            <a:chOff x="8271660" y="469727"/>
            <a:chExt cx="2247197" cy="1432988"/>
          </a:xfrm>
        </p:grpSpPr>
        <p:sp>
          <p:nvSpPr>
            <p:cNvPr id="42" name="Rectangle 41"/>
            <p:cNvSpPr/>
            <p:nvPr/>
          </p:nvSpPr>
          <p:spPr bwMode="auto">
            <a:xfrm>
              <a:off x="8271660" y="469727"/>
              <a:ext cx="2214030"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Developer Services</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144" name="Group 143"/>
            <p:cNvGrpSpPr/>
            <p:nvPr/>
          </p:nvGrpSpPr>
          <p:grpSpPr>
            <a:xfrm>
              <a:off x="8403450" y="918721"/>
              <a:ext cx="1016238" cy="309095"/>
              <a:chOff x="9025071" y="1995491"/>
              <a:chExt cx="1016238" cy="309095"/>
            </a:xfrm>
          </p:grpSpPr>
          <p:sp>
            <p:nvSpPr>
              <p:cNvPr id="167" name="TextBox 166"/>
              <p:cNvSpPr txBox="1"/>
              <p:nvPr/>
            </p:nvSpPr>
            <p:spPr>
              <a:xfrm>
                <a:off x="9371926" y="2054561"/>
                <a:ext cx="669383" cy="250025"/>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Visual </a:t>
                </a: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Studio</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68" name="Picture 167" descr="Visual Studio Online.png"/>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9025071" y="1995491"/>
                <a:ext cx="290489" cy="290489"/>
              </a:xfrm>
              <a:prstGeom prst="rect">
                <a:avLst/>
              </a:prstGeom>
            </p:spPr>
          </p:pic>
        </p:grpSp>
        <p:grpSp>
          <p:nvGrpSpPr>
            <p:cNvPr id="363" name="Group 362"/>
            <p:cNvGrpSpPr/>
            <p:nvPr/>
          </p:nvGrpSpPr>
          <p:grpSpPr>
            <a:xfrm>
              <a:off x="9485139" y="1461008"/>
              <a:ext cx="1033718" cy="308062"/>
              <a:chOff x="10156761" y="2537778"/>
              <a:chExt cx="1033718" cy="308062"/>
            </a:xfrm>
          </p:grpSpPr>
          <p:sp>
            <p:nvSpPr>
              <p:cNvPr id="169" name="TextBox 168"/>
              <p:cNvSpPr txBox="1"/>
              <p:nvPr/>
            </p:nvSpPr>
            <p:spPr>
              <a:xfrm>
                <a:off x="10531323" y="2544735"/>
                <a:ext cx="659156" cy="301105"/>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Application</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170" name="Picture 169" descr="Application Insights.png"/>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10156761" y="2537778"/>
                <a:ext cx="292274" cy="292274"/>
              </a:xfrm>
              <a:prstGeom prst="rect">
                <a:avLst/>
              </a:prstGeom>
            </p:spPr>
          </p:pic>
        </p:grpSp>
        <p:grpSp>
          <p:nvGrpSpPr>
            <p:cNvPr id="361" name="Group 360"/>
            <p:cNvGrpSpPr/>
            <p:nvPr/>
          </p:nvGrpSpPr>
          <p:grpSpPr>
            <a:xfrm>
              <a:off x="9501495" y="902862"/>
              <a:ext cx="896892" cy="317811"/>
              <a:chOff x="10173117" y="1979632"/>
              <a:chExt cx="896892" cy="317811"/>
            </a:xfrm>
          </p:grpSpPr>
          <p:pic>
            <p:nvPicPr>
              <p:cNvPr id="273" name="Picture 272"/>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10173117" y="1979632"/>
                <a:ext cx="302655" cy="302655"/>
              </a:xfrm>
              <a:prstGeom prst="rect">
                <a:avLst/>
              </a:prstGeom>
            </p:spPr>
          </p:pic>
          <p:sp>
            <p:nvSpPr>
              <p:cNvPr id="274" name="TextBox 273"/>
              <p:cNvSpPr txBox="1"/>
              <p:nvPr/>
            </p:nvSpPr>
            <p:spPr>
              <a:xfrm>
                <a:off x="10528812" y="2047418"/>
                <a:ext cx="541197" cy="250025"/>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SDK</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grpSp>
        <p:grpSp>
          <p:nvGrpSpPr>
            <p:cNvPr id="374" name="Group 373"/>
            <p:cNvGrpSpPr/>
            <p:nvPr/>
          </p:nvGrpSpPr>
          <p:grpSpPr>
            <a:xfrm>
              <a:off x="8403428" y="1416107"/>
              <a:ext cx="1007716" cy="307161"/>
              <a:chOff x="8298657" y="1416107"/>
              <a:chExt cx="1007716" cy="307161"/>
            </a:xfrm>
          </p:grpSpPr>
          <p:sp>
            <p:nvSpPr>
              <p:cNvPr id="239" name="TextBox 238"/>
              <p:cNvSpPr txBox="1"/>
              <p:nvPr/>
            </p:nvSpPr>
            <p:spPr>
              <a:xfrm>
                <a:off x="8645535" y="1473243"/>
                <a:ext cx="660838" cy="250025"/>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Team Project</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sp>
            <p:nvSpPr>
              <p:cNvPr id="371" name="Freeform 370"/>
              <p:cNvSpPr/>
              <p:nvPr/>
            </p:nvSpPr>
            <p:spPr bwMode="auto">
              <a:xfrm>
                <a:off x="8298657" y="1416107"/>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grpSp>
      <p:grpSp>
        <p:nvGrpSpPr>
          <p:cNvPr id="15" name="Group 14"/>
          <p:cNvGrpSpPr/>
          <p:nvPr/>
        </p:nvGrpSpPr>
        <p:grpSpPr>
          <a:xfrm>
            <a:off x="1525742" y="5237334"/>
            <a:ext cx="861746" cy="356066"/>
            <a:chOff x="1815887" y="5237334"/>
            <a:chExt cx="861746" cy="356066"/>
          </a:xfrm>
        </p:grpSpPr>
        <p:sp>
          <p:nvSpPr>
            <p:cNvPr id="62" name="Rectangle 61"/>
            <p:cNvSpPr/>
            <p:nvPr/>
          </p:nvSpPr>
          <p:spPr bwMode="auto">
            <a:xfrm>
              <a:off x="1815887" y="5237334"/>
              <a:ext cx="861746"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Containers</a:t>
              </a:r>
            </a:p>
          </p:txBody>
        </p:sp>
        <p:grpSp>
          <p:nvGrpSpPr>
            <p:cNvPr id="412" name="Group 411"/>
            <p:cNvGrpSpPr/>
            <p:nvPr/>
          </p:nvGrpSpPr>
          <p:grpSpPr>
            <a:xfrm>
              <a:off x="1854319" y="5310201"/>
              <a:ext cx="221053" cy="170255"/>
              <a:chOff x="1410342" y="5288934"/>
              <a:chExt cx="294653" cy="226942"/>
            </a:xfrm>
          </p:grpSpPr>
          <p:grpSp>
            <p:nvGrpSpPr>
              <p:cNvPr id="402" name="Group 401"/>
              <p:cNvGrpSpPr/>
              <p:nvPr/>
            </p:nvGrpSpPr>
            <p:grpSpPr>
              <a:xfrm>
                <a:off x="1428991" y="5308456"/>
                <a:ext cx="97032" cy="104039"/>
                <a:chOff x="1286878" y="3925073"/>
                <a:chExt cx="291844" cy="312918"/>
              </a:xfrm>
              <a:solidFill>
                <a:schemeClr val="bg1"/>
              </a:solidFill>
            </p:grpSpPr>
            <p:sp>
              <p:nvSpPr>
                <p:cNvPr id="397" name="Diamond 396"/>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sp>
              <p:nvSpPr>
                <p:cNvPr id="398" name="Diamond 397"/>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sp>
              <p:nvSpPr>
                <p:cNvPr id="399" name="Diamond 398"/>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sp>
            <p:nvSpPr>
              <p:cNvPr id="403" name="Rounded Rectangle 402"/>
              <p:cNvSpPr/>
              <p:nvPr/>
            </p:nvSpPr>
            <p:spPr bwMode="auto">
              <a:xfrm>
                <a:off x="1410342" y="5288934"/>
                <a:ext cx="294653" cy="226942"/>
              </a:xfrm>
              <a:prstGeom prst="roundRect">
                <a:avLst>
                  <a:gd name="adj" fmla="val 9184"/>
                </a:avLst>
              </a:prstGeom>
              <a:no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nvGrpSpPr>
              <p:cNvPr id="404" name="Group 403"/>
              <p:cNvGrpSpPr/>
              <p:nvPr/>
            </p:nvGrpSpPr>
            <p:grpSpPr>
              <a:xfrm>
                <a:off x="1573839" y="5308987"/>
                <a:ext cx="97032" cy="104039"/>
                <a:chOff x="1286878" y="3925073"/>
                <a:chExt cx="291844" cy="312918"/>
              </a:xfrm>
              <a:solidFill>
                <a:schemeClr val="bg1"/>
              </a:solidFill>
            </p:grpSpPr>
            <p:sp>
              <p:nvSpPr>
                <p:cNvPr id="405" name="Diamond 404"/>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sp>
              <p:nvSpPr>
                <p:cNvPr id="406" name="Diamond 405"/>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sp>
              <p:nvSpPr>
                <p:cNvPr id="407" name="Diamond 406"/>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grpSp>
            <p:nvGrpSpPr>
              <p:cNvPr id="408" name="Group 407"/>
              <p:cNvGrpSpPr/>
              <p:nvPr/>
            </p:nvGrpSpPr>
            <p:grpSpPr>
              <a:xfrm>
                <a:off x="1505369" y="5390438"/>
                <a:ext cx="97032" cy="104039"/>
                <a:chOff x="1286878" y="3925073"/>
                <a:chExt cx="291844" cy="312918"/>
              </a:xfrm>
              <a:solidFill>
                <a:schemeClr val="bg1"/>
              </a:solidFill>
            </p:grpSpPr>
            <p:sp>
              <p:nvSpPr>
                <p:cNvPr id="409" name="Diamond 408"/>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sp>
              <p:nvSpPr>
                <p:cNvPr id="410" name="Diamond 409"/>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sp>
              <p:nvSpPr>
                <p:cNvPr id="411" name="Diamond 410"/>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grpSp>
      </p:grpSp>
      <p:grpSp>
        <p:nvGrpSpPr>
          <p:cNvPr id="417" name="Group 416"/>
          <p:cNvGrpSpPr/>
          <p:nvPr/>
        </p:nvGrpSpPr>
        <p:grpSpPr>
          <a:xfrm>
            <a:off x="559429" y="4127817"/>
            <a:ext cx="1008388" cy="309244"/>
            <a:chOff x="559429" y="4065187"/>
            <a:chExt cx="1008388" cy="309244"/>
          </a:xfrm>
        </p:grpSpPr>
        <p:pic>
          <p:nvPicPr>
            <p:cNvPr id="413" name="Picture 412"/>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559429" y="4065187"/>
              <a:ext cx="252028" cy="252028"/>
            </a:xfrm>
            <a:prstGeom prst="rect">
              <a:avLst/>
            </a:prstGeom>
          </p:spPr>
        </p:pic>
        <p:sp>
          <p:nvSpPr>
            <p:cNvPr id="414" name="TextBox 413"/>
            <p:cNvSpPr txBox="1"/>
            <p:nvPr/>
          </p:nvSpPr>
          <p:spPr>
            <a:xfrm>
              <a:off x="908661" y="4073326"/>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VM Image Gallery</a:t>
              </a:r>
            </a:p>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&amp; VM Depot</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grpSp>
      <p:grpSp>
        <p:nvGrpSpPr>
          <p:cNvPr id="23" name="Group 22"/>
          <p:cNvGrpSpPr/>
          <p:nvPr/>
        </p:nvGrpSpPr>
        <p:grpSpPr>
          <a:xfrm>
            <a:off x="7811111" y="5230981"/>
            <a:ext cx="788455" cy="346426"/>
            <a:chOff x="7811111" y="5230981"/>
            <a:chExt cx="788455" cy="346426"/>
          </a:xfrm>
        </p:grpSpPr>
        <p:sp>
          <p:nvSpPr>
            <p:cNvPr id="30" name="Rectangle 29"/>
            <p:cNvSpPr/>
            <p:nvPr/>
          </p:nvSpPr>
          <p:spPr bwMode="auto">
            <a:xfrm>
              <a:off x="7811111" y="5230981"/>
              <a:ext cx="788455"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DNS</a:t>
              </a:r>
            </a:p>
          </p:txBody>
        </p:sp>
        <p:pic>
          <p:nvPicPr>
            <p:cNvPr id="4" name="Picture 3"/>
            <p:cNvPicPr>
              <a:picLocks noChangeAspect="1"/>
            </p:cNvPicPr>
            <p:nvPr/>
          </p:nvPicPr>
          <p:blipFill>
            <a:blip r:embed="rId52" cstate="print">
              <a:biLevel thresh="25000"/>
              <a:extLst>
                <a:ext uri="{28A0092B-C50C-407E-A947-70E740481C1C}">
                  <a14:useLocalDpi xmlns:a14="http://schemas.microsoft.com/office/drawing/2010/main" val="0"/>
                </a:ext>
              </a:extLst>
            </a:blip>
            <a:stretch>
              <a:fillRect/>
            </a:stretch>
          </p:blipFill>
          <p:spPr>
            <a:xfrm>
              <a:off x="7860724" y="5289060"/>
              <a:ext cx="211665" cy="211665"/>
            </a:xfrm>
            <a:prstGeom prst="rect">
              <a:avLst/>
            </a:prstGeom>
          </p:spPr>
        </p:pic>
      </p:grpSp>
      <p:grpSp>
        <p:nvGrpSpPr>
          <p:cNvPr id="240" name="Group 239"/>
          <p:cNvGrpSpPr/>
          <p:nvPr/>
        </p:nvGrpSpPr>
        <p:grpSpPr>
          <a:xfrm>
            <a:off x="10458248" y="5230981"/>
            <a:ext cx="870398" cy="346426"/>
            <a:chOff x="10458248" y="5230981"/>
            <a:chExt cx="870398" cy="346426"/>
          </a:xfrm>
        </p:grpSpPr>
        <p:sp>
          <p:nvSpPr>
            <p:cNvPr id="34" name="Rectangle 33"/>
            <p:cNvSpPr/>
            <p:nvPr/>
          </p:nvSpPr>
          <p:spPr bwMode="auto">
            <a:xfrm>
              <a:off x="10458248"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VPN Gateway</a:t>
              </a:r>
            </a:p>
          </p:txBody>
        </p:sp>
        <p:pic>
          <p:nvPicPr>
            <p:cNvPr id="10" name="Picture 9"/>
            <p:cNvPicPr>
              <a:picLocks noChangeAspect="1"/>
            </p:cNvPicPr>
            <p:nvPr/>
          </p:nvPicPr>
          <p:blipFill>
            <a:blip r:embed="rId53" cstate="print">
              <a:biLevel thresh="25000"/>
              <a:extLst>
                <a:ext uri="{28A0092B-C50C-407E-A947-70E740481C1C}">
                  <a14:useLocalDpi xmlns:a14="http://schemas.microsoft.com/office/drawing/2010/main" val="0"/>
                </a:ext>
              </a:extLst>
            </a:blip>
            <a:stretch>
              <a:fillRect/>
            </a:stretch>
          </p:blipFill>
          <p:spPr>
            <a:xfrm>
              <a:off x="10460633" y="5267779"/>
              <a:ext cx="241495" cy="241495"/>
            </a:xfrm>
            <a:prstGeom prst="rect">
              <a:avLst/>
            </a:prstGeom>
          </p:spPr>
        </p:pic>
      </p:grpSp>
      <p:grpSp>
        <p:nvGrpSpPr>
          <p:cNvPr id="21" name="Group 20"/>
          <p:cNvGrpSpPr/>
          <p:nvPr/>
        </p:nvGrpSpPr>
        <p:grpSpPr>
          <a:xfrm>
            <a:off x="6949070" y="5231313"/>
            <a:ext cx="829620" cy="346180"/>
            <a:chOff x="6949070" y="5231313"/>
            <a:chExt cx="829620" cy="346180"/>
          </a:xfrm>
        </p:grpSpPr>
        <p:sp>
          <p:nvSpPr>
            <p:cNvPr id="29" name="Rectangle 28"/>
            <p:cNvSpPr/>
            <p:nvPr/>
          </p:nvSpPr>
          <p:spPr bwMode="auto">
            <a:xfrm>
              <a:off x="6949070" y="5231313"/>
              <a:ext cx="829620"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Load Balancer</a:t>
              </a:r>
            </a:p>
          </p:txBody>
        </p:sp>
        <p:pic>
          <p:nvPicPr>
            <p:cNvPr id="12" name="Picture 11"/>
            <p:cNvPicPr>
              <a:picLocks noChangeAspect="1"/>
            </p:cNvPicPr>
            <p:nvPr/>
          </p:nvPicPr>
          <p:blipFill>
            <a:blip r:embed="rId54" cstate="print">
              <a:biLevel thresh="25000"/>
              <a:extLst>
                <a:ext uri="{28A0092B-C50C-407E-A947-70E740481C1C}">
                  <a14:useLocalDpi xmlns:a14="http://schemas.microsoft.com/office/drawing/2010/main" val="0"/>
                </a:ext>
              </a:extLst>
            </a:blip>
            <a:stretch>
              <a:fillRect/>
            </a:stretch>
          </p:blipFill>
          <p:spPr>
            <a:xfrm>
              <a:off x="6988668" y="5270432"/>
              <a:ext cx="238842" cy="238842"/>
            </a:xfrm>
            <a:prstGeom prst="rect">
              <a:avLst/>
            </a:prstGeom>
          </p:spPr>
        </p:pic>
      </p:grpSp>
    </p:spTree>
    <p:extLst>
      <p:ext uri="{BB962C8B-B14F-4D97-AF65-F5344CB8AC3E}">
        <p14:creationId xmlns:p14="http://schemas.microsoft.com/office/powerpoint/2010/main" val="277342332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25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wipe(down)">
                                      <p:cBhvr>
                                        <p:cTn id="10" dur="25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wipe(down)">
                                      <p:cBhvr>
                                        <p:cTn id="15" dur="500"/>
                                        <p:tgtEl>
                                          <p:spTgt spid="87"/>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300"/>
                                        <p:tgtEl>
                                          <p:spTgt spid="13"/>
                                        </p:tgtEl>
                                      </p:cBhvr>
                                    </p:animEffect>
                                  </p:childTnLst>
                                </p:cTn>
                              </p:par>
                            </p:childTnLst>
                          </p:cTn>
                        </p:par>
                        <p:par>
                          <p:cTn id="32" fill="hold">
                            <p:stCondLst>
                              <p:cond delay="2300"/>
                            </p:stCondLst>
                            <p:childTnLst>
                              <p:par>
                                <p:cTn id="33" presetID="10"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300"/>
                                        <p:tgtEl>
                                          <p:spTgt spid="15"/>
                                        </p:tgtEl>
                                      </p:cBhvr>
                                    </p:animEffect>
                                  </p:childTnLst>
                                </p:cTn>
                              </p:par>
                            </p:childTnLst>
                          </p:cTn>
                        </p:par>
                        <p:par>
                          <p:cTn id="36" fill="hold">
                            <p:stCondLst>
                              <p:cond delay="2600"/>
                            </p:stCondLst>
                            <p:childTnLst>
                              <p:par>
                                <p:cTn id="37" presetID="10" presetClass="entr" presetSubtype="0"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300"/>
                                        <p:tgtEl>
                                          <p:spTgt spid="16"/>
                                        </p:tgtEl>
                                      </p:cBhvr>
                                    </p:animEffect>
                                  </p:childTnLst>
                                </p:cTn>
                              </p:par>
                            </p:childTnLst>
                          </p:cTn>
                        </p:par>
                        <p:par>
                          <p:cTn id="40" fill="hold">
                            <p:stCondLst>
                              <p:cond delay="2900"/>
                            </p:stCondLst>
                            <p:childTnLst>
                              <p:par>
                                <p:cTn id="41" presetID="10" presetClass="entr" presetSubtype="0"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300"/>
                                        <p:tgtEl>
                                          <p:spTgt spid="18"/>
                                        </p:tgtEl>
                                      </p:cBhvr>
                                    </p:animEffect>
                                  </p:childTnLst>
                                </p:cTn>
                              </p:par>
                            </p:childTnLst>
                          </p:cTn>
                        </p:par>
                        <p:par>
                          <p:cTn id="44" fill="hold">
                            <p:stCondLst>
                              <p:cond delay="3200"/>
                            </p:stCondLst>
                            <p:childTnLst>
                              <p:par>
                                <p:cTn id="45" presetID="10" presetClass="entr" presetSubtype="0" fill="hold"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300"/>
                                        <p:tgtEl>
                                          <p:spTgt spid="19"/>
                                        </p:tgtEl>
                                      </p:cBhvr>
                                    </p:animEffect>
                                  </p:childTnLst>
                                </p:cTn>
                              </p:par>
                            </p:childTnLst>
                          </p:cTn>
                        </p:par>
                        <p:par>
                          <p:cTn id="48" fill="hold">
                            <p:stCondLst>
                              <p:cond delay="3500"/>
                            </p:stCondLst>
                            <p:childTnLst>
                              <p:par>
                                <p:cTn id="49" presetID="10" presetClass="entr" presetSubtype="0" fill="hold"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300"/>
                                        <p:tgtEl>
                                          <p:spTgt spid="20"/>
                                        </p:tgtEl>
                                      </p:cBhvr>
                                    </p:animEffect>
                                  </p:childTnLst>
                                </p:cTn>
                              </p:par>
                            </p:childTnLst>
                          </p:cTn>
                        </p:par>
                        <p:par>
                          <p:cTn id="52" fill="hold">
                            <p:stCondLst>
                              <p:cond delay="3800"/>
                            </p:stCondLst>
                            <p:childTnLst>
                              <p:par>
                                <p:cTn id="53" presetID="10" presetClass="entr" presetSubtype="0"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300"/>
                                        <p:tgtEl>
                                          <p:spTgt spid="21"/>
                                        </p:tgtEl>
                                      </p:cBhvr>
                                    </p:animEffect>
                                  </p:childTnLst>
                                </p:cTn>
                              </p:par>
                            </p:childTnLst>
                          </p:cTn>
                        </p:par>
                        <p:par>
                          <p:cTn id="56" fill="hold">
                            <p:stCondLst>
                              <p:cond delay="4100"/>
                            </p:stCondLst>
                            <p:childTnLst>
                              <p:par>
                                <p:cTn id="57" presetID="10" presetClass="entr" presetSubtype="0" fill="hold"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300"/>
                                        <p:tgtEl>
                                          <p:spTgt spid="23"/>
                                        </p:tgtEl>
                                      </p:cBhvr>
                                    </p:animEffect>
                                  </p:childTnLst>
                                </p:cTn>
                              </p:par>
                            </p:childTnLst>
                          </p:cTn>
                        </p:par>
                        <p:par>
                          <p:cTn id="60" fill="hold">
                            <p:stCondLst>
                              <p:cond delay="4400"/>
                            </p:stCondLst>
                            <p:childTnLst>
                              <p:par>
                                <p:cTn id="61" presetID="10" presetClass="entr" presetSubtype="0" fill="hold" nodeType="afterEffect">
                                  <p:stCondLst>
                                    <p:cond delay="0"/>
                                  </p:stCondLst>
                                  <p:childTnLst>
                                    <p:set>
                                      <p:cBhvr>
                                        <p:cTn id="62" dur="1" fill="hold">
                                          <p:stCondLst>
                                            <p:cond delay="0"/>
                                          </p:stCondLst>
                                        </p:cTn>
                                        <p:tgtEl>
                                          <p:spTgt spid="237"/>
                                        </p:tgtEl>
                                        <p:attrNameLst>
                                          <p:attrName>style.visibility</p:attrName>
                                        </p:attrNameLst>
                                      </p:cBhvr>
                                      <p:to>
                                        <p:strVal val="visible"/>
                                      </p:to>
                                    </p:set>
                                    <p:animEffect transition="in" filter="fade">
                                      <p:cBhvr>
                                        <p:cTn id="63" dur="300"/>
                                        <p:tgtEl>
                                          <p:spTgt spid="237"/>
                                        </p:tgtEl>
                                      </p:cBhvr>
                                    </p:animEffect>
                                  </p:childTnLst>
                                </p:cTn>
                              </p:par>
                            </p:childTnLst>
                          </p:cTn>
                        </p:par>
                        <p:par>
                          <p:cTn id="64" fill="hold">
                            <p:stCondLst>
                              <p:cond delay="4700"/>
                            </p:stCondLst>
                            <p:childTnLst>
                              <p:par>
                                <p:cTn id="65" presetID="10" presetClass="entr" presetSubtype="0" fill="hold" nodeType="afterEffect">
                                  <p:stCondLst>
                                    <p:cond delay="0"/>
                                  </p:stCondLst>
                                  <p:childTnLst>
                                    <p:set>
                                      <p:cBhvr>
                                        <p:cTn id="66" dur="1" fill="hold">
                                          <p:stCondLst>
                                            <p:cond delay="0"/>
                                          </p:stCondLst>
                                        </p:cTn>
                                        <p:tgtEl>
                                          <p:spTgt spid="238"/>
                                        </p:tgtEl>
                                        <p:attrNameLst>
                                          <p:attrName>style.visibility</p:attrName>
                                        </p:attrNameLst>
                                      </p:cBhvr>
                                      <p:to>
                                        <p:strVal val="visible"/>
                                      </p:to>
                                    </p:set>
                                    <p:animEffect transition="in" filter="fade">
                                      <p:cBhvr>
                                        <p:cTn id="67" dur="300"/>
                                        <p:tgtEl>
                                          <p:spTgt spid="238"/>
                                        </p:tgtEl>
                                      </p:cBhvr>
                                    </p:animEffect>
                                  </p:childTnLst>
                                </p:cTn>
                              </p:par>
                            </p:childTnLst>
                          </p:cTn>
                        </p:par>
                        <p:par>
                          <p:cTn id="68" fill="hold">
                            <p:stCondLst>
                              <p:cond delay="5000"/>
                            </p:stCondLst>
                            <p:childTnLst>
                              <p:par>
                                <p:cTn id="69" presetID="10" presetClass="entr" presetSubtype="0" fill="hold" nodeType="afterEffect">
                                  <p:stCondLst>
                                    <p:cond delay="0"/>
                                  </p:stCondLst>
                                  <p:childTnLst>
                                    <p:set>
                                      <p:cBhvr>
                                        <p:cTn id="70" dur="1" fill="hold">
                                          <p:stCondLst>
                                            <p:cond delay="0"/>
                                          </p:stCondLst>
                                        </p:cTn>
                                        <p:tgtEl>
                                          <p:spTgt spid="240"/>
                                        </p:tgtEl>
                                        <p:attrNameLst>
                                          <p:attrName>style.visibility</p:attrName>
                                        </p:attrNameLst>
                                      </p:cBhvr>
                                      <p:to>
                                        <p:strVal val="visible"/>
                                      </p:to>
                                    </p:set>
                                    <p:animEffect transition="in" filter="fade">
                                      <p:cBhvr>
                                        <p:cTn id="71" dur="300"/>
                                        <p:tgtEl>
                                          <p:spTgt spid="240"/>
                                        </p:tgtEl>
                                      </p:cBhvr>
                                    </p:animEffect>
                                  </p:childTnLst>
                                </p:cTn>
                              </p:par>
                            </p:childTnLst>
                          </p:cTn>
                        </p:par>
                        <p:par>
                          <p:cTn id="72" fill="hold">
                            <p:stCondLst>
                              <p:cond delay="5300"/>
                            </p:stCondLst>
                            <p:childTnLst>
                              <p:par>
                                <p:cTn id="73" presetID="10" presetClass="entr" presetSubtype="0" fill="hold" nodeType="afterEffect">
                                  <p:stCondLst>
                                    <p:cond delay="0"/>
                                  </p:stCondLst>
                                  <p:childTnLst>
                                    <p:set>
                                      <p:cBhvr>
                                        <p:cTn id="74" dur="1" fill="hold">
                                          <p:stCondLst>
                                            <p:cond delay="0"/>
                                          </p:stCondLst>
                                        </p:cTn>
                                        <p:tgtEl>
                                          <p:spTgt spid="241"/>
                                        </p:tgtEl>
                                        <p:attrNameLst>
                                          <p:attrName>style.visibility</p:attrName>
                                        </p:attrNameLst>
                                      </p:cBhvr>
                                      <p:to>
                                        <p:strVal val="visible"/>
                                      </p:to>
                                    </p:set>
                                    <p:animEffect transition="in" filter="fade">
                                      <p:cBhvr>
                                        <p:cTn id="75" dur="300"/>
                                        <p:tgtEl>
                                          <p:spTgt spid="24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78"/>
                                        </p:tgtEl>
                                        <p:attrNameLst>
                                          <p:attrName>style.visibility</p:attrName>
                                        </p:attrNameLst>
                                      </p:cBhvr>
                                      <p:to>
                                        <p:strVal val="visible"/>
                                      </p:to>
                                    </p:set>
                                    <p:animEffect transition="in" filter="wipe(down)">
                                      <p:cBhvr>
                                        <p:cTn id="80" dur="500"/>
                                        <p:tgtEl>
                                          <p:spTgt spid="78"/>
                                        </p:tgtEl>
                                      </p:cBhvr>
                                    </p:animEffect>
                                  </p:childTnLst>
                                </p:cTn>
                              </p:par>
                            </p:childTnLst>
                          </p:cTn>
                        </p:par>
                        <p:par>
                          <p:cTn id="81" fill="hold">
                            <p:stCondLst>
                              <p:cond delay="500"/>
                            </p:stCondLst>
                            <p:childTnLst>
                              <p:par>
                                <p:cTn id="82" presetID="10" presetClass="entr" presetSubtype="0" fill="hold" nodeType="afterEffect">
                                  <p:stCondLst>
                                    <p:cond delay="500"/>
                                  </p:stCondLst>
                                  <p:childTnLst>
                                    <p:set>
                                      <p:cBhvr>
                                        <p:cTn id="83" dur="1" fill="hold">
                                          <p:stCondLst>
                                            <p:cond delay="0"/>
                                          </p:stCondLst>
                                        </p:cTn>
                                        <p:tgtEl>
                                          <p:spTgt spid="136"/>
                                        </p:tgtEl>
                                        <p:attrNameLst>
                                          <p:attrName>style.visibility</p:attrName>
                                        </p:attrNameLst>
                                      </p:cBhvr>
                                      <p:to>
                                        <p:strVal val="visible"/>
                                      </p:to>
                                    </p:set>
                                    <p:animEffect transition="in" filter="fade">
                                      <p:cBhvr>
                                        <p:cTn id="84" dur="500"/>
                                        <p:tgtEl>
                                          <p:spTgt spid="136"/>
                                        </p:tgtEl>
                                      </p:cBhvr>
                                    </p:animEffect>
                                  </p:childTnLst>
                                </p:cTn>
                              </p:par>
                            </p:childTnLst>
                          </p:cTn>
                        </p:par>
                        <p:par>
                          <p:cTn id="85" fill="hold">
                            <p:stCondLst>
                              <p:cond delay="1500"/>
                            </p:stCondLst>
                            <p:childTnLst>
                              <p:par>
                                <p:cTn id="86" presetID="10" presetClass="entr" presetSubtype="0" fill="hold" nodeType="afterEffect">
                                  <p:stCondLst>
                                    <p:cond delay="0"/>
                                  </p:stCondLst>
                                  <p:childTnLst>
                                    <p:set>
                                      <p:cBhvr>
                                        <p:cTn id="87" dur="1" fill="hold">
                                          <p:stCondLst>
                                            <p:cond delay="0"/>
                                          </p:stCondLst>
                                        </p:cTn>
                                        <p:tgtEl>
                                          <p:spTgt spid="143"/>
                                        </p:tgtEl>
                                        <p:attrNameLst>
                                          <p:attrName>style.visibility</p:attrName>
                                        </p:attrNameLst>
                                      </p:cBhvr>
                                      <p:to>
                                        <p:strVal val="visible"/>
                                      </p:to>
                                    </p:set>
                                    <p:animEffect transition="in" filter="fade">
                                      <p:cBhvr>
                                        <p:cTn id="88" dur="500"/>
                                        <p:tgtEl>
                                          <p:spTgt spid="143"/>
                                        </p:tgtEl>
                                      </p:cBhvr>
                                    </p:animEffect>
                                  </p:childTnLst>
                                </p:cTn>
                              </p:par>
                            </p:childTnLst>
                          </p:cTn>
                        </p:par>
                        <p:par>
                          <p:cTn id="89" fill="hold">
                            <p:stCondLst>
                              <p:cond delay="2000"/>
                            </p:stCondLst>
                            <p:childTnLst>
                              <p:par>
                                <p:cTn id="90" presetID="10" presetClass="entr" presetSubtype="0" fill="hold" nodeType="afterEffect">
                                  <p:stCondLst>
                                    <p:cond delay="0"/>
                                  </p:stCondLst>
                                  <p:childTnLst>
                                    <p:set>
                                      <p:cBhvr>
                                        <p:cTn id="91" dur="1" fill="hold">
                                          <p:stCondLst>
                                            <p:cond delay="0"/>
                                          </p:stCondLst>
                                        </p:cTn>
                                        <p:tgtEl>
                                          <p:spTgt spid="375"/>
                                        </p:tgtEl>
                                        <p:attrNameLst>
                                          <p:attrName>style.visibility</p:attrName>
                                        </p:attrNameLst>
                                      </p:cBhvr>
                                      <p:to>
                                        <p:strVal val="visible"/>
                                      </p:to>
                                    </p:set>
                                    <p:animEffect transition="in" filter="fade">
                                      <p:cBhvr>
                                        <p:cTn id="92" dur="500"/>
                                        <p:tgtEl>
                                          <p:spTgt spid="375"/>
                                        </p:tgtEl>
                                      </p:cBhvr>
                                    </p:animEffect>
                                  </p:childTnLst>
                                </p:cTn>
                              </p:par>
                            </p:childTnLst>
                          </p:cTn>
                        </p:par>
                        <p:par>
                          <p:cTn id="93" fill="hold">
                            <p:stCondLst>
                              <p:cond delay="2500"/>
                            </p:stCondLst>
                            <p:childTnLst>
                              <p:par>
                                <p:cTn id="94" presetID="10" presetClass="entr" presetSubtype="0" fill="hold" nodeType="afterEffect">
                                  <p:stCondLst>
                                    <p:cond delay="0"/>
                                  </p:stCondLst>
                                  <p:childTnLst>
                                    <p:set>
                                      <p:cBhvr>
                                        <p:cTn id="95" dur="1" fill="hold">
                                          <p:stCondLst>
                                            <p:cond delay="0"/>
                                          </p:stCondLst>
                                        </p:cTn>
                                        <p:tgtEl>
                                          <p:spTgt spid="380"/>
                                        </p:tgtEl>
                                        <p:attrNameLst>
                                          <p:attrName>style.visibility</p:attrName>
                                        </p:attrNameLst>
                                      </p:cBhvr>
                                      <p:to>
                                        <p:strVal val="visible"/>
                                      </p:to>
                                    </p:set>
                                    <p:animEffect transition="in" filter="fade">
                                      <p:cBhvr>
                                        <p:cTn id="96" dur="500"/>
                                        <p:tgtEl>
                                          <p:spTgt spid="380"/>
                                        </p:tgtEl>
                                      </p:cBhvr>
                                    </p:animEffect>
                                  </p:childTnLst>
                                </p:cTn>
                              </p:par>
                            </p:childTnLst>
                          </p:cTn>
                        </p:par>
                        <p:par>
                          <p:cTn id="97" fill="hold">
                            <p:stCondLst>
                              <p:cond delay="3000"/>
                            </p:stCondLst>
                            <p:childTnLst>
                              <p:par>
                                <p:cTn id="98" presetID="10" presetClass="entr" presetSubtype="0" fill="hold" nodeType="afterEffect">
                                  <p:stCondLst>
                                    <p:cond delay="0"/>
                                  </p:stCondLst>
                                  <p:childTnLst>
                                    <p:set>
                                      <p:cBhvr>
                                        <p:cTn id="99" dur="1" fill="hold">
                                          <p:stCondLst>
                                            <p:cond delay="0"/>
                                          </p:stCondLst>
                                        </p:cTn>
                                        <p:tgtEl>
                                          <p:spTgt spid="395"/>
                                        </p:tgtEl>
                                        <p:attrNameLst>
                                          <p:attrName>style.visibility</p:attrName>
                                        </p:attrNameLst>
                                      </p:cBhvr>
                                      <p:to>
                                        <p:strVal val="visible"/>
                                      </p:to>
                                    </p:set>
                                    <p:animEffect transition="in" filter="fade">
                                      <p:cBhvr>
                                        <p:cTn id="100" dur="500"/>
                                        <p:tgtEl>
                                          <p:spTgt spid="395"/>
                                        </p:tgtEl>
                                      </p:cBhvr>
                                    </p:animEffect>
                                  </p:childTnLst>
                                </p:cTn>
                              </p:par>
                            </p:childTnLst>
                          </p:cTn>
                        </p:par>
                        <p:par>
                          <p:cTn id="101" fill="hold">
                            <p:stCondLst>
                              <p:cond delay="3500"/>
                            </p:stCondLst>
                            <p:childTnLst>
                              <p:par>
                                <p:cTn id="102" presetID="10" presetClass="entr" presetSubtype="0" fill="hold" nodeType="afterEffect">
                                  <p:stCondLst>
                                    <p:cond delay="0"/>
                                  </p:stCondLst>
                                  <p:childTnLst>
                                    <p:set>
                                      <p:cBhvr>
                                        <p:cTn id="103" dur="1" fill="hold">
                                          <p:stCondLst>
                                            <p:cond delay="0"/>
                                          </p:stCondLst>
                                        </p:cTn>
                                        <p:tgtEl>
                                          <p:spTgt spid="387"/>
                                        </p:tgtEl>
                                        <p:attrNameLst>
                                          <p:attrName>style.visibility</p:attrName>
                                        </p:attrNameLst>
                                      </p:cBhvr>
                                      <p:to>
                                        <p:strVal val="visible"/>
                                      </p:to>
                                    </p:set>
                                    <p:animEffect transition="in" filter="fade">
                                      <p:cBhvr>
                                        <p:cTn id="104" dur="500"/>
                                        <p:tgtEl>
                                          <p:spTgt spid="387"/>
                                        </p:tgtEl>
                                      </p:cBhvr>
                                    </p:animEffect>
                                  </p:childTnLst>
                                </p:cTn>
                              </p:par>
                            </p:childTnLst>
                          </p:cTn>
                        </p:par>
                        <p:par>
                          <p:cTn id="105" fill="hold">
                            <p:stCondLst>
                              <p:cond delay="4000"/>
                            </p:stCondLst>
                            <p:childTnLst>
                              <p:par>
                                <p:cTn id="106" presetID="10" presetClass="entr" presetSubtype="0" fill="hold" nodeType="afterEffect">
                                  <p:stCondLst>
                                    <p:cond delay="0"/>
                                  </p:stCondLst>
                                  <p:childTnLst>
                                    <p:set>
                                      <p:cBhvr>
                                        <p:cTn id="107" dur="1" fill="hold">
                                          <p:stCondLst>
                                            <p:cond delay="0"/>
                                          </p:stCondLst>
                                        </p:cTn>
                                        <p:tgtEl>
                                          <p:spTgt spid="394"/>
                                        </p:tgtEl>
                                        <p:attrNameLst>
                                          <p:attrName>style.visibility</p:attrName>
                                        </p:attrNameLst>
                                      </p:cBhvr>
                                      <p:to>
                                        <p:strVal val="visible"/>
                                      </p:to>
                                    </p:set>
                                    <p:animEffect transition="in" filter="fade">
                                      <p:cBhvr>
                                        <p:cTn id="108" dur="500"/>
                                        <p:tgtEl>
                                          <p:spTgt spid="394"/>
                                        </p:tgtEl>
                                      </p:cBhvr>
                                    </p:animEffect>
                                  </p:childTnLst>
                                </p:cTn>
                              </p:par>
                            </p:childTnLst>
                          </p:cTn>
                        </p:par>
                        <p:par>
                          <p:cTn id="109" fill="hold">
                            <p:stCondLst>
                              <p:cond delay="4500"/>
                            </p:stCondLst>
                            <p:childTnLst>
                              <p:par>
                                <p:cTn id="110" presetID="22" presetClass="entr" presetSubtype="8" fill="hold" grpId="0" nodeType="afterEffect">
                                  <p:stCondLst>
                                    <p:cond delay="0"/>
                                  </p:stCondLst>
                                  <p:childTnLst>
                                    <p:set>
                                      <p:cBhvr>
                                        <p:cTn id="111" dur="1" fill="hold">
                                          <p:stCondLst>
                                            <p:cond delay="0"/>
                                          </p:stCondLst>
                                        </p:cTn>
                                        <p:tgtEl>
                                          <p:spTgt spid="75"/>
                                        </p:tgtEl>
                                        <p:attrNameLst>
                                          <p:attrName>style.visibility</p:attrName>
                                        </p:attrNameLst>
                                      </p:cBhvr>
                                      <p:to>
                                        <p:strVal val="visible"/>
                                      </p:to>
                                    </p:set>
                                    <p:animEffect transition="in" filter="wipe(left)">
                                      <p:cBhvr>
                                        <p:cTn id="112" dur="500"/>
                                        <p:tgtEl>
                                          <p:spTgt spid="75"/>
                                        </p:tgtEl>
                                      </p:cBhvr>
                                    </p:animEffect>
                                  </p:childTnLst>
                                </p:cTn>
                              </p:par>
                            </p:childTnLst>
                          </p:cTn>
                        </p:par>
                        <p:par>
                          <p:cTn id="113" fill="hold">
                            <p:stCondLst>
                              <p:cond delay="5000"/>
                            </p:stCondLst>
                            <p:childTnLst>
                              <p:par>
                                <p:cTn id="114" presetID="10" presetClass="entr" presetSubtype="0" fill="hold" nodeType="afterEffect">
                                  <p:stCondLst>
                                    <p:cond delay="0"/>
                                  </p:stCondLst>
                                  <p:childTnLst>
                                    <p:set>
                                      <p:cBhvr>
                                        <p:cTn id="115" dur="1" fill="hold">
                                          <p:stCondLst>
                                            <p:cond delay="0"/>
                                          </p:stCondLst>
                                        </p:cTn>
                                        <p:tgtEl>
                                          <p:spTgt spid="332"/>
                                        </p:tgtEl>
                                        <p:attrNameLst>
                                          <p:attrName>style.visibility</p:attrName>
                                        </p:attrNameLst>
                                      </p:cBhvr>
                                      <p:to>
                                        <p:strVal val="visible"/>
                                      </p:to>
                                    </p:set>
                                    <p:animEffect transition="in" filter="fade">
                                      <p:cBhvr>
                                        <p:cTn id="116" dur="500"/>
                                        <p:tgtEl>
                                          <p:spTgt spid="332"/>
                                        </p:tgtEl>
                                      </p:cBhvr>
                                    </p:animEffect>
                                  </p:childTnLst>
                                </p:cTn>
                              </p:par>
                              <p:par>
                                <p:cTn id="117" presetID="10" presetClass="entr" presetSubtype="0" fill="hold" nodeType="withEffect">
                                  <p:stCondLst>
                                    <p:cond delay="0"/>
                                  </p:stCondLst>
                                  <p:childTnLst>
                                    <p:set>
                                      <p:cBhvr>
                                        <p:cTn id="118" dur="1" fill="hold">
                                          <p:stCondLst>
                                            <p:cond delay="0"/>
                                          </p:stCondLst>
                                        </p:cTn>
                                        <p:tgtEl>
                                          <p:spTgt spid="334"/>
                                        </p:tgtEl>
                                        <p:attrNameLst>
                                          <p:attrName>style.visibility</p:attrName>
                                        </p:attrNameLst>
                                      </p:cBhvr>
                                      <p:to>
                                        <p:strVal val="visible"/>
                                      </p:to>
                                    </p:set>
                                    <p:animEffect transition="in" filter="fade">
                                      <p:cBhvr>
                                        <p:cTn id="119" dur="500"/>
                                        <p:tgtEl>
                                          <p:spTgt spid="334"/>
                                        </p:tgtEl>
                                      </p:cBhvr>
                                    </p:animEffect>
                                  </p:childTnLst>
                                </p:cTn>
                              </p:par>
                              <p:par>
                                <p:cTn id="120" presetID="10" presetClass="entr" presetSubtype="0" fill="hold" nodeType="withEffect">
                                  <p:stCondLst>
                                    <p:cond delay="0"/>
                                  </p:stCondLst>
                                  <p:childTnLst>
                                    <p:set>
                                      <p:cBhvr>
                                        <p:cTn id="121" dur="1" fill="hold">
                                          <p:stCondLst>
                                            <p:cond delay="0"/>
                                          </p:stCondLst>
                                        </p:cTn>
                                        <p:tgtEl>
                                          <p:spTgt spid="335"/>
                                        </p:tgtEl>
                                        <p:attrNameLst>
                                          <p:attrName>style.visibility</p:attrName>
                                        </p:attrNameLst>
                                      </p:cBhvr>
                                      <p:to>
                                        <p:strVal val="visible"/>
                                      </p:to>
                                    </p:set>
                                    <p:animEffect transition="in" filter="fade">
                                      <p:cBhvr>
                                        <p:cTn id="122" dur="500"/>
                                        <p:tgtEl>
                                          <p:spTgt spid="335"/>
                                        </p:tgtEl>
                                      </p:cBhvr>
                                    </p:animEffect>
                                  </p:childTnLst>
                                </p:cTn>
                              </p:par>
                              <p:par>
                                <p:cTn id="123" presetID="10" presetClass="entr" presetSubtype="0" fill="hold" nodeType="withEffect">
                                  <p:stCondLst>
                                    <p:cond delay="0"/>
                                  </p:stCondLst>
                                  <p:childTnLst>
                                    <p:set>
                                      <p:cBhvr>
                                        <p:cTn id="124" dur="1" fill="hold">
                                          <p:stCondLst>
                                            <p:cond delay="0"/>
                                          </p:stCondLst>
                                        </p:cTn>
                                        <p:tgtEl>
                                          <p:spTgt spid="331"/>
                                        </p:tgtEl>
                                        <p:attrNameLst>
                                          <p:attrName>style.visibility</p:attrName>
                                        </p:attrNameLst>
                                      </p:cBhvr>
                                      <p:to>
                                        <p:strVal val="visible"/>
                                      </p:to>
                                    </p:set>
                                    <p:animEffect transition="in" filter="fade">
                                      <p:cBhvr>
                                        <p:cTn id="125" dur="500"/>
                                        <p:tgtEl>
                                          <p:spTgt spid="331"/>
                                        </p:tgtEl>
                                      </p:cBhvr>
                                    </p:animEffect>
                                  </p:childTnLst>
                                </p:cTn>
                              </p:par>
                              <p:par>
                                <p:cTn id="126" presetID="10" presetClass="entr" presetSubtype="0" fill="hold" nodeType="withEffect">
                                  <p:stCondLst>
                                    <p:cond delay="0"/>
                                  </p:stCondLst>
                                  <p:childTnLst>
                                    <p:set>
                                      <p:cBhvr>
                                        <p:cTn id="127" dur="1" fill="hold">
                                          <p:stCondLst>
                                            <p:cond delay="0"/>
                                          </p:stCondLst>
                                        </p:cTn>
                                        <p:tgtEl>
                                          <p:spTgt spid="333"/>
                                        </p:tgtEl>
                                        <p:attrNameLst>
                                          <p:attrName>style.visibility</p:attrName>
                                        </p:attrNameLst>
                                      </p:cBhvr>
                                      <p:to>
                                        <p:strVal val="visible"/>
                                      </p:to>
                                    </p:set>
                                    <p:animEffect transition="in" filter="fade">
                                      <p:cBhvr>
                                        <p:cTn id="128" dur="500"/>
                                        <p:tgtEl>
                                          <p:spTgt spid="333"/>
                                        </p:tgtEl>
                                      </p:cBhvr>
                                    </p:animEffect>
                                  </p:childTnLst>
                                </p:cTn>
                              </p:par>
                              <p:par>
                                <p:cTn id="129" presetID="10" presetClass="entr" presetSubtype="0" fill="hold" nodeType="withEffect">
                                  <p:stCondLst>
                                    <p:cond delay="0"/>
                                  </p:stCondLst>
                                  <p:childTnLst>
                                    <p:set>
                                      <p:cBhvr>
                                        <p:cTn id="130" dur="1" fill="hold">
                                          <p:stCondLst>
                                            <p:cond delay="0"/>
                                          </p:stCondLst>
                                        </p:cTn>
                                        <p:tgtEl>
                                          <p:spTgt spid="336"/>
                                        </p:tgtEl>
                                        <p:attrNameLst>
                                          <p:attrName>style.visibility</p:attrName>
                                        </p:attrNameLst>
                                      </p:cBhvr>
                                      <p:to>
                                        <p:strVal val="visible"/>
                                      </p:to>
                                    </p:set>
                                    <p:animEffect transition="in" filter="fade">
                                      <p:cBhvr>
                                        <p:cTn id="131" dur="500"/>
                                        <p:tgtEl>
                                          <p:spTgt spid="336"/>
                                        </p:tgtEl>
                                      </p:cBhvr>
                                    </p:animEffect>
                                  </p:childTnLst>
                                </p:cTn>
                              </p:par>
                              <p:par>
                                <p:cTn id="132" presetID="10" presetClass="entr" presetSubtype="0" fill="hold" nodeType="withEffect">
                                  <p:stCondLst>
                                    <p:cond delay="0"/>
                                  </p:stCondLst>
                                  <p:childTnLst>
                                    <p:set>
                                      <p:cBhvr>
                                        <p:cTn id="133" dur="1" fill="hold">
                                          <p:stCondLst>
                                            <p:cond delay="0"/>
                                          </p:stCondLst>
                                        </p:cTn>
                                        <p:tgtEl>
                                          <p:spTgt spid="417"/>
                                        </p:tgtEl>
                                        <p:attrNameLst>
                                          <p:attrName>style.visibility</p:attrName>
                                        </p:attrNameLst>
                                      </p:cBhvr>
                                      <p:to>
                                        <p:strVal val="visible"/>
                                      </p:to>
                                    </p:set>
                                    <p:animEffect transition="in" filter="fade">
                                      <p:cBhvr>
                                        <p:cTn id="134" dur="500"/>
                                        <p:tgtEl>
                                          <p:spTgt spid="417"/>
                                        </p:tgtEl>
                                      </p:cBhvr>
                                    </p:animEffect>
                                  </p:childTnLst>
                                </p:cTn>
                              </p:par>
                            </p:childTnLst>
                          </p:cTn>
                        </p:par>
                        <p:par>
                          <p:cTn id="135" fill="hold">
                            <p:stCondLst>
                              <p:cond delay="5500"/>
                            </p:stCondLst>
                            <p:childTnLst>
                              <p:par>
                                <p:cTn id="136" presetID="22" presetClass="entr" presetSubtype="2" fill="hold" grpId="0" nodeType="afterEffect">
                                  <p:stCondLst>
                                    <p:cond delay="0"/>
                                  </p:stCondLst>
                                  <p:childTnLst>
                                    <p:set>
                                      <p:cBhvr>
                                        <p:cTn id="137" dur="1" fill="hold">
                                          <p:stCondLst>
                                            <p:cond delay="0"/>
                                          </p:stCondLst>
                                        </p:cTn>
                                        <p:tgtEl>
                                          <p:spTgt spid="71"/>
                                        </p:tgtEl>
                                        <p:attrNameLst>
                                          <p:attrName>style.visibility</p:attrName>
                                        </p:attrNameLst>
                                      </p:cBhvr>
                                      <p:to>
                                        <p:strVal val="visible"/>
                                      </p:to>
                                    </p:set>
                                    <p:animEffect transition="in" filter="wipe(right)">
                                      <p:cBhvr>
                                        <p:cTn id="138" dur="500"/>
                                        <p:tgtEl>
                                          <p:spTgt spid="71"/>
                                        </p:tgtEl>
                                      </p:cBhvr>
                                    </p:animEffect>
                                  </p:childTnLst>
                                </p:cTn>
                              </p:par>
                            </p:childTnLst>
                          </p:cTn>
                        </p:par>
                        <p:par>
                          <p:cTn id="139" fill="hold">
                            <p:stCondLst>
                              <p:cond delay="6000"/>
                            </p:stCondLst>
                            <p:childTnLst>
                              <p:par>
                                <p:cTn id="140" presetID="10" presetClass="entr" presetSubtype="0" fill="hold" nodeType="afterEffect">
                                  <p:stCondLst>
                                    <p:cond delay="0"/>
                                  </p:stCondLst>
                                  <p:childTnLst>
                                    <p:set>
                                      <p:cBhvr>
                                        <p:cTn id="141" dur="1" fill="hold">
                                          <p:stCondLst>
                                            <p:cond delay="0"/>
                                          </p:stCondLst>
                                        </p:cTn>
                                        <p:tgtEl>
                                          <p:spTgt spid="337"/>
                                        </p:tgtEl>
                                        <p:attrNameLst>
                                          <p:attrName>style.visibility</p:attrName>
                                        </p:attrNameLst>
                                      </p:cBhvr>
                                      <p:to>
                                        <p:strVal val="visible"/>
                                      </p:to>
                                    </p:set>
                                    <p:animEffect transition="in" filter="fade">
                                      <p:cBhvr>
                                        <p:cTn id="142" dur="500"/>
                                        <p:tgtEl>
                                          <p:spTgt spid="337"/>
                                        </p:tgtEl>
                                      </p:cBhvr>
                                    </p:animEffect>
                                  </p:childTnLst>
                                </p:cTn>
                              </p:par>
                              <p:par>
                                <p:cTn id="143" presetID="10" presetClass="entr" presetSubtype="0" fill="hold" nodeType="withEffect">
                                  <p:stCondLst>
                                    <p:cond delay="0"/>
                                  </p:stCondLst>
                                  <p:childTnLst>
                                    <p:set>
                                      <p:cBhvr>
                                        <p:cTn id="144" dur="1" fill="hold">
                                          <p:stCondLst>
                                            <p:cond delay="0"/>
                                          </p:stCondLst>
                                        </p:cTn>
                                        <p:tgtEl>
                                          <p:spTgt spid="328"/>
                                        </p:tgtEl>
                                        <p:attrNameLst>
                                          <p:attrName>style.visibility</p:attrName>
                                        </p:attrNameLst>
                                      </p:cBhvr>
                                      <p:to>
                                        <p:strVal val="visible"/>
                                      </p:to>
                                    </p:set>
                                    <p:animEffect transition="in" filter="fade">
                                      <p:cBhvr>
                                        <p:cTn id="145" dur="500"/>
                                        <p:tgtEl>
                                          <p:spTgt spid="328"/>
                                        </p:tgtEl>
                                      </p:cBhvr>
                                    </p:animEffect>
                                  </p:childTnLst>
                                </p:cTn>
                              </p:par>
                              <p:par>
                                <p:cTn id="146" presetID="10" presetClass="entr" presetSubtype="0" fill="hold" nodeType="withEffect">
                                  <p:stCondLst>
                                    <p:cond delay="0"/>
                                  </p:stCondLst>
                                  <p:childTnLst>
                                    <p:set>
                                      <p:cBhvr>
                                        <p:cTn id="147" dur="1" fill="hold">
                                          <p:stCondLst>
                                            <p:cond delay="0"/>
                                          </p:stCondLst>
                                        </p:cTn>
                                        <p:tgtEl>
                                          <p:spTgt spid="338"/>
                                        </p:tgtEl>
                                        <p:attrNameLst>
                                          <p:attrName>style.visibility</p:attrName>
                                        </p:attrNameLst>
                                      </p:cBhvr>
                                      <p:to>
                                        <p:strVal val="visible"/>
                                      </p:to>
                                    </p:set>
                                    <p:animEffect transition="in" filter="fade">
                                      <p:cBhvr>
                                        <p:cTn id="148" dur="500"/>
                                        <p:tgtEl>
                                          <p:spTgt spid="338"/>
                                        </p:tgtEl>
                                      </p:cBhvr>
                                    </p:animEffect>
                                  </p:childTnLst>
                                </p:cTn>
                              </p:par>
                              <p:par>
                                <p:cTn id="149" presetID="10" presetClass="entr" presetSubtype="0" fill="hold" nodeType="withEffect">
                                  <p:stCondLst>
                                    <p:cond delay="0"/>
                                  </p:stCondLst>
                                  <p:childTnLst>
                                    <p:set>
                                      <p:cBhvr>
                                        <p:cTn id="150" dur="1" fill="hold">
                                          <p:stCondLst>
                                            <p:cond delay="0"/>
                                          </p:stCondLst>
                                        </p:cTn>
                                        <p:tgtEl>
                                          <p:spTgt spid="339"/>
                                        </p:tgtEl>
                                        <p:attrNameLst>
                                          <p:attrName>style.visibility</p:attrName>
                                        </p:attrNameLst>
                                      </p:cBhvr>
                                      <p:to>
                                        <p:strVal val="visible"/>
                                      </p:to>
                                    </p:set>
                                    <p:animEffect transition="in" filter="fade">
                                      <p:cBhvr>
                                        <p:cTn id="151" dur="500"/>
                                        <p:tgtEl>
                                          <p:spTgt spid="339"/>
                                        </p:tgtEl>
                                      </p:cBhvr>
                                    </p:animEffect>
                                  </p:childTnLst>
                                </p:cTn>
                              </p:par>
                              <p:par>
                                <p:cTn id="152" presetID="10" presetClass="entr" presetSubtype="0" fill="hold" nodeType="withEffect">
                                  <p:stCondLst>
                                    <p:cond delay="0"/>
                                  </p:stCondLst>
                                  <p:childTnLst>
                                    <p:set>
                                      <p:cBhvr>
                                        <p:cTn id="153" dur="1" fill="hold">
                                          <p:stCondLst>
                                            <p:cond delay="0"/>
                                          </p:stCondLst>
                                        </p:cTn>
                                        <p:tgtEl>
                                          <p:spTgt spid="340"/>
                                        </p:tgtEl>
                                        <p:attrNameLst>
                                          <p:attrName>style.visibility</p:attrName>
                                        </p:attrNameLst>
                                      </p:cBhvr>
                                      <p:to>
                                        <p:strVal val="visible"/>
                                      </p:to>
                                    </p:set>
                                    <p:animEffect transition="in" filter="fade">
                                      <p:cBhvr>
                                        <p:cTn id="154" dur="500"/>
                                        <p:tgtEl>
                                          <p:spTgt spid="340"/>
                                        </p:tgtEl>
                                      </p:cBhvr>
                                    </p:animEffect>
                                  </p:childTnLst>
                                </p:cTn>
                              </p:par>
                              <p:par>
                                <p:cTn id="155" presetID="10" presetClass="entr" presetSubtype="0" fill="hold" nodeType="withEffect">
                                  <p:stCondLst>
                                    <p:cond delay="0"/>
                                  </p:stCondLst>
                                  <p:childTnLst>
                                    <p:set>
                                      <p:cBhvr>
                                        <p:cTn id="156" dur="1" fill="hold">
                                          <p:stCondLst>
                                            <p:cond delay="0"/>
                                          </p:stCondLst>
                                        </p:cTn>
                                        <p:tgtEl>
                                          <p:spTgt spid="341"/>
                                        </p:tgtEl>
                                        <p:attrNameLst>
                                          <p:attrName>style.visibility</p:attrName>
                                        </p:attrNameLst>
                                      </p:cBhvr>
                                      <p:to>
                                        <p:strVal val="visible"/>
                                      </p:to>
                                    </p:set>
                                    <p:animEffect transition="in" filter="fade">
                                      <p:cBhvr>
                                        <p:cTn id="157" dur="500"/>
                                        <p:tgtEl>
                                          <p:spTgt spid="341"/>
                                        </p:tgtEl>
                                      </p:cBhvr>
                                    </p:animEffect>
                                  </p:childTnLst>
                                </p:cTn>
                              </p:par>
                              <p:par>
                                <p:cTn id="158" presetID="10" presetClass="entr" presetSubtype="0" fill="hold" nodeType="withEffect">
                                  <p:stCondLst>
                                    <p:cond delay="0"/>
                                  </p:stCondLst>
                                  <p:childTnLst>
                                    <p:set>
                                      <p:cBhvr>
                                        <p:cTn id="159" dur="1" fill="hold">
                                          <p:stCondLst>
                                            <p:cond delay="0"/>
                                          </p:stCondLst>
                                        </p:cTn>
                                        <p:tgtEl>
                                          <p:spTgt spid="242"/>
                                        </p:tgtEl>
                                        <p:attrNameLst>
                                          <p:attrName>style.visibility</p:attrName>
                                        </p:attrNameLst>
                                      </p:cBhvr>
                                      <p:to>
                                        <p:strVal val="visible"/>
                                      </p:to>
                                    </p:set>
                                    <p:animEffect transition="in" filter="fade">
                                      <p:cBhvr>
                                        <p:cTn id="160" dur="500"/>
                                        <p:tgtEl>
                                          <p:spTgt spid="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5" grpId="0" animBg="1"/>
      <p:bldP spid="87" grpId="0" animBg="1"/>
      <p:bldP spid="31" grpId="0" animBg="1"/>
      <p:bldP spid="32" grpId="0" animBg="1"/>
      <p:bldP spid="56" grpId="0" animBg="1"/>
      <p:bldP spid="71" grpId="0" animBg="1"/>
      <p:bldP spid="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Azure </a:t>
            </a:r>
            <a:r>
              <a:rPr lang="en-US" altLang="zh-CN" smtClean="0"/>
              <a:t>Virtual Networks</a:t>
            </a:r>
            <a:endParaRPr lang="en-US" dirty="0"/>
          </a:p>
        </p:txBody>
      </p:sp>
      <p:sp>
        <p:nvSpPr>
          <p:cNvPr id="6" name="Subtitle 5"/>
          <p:cNvSpPr>
            <a:spLocks noGrp="1"/>
          </p:cNvSpPr>
          <p:nvPr>
            <p:ph sz="quarter" idx="12"/>
          </p:nvPr>
        </p:nvSpPr>
        <p:spPr/>
        <p:txBody>
          <a:bodyPr/>
          <a:lstStyle/>
          <a:p>
            <a:r>
              <a:rPr lang="en-US" altLang="zh-CN" smtClean="0">
                <a:sym typeface="Wingdings" panose="05000000000000000000" pitchFamily="2" charset="2"/>
              </a:rPr>
              <a:t>A protected private virtual network in cloud</a:t>
            </a:r>
            <a:endParaRPr lang="en-US" smtClean="0"/>
          </a:p>
          <a:p>
            <a:r>
              <a:rPr lang="en-US" smtClean="0">
                <a:sym typeface="Wingdings" panose="05000000000000000000" pitchFamily="2" charset="2"/>
              </a:rPr>
              <a:t>Extend enterprise networks into Azure</a:t>
            </a:r>
            <a:endParaRPr lang="en-US" smtClean="0"/>
          </a:p>
          <a:p>
            <a:r>
              <a:rPr lang="en-US" smtClean="0">
                <a:sym typeface="Wingdings" panose="05000000000000000000" pitchFamily="2" charset="2"/>
              </a:rPr>
              <a:t>Cross-premises connectivity</a:t>
            </a:r>
            <a:endParaRPr lang="en-US" dirty="0">
              <a:sym typeface="Wingdings" panose="05000000000000000000" pitchFamily="2" charset="2"/>
            </a:endParaRPr>
          </a:p>
        </p:txBody>
      </p:sp>
    </p:spTree>
    <p:extLst>
      <p:ext uri="{BB962C8B-B14F-4D97-AF65-F5344CB8AC3E}">
        <p14:creationId xmlns:p14="http://schemas.microsoft.com/office/powerpoint/2010/main" val="2325439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Cross-premises Connectivity</a:t>
            </a:r>
            <a:endParaRPr lang="en-US" dirty="0"/>
          </a:p>
        </p:txBody>
      </p:sp>
      <p:sp>
        <p:nvSpPr>
          <p:cNvPr id="3" name="Content Placeholder 2"/>
          <p:cNvSpPr>
            <a:spLocks noGrp="1"/>
          </p:cNvSpPr>
          <p:nvPr>
            <p:ph sz="quarter" idx="12"/>
          </p:nvPr>
        </p:nvSpPr>
        <p:spPr/>
        <p:txBody>
          <a:bodyPr/>
          <a:lstStyle/>
          <a:p>
            <a:r>
              <a:rPr lang="en-US" smtClean="0"/>
              <a:t>Site-to</a:t>
            </a:r>
            <a:r>
              <a:rPr lang="en-US" altLang="zh-CN" smtClean="0"/>
              <a:t>-site</a:t>
            </a:r>
          </a:p>
          <a:p>
            <a:pPr lvl="1"/>
            <a:r>
              <a:rPr lang="en-US" altLang="zh-CN" smtClean="0"/>
              <a:t>Create a secure connection between your on-premises site and your virtual network</a:t>
            </a:r>
          </a:p>
          <a:p>
            <a:r>
              <a:rPr lang="en-US" altLang="zh-CN" smtClean="0"/>
              <a:t>Point-to-site</a:t>
            </a:r>
          </a:p>
          <a:p>
            <a:pPr lvl="1"/>
            <a:r>
              <a:rPr lang="en-US" altLang="zh-CN" smtClean="0"/>
              <a:t>Create a secure connection via VPN to your virtual network</a:t>
            </a:r>
          </a:p>
          <a:p>
            <a:r>
              <a:rPr lang="en-US" altLang="zh-CN" smtClean="0"/>
              <a:t>ExpressRouteTM</a:t>
            </a:r>
          </a:p>
          <a:p>
            <a:pPr lvl="1"/>
            <a:r>
              <a:rPr lang="en-US" altLang="zh-CN" smtClean="0"/>
              <a:t>Create a private connection between Azure data centers and infrastructures on your premises or in a co-location environment.</a:t>
            </a:r>
          </a:p>
          <a:p>
            <a:pPr lvl="2"/>
            <a:r>
              <a:rPr lang="en-US" altLang="zh-CN" smtClean="0"/>
              <a:t>Connect at an ExpressRoute location (Exchange Provider facility)</a:t>
            </a:r>
          </a:p>
          <a:p>
            <a:pPr lvl="2"/>
            <a:r>
              <a:rPr lang="en-US" altLang="zh-CN" smtClean="0"/>
              <a:t>Direct connect via a Network Service Provider</a:t>
            </a:r>
          </a:p>
          <a:p>
            <a:pPr lvl="1"/>
            <a:endParaRPr lang="en-US" altLang="zh-CN" dirty="0"/>
          </a:p>
        </p:txBody>
      </p:sp>
      <p:sp>
        <p:nvSpPr>
          <p:cNvPr id="8" name="TextBox 7"/>
          <p:cNvSpPr txBox="1"/>
          <p:nvPr/>
        </p:nvSpPr>
        <p:spPr>
          <a:xfrm>
            <a:off x="610909" y="6380761"/>
            <a:ext cx="1900229" cy="388129"/>
          </a:xfrm>
          <a:prstGeom prst="rect">
            <a:avLst/>
          </a:prstGeom>
          <a:noFill/>
        </p:spPr>
        <p:txBody>
          <a:bodyPr wrap="none" rtlCol="0">
            <a:spAutoFit/>
          </a:bodyPr>
          <a:lstStyle/>
          <a:p>
            <a:r>
              <a:rPr lang="en-US" sz="1873" dirty="0">
                <a:solidFill>
                  <a:schemeClr val="bg1"/>
                </a:solidFill>
              </a:rPr>
              <a:t>Microsoft Azure</a:t>
            </a:r>
          </a:p>
        </p:txBody>
      </p:sp>
      <p:grpSp>
        <p:nvGrpSpPr>
          <p:cNvPr id="6" name="Group 5"/>
          <p:cNvGrpSpPr/>
          <p:nvPr/>
        </p:nvGrpSpPr>
        <p:grpSpPr>
          <a:xfrm>
            <a:off x="6203499" y="4925010"/>
            <a:ext cx="5181821" cy="1603214"/>
            <a:chOff x="6810148" y="4977493"/>
            <a:chExt cx="4214130" cy="1295615"/>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0148" y="4977493"/>
              <a:ext cx="495300" cy="4953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4458" y="5025118"/>
              <a:ext cx="933450" cy="44767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36918" y="5065993"/>
              <a:ext cx="885825" cy="428625"/>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71753" y="5096555"/>
              <a:ext cx="1152525" cy="30480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08168" y="5796858"/>
              <a:ext cx="1428750" cy="476250"/>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09753" y="5796858"/>
              <a:ext cx="762000" cy="419100"/>
            </a:xfrm>
            <a:prstGeom prst="rect">
              <a:avLst/>
            </a:prstGeom>
          </p:spPr>
        </p:pic>
      </p:grpSp>
    </p:spTree>
    <p:extLst>
      <p:ext uri="{BB962C8B-B14F-4D97-AF65-F5344CB8AC3E}">
        <p14:creationId xmlns:p14="http://schemas.microsoft.com/office/powerpoint/2010/main" val="412124650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Scale>
                                      <p:cBhvr>
                                        <p:cTn id="7" dur="5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500" decel="50000" fill="hold">
                                          <p:stCondLst>
                                            <p:cond delay="0"/>
                                          </p:stCondLst>
                                        </p:cTn>
                                        <p:tgtEl>
                                          <p:spTgt spid="6"/>
                                        </p:tgtEl>
                                        <p:attrNameLst>
                                          <p:attrName>ppt_x</p:attrName>
                                          <p:attrName>ppt_y</p:attrName>
                                        </p:attrNameLst>
                                      </p:cBhvr>
                                    </p:animMotion>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5397275" y="1769985"/>
            <a:ext cx="1753753" cy="2863600"/>
            <a:chOff x="5397275" y="1769985"/>
            <a:chExt cx="1753753" cy="2863600"/>
          </a:xfrm>
        </p:grpSpPr>
        <p:grpSp>
          <p:nvGrpSpPr>
            <p:cNvPr id="38" name="Group 37"/>
            <p:cNvGrpSpPr/>
            <p:nvPr/>
          </p:nvGrpSpPr>
          <p:grpSpPr>
            <a:xfrm>
              <a:off x="5397275" y="1769985"/>
              <a:ext cx="1753753" cy="2863600"/>
              <a:chOff x="5397275" y="1769985"/>
              <a:chExt cx="1753753" cy="2863600"/>
            </a:xfrm>
          </p:grpSpPr>
          <p:sp>
            <p:nvSpPr>
              <p:cNvPr id="76" name="Rectangle 75"/>
              <p:cNvSpPr/>
              <p:nvPr/>
            </p:nvSpPr>
            <p:spPr bwMode="auto">
              <a:xfrm>
                <a:off x="5397275" y="1769985"/>
                <a:ext cx="1753753" cy="2863600"/>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845" tIns="182845" rIns="0" bIns="46627"/>
              <a:lstStyle/>
              <a:p>
                <a:pPr defTabSz="932205" fontAlgn="base">
                  <a:lnSpc>
                    <a:spcPct val="90000"/>
                  </a:lnSpc>
                  <a:spcBef>
                    <a:spcPct val="0"/>
                  </a:spcBef>
                  <a:spcAft>
                    <a:spcPct val="0"/>
                  </a:spcAft>
                  <a:defRPr/>
                </a:pPr>
                <a:r>
                  <a:rPr lang="en-US" sz="2000" dirty="0">
                    <a:solidFill>
                      <a:srgbClr val="505050"/>
                    </a:solidFill>
                    <a:latin typeface="Segoe UI Light"/>
                  </a:rPr>
                  <a:t>Self-service</a:t>
                </a:r>
              </a:p>
            </p:txBody>
          </p:sp>
          <p:grpSp>
            <p:nvGrpSpPr>
              <p:cNvPr id="30" name="Group 29"/>
              <p:cNvGrpSpPr/>
              <p:nvPr/>
            </p:nvGrpSpPr>
            <p:grpSpPr>
              <a:xfrm>
                <a:off x="5586313" y="2425556"/>
                <a:ext cx="1374099" cy="807315"/>
                <a:chOff x="5206395" y="-1116208"/>
                <a:chExt cx="1575473" cy="925627"/>
              </a:xfrm>
            </p:grpSpPr>
            <p:sp>
              <p:nvSpPr>
                <p:cNvPr id="221" name="Rectangle 220"/>
                <p:cNvSpPr/>
                <p:nvPr/>
              </p:nvSpPr>
              <p:spPr bwMode="auto">
                <a:xfrm>
                  <a:off x="6348324" y="-1093792"/>
                  <a:ext cx="393363" cy="778103"/>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smtClean="0">
                    <a:gradFill>
                      <a:gsLst>
                        <a:gs pos="1250">
                          <a:srgbClr val="EFEFEF"/>
                        </a:gs>
                        <a:gs pos="10417">
                          <a:srgbClr val="EFEFEF"/>
                        </a:gs>
                      </a:gsLst>
                      <a:lin ang="5400000" scaled="0"/>
                    </a:gradFill>
                  </a:endParaRPr>
                </a:p>
              </p:txBody>
            </p:sp>
            <p:grpSp>
              <p:nvGrpSpPr>
                <p:cNvPr id="28" name="Group 27"/>
                <p:cNvGrpSpPr/>
                <p:nvPr/>
              </p:nvGrpSpPr>
              <p:grpSpPr>
                <a:xfrm>
                  <a:off x="5206395" y="-1116208"/>
                  <a:ext cx="1575473" cy="925627"/>
                  <a:chOff x="5206396" y="-1645228"/>
                  <a:chExt cx="2119013" cy="1244967"/>
                </a:xfrm>
              </p:grpSpPr>
              <p:sp>
                <p:nvSpPr>
                  <p:cNvPr id="219" name="Freeform 5"/>
                  <p:cNvSpPr>
                    <a:spLocks noChangeAspect="1" noEditPoints="1"/>
                  </p:cNvSpPr>
                  <p:nvPr/>
                </p:nvSpPr>
                <p:spPr bwMode="auto">
                  <a:xfrm>
                    <a:off x="6690557" y="-1645228"/>
                    <a:ext cx="634852" cy="1220267"/>
                  </a:xfrm>
                  <a:custGeom>
                    <a:avLst/>
                    <a:gdLst>
                      <a:gd name="T0" fmla="*/ 179 w 192"/>
                      <a:gd name="T1" fmla="*/ 0 h 370"/>
                      <a:gd name="T2" fmla="*/ 12 w 192"/>
                      <a:gd name="T3" fmla="*/ 0 h 370"/>
                      <a:gd name="T4" fmla="*/ 0 w 192"/>
                      <a:gd name="T5" fmla="*/ 13 h 370"/>
                      <a:gd name="T6" fmla="*/ 0 w 192"/>
                      <a:gd name="T7" fmla="*/ 358 h 370"/>
                      <a:gd name="T8" fmla="*/ 12 w 192"/>
                      <a:gd name="T9" fmla="*/ 370 h 370"/>
                      <a:gd name="T10" fmla="*/ 179 w 192"/>
                      <a:gd name="T11" fmla="*/ 370 h 370"/>
                      <a:gd name="T12" fmla="*/ 192 w 192"/>
                      <a:gd name="T13" fmla="*/ 358 h 370"/>
                      <a:gd name="T14" fmla="*/ 192 w 192"/>
                      <a:gd name="T15" fmla="*/ 13 h 370"/>
                      <a:gd name="T16" fmla="*/ 179 w 192"/>
                      <a:gd name="T17" fmla="*/ 0 h 370"/>
                      <a:gd name="T18" fmla="*/ 94 w 192"/>
                      <a:gd name="T19" fmla="*/ 353 h 370"/>
                      <a:gd name="T20" fmla="*/ 86 w 192"/>
                      <a:gd name="T21" fmla="*/ 352 h 370"/>
                      <a:gd name="T22" fmla="*/ 86 w 192"/>
                      <a:gd name="T23" fmla="*/ 345 h 370"/>
                      <a:gd name="T24" fmla="*/ 94 w 192"/>
                      <a:gd name="T25" fmla="*/ 345 h 370"/>
                      <a:gd name="T26" fmla="*/ 94 w 192"/>
                      <a:gd name="T27" fmla="*/ 353 h 370"/>
                      <a:gd name="T28" fmla="*/ 94 w 192"/>
                      <a:gd name="T29" fmla="*/ 344 h 370"/>
                      <a:gd name="T30" fmla="*/ 86 w 192"/>
                      <a:gd name="T31" fmla="*/ 344 h 370"/>
                      <a:gd name="T32" fmla="*/ 86 w 192"/>
                      <a:gd name="T33" fmla="*/ 337 h 370"/>
                      <a:gd name="T34" fmla="*/ 94 w 192"/>
                      <a:gd name="T35" fmla="*/ 336 h 370"/>
                      <a:gd name="T36" fmla="*/ 94 w 192"/>
                      <a:gd name="T37" fmla="*/ 344 h 370"/>
                      <a:gd name="T38" fmla="*/ 106 w 192"/>
                      <a:gd name="T39" fmla="*/ 355 h 370"/>
                      <a:gd name="T40" fmla="*/ 95 w 192"/>
                      <a:gd name="T41" fmla="*/ 353 h 370"/>
                      <a:gd name="T42" fmla="*/ 95 w 192"/>
                      <a:gd name="T43" fmla="*/ 345 h 370"/>
                      <a:gd name="T44" fmla="*/ 106 w 192"/>
                      <a:gd name="T45" fmla="*/ 345 h 370"/>
                      <a:gd name="T46" fmla="*/ 106 w 192"/>
                      <a:gd name="T47" fmla="*/ 355 h 370"/>
                      <a:gd name="T48" fmla="*/ 106 w 192"/>
                      <a:gd name="T49" fmla="*/ 344 h 370"/>
                      <a:gd name="T50" fmla="*/ 95 w 192"/>
                      <a:gd name="T51" fmla="*/ 344 h 370"/>
                      <a:gd name="T52" fmla="*/ 95 w 192"/>
                      <a:gd name="T53" fmla="*/ 336 h 370"/>
                      <a:gd name="T54" fmla="*/ 106 w 192"/>
                      <a:gd name="T55" fmla="*/ 334 h 370"/>
                      <a:gd name="T56" fmla="*/ 106 w 192"/>
                      <a:gd name="T57" fmla="*/ 344 h 370"/>
                      <a:gd name="T58" fmla="*/ 175 w 192"/>
                      <a:gd name="T59" fmla="*/ 320 h 370"/>
                      <a:gd name="T60" fmla="*/ 18 w 192"/>
                      <a:gd name="T61" fmla="*/ 320 h 370"/>
                      <a:gd name="T62" fmla="*/ 18 w 192"/>
                      <a:gd name="T63" fmla="*/ 30 h 370"/>
                      <a:gd name="T64" fmla="*/ 175 w 192"/>
                      <a:gd name="T65" fmla="*/ 30 h 370"/>
                      <a:gd name="T66" fmla="*/ 175 w 192"/>
                      <a:gd name="T67" fmla="*/ 32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2" h="370">
                        <a:moveTo>
                          <a:pt x="179" y="0"/>
                        </a:moveTo>
                        <a:cubicBezTo>
                          <a:pt x="12" y="0"/>
                          <a:pt x="12" y="0"/>
                          <a:pt x="12" y="0"/>
                        </a:cubicBezTo>
                        <a:cubicBezTo>
                          <a:pt x="5" y="0"/>
                          <a:pt x="0" y="6"/>
                          <a:pt x="0" y="13"/>
                        </a:cubicBezTo>
                        <a:cubicBezTo>
                          <a:pt x="0" y="358"/>
                          <a:pt x="0" y="358"/>
                          <a:pt x="0" y="358"/>
                        </a:cubicBezTo>
                        <a:cubicBezTo>
                          <a:pt x="0" y="364"/>
                          <a:pt x="5" y="370"/>
                          <a:pt x="12" y="370"/>
                        </a:cubicBezTo>
                        <a:cubicBezTo>
                          <a:pt x="179" y="370"/>
                          <a:pt x="179" y="370"/>
                          <a:pt x="179" y="370"/>
                        </a:cubicBezTo>
                        <a:cubicBezTo>
                          <a:pt x="187" y="370"/>
                          <a:pt x="192" y="364"/>
                          <a:pt x="192" y="358"/>
                        </a:cubicBezTo>
                        <a:cubicBezTo>
                          <a:pt x="192" y="13"/>
                          <a:pt x="192" y="13"/>
                          <a:pt x="192" y="13"/>
                        </a:cubicBezTo>
                        <a:cubicBezTo>
                          <a:pt x="192" y="6"/>
                          <a:pt x="187" y="0"/>
                          <a:pt x="179" y="0"/>
                        </a:cubicBezTo>
                        <a:close/>
                        <a:moveTo>
                          <a:pt x="94" y="353"/>
                        </a:moveTo>
                        <a:cubicBezTo>
                          <a:pt x="86" y="352"/>
                          <a:pt x="86" y="352"/>
                          <a:pt x="86" y="352"/>
                        </a:cubicBezTo>
                        <a:cubicBezTo>
                          <a:pt x="86" y="345"/>
                          <a:pt x="86" y="345"/>
                          <a:pt x="86" y="345"/>
                        </a:cubicBezTo>
                        <a:cubicBezTo>
                          <a:pt x="94" y="345"/>
                          <a:pt x="94" y="345"/>
                          <a:pt x="94" y="345"/>
                        </a:cubicBezTo>
                        <a:lnTo>
                          <a:pt x="94" y="353"/>
                        </a:lnTo>
                        <a:close/>
                        <a:moveTo>
                          <a:pt x="94" y="344"/>
                        </a:moveTo>
                        <a:cubicBezTo>
                          <a:pt x="86" y="344"/>
                          <a:pt x="86" y="344"/>
                          <a:pt x="86" y="344"/>
                        </a:cubicBezTo>
                        <a:cubicBezTo>
                          <a:pt x="86" y="337"/>
                          <a:pt x="86" y="337"/>
                          <a:pt x="86" y="337"/>
                        </a:cubicBezTo>
                        <a:cubicBezTo>
                          <a:pt x="94" y="336"/>
                          <a:pt x="94" y="336"/>
                          <a:pt x="94" y="336"/>
                        </a:cubicBezTo>
                        <a:lnTo>
                          <a:pt x="94" y="344"/>
                        </a:lnTo>
                        <a:close/>
                        <a:moveTo>
                          <a:pt x="106" y="355"/>
                        </a:moveTo>
                        <a:cubicBezTo>
                          <a:pt x="95" y="353"/>
                          <a:pt x="95" y="353"/>
                          <a:pt x="95" y="353"/>
                        </a:cubicBezTo>
                        <a:cubicBezTo>
                          <a:pt x="95" y="345"/>
                          <a:pt x="95" y="345"/>
                          <a:pt x="95" y="345"/>
                        </a:cubicBezTo>
                        <a:cubicBezTo>
                          <a:pt x="106" y="345"/>
                          <a:pt x="106" y="345"/>
                          <a:pt x="106" y="345"/>
                        </a:cubicBezTo>
                        <a:lnTo>
                          <a:pt x="106" y="355"/>
                        </a:lnTo>
                        <a:close/>
                        <a:moveTo>
                          <a:pt x="106" y="344"/>
                        </a:moveTo>
                        <a:cubicBezTo>
                          <a:pt x="95" y="344"/>
                          <a:pt x="95" y="344"/>
                          <a:pt x="95" y="344"/>
                        </a:cubicBezTo>
                        <a:cubicBezTo>
                          <a:pt x="95" y="336"/>
                          <a:pt x="95" y="336"/>
                          <a:pt x="95" y="336"/>
                        </a:cubicBezTo>
                        <a:cubicBezTo>
                          <a:pt x="106" y="334"/>
                          <a:pt x="106" y="334"/>
                          <a:pt x="106" y="334"/>
                        </a:cubicBezTo>
                        <a:lnTo>
                          <a:pt x="106" y="344"/>
                        </a:lnTo>
                        <a:close/>
                        <a:moveTo>
                          <a:pt x="175" y="320"/>
                        </a:moveTo>
                        <a:cubicBezTo>
                          <a:pt x="18" y="320"/>
                          <a:pt x="18" y="320"/>
                          <a:pt x="18" y="320"/>
                        </a:cubicBezTo>
                        <a:cubicBezTo>
                          <a:pt x="18" y="58"/>
                          <a:pt x="18" y="30"/>
                          <a:pt x="18" y="30"/>
                        </a:cubicBezTo>
                        <a:cubicBezTo>
                          <a:pt x="175" y="30"/>
                          <a:pt x="175" y="30"/>
                          <a:pt x="175" y="30"/>
                        </a:cubicBezTo>
                        <a:lnTo>
                          <a:pt x="175" y="320"/>
                        </a:lnTo>
                        <a:close/>
                      </a:path>
                    </a:pathLst>
                  </a:custGeom>
                  <a:solidFill>
                    <a:schemeClr val="bg2">
                      <a:lumMod val="75000"/>
                    </a:schemeClr>
                  </a:solidFill>
                  <a:ln>
                    <a:noFill/>
                  </a:ln>
                </p:spPr>
                <p:txBody>
                  <a:bodyPr/>
                  <a:lstStyle/>
                  <a:p>
                    <a:pPr defTabSz="932509">
                      <a:defRPr/>
                    </a:pPr>
                    <a:endParaRPr lang="en-US" sz="1836" dirty="0">
                      <a:solidFill>
                        <a:srgbClr val="505050"/>
                      </a:solidFill>
                      <a:ea typeface="ＭＳ Ｐゴシック" charset="0"/>
                    </a:endParaRPr>
                  </a:p>
                </p:txBody>
              </p:sp>
              <p:pic>
                <p:nvPicPr>
                  <p:cNvPr id="23" name="Picture 2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206396" y="-1645228"/>
                    <a:ext cx="1460260" cy="1244967"/>
                  </a:xfrm>
                  <a:prstGeom prst="rect">
                    <a:avLst/>
                  </a:prstGeom>
                </p:spPr>
              </p:pic>
              <p:pic>
                <p:nvPicPr>
                  <p:cNvPr id="228" name="Picture 227"/>
                  <p:cNvPicPr>
                    <a:picLocks noChangeAspect="1"/>
                  </p:cNvPicPr>
                  <p:nvPr/>
                </p:nvPicPr>
                <p:blipFill rotWithShape="1">
                  <a:blip r:embed="rId4" cstate="email">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a:stretch/>
                </p:blipFill>
                <p:spPr>
                  <a:xfrm>
                    <a:off x="6842329" y="-1265818"/>
                    <a:ext cx="338493" cy="394914"/>
                  </a:xfrm>
                  <a:prstGeom prst="rect">
                    <a:avLst/>
                  </a:prstGeom>
                  <a:noFill/>
                  <a:ln>
                    <a:noFill/>
                  </a:ln>
                </p:spPr>
              </p:pic>
              <p:pic>
                <p:nvPicPr>
                  <p:cNvPr id="229" name="Picture 228"/>
                  <p:cNvPicPr>
                    <a:picLocks noChangeAspect="1"/>
                  </p:cNvPicPr>
                  <p:nvPr/>
                </p:nvPicPr>
                <p:blipFill rotWithShape="1">
                  <a:blip r:embed="rId4" cstate="email">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a:stretch/>
                </p:blipFill>
                <p:spPr>
                  <a:xfrm>
                    <a:off x="6158969" y="-1265818"/>
                    <a:ext cx="338493" cy="394914"/>
                  </a:xfrm>
                  <a:prstGeom prst="rect">
                    <a:avLst/>
                  </a:prstGeom>
                  <a:noFill/>
                  <a:ln>
                    <a:noFill/>
                  </a:ln>
                </p:spPr>
              </p:pic>
              <p:pic>
                <p:nvPicPr>
                  <p:cNvPr id="230" name="Picture 229"/>
                  <p:cNvPicPr>
                    <a:picLocks noChangeAspect="1"/>
                  </p:cNvPicPr>
                  <p:nvPr/>
                </p:nvPicPr>
                <p:blipFill rotWithShape="1">
                  <a:blip r:embed="rId4" cstate="email">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a:stretch/>
                </p:blipFill>
                <p:spPr>
                  <a:xfrm>
                    <a:off x="5397275" y="-1265818"/>
                    <a:ext cx="338493" cy="394914"/>
                  </a:xfrm>
                  <a:prstGeom prst="rect">
                    <a:avLst/>
                  </a:prstGeom>
                  <a:noFill/>
                  <a:ln>
                    <a:noFill/>
                  </a:ln>
                </p:spPr>
              </p:pic>
            </p:grpSp>
          </p:grpSp>
        </p:grpSp>
        <p:grpSp>
          <p:nvGrpSpPr>
            <p:cNvPr id="13" name="Group 12"/>
            <p:cNvGrpSpPr/>
            <p:nvPr/>
          </p:nvGrpSpPr>
          <p:grpSpPr>
            <a:xfrm>
              <a:off x="5457211" y="3478754"/>
              <a:ext cx="935062" cy="484847"/>
              <a:chOff x="5338516" y="3496630"/>
              <a:chExt cx="935062" cy="484847"/>
            </a:xfrm>
          </p:grpSpPr>
          <p:pic>
            <p:nvPicPr>
              <p:cNvPr id="7" name="Picture 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338516" y="3496630"/>
                <a:ext cx="935062" cy="484847"/>
              </a:xfrm>
              <a:prstGeom prst="rect">
                <a:avLst/>
              </a:prstGeom>
            </p:spPr>
          </p:pic>
          <p:pic>
            <p:nvPicPr>
              <p:cNvPr id="173" name="Picture 172"/>
              <p:cNvPicPr>
                <a:picLocks noChangeAspect="1"/>
              </p:cNvPicPr>
              <p:nvPr/>
            </p:nvPicPr>
            <p:blipFill rotWithShape="1">
              <a:blip r:embed="rId4" cstate="email">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a:stretch/>
            </p:blipFill>
            <p:spPr>
              <a:xfrm>
                <a:off x="5682480" y="3607222"/>
                <a:ext cx="219500" cy="256087"/>
              </a:xfrm>
              <a:prstGeom prst="rect">
                <a:avLst/>
              </a:prstGeom>
              <a:noFill/>
              <a:ln>
                <a:noFill/>
              </a:ln>
            </p:spPr>
          </p:pic>
        </p:grpSp>
        <p:grpSp>
          <p:nvGrpSpPr>
            <p:cNvPr id="19" name="Group 18"/>
            <p:cNvGrpSpPr/>
            <p:nvPr/>
          </p:nvGrpSpPr>
          <p:grpSpPr>
            <a:xfrm>
              <a:off x="6407204" y="3301011"/>
              <a:ext cx="603142" cy="840333"/>
              <a:chOff x="6993567" y="2662187"/>
              <a:chExt cx="1001250" cy="1395000"/>
            </a:xfrm>
          </p:grpSpPr>
          <p:pic>
            <p:nvPicPr>
              <p:cNvPr id="16" name="Picture 15"/>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993567" y="2662187"/>
                <a:ext cx="1001250" cy="1395000"/>
              </a:xfrm>
              <a:prstGeom prst="rect">
                <a:avLst/>
              </a:prstGeom>
            </p:spPr>
          </p:pic>
          <p:pic>
            <p:nvPicPr>
              <p:cNvPr id="176" name="Picture 175"/>
              <p:cNvPicPr>
                <a:picLocks noChangeAspect="1"/>
              </p:cNvPicPr>
              <p:nvPr/>
            </p:nvPicPr>
            <p:blipFill rotWithShape="1">
              <a:blip r:embed="rId8" cstate="email">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a:stretch/>
            </p:blipFill>
            <p:spPr>
              <a:xfrm>
                <a:off x="7384442" y="3231644"/>
                <a:ext cx="219500" cy="256087"/>
              </a:xfrm>
              <a:prstGeom prst="rect">
                <a:avLst/>
              </a:prstGeom>
              <a:noFill/>
              <a:ln>
                <a:noFill/>
              </a:ln>
            </p:spPr>
          </p:pic>
        </p:grpSp>
      </p:grpSp>
      <p:grpSp>
        <p:nvGrpSpPr>
          <p:cNvPr id="10" name="Group 9"/>
          <p:cNvGrpSpPr/>
          <p:nvPr/>
        </p:nvGrpSpPr>
        <p:grpSpPr>
          <a:xfrm>
            <a:off x="7247928" y="1761930"/>
            <a:ext cx="1753753" cy="2891844"/>
            <a:chOff x="7248074" y="1761684"/>
            <a:chExt cx="1754002" cy="2892254"/>
          </a:xfrm>
        </p:grpSpPr>
        <p:sp>
          <p:nvSpPr>
            <p:cNvPr id="122" name="Rectangle 121"/>
            <p:cNvSpPr/>
            <p:nvPr/>
          </p:nvSpPr>
          <p:spPr bwMode="auto">
            <a:xfrm>
              <a:off x="7248074" y="1761684"/>
              <a:ext cx="1754002" cy="2892254"/>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845" tIns="182845" rIns="0" bIns="46627"/>
            <a:lstStyle/>
            <a:p>
              <a:pPr defTabSz="932205" fontAlgn="base">
                <a:lnSpc>
                  <a:spcPct val="90000"/>
                </a:lnSpc>
                <a:spcBef>
                  <a:spcPct val="0"/>
                </a:spcBef>
                <a:spcAft>
                  <a:spcPct val="0"/>
                </a:spcAft>
                <a:defRPr/>
              </a:pPr>
              <a:r>
                <a:rPr lang="en-US" sz="2000" dirty="0">
                  <a:solidFill>
                    <a:srgbClr val="505050"/>
                  </a:solidFill>
                  <a:latin typeface="Segoe UI Light"/>
                </a:rPr>
                <a:t>Single</a:t>
              </a:r>
              <a:br>
                <a:rPr lang="en-US" sz="2000" dirty="0">
                  <a:solidFill>
                    <a:srgbClr val="505050"/>
                  </a:solidFill>
                  <a:latin typeface="Segoe UI Light"/>
                </a:rPr>
              </a:br>
              <a:r>
                <a:rPr lang="en-US" sz="2000" dirty="0">
                  <a:solidFill>
                    <a:srgbClr val="505050"/>
                  </a:solidFill>
                  <a:latin typeface="Segoe UI Light"/>
                </a:rPr>
                <a:t> sign on</a:t>
              </a:r>
            </a:p>
          </p:txBody>
        </p:sp>
        <p:grpSp>
          <p:nvGrpSpPr>
            <p:cNvPr id="123" name="Group 122"/>
            <p:cNvGrpSpPr/>
            <p:nvPr/>
          </p:nvGrpSpPr>
          <p:grpSpPr>
            <a:xfrm>
              <a:off x="7538811" y="3073333"/>
              <a:ext cx="1448018" cy="600423"/>
              <a:chOff x="2870280" y="3798066"/>
              <a:chExt cx="1318293" cy="499981"/>
            </a:xfrm>
          </p:grpSpPr>
          <p:sp>
            <p:nvSpPr>
              <p:cNvPr id="124" name="Rectangle 123"/>
              <p:cNvSpPr/>
              <p:nvPr/>
            </p:nvSpPr>
            <p:spPr bwMode="auto">
              <a:xfrm>
                <a:off x="2870280" y="4093972"/>
                <a:ext cx="1070116" cy="199074"/>
              </a:xfrm>
              <a:prstGeom prst="rect">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defTabSz="932293" fontAlgn="base">
                  <a:spcBef>
                    <a:spcPct val="0"/>
                  </a:spcBef>
                  <a:spcAft>
                    <a:spcPct val="0"/>
                  </a:spcAft>
                  <a:defRPr/>
                </a:pPr>
                <a:endParaRPr lang="en-US" dirty="0">
                  <a:solidFill>
                    <a:srgbClr val="FFFFFF"/>
                  </a:solidFill>
                </a:endParaRPr>
              </a:p>
            </p:txBody>
          </p:sp>
          <p:sp>
            <p:nvSpPr>
              <p:cNvPr id="125" name="Rectangle 124"/>
              <p:cNvSpPr/>
              <p:nvPr/>
            </p:nvSpPr>
            <p:spPr bwMode="auto">
              <a:xfrm>
                <a:off x="2906688" y="4081732"/>
                <a:ext cx="1281885" cy="216315"/>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defTabSz="932293" fontAlgn="base">
                  <a:spcBef>
                    <a:spcPct val="0"/>
                  </a:spcBef>
                  <a:spcAft>
                    <a:spcPct val="0"/>
                  </a:spcAft>
                  <a:defRPr/>
                </a:pPr>
                <a:r>
                  <a:rPr lang="en-US" sz="1399" dirty="0">
                    <a:solidFill>
                      <a:srgbClr val="FFFFFF"/>
                    </a:solidFill>
                  </a:rPr>
                  <a:t> •••••••••••</a:t>
                </a:r>
              </a:p>
            </p:txBody>
          </p:sp>
          <p:sp>
            <p:nvSpPr>
              <p:cNvPr id="126" name="Rectangle 125"/>
              <p:cNvSpPr/>
              <p:nvPr/>
            </p:nvSpPr>
            <p:spPr bwMode="auto">
              <a:xfrm>
                <a:off x="2870280" y="3798066"/>
                <a:ext cx="1070116" cy="199074"/>
              </a:xfrm>
              <a:prstGeom prst="rect">
                <a:avLst/>
              </a:prstGeom>
              <a:solidFill>
                <a:srgbClr val="7F7F7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marL="91423" defTabSz="932293" fontAlgn="base">
                  <a:spcBef>
                    <a:spcPct val="0"/>
                  </a:spcBef>
                  <a:spcAft>
                    <a:spcPct val="0"/>
                  </a:spcAft>
                  <a:defRPr/>
                </a:pPr>
                <a:r>
                  <a:rPr lang="en-US" sz="1000" dirty="0">
                    <a:solidFill>
                      <a:srgbClr val="FFFFFF"/>
                    </a:solidFill>
                  </a:rPr>
                  <a:t>Username</a:t>
                </a:r>
              </a:p>
            </p:txBody>
          </p:sp>
        </p:grpSp>
      </p:grpSp>
      <p:sp>
        <p:nvSpPr>
          <p:cNvPr id="6" name="Title 5"/>
          <p:cNvSpPr>
            <a:spLocks noGrp="1"/>
          </p:cNvSpPr>
          <p:nvPr>
            <p:ph type="title"/>
          </p:nvPr>
        </p:nvSpPr>
        <p:spPr/>
        <p:txBody>
          <a:bodyPr/>
          <a:lstStyle/>
          <a:p>
            <a:r>
              <a:rPr lang="en-US" dirty="0" smtClean="0">
                <a:solidFill>
                  <a:schemeClr val="tx1"/>
                </a:solidFill>
              </a:rPr>
              <a:t>Identity as the control plane</a:t>
            </a:r>
            <a:endParaRPr lang="en-US" dirty="0">
              <a:solidFill>
                <a:schemeClr val="tx1"/>
              </a:solidFill>
            </a:endParaRPr>
          </a:p>
        </p:txBody>
      </p:sp>
      <p:grpSp>
        <p:nvGrpSpPr>
          <p:cNvPr id="4" name="Group 3"/>
          <p:cNvGrpSpPr/>
          <p:nvPr/>
        </p:nvGrpSpPr>
        <p:grpSpPr>
          <a:xfrm>
            <a:off x="9476297" y="2656292"/>
            <a:ext cx="2312721" cy="1596880"/>
            <a:chOff x="9521740" y="1887431"/>
            <a:chExt cx="2313049" cy="1597107"/>
          </a:xfrm>
        </p:grpSpPr>
        <p:grpSp>
          <p:nvGrpSpPr>
            <p:cNvPr id="186" name="Group 185"/>
            <p:cNvGrpSpPr/>
            <p:nvPr/>
          </p:nvGrpSpPr>
          <p:grpSpPr>
            <a:xfrm>
              <a:off x="9521740" y="3041563"/>
              <a:ext cx="652316" cy="406532"/>
              <a:chOff x="5556947" y="2637516"/>
              <a:chExt cx="869608" cy="541950"/>
            </a:xfrm>
          </p:grpSpPr>
          <p:grpSp>
            <p:nvGrpSpPr>
              <p:cNvPr id="187" name="Group 115"/>
              <p:cNvGrpSpPr>
                <a:grpSpLocks/>
              </p:cNvGrpSpPr>
              <p:nvPr/>
            </p:nvGrpSpPr>
            <p:grpSpPr bwMode="auto">
              <a:xfrm>
                <a:off x="5556947" y="2637516"/>
                <a:ext cx="869608" cy="541950"/>
                <a:chOff x="5437366" y="1237061"/>
                <a:chExt cx="4432300" cy="2764080"/>
              </a:xfrm>
            </p:grpSpPr>
            <p:sp>
              <p:nvSpPr>
                <p:cNvPr id="194" name="Rectangle 193"/>
                <p:cNvSpPr/>
                <p:nvPr/>
              </p:nvSpPr>
              <p:spPr bwMode="auto">
                <a:xfrm>
                  <a:off x="5437366" y="1237061"/>
                  <a:ext cx="4432300" cy="338459"/>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sp>
              <p:nvSpPr>
                <p:cNvPr id="196" name="Oval 195"/>
                <p:cNvSpPr/>
                <p:nvPr/>
              </p:nvSpPr>
              <p:spPr bwMode="auto">
                <a:xfrm>
                  <a:off x="5552459" y="1302872"/>
                  <a:ext cx="321795" cy="322005"/>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sp>
              <p:nvSpPr>
                <p:cNvPr id="202" name="Rectangle 201"/>
                <p:cNvSpPr/>
                <p:nvPr/>
              </p:nvSpPr>
              <p:spPr bwMode="auto">
                <a:xfrm>
                  <a:off x="5437366" y="1575520"/>
                  <a:ext cx="4432300" cy="24256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sp>
              <p:nvSpPr>
                <p:cNvPr id="203" name="Oval 202"/>
                <p:cNvSpPr/>
                <p:nvPr/>
              </p:nvSpPr>
              <p:spPr bwMode="auto">
                <a:xfrm>
                  <a:off x="5904789" y="1349881"/>
                  <a:ext cx="213747" cy="21153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grpSp>
          <p:sp>
            <p:nvSpPr>
              <p:cNvPr id="188" name="icon GEARS"/>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007233"/>
              </a:solidFill>
              <a:ln>
                <a:noFill/>
              </a:ln>
              <a:extLst/>
            </p:spPr>
            <p:txBody>
              <a:bodyPr/>
              <a:lstStyle/>
              <a:p>
                <a:pPr defTabSz="931596" fontAlgn="base">
                  <a:spcBef>
                    <a:spcPct val="0"/>
                  </a:spcBef>
                  <a:spcAft>
                    <a:spcPct val="0"/>
                  </a:spcAft>
                </a:pPr>
                <a:endParaRPr lang="en-US" sz="2000">
                  <a:noFill/>
                  <a:ea typeface="ＭＳ Ｐゴシック" charset="0"/>
                </a:endParaRPr>
              </a:p>
            </p:txBody>
          </p:sp>
        </p:grpSp>
        <p:grpSp>
          <p:nvGrpSpPr>
            <p:cNvPr id="140" name="Group 139"/>
            <p:cNvGrpSpPr/>
            <p:nvPr/>
          </p:nvGrpSpPr>
          <p:grpSpPr>
            <a:xfrm>
              <a:off x="9871859" y="1887431"/>
              <a:ext cx="652316" cy="406532"/>
              <a:chOff x="5556947" y="2637516"/>
              <a:chExt cx="869608" cy="541950"/>
            </a:xfrm>
          </p:grpSpPr>
          <p:grpSp>
            <p:nvGrpSpPr>
              <p:cNvPr id="141" name="Group 115"/>
              <p:cNvGrpSpPr>
                <a:grpSpLocks/>
              </p:cNvGrpSpPr>
              <p:nvPr/>
            </p:nvGrpSpPr>
            <p:grpSpPr bwMode="auto">
              <a:xfrm>
                <a:off x="5556947" y="2637516"/>
                <a:ext cx="869608" cy="541950"/>
                <a:chOff x="5437366" y="1237061"/>
                <a:chExt cx="4432300" cy="2764080"/>
              </a:xfrm>
            </p:grpSpPr>
            <p:sp>
              <p:nvSpPr>
                <p:cNvPr id="143" name="Rectangle 142"/>
                <p:cNvSpPr/>
                <p:nvPr/>
              </p:nvSpPr>
              <p:spPr bwMode="auto">
                <a:xfrm>
                  <a:off x="5437366" y="1237061"/>
                  <a:ext cx="4432300" cy="338459"/>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sp>
              <p:nvSpPr>
                <p:cNvPr id="144" name="Oval 143"/>
                <p:cNvSpPr/>
                <p:nvPr/>
              </p:nvSpPr>
              <p:spPr bwMode="auto">
                <a:xfrm>
                  <a:off x="5552459" y="1302872"/>
                  <a:ext cx="321795" cy="322005"/>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sp>
              <p:nvSpPr>
                <p:cNvPr id="145" name="Rectangle 144"/>
                <p:cNvSpPr/>
                <p:nvPr/>
              </p:nvSpPr>
              <p:spPr bwMode="auto">
                <a:xfrm>
                  <a:off x="5437366" y="1575520"/>
                  <a:ext cx="4432300" cy="24256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sp>
              <p:nvSpPr>
                <p:cNvPr id="147" name="Oval 146"/>
                <p:cNvSpPr/>
                <p:nvPr/>
              </p:nvSpPr>
              <p:spPr bwMode="auto">
                <a:xfrm>
                  <a:off x="5904789" y="1349881"/>
                  <a:ext cx="213747" cy="21153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grpSp>
          <p:sp>
            <p:nvSpPr>
              <p:cNvPr id="142" name="icon GEARS"/>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442359"/>
              </a:solidFill>
              <a:ln>
                <a:noFill/>
              </a:ln>
              <a:extLst/>
            </p:spPr>
            <p:txBody>
              <a:bodyPr/>
              <a:lstStyle/>
              <a:p>
                <a:pPr defTabSz="931596" fontAlgn="base">
                  <a:spcBef>
                    <a:spcPct val="0"/>
                  </a:spcBef>
                  <a:spcAft>
                    <a:spcPct val="0"/>
                  </a:spcAft>
                </a:pPr>
                <a:endParaRPr lang="en-US" sz="2000">
                  <a:solidFill>
                    <a:srgbClr val="505050"/>
                  </a:solidFill>
                  <a:ea typeface="ＭＳ Ｐゴシック" charset="0"/>
                </a:endParaRPr>
              </a:p>
            </p:txBody>
          </p:sp>
        </p:grpSp>
        <p:grpSp>
          <p:nvGrpSpPr>
            <p:cNvPr id="133" name="Group 132"/>
            <p:cNvGrpSpPr/>
            <p:nvPr/>
          </p:nvGrpSpPr>
          <p:grpSpPr>
            <a:xfrm>
              <a:off x="11182473" y="2625948"/>
              <a:ext cx="652316" cy="406531"/>
              <a:chOff x="5556947" y="2637517"/>
              <a:chExt cx="869608" cy="541949"/>
            </a:xfrm>
          </p:grpSpPr>
          <p:grpSp>
            <p:nvGrpSpPr>
              <p:cNvPr id="134" name="Group 115"/>
              <p:cNvGrpSpPr>
                <a:grpSpLocks/>
              </p:cNvGrpSpPr>
              <p:nvPr/>
            </p:nvGrpSpPr>
            <p:grpSpPr bwMode="auto">
              <a:xfrm>
                <a:off x="5556947" y="2637517"/>
                <a:ext cx="869608" cy="541949"/>
                <a:chOff x="5437366" y="1237068"/>
                <a:chExt cx="4432300" cy="2764073"/>
              </a:xfrm>
            </p:grpSpPr>
            <p:sp>
              <p:nvSpPr>
                <p:cNvPr id="136" name="Rectangle 135"/>
                <p:cNvSpPr/>
                <p:nvPr/>
              </p:nvSpPr>
              <p:spPr bwMode="auto">
                <a:xfrm>
                  <a:off x="5437366" y="1237068"/>
                  <a:ext cx="4432298" cy="338457"/>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sp>
              <p:nvSpPr>
                <p:cNvPr id="137" name="Oval 136"/>
                <p:cNvSpPr/>
                <p:nvPr/>
              </p:nvSpPr>
              <p:spPr bwMode="auto">
                <a:xfrm>
                  <a:off x="5552459" y="1302872"/>
                  <a:ext cx="321795" cy="322005"/>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sp>
              <p:nvSpPr>
                <p:cNvPr id="138" name="Rectangle 137"/>
                <p:cNvSpPr/>
                <p:nvPr/>
              </p:nvSpPr>
              <p:spPr bwMode="auto">
                <a:xfrm>
                  <a:off x="5437366" y="1575520"/>
                  <a:ext cx="4432300" cy="24256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sp>
              <p:nvSpPr>
                <p:cNvPr id="139" name="Oval 138"/>
                <p:cNvSpPr/>
                <p:nvPr/>
              </p:nvSpPr>
              <p:spPr bwMode="auto">
                <a:xfrm>
                  <a:off x="5904789" y="1349881"/>
                  <a:ext cx="213747" cy="21153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grpSp>
          <p:sp>
            <p:nvSpPr>
              <p:cNvPr id="135" name="icon GEARS"/>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FF8C00"/>
              </a:solidFill>
              <a:ln>
                <a:noFill/>
              </a:ln>
              <a:extLst/>
            </p:spPr>
            <p:txBody>
              <a:bodyPr/>
              <a:lstStyle/>
              <a:p>
                <a:pPr defTabSz="931596" fontAlgn="base">
                  <a:spcBef>
                    <a:spcPct val="0"/>
                  </a:spcBef>
                  <a:spcAft>
                    <a:spcPct val="0"/>
                  </a:spcAft>
                </a:pPr>
                <a:endParaRPr lang="en-US" sz="2000">
                  <a:solidFill>
                    <a:srgbClr val="505050"/>
                  </a:solidFill>
                  <a:ea typeface="ＭＳ Ｐゴシック" charset="0"/>
                </a:endParaRPr>
              </a:p>
            </p:txBody>
          </p:sp>
        </p:grpSp>
        <p:grpSp>
          <p:nvGrpSpPr>
            <p:cNvPr id="5" name="Group 4"/>
            <p:cNvGrpSpPr/>
            <p:nvPr/>
          </p:nvGrpSpPr>
          <p:grpSpPr>
            <a:xfrm>
              <a:off x="9673563" y="1959773"/>
              <a:ext cx="1746705" cy="1524765"/>
              <a:chOff x="9673563" y="1959773"/>
              <a:chExt cx="1746705" cy="1524765"/>
            </a:xfrm>
          </p:grpSpPr>
          <p:grpSp>
            <p:nvGrpSpPr>
              <p:cNvPr id="11" name="Group 10"/>
              <p:cNvGrpSpPr/>
              <p:nvPr/>
            </p:nvGrpSpPr>
            <p:grpSpPr>
              <a:xfrm>
                <a:off x="10137646" y="2215552"/>
                <a:ext cx="420672" cy="419860"/>
                <a:chOff x="12908129" y="6174892"/>
                <a:chExt cx="456988" cy="456106"/>
              </a:xfrm>
            </p:grpSpPr>
            <p:sp>
              <p:nvSpPr>
                <p:cNvPr id="146" name="Oval 12"/>
                <p:cNvSpPr>
                  <a:spLocks noChangeArrowheads="1"/>
                </p:cNvSpPr>
                <p:nvPr/>
              </p:nvSpPr>
              <p:spPr bwMode="auto">
                <a:xfrm>
                  <a:off x="12908129" y="6174892"/>
                  <a:ext cx="456988" cy="456106"/>
                </a:xfrm>
                <a:prstGeom prst="ellipse">
                  <a:avLst/>
                </a:prstGeom>
                <a:solidFill>
                  <a:srgbClr val="00B294">
                    <a:alpha val="8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148" name="Freeform 13"/>
                <p:cNvSpPr>
                  <a:spLocks/>
                </p:cNvSpPr>
                <p:nvPr/>
              </p:nvSpPr>
              <p:spPr bwMode="auto">
                <a:xfrm>
                  <a:off x="13014672" y="6333385"/>
                  <a:ext cx="123272" cy="206921"/>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149" name="Freeform 14"/>
                <p:cNvSpPr>
                  <a:spLocks/>
                </p:cNvSpPr>
                <p:nvPr/>
              </p:nvSpPr>
              <p:spPr bwMode="auto">
                <a:xfrm>
                  <a:off x="13137063" y="6333385"/>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150" name="Freeform 15"/>
                <p:cNvSpPr>
                  <a:spLocks/>
                </p:cNvSpPr>
                <p:nvPr/>
              </p:nvSpPr>
              <p:spPr bwMode="auto">
                <a:xfrm>
                  <a:off x="13014672" y="6263824"/>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grpSp>
          <p:grpSp>
            <p:nvGrpSpPr>
              <p:cNvPr id="287" name="Group 286"/>
              <p:cNvGrpSpPr/>
              <p:nvPr/>
            </p:nvGrpSpPr>
            <p:grpSpPr>
              <a:xfrm>
                <a:off x="10821785" y="2860779"/>
                <a:ext cx="511793" cy="510805"/>
                <a:chOff x="12997613" y="6264976"/>
                <a:chExt cx="456988" cy="456106"/>
              </a:xfrm>
            </p:grpSpPr>
            <p:sp>
              <p:nvSpPr>
                <p:cNvPr id="288" name="Oval 12"/>
                <p:cNvSpPr>
                  <a:spLocks noChangeArrowheads="1"/>
                </p:cNvSpPr>
                <p:nvPr/>
              </p:nvSpPr>
              <p:spPr bwMode="auto">
                <a:xfrm>
                  <a:off x="12997613" y="6264976"/>
                  <a:ext cx="456988" cy="456106"/>
                </a:xfrm>
                <a:prstGeom prst="ellipse">
                  <a:avLst/>
                </a:prstGeom>
                <a:solidFill>
                  <a:srgbClr val="00B294">
                    <a:alpha val="8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89" name="Freeform 13"/>
                <p:cNvSpPr>
                  <a:spLocks/>
                </p:cNvSpPr>
                <p:nvPr/>
              </p:nvSpPr>
              <p:spPr bwMode="auto">
                <a:xfrm>
                  <a:off x="13104157" y="6423474"/>
                  <a:ext cx="123272" cy="206921"/>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90" name="Freeform 14"/>
                <p:cNvSpPr>
                  <a:spLocks/>
                </p:cNvSpPr>
                <p:nvPr/>
              </p:nvSpPr>
              <p:spPr bwMode="auto">
                <a:xfrm>
                  <a:off x="13226548" y="6423474"/>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91" name="Freeform 15"/>
                <p:cNvSpPr>
                  <a:spLocks/>
                </p:cNvSpPr>
                <p:nvPr/>
              </p:nvSpPr>
              <p:spPr bwMode="auto">
                <a:xfrm>
                  <a:off x="13104157" y="6353913"/>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grpSp>
          <p:grpSp>
            <p:nvGrpSpPr>
              <p:cNvPr id="292" name="Group 291"/>
              <p:cNvGrpSpPr/>
              <p:nvPr/>
            </p:nvGrpSpPr>
            <p:grpSpPr>
              <a:xfrm>
                <a:off x="10454633" y="2215550"/>
                <a:ext cx="660034" cy="660031"/>
                <a:chOff x="13614635" y="6174652"/>
                <a:chExt cx="456987" cy="456987"/>
              </a:xfrm>
            </p:grpSpPr>
            <p:sp>
              <p:nvSpPr>
                <p:cNvPr id="293" name="Oval 7"/>
                <p:cNvSpPr>
                  <a:spLocks noChangeArrowheads="1"/>
                </p:cNvSpPr>
                <p:nvPr/>
              </p:nvSpPr>
              <p:spPr bwMode="auto">
                <a:xfrm>
                  <a:off x="13614635" y="6174652"/>
                  <a:ext cx="456987" cy="456987"/>
                </a:xfrm>
                <a:prstGeom prst="ellipse">
                  <a:avLst/>
                </a:prstGeom>
                <a:solidFill>
                  <a:srgbClr val="FFB900">
                    <a:alpha val="8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94" name="Freeform 8"/>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95" name="Freeform 9"/>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96" name="Freeform 10"/>
                <p:cNvSpPr>
                  <a:spLocks/>
                </p:cNvSpPr>
                <p:nvPr/>
              </p:nvSpPr>
              <p:spPr bwMode="auto">
                <a:xfrm>
                  <a:off x="13843569" y="633314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97" name="Freeform 11"/>
                <p:cNvSpPr>
                  <a:spLocks/>
                </p:cNvSpPr>
                <p:nvPr/>
              </p:nvSpPr>
              <p:spPr bwMode="auto">
                <a:xfrm>
                  <a:off x="13722058" y="6263583"/>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grpSp>
          <p:grpSp>
            <p:nvGrpSpPr>
              <p:cNvPr id="299" name="Group 7"/>
              <p:cNvGrpSpPr>
                <a:grpSpLocks/>
              </p:cNvGrpSpPr>
              <p:nvPr/>
            </p:nvGrpSpPr>
            <p:grpSpPr bwMode="auto">
              <a:xfrm>
                <a:off x="10909468" y="1959773"/>
                <a:ext cx="510800" cy="510658"/>
                <a:chOff x="5873289" y="2477014"/>
                <a:chExt cx="1305953" cy="1315159"/>
              </a:xfrm>
            </p:grpSpPr>
            <p:sp>
              <p:nvSpPr>
                <p:cNvPr id="312" name="Freeform 16"/>
                <p:cNvSpPr>
                  <a:spLocks/>
                </p:cNvSpPr>
                <p:nvPr/>
              </p:nvSpPr>
              <p:spPr bwMode="auto">
                <a:xfrm>
                  <a:off x="5874461" y="2477826"/>
                  <a:ext cx="1304514" cy="1314071"/>
                </a:xfrm>
                <a:prstGeom prst="ellipse">
                  <a:avLst/>
                </a:prstGeom>
                <a:solidFill>
                  <a:srgbClr val="5364B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13" name="Freeform 19"/>
                <p:cNvSpPr>
                  <a:spLocks/>
                </p:cNvSpPr>
                <p:nvPr/>
              </p:nvSpPr>
              <p:spPr bwMode="auto">
                <a:xfrm>
                  <a:off x="6179183" y="2934453"/>
                  <a:ext cx="350054"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14" name="Freeform 20"/>
                <p:cNvSpPr>
                  <a:spLocks/>
                </p:cNvSpPr>
                <p:nvPr/>
              </p:nvSpPr>
              <p:spPr bwMode="auto">
                <a:xfrm>
                  <a:off x="6529237" y="2934453"/>
                  <a:ext cx="347535"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15" name="Freeform 21"/>
                <p:cNvSpPr>
                  <a:spLocks/>
                </p:cNvSpPr>
                <p:nvPr/>
              </p:nvSpPr>
              <p:spPr bwMode="auto">
                <a:xfrm>
                  <a:off x="6179183" y="2734043"/>
                  <a:ext cx="697588" cy="398281"/>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grpSp>
          <p:grpSp>
            <p:nvGrpSpPr>
              <p:cNvPr id="316" name="Group 7"/>
              <p:cNvGrpSpPr>
                <a:grpSpLocks/>
              </p:cNvGrpSpPr>
              <p:nvPr/>
            </p:nvGrpSpPr>
            <p:grpSpPr bwMode="auto">
              <a:xfrm>
                <a:off x="10119414" y="2912481"/>
                <a:ext cx="572217" cy="572057"/>
                <a:chOff x="5873289" y="2477014"/>
                <a:chExt cx="1305953" cy="1315159"/>
              </a:xfrm>
            </p:grpSpPr>
            <p:sp>
              <p:nvSpPr>
                <p:cNvPr id="317" name="Freeform 16"/>
                <p:cNvSpPr>
                  <a:spLocks/>
                </p:cNvSpPr>
                <p:nvPr/>
              </p:nvSpPr>
              <p:spPr bwMode="auto">
                <a:xfrm>
                  <a:off x="5874461" y="2477826"/>
                  <a:ext cx="1304514" cy="1314071"/>
                </a:xfrm>
                <a:prstGeom prst="ellipse">
                  <a:avLst/>
                </a:prstGeom>
                <a:solidFill>
                  <a:srgbClr val="5364B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18" name="Freeform 19"/>
                <p:cNvSpPr>
                  <a:spLocks/>
                </p:cNvSpPr>
                <p:nvPr/>
              </p:nvSpPr>
              <p:spPr bwMode="auto">
                <a:xfrm>
                  <a:off x="6179183" y="2934453"/>
                  <a:ext cx="350054"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19" name="Freeform 20"/>
                <p:cNvSpPr>
                  <a:spLocks/>
                </p:cNvSpPr>
                <p:nvPr/>
              </p:nvSpPr>
              <p:spPr bwMode="auto">
                <a:xfrm>
                  <a:off x="6529237" y="2934453"/>
                  <a:ext cx="347535"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20" name="Freeform 21"/>
                <p:cNvSpPr>
                  <a:spLocks/>
                </p:cNvSpPr>
                <p:nvPr/>
              </p:nvSpPr>
              <p:spPr bwMode="auto">
                <a:xfrm>
                  <a:off x="6179183" y="2734043"/>
                  <a:ext cx="697588" cy="398281"/>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grpSp>
          <p:grpSp>
            <p:nvGrpSpPr>
              <p:cNvPr id="331" name="Group 330"/>
              <p:cNvGrpSpPr/>
              <p:nvPr/>
            </p:nvGrpSpPr>
            <p:grpSpPr>
              <a:xfrm>
                <a:off x="9673563" y="2526268"/>
                <a:ext cx="441321" cy="441319"/>
                <a:chOff x="13614635" y="6174652"/>
                <a:chExt cx="456987" cy="456987"/>
              </a:xfrm>
            </p:grpSpPr>
            <p:sp>
              <p:nvSpPr>
                <p:cNvPr id="332" name="Oval 7"/>
                <p:cNvSpPr>
                  <a:spLocks noChangeArrowheads="1"/>
                </p:cNvSpPr>
                <p:nvPr/>
              </p:nvSpPr>
              <p:spPr bwMode="auto">
                <a:xfrm>
                  <a:off x="13614635" y="6174652"/>
                  <a:ext cx="456987" cy="456987"/>
                </a:xfrm>
                <a:prstGeom prst="ellipse">
                  <a:avLst/>
                </a:prstGeom>
                <a:solidFill>
                  <a:srgbClr val="FFB900">
                    <a:alpha val="8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33" name="Freeform 8"/>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34" name="Freeform 9"/>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35" name="Freeform 10"/>
                <p:cNvSpPr>
                  <a:spLocks/>
                </p:cNvSpPr>
                <p:nvPr/>
              </p:nvSpPr>
              <p:spPr bwMode="auto">
                <a:xfrm>
                  <a:off x="13843569" y="633314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36" name="Freeform 11"/>
                <p:cNvSpPr>
                  <a:spLocks/>
                </p:cNvSpPr>
                <p:nvPr/>
              </p:nvSpPr>
              <p:spPr bwMode="auto">
                <a:xfrm>
                  <a:off x="13722058" y="6263583"/>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grpSp>
        </p:grpSp>
      </p:grpSp>
      <p:grpSp>
        <p:nvGrpSpPr>
          <p:cNvPr id="9" name="Group 8"/>
          <p:cNvGrpSpPr/>
          <p:nvPr/>
        </p:nvGrpSpPr>
        <p:grpSpPr>
          <a:xfrm>
            <a:off x="3546643" y="1769985"/>
            <a:ext cx="1753753" cy="2863600"/>
            <a:chOff x="3546264" y="1769740"/>
            <a:chExt cx="1754002" cy="2864006"/>
          </a:xfrm>
        </p:grpSpPr>
        <p:sp>
          <p:nvSpPr>
            <p:cNvPr id="119" name="Rectangle 118"/>
            <p:cNvSpPr/>
            <p:nvPr/>
          </p:nvSpPr>
          <p:spPr bwMode="auto">
            <a:xfrm>
              <a:off x="3546264" y="1769740"/>
              <a:ext cx="1754002" cy="2864006"/>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845" tIns="182845" rIns="0" bIns="46627"/>
            <a:lstStyle/>
            <a:p>
              <a:pPr defTabSz="932205" fontAlgn="base">
                <a:lnSpc>
                  <a:spcPct val="90000"/>
                </a:lnSpc>
                <a:spcBef>
                  <a:spcPct val="0"/>
                </a:spcBef>
                <a:spcAft>
                  <a:spcPct val="0"/>
                </a:spcAft>
                <a:defRPr/>
              </a:pPr>
              <a:r>
                <a:rPr lang="en-US" sz="2000" dirty="0">
                  <a:solidFill>
                    <a:srgbClr val="505050"/>
                  </a:solidFill>
                  <a:latin typeface="Segoe UI Light"/>
                </a:rPr>
                <a:t>Simple connection</a:t>
              </a:r>
            </a:p>
          </p:txBody>
        </p:sp>
        <p:grpSp>
          <p:nvGrpSpPr>
            <p:cNvPr id="8" name="Group 7"/>
            <p:cNvGrpSpPr/>
            <p:nvPr/>
          </p:nvGrpSpPr>
          <p:grpSpPr>
            <a:xfrm>
              <a:off x="3823347" y="3091711"/>
              <a:ext cx="1225479" cy="1281986"/>
              <a:chOff x="3823347" y="3091711"/>
              <a:chExt cx="1225479" cy="1281986"/>
            </a:xfrm>
          </p:grpSpPr>
          <p:sp>
            <p:nvSpPr>
              <p:cNvPr id="278" name="Freeform 31"/>
              <p:cNvSpPr>
                <a:spLocks noEditPoints="1"/>
              </p:cNvSpPr>
              <p:nvPr/>
            </p:nvSpPr>
            <p:spPr bwMode="auto">
              <a:xfrm rot="900000">
                <a:off x="4042038" y="3717351"/>
                <a:ext cx="788096" cy="656346"/>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solidFill>
                <a:schemeClr val="bg1">
                  <a:lumMod val="50000"/>
                </a:schemeClr>
              </a:solidFill>
              <a:ln>
                <a:noFill/>
              </a:ln>
            </p:spPr>
            <p:txBody>
              <a:bodyPr vert="horz" wrap="square" lIns="91427" tIns="45713" rIns="91427" bIns="45713" numCol="1" anchor="t" anchorCtr="0" compatLnSpc="1">
                <a:prstTxWarp prst="textNoShape">
                  <a:avLst/>
                </a:prstTxWarp>
              </a:bodyPr>
              <a:lstStyle/>
              <a:p>
                <a:pPr defTabSz="932324"/>
                <a:endParaRPr lang="en-US">
                  <a:solidFill>
                    <a:srgbClr val="505050"/>
                  </a:solidFill>
                  <a:ea typeface="ＭＳ Ｐゴシック" charset="0"/>
                </a:endParaRPr>
              </a:p>
            </p:txBody>
          </p:sp>
          <p:grpSp>
            <p:nvGrpSpPr>
              <p:cNvPr id="338" name="Group 337"/>
              <p:cNvGrpSpPr/>
              <p:nvPr/>
            </p:nvGrpSpPr>
            <p:grpSpPr>
              <a:xfrm>
                <a:off x="3823347" y="3091711"/>
                <a:ext cx="1225479" cy="378265"/>
                <a:chOff x="8854342" y="3656746"/>
                <a:chExt cx="665520" cy="205424"/>
              </a:xfrm>
              <a:solidFill>
                <a:srgbClr val="7F7F7F"/>
              </a:solidFill>
            </p:grpSpPr>
            <p:sp>
              <p:nvSpPr>
                <p:cNvPr id="339" name="Freeform 131"/>
                <p:cNvSpPr>
                  <a:spLocks/>
                </p:cNvSpPr>
                <p:nvPr/>
              </p:nvSpPr>
              <p:spPr bwMode="black">
                <a:xfrm>
                  <a:off x="9220413" y="3660251"/>
                  <a:ext cx="299449" cy="192102"/>
                </a:xfrm>
                <a:custGeom>
                  <a:avLst/>
                  <a:gdLst>
                    <a:gd name="T0" fmla="*/ 427 w 427"/>
                    <a:gd name="T1" fmla="*/ 123 h 274"/>
                    <a:gd name="T2" fmla="*/ 312 w 427"/>
                    <a:gd name="T3" fmla="*/ 123 h 274"/>
                    <a:gd name="T4" fmla="*/ 312 w 427"/>
                    <a:gd name="T5" fmla="*/ 0 h 274"/>
                    <a:gd name="T6" fmla="*/ 253 w 427"/>
                    <a:gd name="T7" fmla="*/ 0 h 274"/>
                    <a:gd name="T8" fmla="*/ 253 w 427"/>
                    <a:gd name="T9" fmla="*/ 23 h 274"/>
                    <a:gd name="T10" fmla="*/ 118 w 427"/>
                    <a:gd name="T11" fmla="*/ 23 h 274"/>
                    <a:gd name="T12" fmla="*/ 118 w 427"/>
                    <a:gd name="T13" fmla="*/ 68 h 274"/>
                    <a:gd name="T14" fmla="*/ 0 w 427"/>
                    <a:gd name="T15" fmla="*/ 68 h 274"/>
                    <a:gd name="T16" fmla="*/ 0 w 427"/>
                    <a:gd name="T17" fmla="*/ 99 h 274"/>
                    <a:gd name="T18" fmla="*/ 118 w 427"/>
                    <a:gd name="T19" fmla="*/ 99 h 274"/>
                    <a:gd name="T20" fmla="*/ 118 w 427"/>
                    <a:gd name="T21" fmla="*/ 175 h 274"/>
                    <a:gd name="T22" fmla="*/ 0 w 427"/>
                    <a:gd name="T23" fmla="*/ 175 h 274"/>
                    <a:gd name="T24" fmla="*/ 0 w 427"/>
                    <a:gd name="T25" fmla="*/ 208 h 274"/>
                    <a:gd name="T26" fmla="*/ 118 w 427"/>
                    <a:gd name="T27" fmla="*/ 208 h 274"/>
                    <a:gd name="T28" fmla="*/ 118 w 427"/>
                    <a:gd name="T29" fmla="*/ 250 h 274"/>
                    <a:gd name="T30" fmla="*/ 253 w 427"/>
                    <a:gd name="T31" fmla="*/ 250 h 274"/>
                    <a:gd name="T32" fmla="*/ 253 w 427"/>
                    <a:gd name="T33" fmla="*/ 274 h 274"/>
                    <a:gd name="T34" fmla="*/ 312 w 427"/>
                    <a:gd name="T35" fmla="*/ 274 h 274"/>
                    <a:gd name="T36" fmla="*/ 312 w 427"/>
                    <a:gd name="T37" fmla="*/ 160 h 274"/>
                    <a:gd name="T38" fmla="*/ 427 w 427"/>
                    <a:gd name="T39" fmla="*/ 160 h 274"/>
                    <a:gd name="T40" fmla="*/ 427 w 427"/>
                    <a:gd name="T41" fmla="*/ 1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7" h="274">
                      <a:moveTo>
                        <a:pt x="427" y="123"/>
                      </a:moveTo>
                      <a:lnTo>
                        <a:pt x="312" y="123"/>
                      </a:lnTo>
                      <a:lnTo>
                        <a:pt x="312" y="0"/>
                      </a:lnTo>
                      <a:lnTo>
                        <a:pt x="253" y="0"/>
                      </a:lnTo>
                      <a:lnTo>
                        <a:pt x="253" y="23"/>
                      </a:lnTo>
                      <a:lnTo>
                        <a:pt x="118" y="23"/>
                      </a:lnTo>
                      <a:lnTo>
                        <a:pt x="118" y="68"/>
                      </a:lnTo>
                      <a:lnTo>
                        <a:pt x="0" y="68"/>
                      </a:lnTo>
                      <a:lnTo>
                        <a:pt x="0" y="99"/>
                      </a:lnTo>
                      <a:lnTo>
                        <a:pt x="118" y="99"/>
                      </a:lnTo>
                      <a:lnTo>
                        <a:pt x="118" y="175"/>
                      </a:lnTo>
                      <a:lnTo>
                        <a:pt x="0" y="175"/>
                      </a:lnTo>
                      <a:lnTo>
                        <a:pt x="0" y="208"/>
                      </a:lnTo>
                      <a:lnTo>
                        <a:pt x="118" y="208"/>
                      </a:lnTo>
                      <a:lnTo>
                        <a:pt x="118" y="250"/>
                      </a:lnTo>
                      <a:lnTo>
                        <a:pt x="253" y="250"/>
                      </a:lnTo>
                      <a:lnTo>
                        <a:pt x="253" y="274"/>
                      </a:lnTo>
                      <a:lnTo>
                        <a:pt x="312" y="274"/>
                      </a:lnTo>
                      <a:lnTo>
                        <a:pt x="312" y="160"/>
                      </a:lnTo>
                      <a:lnTo>
                        <a:pt x="427" y="160"/>
                      </a:lnTo>
                      <a:lnTo>
                        <a:pt x="427" y="123"/>
                      </a:lnTo>
                      <a:close/>
                    </a:path>
                  </a:pathLst>
                </a:custGeom>
                <a:solidFill>
                  <a:schemeClr val="bg1">
                    <a:lumMod val="65000"/>
                  </a:schemeClr>
                </a:solidFill>
                <a:ln>
                  <a:noFill/>
                </a:ln>
              </p:spPr>
              <p:txBody>
                <a:bodyPr vert="horz" wrap="square" lIns="82293" tIns="41147" rIns="82293" bIns="41147" numCol="1" anchor="t" anchorCtr="0" compatLnSpc="1">
                  <a:prstTxWarp prst="textNoShape">
                    <a:avLst/>
                  </a:prstTxWarp>
                </a:bodyPr>
                <a:lstStyle/>
                <a:p>
                  <a:pPr defTabSz="931596" fontAlgn="base">
                    <a:spcBef>
                      <a:spcPct val="0"/>
                    </a:spcBef>
                    <a:spcAft>
                      <a:spcPct val="0"/>
                    </a:spcAft>
                  </a:pPr>
                  <a:endParaRPr lang="en-US" sz="1599">
                    <a:solidFill>
                      <a:srgbClr val="505050"/>
                    </a:solidFill>
                    <a:ea typeface="ＭＳ Ｐゴシック" charset="0"/>
                  </a:endParaRPr>
                </a:p>
              </p:txBody>
            </p:sp>
            <p:sp>
              <p:nvSpPr>
                <p:cNvPr id="340" name="Freeform 132"/>
                <p:cNvSpPr>
                  <a:spLocks/>
                </p:cNvSpPr>
                <p:nvPr/>
              </p:nvSpPr>
              <p:spPr bwMode="black">
                <a:xfrm>
                  <a:off x="8854342" y="3656746"/>
                  <a:ext cx="307865" cy="205424"/>
                </a:xfrm>
                <a:custGeom>
                  <a:avLst/>
                  <a:gdLst>
                    <a:gd name="T0" fmla="*/ 156 w 439"/>
                    <a:gd name="T1" fmla="*/ 0 h 293"/>
                    <a:gd name="T2" fmla="*/ 113 w 439"/>
                    <a:gd name="T3" fmla="*/ 57 h 293"/>
                    <a:gd name="T4" fmla="*/ 111 w 439"/>
                    <a:gd name="T5" fmla="*/ 57 h 293"/>
                    <a:gd name="T6" fmla="*/ 111 w 439"/>
                    <a:gd name="T7" fmla="*/ 59 h 293"/>
                    <a:gd name="T8" fmla="*/ 111 w 439"/>
                    <a:gd name="T9" fmla="*/ 61 h 293"/>
                    <a:gd name="T10" fmla="*/ 111 w 439"/>
                    <a:gd name="T11" fmla="*/ 61 h 293"/>
                    <a:gd name="T12" fmla="*/ 111 w 439"/>
                    <a:gd name="T13" fmla="*/ 123 h 293"/>
                    <a:gd name="T14" fmla="*/ 0 w 439"/>
                    <a:gd name="T15" fmla="*/ 123 h 293"/>
                    <a:gd name="T16" fmla="*/ 0 w 439"/>
                    <a:gd name="T17" fmla="*/ 161 h 293"/>
                    <a:gd name="T18" fmla="*/ 111 w 439"/>
                    <a:gd name="T19" fmla="*/ 161 h 293"/>
                    <a:gd name="T20" fmla="*/ 111 w 439"/>
                    <a:gd name="T21" fmla="*/ 234 h 293"/>
                    <a:gd name="T22" fmla="*/ 111 w 439"/>
                    <a:gd name="T23" fmla="*/ 234 h 293"/>
                    <a:gd name="T24" fmla="*/ 111 w 439"/>
                    <a:gd name="T25" fmla="*/ 234 h 293"/>
                    <a:gd name="T26" fmla="*/ 111 w 439"/>
                    <a:gd name="T27" fmla="*/ 239 h 293"/>
                    <a:gd name="T28" fmla="*/ 115 w 439"/>
                    <a:gd name="T29" fmla="*/ 239 h 293"/>
                    <a:gd name="T30" fmla="*/ 156 w 439"/>
                    <a:gd name="T31" fmla="*/ 293 h 293"/>
                    <a:gd name="T32" fmla="*/ 439 w 439"/>
                    <a:gd name="T33" fmla="*/ 293 h 293"/>
                    <a:gd name="T34" fmla="*/ 437 w 439"/>
                    <a:gd name="T35" fmla="*/ 239 h 293"/>
                    <a:gd name="T36" fmla="*/ 437 w 439"/>
                    <a:gd name="T37" fmla="*/ 239 h 293"/>
                    <a:gd name="T38" fmla="*/ 437 w 439"/>
                    <a:gd name="T39" fmla="*/ 57 h 293"/>
                    <a:gd name="T40" fmla="*/ 437 w 439"/>
                    <a:gd name="T41" fmla="*/ 57 h 293"/>
                    <a:gd name="T42" fmla="*/ 439 w 439"/>
                    <a:gd name="T43" fmla="*/ 0 h 293"/>
                    <a:gd name="T44" fmla="*/ 156 w 439"/>
                    <a:gd name="T45"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9" h="293">
                      <a:moveTo>
                        <a:pt x="156" y="0"/>
                      </a:moveTo>
                      <a:lnTo>
                        <a:pt x="113" y="57"/>
                      </a:lnTo>
                      <a:lnTo>
                        <a:pt x="111" y="57"/>
                      </a:lnTo>
                      <a:lnTo>
                        <a:pt x="111" y="59"/>
                      </a:lnTo>
                      <a:lnTo>
                        <a:pt x="111" y="61"/>
                      </a:lnTo>
                      <a:lnTo>
                        <a:pt x="111" y="61"/>
                      </a:lnTo>
                      <a:lnTo>
                        <a:pt x="111" y="123"/>
                      </a:lnTo>
                      <a:lnTo>
                        <a:pt x="0" y="123"/>
                      </a:lnTo>
                      <a:lnTo>
                        <a:pt x="0" y="161"/>
                      </a:lnTo>
                      <a:lnTo>
                        <a:pt x="111" y="161"/>
                      </a:lnTo>
                      <a:lnTo>
                        <a:pt x="111" y="234"/>
                      </a:lnTo>
                      <a:lnTo>
                        <a:pt x="111" y="234"/>
                      </a:lnTo>
                      <a:lnTo>
                        <a:pt x="111" y="234"/>
                      </a:lnTo>
                      <a:lnTo>
                        <a:pt x="111" y="239"/>
                      </a:lnTo>
                      <a:lnTo>
                        <a:pt x="115" y="239"/>
                      </a:lnTo>
                      <a:lnTo>
                        <a:pt x="156" y="293"/>
                      </a:lnTo>
                      <a:lnTo>
                        <a:pt x="439" y="293"/>
                      </a:lnTo>
                      <a:lnTo>
                        <a:pt x="437" y="239"/>
                      </a:lnTo>
                      <a:lnTo>
                        <a:pt x="437" y="239"/>
                      </a:lnTo>
                      <a:lnTo>
                        <a:pt x="437" y="57"/>
                      </a:lnTo>
                      <a:lnTo>
                        <a:pt x="437" y="57"/>
                      </a:lnTo>
                      <a:lnTo>
                        <a:pt x="439" y="0"/>
                      </a:lnTo>
                      <a:lnTo>
                        <a:pt x="156" y="0"/>
                      </a:lnTo>
                      <a:close/>
                    </a:path>
                  </a:pathLst>
                </a:custGeom>
                <a:grpFill/>
                <a:ln>
                  <a:noFill/>
                </a:ln>
              </p:spPr>
              <p:txBody>
                <a:bodyPr vert="horz" wrap="square" lIns="82293" tIns="41147" rIns="82293" bIns="41147" numCol="1" anchor="t" anchorCtr="0" compatLnSpc="1">
                  <a:prstTxWarp prst="textNoShape">
                    <a:avLst/>
                  </a:prstTxWarp>
                </a:bodyPr>
                <a:lstStyle/>
                <a:p>
                  <a:pPr defTabSz="931596" fontAlgn="base">
                    <a:spcBef>
                      <a:spcPct val="0"/>
                    </a:spcBef>
                    <a:spcAft>
                      <a:spcPct val="0"/>
                    </a:spcAft>
                  </a:pPr>
                  <a:endParaRPr lang="en-US" sz="1599">
                    <a:solidFill>
                      <a:srgbClr val="505050"/>
                    </a:solidFill>
                    <a:ea typeface="ＭＳ Ｐゴシック" charset="0"/>
                  </a:endParaRPr>
                </a:p>
              </p:txBody>
            </p:sp>
          </p:grpSp>
        </p:grpSp>
      </p:grpSp>
      <p:grpSp>
        <p:nvGrpSpPr>
          <p:cNvPr id="15" name="Group 14"/>
          <p:cNvGrpSpPr/>
          <p:nvPr/>
        </p:nvGrpSpPr>
        <p:grpSpPr>
          <a:xfrm>
            <a:off x="8822415" y="4045446"/>
            <a:ext cx="3079337" cy="2459062"/>
            <a:chOff x="8822415" y="4045446"/>
            <a:chExt cx="3079337" cy="2459062"/>
          </a:xfrm>
        </p:grpSpPr>
        <p:sp>
          <p:nvSpPr>
            <p:cNvPr id="281" name="Rectangle 280"/>
            <p:cNvSpPr/>
            <p:nvPr/>
          </p:nvSpPr>
          <p:spPr bwMode="auto">
            <a:xfrm>
              <a:off x="8822416" y="5921686"/>
              <a:ext cx="3026266" cy="58282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845" tIns="182845" rIns="0" bIns="46627"/>
            <a:lstStyle/>
            <a:p>
              <a:pPr algn="ctr" defTabSz="932205" fontAlgn="base">
                <a:lnSpc>
                  <a:spcPct val="90000"/>
                </a:lnSpc>
                <a:spcBef>
                  <a:spcPct val="0"/>
                </a:spcBef>
                <a:spcAft>
                  <a:spcPct val="0"/>
                </a:spcAft>
                <a:defRPr/>
              </a:pPr>
              <a:r>
                <a:rPr lang="en-US" sz="2000" dirty="0">
                  <a:solidFill>
                    <a:srgbClr val="505050"/>
                  </a:solidFill>
                  <a:latin typeface="Segoe UI Light"/>
                </a:rPr>
                <a:t>Cloud</a:t>
              </a:r>
            </a:p>
          </p:txBody>
        </p:sp>
        <p:grpSp>
          <p:nvGrpSpPr>
            <p:cNvPr id="12" name="Group 11"/>
            <p:cNvGrpSpPr/>
            <p:nvPr/>
          </p:nvGrpSpPr>
          <p:grpSpPr>
            <a:xfrm>
              <a:off x="8822415" y="4045446"/>
              <a:ext cx="3079337" cy="1985188"/>
              <a:chOff x="9300956" y="3223358"/>
              <a:chExt cx="2946190" cy="1899351"/>
            </a:xfrm>
          </p:grpSpPr>
          <p:grpSp>
            <p:nvGrpSpPr>
              <p:cNvPr id="35" name="Group 34"/>
              <p:cNvGrpSpPr/>
              <p:nvPr/>
            </p:nvGrpSpPr>
            <p:grpSpPr>
              <a:xfrm>
                <a:off x="10788656" y="3223358"/>
                <a:ext cx="1458490" cy="980587"/>
                <a:chOff x="10628955" y="3238085"/>
                <a:chExt cx="1458490" cy="980587"/>
              </a:xfrm>
            </p:grpSpPr>
            <p:pic>
              <p:nvPicPr>
                <p:cNvPr id="32" name="Picture 31"/>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0628955" y="3238085"/>
                  <a:ext cx="1458490" cy="980587"/>
                </a:xfrm>
                <a:prstGeom prst="rect">
                  <a:avLst/>
                </a:prstGeom>
              </p:spPr>
            </p:pic>
            <p:sp>
              <p:nvSpPr>
                <p:cNvPr id="180" name="TextBox 179"/>
                <p:cNvSpPr txBox="1"/>
                <p:nvPr/>
              </p:nvSpPr>
              <p:spPr>
                <a:xfrm>
                  <a:off x="10691609" y="3647935"/>
                  <a:ext cx="1333920" cy="238520"/>
                </a:xfrm>
                <a:prstGeom prst="rect">
                  <a:avLst/>
                </a:prstGeom>
              </p:spPr>
              <p:txBody>
                <a:bodyPr wrap="square" lIns="0" tIns="0" rIns="0" bIns="0" rtlCol="0">
                  <a:spAutoFit/>
                </a:bodyPr>
                <a:lstStyle/>
                <a:p>
                  <a:pPr algn="ctr" defTabSz="913923" fontAlgn="base">
                    <a:lnSpc>
                      <a:spcPct val="90000"/>
                    </a:lnSpc>
                    <a:spcBef>
                      <a:spcPct val="0"/>
                    </a:spcBef>
                    <a:spcAft>
                      <a:spcPct val="0"/>
                    </a:spcAft>
                    <a:buSzPct val="80000"/>
                  </a:pPr>
                  <a:r>
                    <a:rPr lang="en-US" dirty="0">
                      <a:solidFill>
                        <a:srgbClr val="FFFFFF"/>
                      </a:solidFill>
                      <a:latin typeface="Segoe UI Light"/>
                      <a:ea typeface="ＭＳ Ｐゴシック" charset="0"/>
                      <a:cs typeface="Segoe UI Light"/>
                    </a:rPr>
                    <a:t>SaaS</a:t>
                  </a:r>
                </a:p>
              </p:txBody>
            </p:sp>
          </p:grpSp>
          <p:grpSp>
            <p:nvGrpSpPr>
              <p:cNvPr id="36" name="Group 35"/>
              <p:cNvGrpSpPr/>
              <p:nvPr/>
            </p:nvGrpSpPr>
            <p:grpSpPr>
              <a:xfrm>
                <a:off x="9418029" y="3373118"/>
                <a:ext cx="1641567" cy="1112793"/>
                <a:chOff x="9408112" y="3317093"/>
                <a:chExt cx="1292341" cy="876058"/>
              </a:xfrm>
            </p:grpSpPr>
            <p:pic>
              <p:nvPicPr>
                <p:cNvPr id="33" name="Picture 32"/>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9408112" y="3317093"/>
                  <a:ext cx="1292341" cy="876058"/>
                </a:xfrm>
                <a:prstGeom prst="rect">
                  <a:avLst/>
                </a:prstGeom>
              </p:spPr>
            </p:pic>
            <p:sp>
              <p:nvSpPr>
                <p:cNvPr id="204" name="TextBox 203"/>
                <p:cNvSpPr txBox="1"/>
                <p:nvPr/>
              </p:nvSpPr>
              <p:spPr>
                <a:xfrm>
                  <a:off x="9442526" y="3700547"/>
                  <a:ext cx="1185112" cy="187777"/>
                </a:xfrm>
                <a:prstGeom prst="rect">
                  <a:avLst/>
                </a:prstGeom>
              </p:spPr>
              <p:txBody>
                <a:bodyPr wrap="square" lIns="0" tIns="0" rIns="0" bIns="0" rtlCol="0">
                  <a:spAutoFit/>
                </a:bodyPr>
                <a:lstStyle/>
                <a:p>
                  <a:pPr algn="ctr" defTabSz="913923" fontAlgn="base">
                    <a:lnSpc>
                      <a:spcPct val="90000"/>
                    </a:lnSpc>
                    <a:spcBef>
                      <a:spcPct val="0"/>
                    </a:spcBef>
                    <a:spcAft>
                      <a:spcPct val="0"/>
                    </a:spcAft>
                    <a:buSzPct val="80000"/>
                  </a:pPr>
                  <a:r>
                    <a:rPr lang="en-US" dirty="0">
                      <a:solidFill>
                        <a:srgbClr val="FFFFFF"/>
                      </a:solidFill>
                      <a:latin typeface="Segoe UI Light"/>
                      <a:ea typeface="ＭＳ Ｐゴシック" charset="0"/>
                      <a:cs typeface="Segoe UI Light"/>
                    </a:rPr>
                    <a:t>Azure</a:t>
                  </a:r>
                </a:p>
              </p:txBody>
            </p:sp>
          </p:grpSp>
          <p:grpSp>
            <p:nvGrpSpPr>
              <p:cNvPr id="34" name="Group 33"/>
              <p:cNvGrpSpPr/>
              <p:nvPr/>
            </p:nvGrpSpPr>
            <p:grpSpPr>
              <a:xfrm>
                <a:off x="10474084" y="3905483"/>
                <a:ext cx="1740922" cy="1174699"/>
                <a:chOff x="10266385" y="3762279"/>
                <a:chExt cx="1740922" cy="1174699"/>
              </a:xfrm>
            </p:grpSpPr>
            <p:pic>
              <p:nvPicPr>
                <p:cNvPr id="31" name="Picture 30"/>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0266385" y="3762279"/>
                  <a:ext cx="1740922" cy="1174699"/>
                </a:xfrm>
                <a:prstGeom prst="rect">
                  <a:avLst/>
                </a:prstGeom>
              </p:spPr>
            </p:pic>
            <p:sp>
              <p:nvSpPr>
                <p:cNvPr id="121" name="TextBox 120"/>
                <p:cNvSpPr txBox="1"/>
                <p:nvPr/>
              </p:nvSpPr>
              <p:spPr>
                <a:xfrm>
                  <a:off x="10405117" y="4325388"/>
                  <a:ext cx="1489586" cy="238520"/>
                </a:xfrm>
                <a:prstGeom prst="rect">
                  <a:avLst/>
                </a:prstGeom>
              </p:spPr>
              <p:txBody>
                <a:bodyPr wrap="square" lIns="0" tIns="0" rIns="0" bIns="0" rtlCol="0">
                  <a:spAutoFit/>
                </a:bodyPr>
                <a:lstStyle/>
                <a:p>
                  <a:pPr algn="ctr" defTabSz="913923" fontAlgn="base">
                    <a:lnSpc>
                      <a:spcPct val="90000"/>
                    </a:lnSpc>
                    <a:spcBef>
                      <a:spcPct val="0"/>
                    </a:spcBef>
                    <a:spcAft>
                      <a:spcPct val="0"/>
                    </a:spcAft>
                    <a:buSzPct val="80000"/>
                  </a:pPr>
                  <a:r>
                    <a:rPr lang="en-US" dirty="0">
                      <a:solidFill>
                        <a:srgbClr val="FFFFFF"/>
                      </a:solidFill>
                      <a:latin typeface="Segoe UI Light"/>
                      <a:ea typeface="ＭＳ Ｐゴシック" charset="0"/>
                      <a:cs typeface="Segoe UI Light"/>
                    </a:rPr>
                    <a:t>Office 365</a:t>
                  </a:r>
                </a:p>
              </p:txBody>
            </p:sp>
          </p:grpSp>
          <p:grpSp>
            <p:nvGrpSpPr>
              <p:cNvPr id="37" name="Group 36"/>
              <p:cNvGrpSpPr/>
              <p:nvPr/>
            </p:nvGrpSpPr>
            <p:grpSpPr>
              <a:xfrm>
                <a:off x="9300956" y="4146061"/>
                <a:ext cx="1452632" cy="976648"/>
                <a:chOff x="9301960" y="4339948"/>
                <a:chExt cx="1452632" cy="976648"/>
              </a:xfrm>
            </p:grpSpPr>
            <p:pic>
              <p:nvPicPr>
                <p:cNvPr id="210" name="Picture 209"/>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9301960" y="4339948"/>
                  <a:ext cx="1452632" cy="976648"/>
                </a:xfrm>
                <a:prstGeom prst="rect">
                  <a:avLst/>
                </a:prstGeom>
              </p:spPr>
            </p:pic>
            <p:sp>
              <p:nvSpPr>
                <p:cNvPr id="174" name="TextBox 173"/>
                <p:cNvSpPr txBox="1"/>
                <p:nvPr/>
              </p:nvSpPr>
              <p:spPr>
                <a:xfrm>
                  <a:off x="9637156" y="4658664"/>
                  <a:ext cx="836500" cy="477039"/>
                </a:xfrm>
                <a:prstGeom prst="rect">
                  <a:avLst/>
                </a:prstGeom>
              </p:spPr>
              <p:txBody>
                <a:bodyPr wrap="square" lIns="0" tIns="0" rIns="0" bIns="0" rtlCol="0">
                  <a:spAutoFit/>
                </a:bodyPr>
                <a:lstStyle/>
                <a:p>
                  <a:pPr algn="ctr" defTabSz="913923" fontAlgn="base">
                    <a:lnSpc>
                      <a:spcPct val="90000"/>
                    </a:lnSpc>
                    <a:spcBef>
                      <a:spcPct val="0"/>
                    </a:spcBef>
                    <a:spcAft>
                      <a:spcPct val="0"/>
                    </a:spcAft>
                    <a:buSzPct val="80000"/>
                  </a:pPr>
                  <a:r>
                    <a:rPr lang="en-US" dirty="0">
                      <a:solidFill>
                        <a:srgbClr val="FFFFFF"/>
                      </a:solidFill>
                      <a:latin typeface="Segoe UI Light"/>
                      <a:ea typeface="ＭＳ Ｐゴシック" charset="0"/>
                      <a:cs typeface="Segoe UI Light"/>
                    </a:rPr>
                    <a:t>Public</a:t>
                  </a:r>
                </a:p>
                <a:p>
                  <a:pPr algn="ctr" defTabSz="913923" fontAlgn="base">
                    <a:lnSpc>
                      <a:spcPct val="90000"/>
                    </a:lnSpc>
                    <a:spcBef>
                      <a:spcPct val="0"/>
                    </a:spcBef>
                    <a:spcAft>
                      <a:spcPct val="0"/>
                    </a:spcAft>
                    <a:buSzPct val="80000"/>
                  </a:pPr>
                  <a:r>
                    <a:rPr lang="en-US" dirty="0">
                      <a:solidFill>
                        <a:srgbClr val="FFFFFF"/>
                      </a:solidFill>
                      <a:latin typeface="Segoe UI Light"/>
                      <a:ea typeface="ＭＳ Ｐゴシック" charset="0"/>
                      <a:cs typeface="Segoe UI Light"/>
                    </a:rPr>
                    <a:t>cloud</a:t>
                  </a:r>
                </a:p>
              </p:txBody>
            </p:sp>
          </p:grpSp>
        </p:grpSp>
      </p:grpSp>
      <p:grpSp>
        <p:nvGrpSpPr>
          <p:cNvPr id="22" name="Group 21"/>
          <p:cNvGrpSpPr/>
          <p:nvPr/>
        </p:nvGrpSpPr>
        <p:grpSpPr>
          <a:xfrm>
            <a:off x="452147" y="2840836"/>
            <a:ext cx="3019924" cy="4013157"/>
            <a:chOff x="452147" y="2891636"/>
            <a:chExt cx="3019924" cy="4013157"/>
          </a:xfrm>
        </p:grpSpPr>
        <p:grpSp>
          <p:nvGrpSpPr>
            <p:cNvPr id="24" name="Group 23"/>
            <p:cNvGrpSpPr/>
            <p:nvPr/>
          </p:nvGrpSpPr>
          <p:grpSpPr>
            <a:xfrm>
              <a:off x="657780" y="4081871"/>
              <a:ext cx="1446550" cy="1323565"/>
              <a:chOff x="2501656" y="3425981"/>
              <a:chExt cx="1199283" cy="1097328"/>
            </a:xfrm>
          </p:grpSpPr>
          <p:grpSp>
            <p:nvGrpSpPr>
              <p:cNvPr id="222" name="Group 221"/>
              <p:cNvGrpSpPr/>
              <p:nvPr/>
            </p:nvGrpSpPr>
            <p:grpSpPr>
              <a:xfrm>
                <a:off x="2501656" y="3425981"/>
                <a:ext cx="1098104" cy="1097328"/>
                <a:chOff x="13721177" y="6333144"/>
                <a:chExt cx="776180" cy="775633"/>
              </a:xfrm>
            </p:grpSpPr>
            <p:sp>
              <p:nvSpPr>
                <p:cNvPr id="223" name="Oval 7"/>
                <p:cNvSpPr>
                  <a:spLocks noChangeArrowheads="1"/>
                </p:cNvSpPr>
                <p:nvPr/>
              </p:nvSpPr>
              <p:spPr bwMode="auto">
                <a:xfrm>
                  <a:off x="14040370" y="6651788"/>
                  <a:ext cx="456987" cy="456989"/>
                </a:xfrm>
                <a:prstGeom prst="ellipse">
                  <a:avLst/>
                </a:prstGeom>
                <a:solidFill>
                  <a:srgbClr val="FFB900">
                    <a:alpha val="8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24" name="Freeform 8"/>
                <p:cNvSpPr>
                  <a:spLocks/>
                </p:cNvSpPr>
                <p:nvPr/>
              </p:nvSpPr>
              <p:spPr bwMode="auto">
                <a:xfrm>
                  <a:off x="14139586" y="678825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25" name="Freeform 9"/>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26" name="Freeform 10"/>
                <p:cNvSpPr>
                  <a:spLocks/>
                </p:cNvSpPr>
                <p:nvPr/>
              </p:nvSpPr>
              <p:spPr bwMode="auto">
                <a:xfrm>
                  <a:off x="14261979" y="678825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31" name="Freeform 11"/>
                <p:cNvSpPr>
                  <a:spLocks/>
                </p:cNvSpPr>
                <p:nvPr/>
              </p:nvSpPr>
              <p:spPr bwMode="auto">
                <a:xfrm>
                  <a:off x="14140465" y="6718695"/>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grpSp>
          <p:grpSp>
            <p:nvGrpSpPr>
              <p:cNvPr id="321" name="Group 320"/>
              <p:cNvGrpSpPr/>
              <p:nvPr/>
            </p:nvGrpSpPr>
            <p:grpSpPr>
              <a:xfrm>
                <a:off x="2933524" y="3467810"/>
                <a:ext cx="511794" cy="510807"/>
                <a:chOff x="13445955" y="6796212"/>
                <a:chExt cx="456988" cy="456109"/>
              </a:xfrm>
            </p:grpSpPr>
            <p:sp>
              <p:nvSpPr>
                <p:cNvPr id="322" name="Oval 12"/>
                <p:cNvSpPr>
                  <a:spLocks noChangeArrowheads="1"/>
                </p:cNvSpPr>
                <p:nvPr/>
              </p:nvSpPr>
              <p:spPr bwMode="auto">
                <a:xfrm>
                  <a:off x="13445955" y="6796212"/>
                  <a:ext cx="456988" cy="456109"/>
                </a:xfrm>
                <a:prstGeom prst="ellipse">
                  <a:avLst/>
                </a:prstGeom>
                <a:solidFill>
                  <a:srgbClr val="00B294">
                    <a:alpha val="8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23" name="Freeform 13"/>
                <p:cNvSpPr>
                  <a:spLocks/>
                </p:cNvSpPr>
                <p:nvPr/>
              </p:nvSpPr>
              <p:spPr bwMode="auto">
                <a:xfrm>
                  <a:off x="13533952" y="6963973"/>
                  <a:ext cx="123272" cy="206923"/>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24" name="Freeform 14"/>
                <p:cNvSpPr>
                  <a:spLocks/>
                </p:cNvSpPr>
                <p:nvPr/>
              </p:nvSpPr>
              <p:spPr bwMode="auto">
                <a:xfrm>
                  <a:off x="13656342" y="6945399"/>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25" name="Freeform 15"/>
                <p:cNvSpPr>
                  <a:spLocks/>
                </p:cNvSpPr>
                <p:nvPr/>
              </p:nvSpPr>
              <p:spPr bwMode="auto">
                <a:xfrm>
                  <a:off x="13524680" y="6875836"/>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grpSp>
          <p:grpSp>
            <p:nvGrpSpPr>
              <p:cNvPr id="326" name="Group 7"/>
              <p:cNvGrpSpPr>
                <a:grpSpLocks/>
              </p:cNvGrpSpPr>
              <p:nvPr/>
            </p:nvGrpSpPr>
            <p:grpSpPr bwMode="auto">
              <a:xfrm>
                <a:off x="3304795" y="3695801"/>
                <a:ext cx="396144" cy="396143"/>
                <a:chOff x="7857929" y="4717012"/>
                <a:chExt cx="1304516" cy="1314073"/>
              </a:xfrm>
            </p:grpSpPr>
            <p:sp>
              <p:nvSpPr>
                <p:cNvPr id="327" name="Freeform 16"/>
                <p:cNvSpPr>
                  <a:spLocks/>
                </p:cNvSpPr>
                <p:nvPr/>
              </p:nvSpPr>
              <p:spPr bwMode="auto">
                <a:xfrm>
                  <a:off x="7857929" y="4717012"/>
                  <a:ext cx="1304516" cy="1314073"/>
                </a:xfrm>
                <a:prstGeom prst="ellipse">
                  <a:avLst/>
                </a:prstGeom>
                <a:solidFill>
                  <a:srgbClr val="5364B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28" name="Freeform 19"/>
                <p:cNvSpPr>
                  <a:spLocks/>
                </p:cNvSpPr>
                <p:nvPr/>
              </p:nvSpPr>
              <p:spPr bwMode="auto">
                <a:xfrm>
                  <a:off x="8162648" y="5104697"/>
                  <a:ext cx="350056"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29" name="Freeform 20"/>
                <p:cNvSpPr>
                  <a:spLocks/>
                </p:cNvSpPr>
                <p:nvPr/>
              </p:nvSpPr>
              <p:spPr bwMode="auto">
                <a:xfrm>
                  <a:off x="8512704" y="5104697"/>
                  <a:ext cx="347536"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30" name="Freeform 21"/>
                <p:cNvSpPr>
                  <a:spLocks/>
                </p:cNvSpPr>
                <p:nvPr/>
              </p:nvSpPr>
              <p:spPr bwMode="auto">
                <a:xfrm>
                  <a:off x="8180459" y="4853346"/>
                  <a:ext cx="697588" cy="398284"/>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grpSp>
        </p:grpSp>
        <p:grpSp>
          <p:nvGrpSpPr>
            <p:cNvPr id="2" name="Group 1"/>
            <p:cNvGrpSpPr/>
            <p:nvPr/>
          </p:nvGrpSpPr>
          <p:grpSpPr>
            <a:xfrm>
              <a:off x="452147" y="2891636"/>
              <a:ext cx="3019924" cy="1258353"/>
              <a:chOff x="452147" y="2891636"/>
              <a:chExt cx="3019924" cy="1258353"/>
            </a:xfrm>
          </p:grpSpPr>
          <p:grpSp>
            <p:nvGrpSpPr>
              <p:cNvPr id="14" name="Group 13"/>
              <p:cNvGrpSpPr/>
              <p:nvPr/>
            </p:nvGrpSpPr>
            <p:grpSpPr>
              <a:xfrm>
                <a:off x="1027539" y="2964450"/>
                <a:ext cx="2444532" cy="1185539"/>
                <a:chOff x="1026802" y="2964358"/>
                <a:chExt cx="2444879" cy="1185707"/>
              </a:xfrm>
            </p:grpSpPr>
            <p:sp>
              <p:nvSpPr>
                <p:cNvPr id="69" name="Rectangle 68"/>
                <p:cNvSpPr/>
                <p:nvPr/>
              </p:nvSpPr>
              <p:spPr bwMode="auto">
                <a:xfrm>
                  <a:off x="1026802" y="3691328"/>
                  <a:ext cx="2444879" cy="458737"/>
                </a:xfrm>
                <a:prstGeom prst="rect">
                  <a:avLst/>
                </a:prstGeom>
                <a:noFill/>
                <a:ln w="19050">
                  <a:no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defTabSz="913923" fontAlgn="base">
                    <a:lnSpc>
                      <a:spcPct val="90000"/>
                    </a:lnSpc>
                    <a:spcBef>
                      <a:spcPct val="0"/>
                    </a:spcBef>
                    <a:spcAft>
                      <a:spcPct val="0"/>
                    </a:spcAft>
                  </a:pPr>
                  <a:endParaRPr lang="en-US" sz="2000" dirty="0">
                    <a:solidFill>
                      <a:srgbClr val="002050"/>
                    </a:solidFill>
                  </a:endParaRPr>
                </a:p>
                <a:p>
                  <a:pPr defTabSz="913923" fontAlgn="base">
                    <a:lnSpc>
                      <a:spcPct val="90000"/>
                    </a:lnSpc>
                    <a:spcBef>
                      <a:spcPct val="0"/>
                    </a:spcBef>
                    <a:spcAft>
                      <a:spcPct val="0"/>
                    </a:spcAft>
                  </a:pPr>
                  <a:endParaRPr lang="en-US" sz="2000" dirty="0">
                    <a:solidFill>
                      <a:srgbClr val="002050"/>
                    </a:solidFill>
                  </a:endParaRPr>
                </a:p>
                <a:p>
                  <a:pPr defTabSz="913923" fontAlgn="base">
                    <a:lnSpc>
                      <a:spcPct val="90000"/>
                    </a:lnSpc>
                    <a:spcBef>
                      <a:spcPct val="0"/>
                    </a:spcBef>
                    <a:spcAft>
                      <a:spcPct val="0"/>
                    </a:spcAft>
                    <a:buSzPct val="80000"/>
                  </a:pPr>
                  <a:r>
                    <a:rPr lang="en-US" sz="1399" dirty="0">
                      <a:solidFill>
                        <a:srgbClr val="002050"/>
                      </a:solidFill>
                    </a:rPr>
                    <a:t>Other </a:t>
                  </a:r>
                  <a:br>
                    <a:rPr lang="en-US" sz="1399" dirty="0">
                      <a:solidFill>
                        <a:srgbClr val="002050"/>
                      </a:solidFill>
                    </a:rPr>
                  </a:br>
                  <a:r>
                    <a:rPr lang="en-US" sz="1399" dirty="0">
                      <a:solidFill>
                        <a:srgbClr val="002050"/>
                      </a:solidFill>
                    </a:rPr>
                    <a:t>Directories</a:t>
                  </a:r>
                </a:p>
              </p:txBody>
            </p:sp>
            <p:sp>
              <p:nvSpPr>
                <p:cNvPr id="285" name="Rectangle 284"/>
                <p:cNvSpPr/>
                <p:nvPr/>
              </p:nvSpPr>
              <p:spPr>
                <a:xfrm>
                  <a:off x="1194501" y="2964358"/>
                  <a:ext cx="1698924" cy="395313"/>
                </a:xfrm>
                <a:prstGeom prst="rect">
                  <a:avLst/>
                </a:prstGeom>
                <a:ln>
                  <a:noFill/>
                </a:ln>
              </p:spPr>
              <p:txBody>
                <a:bodyPr wrap="square" lIns="0" tIns="0" rIns="0" bIns="0" anchor="ctr">
                  <a:spAutoFit/>
                </a:bodyPr>
                <a:lstStyle/>
                <a:p>
                  <a:pPr defTabSz="913923" fontAlgn="base">
                    <a:lnSpc>
                      <a:spcPct val="90000"/>
                    </a:lnSpc>
                    <a:spcBef>
                      <a:spcPct val="0"/>
                    </a:spcBef>
                    <a:spcAft>
                      <a:spcPct val="0"/>
                    </a:spcAft>
                    <a:buSzPct val="80000"/>
                  </a:pPr>
                  <a:r>
                    <a:rPr lang="en-US" sz="1399" dirty="0">
                      <a:solidFill>
                        <a:srgbClr val="002050"/>
                      </a:solidFill>
                      <a:ea typeface="ＭＳ Ｐゴシック" charset="0"/>
                    </a:rPr>
                    <a:t>Windows Server</a:t>
                  </a:r>
                </a:p>
                <a:p>
                  <a:pPr defTabSz="913923" fontAlgn="base">
                    <a:lnSpc>
                      <a:spcPct val="90000"/>
                    </a:lnSpc>
                    <a:spcBef>
                      <a:spcPct val="0"/>
                    </a:spcBef>
                    <a:spcAft>
                      <a:spcPct val="0"/>
                    </a:spcAft>
                    <a:buSzPct val="80000"/>
                  </a:pPr>
                  <a:r>
                    <a:rPr lang="en-US" sz="1399" dirty="0">
                      <a:solidFill>
                        <a:srgbClr val="002050"/>
                      </a:solidFill>
                      <a:ea typeface="ＭＳ Ｐゴシック" charset="0"/>
                    </a:rPr>
                    <a:t>Active Directory</a:t>
                  </a:r>
                </a:p>
              </p:txBody>
            </p:sp>
          </p:grpSp>
          <p:pic>
            <p:nvPicPr>
              <p:cNvPr id="206" name="Picture 205"/>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452147" y="2891636"/>
                <a:ext cx="690146" cy="456857"/>
              </a:xfrm>
              <a:prstGeom prst="rect">
                <a:avLst/>
              </a:prstGeom>
            </p:spPr>
          </p:pic>
          <p:pic>
            <p:nvPicPr>
              <p:cNvPr id="207" name="Picture 206"/>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06183" y="3581552"/>
                <a:ext cx="366507" cy="513929"/>
              </a:xfrm>
              <a:prstGeom prst="rect">
                <a:avLst/>
              </a:prstGeom>
            </p:spPr>
          </p:pic>
        </p:grpSp>
        <p:grpSp>
          <p:nvGrpSpPr>
            <p:cNvPr id="17" name="Group 16"/>
            <p:cNvGrpSpPr/>
            <p:nvPr/>
          </p:nvGrpSpPr>
          <p:grpSpPr>
            <a:xfrm>
              <a:off x="1341864" y="4194317"/>
              <a:ext cx="1701865" cy="2710476"/>
              <a:chOff x="1341864" y="4194317"/>
              <a:chExt cx="1701865" cy="2710476"/>
            </a:xfrm>
          </p:grpSpPr>
          <p:grpSp>
            <p:nvGrpSpPr>
              <p:cNvPr id="211" name="Group 210"/>
              <p:cNvGrpSpPr/>
              <p:nvPr/>
            </p:nvGrpSpPr>
            <p:grpSpPr>
              <a:xfrm>
                <a:off x="1638076" y="4194317"/>
                <a:ext cx="1286469" cy="1827789"/>
                <a:chOff x="4410437" y="5171160"/>
                <a:chExt cx="871461" cy="1238332"/>
              </a:xfrm>
            </p:grpSpPr>
            <p:sp>
              <p:nvSpPr>
                <p:cNvPr id="213" name="Freeform 12"/>
                <p:cNvSpPr>
                  <a:spLocks noEditPoints="1"/>
                </p:cNvSpPr>
                <p:nvPr/>
              </p:nvSpPr>
              <p:spPr bwMode="auto">
                <a:xfrm>
                  <a:off x="4942457" y="5171160"/>
                  <a:ext cx="26858" cy="68574"/>
                </a:xfrm>
                <a:custGeom>
                  <a:avLst/>
                  <a:gdLst>
                    <a:gd name="T0" fmla="*/ 20 w 20"/>
                    <a:gd name="T1" fmla="*/ 0 h 51"/>
                    <a:gd name="T2" fmla="*/ 0 w 20"/>
                    <a:gd name="T3" fmla="*/ 51 h 51"/>
                    <a:gd name="T4" fmla="*/ 0 w 20"/>
                    <a:gd name="T5" fmla="*/ 51 h 51"/>
                    <a:gd name="T6" fmla="*/ 1 w 20"/>
                    <a:gd name="T7" fmla="*/ 46 h 51"/>
                    <a:gd name="T8" fmla="*/ 2 w 20"/>
                    <a:gd name="T9" fmla="*/ 43 h 51"/>
                    <a:gd name="T10" fmla="*/ 4 w 20"/>
                    <a:gd name="T11" fmla="*/ 36 h 51"/>
                    <a:gd name="T12" fmla="*/ 4 w 20"/>
                    <a:gd name="T13" fmla="*/ 34 h 51"/>
                    <a:gd name="T14" fmla="*/ 7 w 20"/>
                    <a:gd name="T15" fmla="*/ 27 h 51"/>
                    <a:gd name="T16" fmla="*/ 7 w 20"/>
                    <a:gd name="T17" fmla="*/ 25 h 51"/>
                    <a:gd name="T18" fmla="*/ 11 w 20"/>
                    <a:gd name="T19" fmla="*/ 18 h 51"/>
                    <a:gd name="T20" fmla="*/ 11 w 20"/>
                    <a:gd name="T21" fmla="*/ 17 h 51"/>
                    <a:gd name="T22" fmla="*/ 15 w 20"/>
                    <a:gd name="T23" fmla="*/ 8 h 51"/>
                    <a:gd name="T24" fmla="*/ 15 w 20"/>
                    <a:gd name="T25" fmla="*/ 8 h 51"/>
                    <a:gd name="T26" fmla="*/ 20 w 20"/>
                    <a:gd name="T27" fmla="*/ 0 h 51"/>
                    <a:gd name="T28" fmla="*/ 20 w 20"/>
                    <a:gd name="T29" fmla="*/ 0 h 51"/>
                    <a:gd name="T30" fmla="*/ 20 w 20"/>
                    <a:gd name="T31" fmla="*/ 0 h 51"/>
                    <a:gd name="T32" fmla="*/ 20 w 20"/>
                    <a:gd name="T3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51">
                      <a:moveTo>
                        <a:pt x="20" y="0"/>
                      </a:moveTo>
                      <a:cubicBezTo>
                        <a:pt x="10" y="16"/>
                        <a:pt x="4" y="33"/>
                        <a:pt x="0" y="51"/>
                      </a:cubicBezTo>
                      <a:cubicBezTo>
                        <a:pt x="0" y="51"/>
                        <a:pt x="0" y="51"/>
                        <a:pt x="0" y="51"/>
                      </a:cubicBezTo>
                      <a:cubicBezTo>
                        <a:pt x="1" y="49"/>
                        <a:pt x="1" y="48"/>
                        <a:pt x="1" y="46"/>
                      </a:cubicBezTo>
                      <a:cubicBezTo>
                        <a:pt x="2" y="45"/>
                        <a:pt x="2" y="44"/>
                        <a:pt x="2" y="43"/>
                      </a:cubicBezTo>
                      <a:cubicBezTo>
                        <a:pt x="3" y="41"/>
                        <a:pt x="3" y="39"/>
                        <a:pt x="4" y="36"/>
                      </a:cubicBezTo>
                      <a:cubicBezTo>
                        <a:pt x="4" y="36"/>
                        <a:pt x="4" y="35"/>
                        <a:pt x="4" y="34"/>
                      </a:cubicBezTo>
                      <a:cubicBezTo>
                        <a:pt x="5" y="32"/>
                        <a:pt x="6" y="29"/>
                        <a:pt x="7" y="27"/>
                      </a:cubicBezTo>
                      <a:cubicBezTo>
                        <a:pt x="7" y="26"/>
                        <a:pt x="7" y="26"/>
                        <a:pt x="7" y="25"/>
                      </a:cubicBezTo>
                      <a:cubicBezTo>
                        <a:pt x="8" y="23"/>
                        <a:pt x="9" y="20"/>
                        <a:pt x="11" y="18"/>
                      </a:cubicBezTo>
                      <a:cubicBezTo>
                        <a:pt x="11" y="17"/>
                        <a:pt x="11" y="17"/>
                        <a:pt x="11" y="17"/>
                      </a:cubicBezTo>
                      <a:cubicBezTo>
                        <a:pt x="12" y="14"/>
                        <a:pt x="14" y="11"/>
                        <a:pt x="15" y="8"/>
                      </a:cubicBezTo>
                      <a:cubicBezTo>
                        <a:pt x="15" y="8"/>
                        <a:pt x="15" y="8"/>
                        <a:pt x="15" y="8"/>
                      </a:cubicBezTo>
                      <a:cubicBezTo>
                        <a:pt x="17" y="5"/>
                        <a:pt x="18" y="3"/>
                        <a:pt x="20" y="0"/>
                      </a:cubicBezTo>
                      <a:moveTo>
                        <a:pt x="20" y="0"/>
                      </a:moveTo>
                      <a:cubicBezTo>
                        <a:pt x="20" y="0"/>
                        <a:pt x="20" y="0"/>
                        <a:pt x="20" y="0"/>
                      </a:cubicBezTo>
                      <a:cubicBezTo>
                        <a:pt x="20" y="0"/>
                        <a:pt x="20" y="0"/>
                        <a:pt x="20" y="0"/>
                      </a:cubicBezTo>
                    </a:path>
                  </a:pathLst>
                </a:custGeom>
                <a:solidFill>
                  <a:srgbClr val="7F8F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14" name="Rectangle 14"/>
                <p:cNvSpPr>
                  <a:spLocks noChangeArrowheads="1"/>
                </p:cNvSpPr>
                <p:nvPr/>
              </p:nvSpPr>
              <p:spPr bwMode="auto">
                <a:xfrm>
                  <a:off x="4741878" y="5239734"/>
                  <a:ext cx="540020" cy="1169758"/>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15" name="Rectangle 15"/>
                <p:cNvSpPr>
                  <a:spLocks noChangeArrowheads="1"/>
                </p:cNvSpPr>
                <p:nvPr/>
              </p:nvSpPr>
              <p:spPr bwMode="auto">
                <a:xfrm>
                  <a:off x="4741878" y="5239734"/>
                  <a:ext cx="540020" cy="11697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16" name="Rectangle 16"/>
                <p:cNvSpPr>
                  <a:spLocks noChangeArrowheads="1"/>
                </p:cNvSpPr>
                <p:nvPr/>
              </p:nvSpPr>
              <p:spPr bwMode="auto">
                <a:xfrm>
                  <a:off x="4796166" y="5796326"/>
                  <a:ext cx="434302"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17" name="Rectangle 17"/>
                <p:cNvSpPr>
                  <a:spLocks noChangeArrowheads="1"/>
                </p:cNvSpPr>
                <p:nvPr/>
              </p:nvSpPr>
              <p:spPr bwMode="auto">
                <a:xfrm>
                  <a:off x="4796166" y="5796326"/>
                  <a:ext cx="434302" cy="70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18" name="Rectangle 18"/>
                <p:cNvSpPr>
                  <a:spLocks noChangeArrowheads="1"/>
                </p:cNvSpPr>
                <p:nvPr/>
              </p:nvSpPr>
              <p:spPr bwMode="auto">
                <a:xfrm>
                  <a:off x="4796166" y="5918045"/>
                  <a:ext cx="434302" cy="6914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20" name="Rectangle 19"/>
                <p:cNvSpPr>
                  <a:spLocks noChangeArrowheads="1"/>
                </p:cNvSpPr>
                <p:nvPr/>
              </p:nvSpPr>
              <p:spPr bwMode="auto">
                <a:xfrm>
                  <a:off x="4796166" y="5918045"/>
                  <a:ext cx="434302" cy="69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32" name="Rectangle 20"/>
                <p:cNvSpPr>
                  <a:spLocks noChangeArrowheads="1"/>
                </p:cNvSpPr>
                <p:nvPr/>
              </p:nvSpPr>
              <p:spPr bwMode="auto">
                <a:xfrm>
                  <a:off x="4796166" y="6038621"/>
                  <a:ext cx="434302"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33" name="Rectangle 21"/>
                <p:cNvSpPr>
                  <a:spLocks noChangeArrowheads="1"/>
                </p:cNvSpPr>
                <p:nvPr/>
              </p:nvSpPr>
              <p:spPr bwMode="auto">
                <a:xfrm>
                  <a:off x="4796166" y="6038621"/>
                  <a:ext cx="434302" cy="70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34" name="Rectangle 22"/>
                <p:cNvSpPr>
                  <a:spLocks noChangeArrowheads="1"/>
                </p:cNvSpPr>
                <p:nvPr/>
              </p:nvSpPr>
              <p:spPr bwMode="auto">
                <a:xfrm>
                  <a:off x="4796166" y="6158625"/>
                  <a:ext cx="434302" cy="7086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35" name="Rectangle 23"/>
                <p:cNvSpPr>
                  <a:spLocks noChangeArrowheads="1"/>
                </p:cNvSpPr>
                <p:nvPr/>
              </p:nvSpPr>
              <p:spPr bwMode="auto">
                <a:xfrm>
                  <a:off x="4796166" y="6158625"/>
                  <a:ext cx="434302" cy="708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36" name="Rectangle 24"/>
                <p:cNvSpPr>
                  <a:spLocks noChangeArrowheads="1"/>
                </p:cNvSpPr>
                <p:nvPr/>
              </p:nvSpPr>
              <p:spPr bwMode="auto">
                <a:xfrm>
                  <a:off x="4796166" y="5433455"/>
                  <a:ext cx="434302"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37" name="Rectangle 25"/>
                <p:cNvSpPr>
                  <a:spLocks noChangeArrowheads="1"/>
                </p:cNvSpPr>
                <p:nvPr/>
              </p:nvSpPr>
              <p:spPr bwMode="auto">
                <a:xfrm>
                  <a:off x="4796166" y="5554031"/>
                  <a:ext cx="434302"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38" name="Rectangle 26"/>
                <p:cNvSpPr>
                  <a:spLocks noChangeArrowheads="1"/>
                </p:cNvSpPr>
                <p:nvPr/>
              </p:nvSpPr>
              <p:spPr bwMode="auto">
                <a:xfrm>
                  <a:off x="4796166" y="5675750"/>
                  <a:ext cx="434302" cy="6914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40" name="Rectangle 27"/>
                <p:cNvSpPr>
                  <a:spLocks noChangeArrowheads="1"/>
                </p:cNvSpPr>
                <p:nvPr/>
              </p:nvSpPr>
              <p:spPr bwMode="auto">
                <a:xfrm>
                  <a:off x="4796166" y="5675750"/>
                  <a:ext cx="434302" cy="69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41" name="Rectangle 28"/>
                <p:cNvSpPr>
                  <a:spLocks noChangeArrowheads="1"/>
                </p:cNvSpPr>
                <p:nvPr/>
              </p:nvSpPr>
              <p:spPr bwMode="auto">
                <a:xfrm>
                  <a:off x="4796166" y="5312880"/>
                  <a:ext cx="434302" cy="6914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42" name="Freeform 29"/>
                <p:cNvSpPr>
                  <a:spLocks/>
                </p:cNvSpPr>
                <p:nvPr/>
              </p:nvSpPr>
              <p:spPr bwMode="auto">
                <a:xfrm>
                  <a:off x="4741878" y="5675750"/>
                  <a:ext cx="296583" cy="733742"/>
                </a:xfrm>
                <a:custGeom>
                  <a:avLst/>
                  <a:gdLst>
                    <a:gd name="T0" fmla="*/ 519 w 519"/>
                    <a:gd name="T1" fmla="*/ 0 h 1284"/>
                    <a:gd name="T2" fmla="*/ 0 w 519"/>
                    <a:gd name="T3" fmla="*/ 0 h 1284"/>
                    <a:gd name="T4" fmla="*/ 0 w 519"/>
                    <a:gd name="T5" fmla="*/ 1284 h 1284"/>
                    <a:gd name="T6" fmla="*/ 519 w 519"/>
                    <a:gd name="T7" fmla="*/ 1284 h 1284"/>
                    <a:gd name="T8" fmla="*/ 519 w 519"/>
                    <a:gd name="T9" fmla="*/ 969 h 1284"/>
                    <a:gd name="T10" fmla="*/ 95 w 519"/>
                    <a:gd name="T11" fmla="*/ 969 h 1284"/>
                    <a:gd name="T12" fmla="*/ 95 w 519"/>
                    <a:gd name="T13" fmla="*/ 845 h 1284"/>
                    <a:gd name="T14" fmla="*/ 519 w 519"/>
                    <a:gd name="T15" fmla="*/ 845 h 1284"/>
                    <a:gd name="T16" fmla="*/ 519 w 519"/>
                    <a:gd name="T17" fmla="*/ 758 h 1284"/>
                    <a:gd name="T18" fmla="*/ 95 w 519"/>
                    <a:gd name="T19" fmla="*/ 758 h 1284"/>
                    <a:gd name="T20" fmla="*/ 95 w 519"/>
                    <a:gd name="T21" fmla="*/ 635 h 1284"/>
                    <a:gd name="T22" fmla="*/ 519 w 519"/>
                    <a:gd name="T23" fmla="*/ 635 h 1284"/>
                    <a:gd name="T24" fmla="*/ 519 w 519"/>
                    <a:gd name="T25" fmla="*/ 545 h 1284"/>
                    <a:gd name="T26" fmla="*/ 95 w 519"/>
                    <a:gd name="T27" fmla="*/ 545 h 1284"/>
                    <a:gd name="T28" fmla="*/ 95 w 519"/>
                    <a:gd name="T29" fmla="*/ 424 h 1284"/>
                    <a:gd name="T30" fmla="*/ 519 w 519"/>
                    <a:gd name="T31" fmla="*/ 424 h 1284"/>
                    <a:gd name="T32" fmla="*/ 519 w 519"/>
                    <a:gd name="T33" fmla="*/ 334 h 1284"/>
                    <a:gd name="T34" fmla="*/ 95 w 519"/>
                    <a:gd name="T35" fmla="*/ 334 h 1284"/>
                    <a:gd name="T36" fmla="*/ 95 w 519"/>
                    <a:gd name="T37" fmla="*/ 211 h 1284"/>
                    <a:gd name="T38" fmla="*/ 519 w 519"/>
                    <a:gd name="T39" fmla="*/ 211 h 1284"/>
                    <a:gd name="T40" fmla="*/ 519 w 519"/>
                    <a:gd name="T41" fmla="*/ 121 h 1284"/>
                    <a:gd name="T42" fmla="*/ 95 w 519"/>
                    <a:gd name="T43" fmla="*/ 121 h 1284"/>
                    <a:gd name="T44" fmla="*/ 95 w 519"/>
                    <a:gd name="T45" fmla="*/ 0 h 1284"/>
                    <a:gd name="T46" fmla="*/ 519 w 519"/>
                    <a:gd name="T47"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9" h="1284">
                      <a:moveTo>
                        <a:pt x="519" y="0"/>
                      </a:moveTo>
                      <a:lnTo>
                        <a:pt x="0" y="0"/>
                      </a:lnTo>
                      <a:lnTo>
                        <a:pt x="0" y="1284"/>
                      </a:lnTo>
                      <a:lnTo>
                        <a:pt x="519" y="1284"/>
                      </a:lnTo>
                      <a:lnTo>
                        <a:pt x="519" y="969"/>
                      </a:lnTo>
                      <a:lnTo>
                        <a:pt x="95" y="969"/>
                      </a:lnTo>
                      <a:lnTo>
                        <a:pt x="95" y="845"/>
                      </a:lnTo>
                      <a:lnTo>
                        <a:pt x="519" y="845"/>
                      </a:lnTo>
                      <a:lnTo>
                        <a:pt x="519" y="758"/>
                      </a:lnTo>
                      <a:lnTo>
                        <a:pt x="95" y="758"/>
                      </a:lnTo>
                      <a:lnTo>
                        <a:pt x="95" y="635"/>
                      </a:lnTo>
                      <a:lnTo>
                        <a:pt x="519" y="635"/>
                      </a:lnTo>
                      <a:lnTo>
                        <a:pt x="519" y="545"/>
                      </a:lnTo>
                      <a:lnTo>
                        <a:pt x="95" y="545"/>
                      </a:lnTo>
                      <a:lnTo>
                        <a:pt x="95" y="424"/>
                      </a:lnTo>
                      <a:lnTo>
                        <a:pt x="519" y="424"/>
                      </a:lnTo>
                      <a:lnTo>
                        <a:pt x="519" y="334"/>
                      </a:lnTo>
                      <a:lnTo>
                        <a:pt x="95" y="334"/>
                      </a:lnTo>
                      <a:lnTo>
                        <a:pt x="95" y="211"/>
                      </a:lnTo>
                      <a:lnTo>
                        <a:pt x="519" y="211"/>
                      </a:lnTo>
                      <a:lnTo>
                        <a:pt x="519" y="121"/>
                      </a:lnTo>
                      <a:lnTo>
                        <a:pt x="95" y="121"/>
                      </a:lnTo>
                      <a:lnTo>
                        <a:pt x="95" y="0"/>
                      </a:lnTo>
                      <a:lnTo>
                        <a:pt x="519" y="0"/>
                      </a:lnTo>
                      <a:close/>
                    </a:path>
                  </a:pathLst>
                </a:custGeom>
                <a:solidFill>
                  <a:srgbClr val="00498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43" name="Freeform 30"/>
                <p:cNvSpPr>
                  <a:spLocks/>
                </p:cNvSpPr>
                <p:nvPr/>
              </p:nvSpPr>
              <p:spPr bwMode="auto">
                <a:xfrm>
                  <a:off x="4741878" y="5675750"/>
                  <a:ext cx="296583" cy="733742"/>
                </a:xfrm>
                <a:custGeom>
                  <a:avLst/>
                  <a:gdLst>
                    <a:gd name="T0" fmla="*/ 519 w 519"/>
                    <a:gd name="T1" fmla="*/ 0 h 1284"/>
                    <a:gd name="T2" fmla="*/ 0 w 519"/>
                    <a:gd name="T3" fmla="*/ 0 h 1284"/>
                    <a:gd name="T4" fmla="*/ 0 w 519"/>
                    <a:gd name="T5" fmla="*/ 1284 h 1284"/>
                    <a:gd name="T6" fmla="*/ 519 w 519"/>
                    <a:gd name="T7" fmla="*/ 1284 h 1284"/>
                    <a:gd name="T8" fmla="*/ 519 w 519"/>
                    <a:gd name="T9" fmla="*/ 969 h 1284"/>
                    <a:gd name="T10" fmla="*/ 95 w 519"/>
                    <a:gd name="T11" fmla="*/ 969 h 1284"/>
                    <a:gd name="T12" fmla="*/ 95 w 519"/>
                    <a:gd name="T13" fmla="*/ 845 h 1284"/>
                    <a:gd name="T14" fmla="*/ 519 w 519"/>
                    <a:gd name="T15" fmla="*/ 845 h 1284"/>
                    <a:gd name="T16" fmla="*/ 519 w 519"/>
                    <a:gd name="T17" fmla="*/ 758 h 1284"/>
                    <a:gd name="T18" fmla="*/ 95 w 519"/>
                    <a:gd name="T19" fmla="*/ 758 h 1284"/>
                    <a:gd name="T20" fmla="*/ 95 w 519"/>
                    <a:gd name="T21" fmla="*/ 635 h 1284"/>
                    <a:gd name="T22" fmla="*/ 519 w 519"/>
                    <a:gd name="T23" fmla="*/ 635 h 1284"/>
                    <a:gd name="T24" fmla="*/ 519 w 519"/>
                    <a:gd name="T25" fmla="*/ 545 h 1284"/>
                    <a:gd name="T26" fmla="*/ 95 w 519"/>
                    <a:gd name="T27" fmla="*/ 545 h 1284"/>
                    <a:gd name="T28" fmla="*/ 95 w 519"/>
                    <a:gd name="T29" fmla="*/ 424 h 1284"/>
                    <a:gd name="T30" fmla="*/ 519 w 519"/>
                    <a:gd name="T31" fmla="*/ 424 h 1284"/>
                    <a:gd name="T32" fmla="*/ 519 w 519"/>
                    <a:gd name="T33" fmla="*/ 334 h 1284"/>
                    <a:gd name="T34" fmla="*/ 95 w 519"/>
                    <a:gd name="T35" fmla="*/ 334 h 1284"/>
                    <a:gd name="T36" fmla="*/ 95 w 519"/>
                    <a:gd name="T37" fmla="*/ 211 h 1284"/>
                    <a:gd name="T38" fmla="*/ 519 w 519"/>
                    <a:gd name="T39" fmla="*/ 211 h 1284"/>
                    <a:gd name="T40" fmla="*/ 519 w 519"/>
                    <a:gd name="T41" fmla="*/ 121 h 1284"/>
                    <a:gd name="T42" fmla="*/ 95 w 519"/>
                    <a:gd name="T43" fmla="*/ 121 h 1284"/>
                    <a:gd name="T44" fmla="*/ 95 w 519"/>
                    <a:gd name="T45" fmla="*/ 0 h 1284"/>
                    <a:gd name="T46" fmla="*/ 519 w 519"/>
                    <a:gd name="T47"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9" h="1284">
                      <a:moveTo>
                        <a:pt x="519" y="0"/>
                      </a:moveTo>
                      <a:lnTo>
                        <a:pt x="0" y="0"/>
                      </a:lnTo>
                      <a:lnTo>
                        <a:pt x="0" y="1284"/>
                      </a:lnTo>
                      <a:lnTo>
                        <a:pt x="519" y="1284"/>
                      </a:lnTo>
                      <a:lnTo>
                        <a:pt x="519" y="969"/>
                      </a:lnTo>
                      <a:lnTo>
                        <a:pt x="95" y="969"/>
                      </a:lnTo>
                      <a:lnTo>
                        <a:pt x="95" y="845"/>
                      </a:lnTo>
                      <a:lnTo>
                        <a:pt x="519" y="845"/>
                      </a:lnTo>
                      <a:lnTo>
                        <a:pt x="519" y="758"/>
                      </a:lnTo>
                      <a:lnTo>
                        <a:pt x="95" y="758"/>
                      </a:lnTo>
                      <a:lnTo>
                        <a:pt x="95" y="635"/>
                      </a:lnTo>
                      <a:lnTo>
                        <a:pt x="519" y="635"/>
                      </a:lnTo>
                      <a:lnTo>
                        <a:pt x="519" y="545"/>
                      </a:lnTo>
                      <a:lnTo>
                        <a:pt x="95" y="545"/>
                      </a:lnTo>
                      <a:lnTo>
                        <a:pt x="95" y="424"/>
                      </a:lnTo>
                      <a:lnTo>
                        <a:pt x="519" y="424"/>
                      </a:lnTo>
                      <a:lnTo>
                        <a:pt x="519" y="334"/>
                      </a:lnTo>
                      <a:lnTo>
                        <a:pt x="95" y="334"/>
                      </a:lnTo>
                      <a:lnTo>
                        <a:pt x="95" y="211"/>
                      </a:lnTo>
                      <a:lnTo>
                        <a:pt x="519" y="211"/>
                      </a:lnTo>
                      <a:lnTo>
                        <a:pt x="519" y="121"/>
                      </a:lnTo>
                      <a:lnTo>
                        <a:pt x="95" y="121"/>
                      </a:lnTo>
                      <a:lnTo>
                        <a:pt x="95" y="0"/>
                      </a:lnTo>
                      <a:lnTo>
                        <a:pt x="519"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44" name="Rectangle 31"/>
                <p:cNvSpPr>
                  <a:spLocks noChangeArrowheads="1"/>
                </p:cNvSpPr>
                <p:nvPr/>
              </p:nvSpPr>
              <p:spPr bwMode="auto">
                <a:xfrm>
                  <a:off x="4796166" y="5796326"/>
                  <a:ext cx="242295"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45" name="Rectangle 32"/>
                <p:cNvSpPr>
                  <a:spLocks noChangeArrowheads="1"/>
                </p:cNvSpPr>
                <p:nvPr/>
              </p:nvSpPr>
              <p:spPr bwMode="auto">
                <a:xfrm>
                  <a:off x="4796166" y="5796326"/>
                  <a:ext cx="242295" cy="70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46" name="Rectangle 33"/>
                <p:cNvSpPr>
                  <a:spLocks noChangeArrowheads="1"/>
                </p:cNvSpPr>
                <p:nvPr/>
              </p:nvSpPr>
              <p:spPr bwMode="auto">
                <a:xfrm>
                  <a:off x="4796166" y="5918045"/>
                  <a:ext cx="242295" cy="6914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47" name="Rectangle 34"/>
                <p:cNvSpPr>
                  <a:spLocks noChangeArrowheads="1"/>
                </p:cNvSpPr>
                <p:nvPr/>
              </p:nvSpPr>
              <p:spPr bwMode="auto">
                <a:xfrm>
                  <a:off x="4796166" y="5918045"/>
                  <a:ext cx="242295" cy="69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48" name="Rectangle 35"/>
                <p:cNvSpPr>
                  <a:spLocks noChangeArrowheads="1"/>
                </p:cNvSpPr>
                <p:nvPr/>
              </p:nvSpPr>
              <p:spPr bwMode="auto">
                <a:xfrm>
                  <a:off x="4796166" y="6038621"/>
                  <a:ext cx="242295"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49" name="Rectangle 36"/>
                <p:cNvSpPr>
                  <a:spLocks noChangeArrowheads="1"/>
                </p:cNvSpPr>
                <p:nvPr/>
              </p:nvSpPr>
              <p:spPr bwMode="auto">
                <a:xfrm>
                  <a:off x="4796166" y="6038621"/>
                  <a:ext cx="242295" cy="70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50" name="Rectangle 37"/>
                <p:cNvSpPr>
                  <a:spLocks noChangeArrowheads="1"/>
                </p:cNvSpPr>
                <p:nvPr/>
              </p:nvSpPr>
              <p:spPr bwMode="auto">
                <a:xfrm>
                  <a:off x="4796166" y="6158625"/>
                  <a:ext cx="242295" cy="7086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51" name="Rectangle 38"/>
                <p:cNvSpPr>
                  <a:spLocks noChangeArrowheads="1"/>
                </p:cNvSpPr>
                <p:nvPr/>
              </p:nvSpPr>
              <p:spPr bwMode="auto">
                <a:xfrm>
                  <a:off x="4796166" y="6158625"/>
                  <a:ext cx="242295" cy="708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52" name="Rectangle 39"/>
                <p:cNvSpPr>
                  <a:spLocks noChangeArrowheads="1"/>
                </p:cNvSpPr>
                <p:nvPr/>
              </p:nvSpPr>
              <p:spPr bwMode="auto">
                <a:xfrm>
                  <a:off x="4796166" y="5675750"/>
                  <a:ext cx="242295" cy="6914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53" name="Rectangle 40"/>
                <p:cNvSpPr>
                  <a:spLocks noChangeArrowheads="1"/>
                </p:cNvSpPr>
                <p:nvPr/>
              </p:nvSpPr>
              <p:spPr bwMode="auto">
                <a:xfrm>
                  <a:off x="4796166" y="5675750"/>
                  <a:ext cx="242295" cy="69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54" name="Rectangle 41"/>
                <p:cNvSpPr>
                  <a:spLocks noChangeArrowheads="1"/>
                </p:cNvSpPr>
                <p:nvPr/>
              </p:nvSpPr>
              <p:spPr bwMode="auto">
                <a:xfrm>
                  <a:off x="4410437" y="5735181"/>
                  <a:ext cx="540020" cy="674311"/>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55" name="Rectangle 42"/>
                <p:cNvSpPr>
                  <a:spLocks noChangeArrowheads="1"/>
                </p:cNvSpPr>
                <p:nvPr/>
              </p:nvSpPr>
              <p:spPr bwMode="auto">
                <a:xfrm>
                  <a:off x="4707020" y="6272344"/>
                  <a:ext cx="70289" cy="137148"/>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56" name="Rectangle 43"/>
                <p:cNvSpPr>
                  <a:spLocks noChangeArrowheads="1"/>
                </p:cNvSpPr>
                <p:nvPr/>
              </p:nvSpPr>
              <p:spPr bwMode="auto">
                <a:xfrm>
                  <a:off x="4586444" y="6272344"/>
                  <a:ext cx="68574" cy="137148"/>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57" name="Rectangle 44"/>
                <p:cNvSpPr>
                  <a:spLocks noChangeArrowheads="1"/>
                </p:cNvSpPr>
                <p:nvPr/>
              </p:nvSpPr>
              <p:spPr bwMode="auto">
                <a:xfrm>
                  <a:off x="4464153" y="5796326"/>
                  <a:ext cx="434873"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58" name="Rectangle 45"/>
                <p:cNvSpPr>
                  <a:spLocks noChangeArrowheads="1"/>
                </p:cNvSpPr>
                <p:nvPr/>
              </p:nvSpPr>
              <p:spPr bwMode="auto">
                <a:xfrm>
                  <a:off x="4464153" y="5918045"/>
                  <a:ext cx="434873" cy="6914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59" name="Rectangle 46"/>
                <p:cNvSpPr>
                  <a:spLocks noChangeArrowheads="1"/>
                </p:cNvSpPr>
                <p:nvPr/>
              </p:nvSpPr>
              <p:spPr bwMode="auto">
                <a:xfrm>
                  <a:off x="4464153" y="6038621"/>
                  <a:ext cx="434873"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60" name="Rectangle 47"/>
                <p:cNvSpPr>
                  <a:spLocks noChangeArrowheads="1"/>
                </p:cNvSpPr>
                <p:nvPr/>
              </p:nvSpPr>
              <p:spPr bwMode="auto">
                <a:xfrm>
                  <a:off x="4464153" y="6158625"/>
                  <a:ext cx="434873" cy="7086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grpSp>
          <p:sp>
            <p:nvSpPr>
              <p:cNvPr id="262" name="Rectangle 261"/>
              <p:cNvSpPr/>
              <p:nvPr/>
            </p:nvSpPr>
            <p:spPr bwMode="auto">
              <a:xfrm>
                <a:off x="1341864" y="5915020"/>
                <a:ext cx="1701865" cy="989773"/>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845" tIns="182845" rIns="0" bIns="46627"/>
              <a:lstStyle/>
              <a:p>
                <a:pPr algn="ctr" defTabSz="932205" fontAlgn="base">
                  <a:lnSpc>
                    <a:spcPct val="90000"/>
                  </a:lnSpc>
                  <a:spcBef>
                    <a:spcPct val="0"/>
                  </a:spcBef>
                  <a:spcAft>
                    <a:spcPct val="0"/>
                  </a:spcAft>
                  <a:defRPr/>
                </a:pPr>
                <a:r>
                  <a:rPr lang="en-US" sz="2000" dirty="0">
                    <a:solidFill>
                      <a:srgbClr val="505050"/>
                    </a:solidFill>
                    <a:latin typeface="Segoe UI Light"/>
                  </a:rPr>
                  <a:t>On-premises</a:t>
                </a:r>
              </a:p>
            </p:txBody>
          </p:sp>
        </p:grpSp>
      </p:grpSp>
      <p:grpSp>
        <p:nvGrpSpPr>
          <p:cNvPr id="3" name="Group 2"/>
          <p:cNvGrpSpPr/>
          <p:nvPr/>
        </p:nvGrpSpPr>
        <p:grpSpPr>
          <a:xfrm>
            <a:off x="3980707" y="4224074"/>
            <a:ext cx="4570497" cy="2141224"/>
            <a:chOff x="3980707" y="4224074"/>
            <a:chExt cx="4570497" cy="2141224"/>
          </a:xfrm>
        </p:grpSpPr>
        <p:grpSp>
          <p:nvGrpSpPr>
            <p:cNvPr id="18" name="Group 17"/>
            <p:cNvGrpSpPr/>
            <p:nvPr/>
          </p:nvGrpSpPr>
          <p:grpSpPr>
            <a:xfrm>
              <a:off x="5079169" y="4224074"/>
              <a:ext cx="2338242" cy="1671108"/>
              <a:chOff x="5084066" y="4224074"/>
              <a:chExt cx="2338242" cy="1671108"/>
            </a:xfrm>
          </p:grpSpPr>
          <p:grpSp>
            <p:nvGrpSpPr>
              <p:cNvPr id="29" name="Group 28"/>
              <p:cNvGrpSpPr/>
              <p:nvPr/>
            </p:nvGrpSpPr>
            <p:grpSpPr>
              <a:xfrm>
                <a:off x="5084066" y="4224074"/>
                <a:ext cx="2338242" cy="1671108"/>
                <a:chOff x="2658482" y="4224074"/>
                <a:chExt cx="2338242" cy="1671108"/>
              </a:xfrm>
            </p:grpSpPr>
            <p:grpSp>
              <p:nvGrpSpPr>
                <p:cNvPr id="26" name="Group 25"/>
                <p:cNvGrpSpPr/>
                <p:nvPr/>
              </p:nvGrpSpPr>
              <p:grpSpPr>
                <a:xfrm>
                  <a:off x="2658482" y="4224074"/>
                  <a:ext cx="2338242" cy="1671108"/>
                  <a:chOff x="2658482" y="4224074"/>
                  <a:chExt cx="2338242" cy="1671108"/>
                </a:xfrm>
              </p:grpSpPr>
              <p:pic>
                <p:nvPicPr>
                  <p:cNvPr id="21" name="Picture 20"/>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2658482" y="4315745"/>
                    <a:ext cx="2338242" cy="1579437"/>
                  </a:xfrm>
                  <a:prstGeom prst="rect">
                    <a:avLst/>
                  </a:prstGeom>
                </p:spPr>
              </p:pic>
              <p:sp>
                <p:nvSpPr>
                  <p:cNvPr id="208" name="Oval 207"/>
                  <p:cNvSpPr/>
                  <p:nvPr/>
                </p:nvSpPr>
                <p:spPr bwMode="auto">
                  <a:xfrm>
                    <a:off x="4215886" y="4224074"/>
                    <a:ext cx="734386" cy="734384"/>
                  </a:xfrm>
                  <a:prstGeom prst="ellipse">
                    <a:avLst/>
                  </a:prstGeom>
                  <a:solidFill>
                    <a:srgbClr val="0072C6"/>
                  </a:solidFill>
                  <a:ln>
                    <a:noFill/>
                    <a:headEnd type="none" w="med" len="med"/>
                    <a:tailEnd type="none" w="med" len="med"/>
                  </a:ln>
                  <a:effectLst>
                    <a:outerShdw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grpSp>
            <p:sp>
              <p:nvSpPr>
                <p:cNvPr id="209" name="Freeform 208"/>
                <p:cNvSpPr>
                  <a:spLocks noEditPoints="1"/>
                </p:cNvSpPr>
                <p:nvPr/>
              </p:nvSpPr>
              <p:spPr bwMode="black">
                <a:xfrm>
                  <a:off x="4436768" y="4388319"/>
                  <a:ext cx="292621" cy="40589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a:lstStyle/>
                <a:p>
                  <a:pPr defTabSz="932509">
                    <a:defRPr/>
                  </a:pPr>
                  <a:endParaRPr lang="en-US" sz="1836" dirty="0">
                    <a:solidFill>
                      <a:srgbClr val="505050"/>
                    </a:solidFill>
                    <a:ea typeface="ＭＳ Ｐゴシック" charset="0"/>
                  </a:endParaRPr>
                </a:p>
              </p:txBody>
            </p:sp>
          </p:grpSp>
          <p:pic>
            <p:nvPicPr>
              <p:cNvPr id="205" name="Picture 204"/>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5836281" y="4743137"/>
                <a:ext cx="869145" cy="869145"/>
              </a:xfrm>
              <a:prstGeom prst="rect">
                <a:avLst/>
              </a:prstGeom>
            </p:spPr>
          </p:pic>
        </p:grpSp>
        <p:sp>
          <p:nvSpPr>
            <p:cNvPr id="264" name="TextBox 263"/>
            <p:cNvSpPr txBox="1"/>
            <p:nvPr/>
          </p:nvSpPr>
          <p:spPr>
            <a:xfrm>
              <a:off x="3980707" y="6088299"/>
              <a:ext cx="4570497" cy="276999"/>
            </a:xfrm>
            <a:prstGeom prst="rect">
              <a:avLst/>
            </a:prstGeom>
          </p:spPr>
          <p:txBody>
            <a:bodyPr wrap="square" lIns="0" tIns="0" rIns="0" bIns="0" rtlCol="0">
              <a:spAutoFit/>
            </a:bodyPr>
            <a:lstStyle/>
            <a:p>
              <a:pPr algn="ctr" defTabSz="913923" fontAlgn="base">
                <a:lnSpc>
                  <a:spcPct val="90000"/>
                </a:lnSpc>
                <a:spcBef>
                  <a:spcPct val="0"/>
                </a:spcBef>
                <a:spcAft>
                  <a:spcPct val="0"/>
                </a:spcAft>
                <a:buSzPct val="80000"/>
              </a:pPr>
              <a:r>
                <a:rPr lang="en-US" sz="2000" dirty="0" smtClean="0">
                  <a:solidFill>
                    <a:srgbClr val="505050"/>
                  </a:solidFill>
                  <a:latin typeface="Segoe UI Light"/>
                  <a:ea typeface="ＭＳ Ｐゴシック" charset="0"/>
                  <a:cs typeface="Segoe UI Semibold" panose="020B0702040204020203" pitchFamily="34" charset="0"/>
                </a:rPr>
                <a:t>Microsoft Azure Active Directory</a:t>
              </a:r>
              <a:endParaRPr lang="en-US" sz="2000" dirty="0">
                <a:solidFill>
                  <a:srgbClr val="505050"/>
                </a:solidFill>
                <a:latin typeface="Segoe UI Light"/>
                <a:ea typeface="ＭＳ Ｐゴシック" charset="0"/>
                <a:cs typeface="Segoe UI Semibold" panose="020B0702040204020203" pitchFamily="34" charset="0"/>
              </a:endParaRPr>
            </a:p>
          </p:txBody>
        </p:sp>
      </p:grpSp>
      <p:cxnSp>
        <p:nvCxnSpPr>
          <p:cNvPr id="167" name="Straight Arrow Connector 166"/>
          <p:cNvCxnSpPr/>
          <p:nvPr/>
        </p:nvCxnSpPr>
        <p:spPr>
          <a:xfrm flipH="1">
            <a:off x="3043729" y="5222839"/>
            <a:ext cx="2005264" cy="0"/>
          </a:xfrm>
          <a:prstGeom prst="straightConnector1">
            <a:avLst/>
          </a:prstGeom>
          <a:ln w="31750" cap="rnd">
            <a:solidFill>
              <a:schemeClr val="tx1"/>
            </a:solidFill>
            <a:prstDash val="sysDot"/>
            <a:headEnd type="triangle" w="sm" len="med"/>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flipH="1">
            <a:off x="7525021" y="5326935"/>
            <a:ext cx="1390447" cy="0"/>
          </a:xfrm>
          <a:prstGeom prst="straightConnector1">
            <a:avLst/>
          </a:prstGeom>
          <a:ln w="31750" cap="rnd">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a:off x="7490896" y="5092182"/>
            <a:ext cx="1319401" cy="0"/>
          </a:xfrm>
          <a:prstGeom prst="straightConnector1">
            <a:avLst/>
          </a:prstGeom>
          <a:ln w="31750" cap="rnd">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p:nvPr/>
        </p:nvCxnSpPr>
        <p:spPr>
          <a:xfrm flipH="1">
            <a:off x="3387294" y="4973164"/>
            <a:ext cx="1661699" cy="2853"/>
          </a:xfrm>
          <a:prstGeom prst="straightConnector1">
            <a:avLst/>
          </a:prstGeom>
          <a:ln w="31750" cap="rnd">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27" name="Group 226"/>
          <p:cNvGrpSpPr/>
          <p:nvPr/>
        </p:nvGrpSpPr>
        <p:grpSpPr>
          <a:xfrm>
            <a:off x="2653417" y="4722841"/>
            <a:ext cx="654744" cy="397910"/>
            <a:chOff x="2447642" y="3590745"/>
            <a:chExt cx="654744" cy="397910"/>
          </a:xfrm>
        </p:grpSpPr>
        <p:grpSp>
          <p:nvGrpSpPr>
            <p:cNvPr id="27" name="Group 26"/>
            <p:cNvGrpSpPr/>
            <p:nvPr/>
          </p:nvGrpSpPr>
          <p:grpSpPr>
            <a:xfrm>
              <a:off x="2447642" y="3631953"/>
              <a:ext cx="652223" cy="356702"/>
              <a:chOff x="2395846" y="2369283"/>
              <a:chExt cx="652223" cy="356702"/>
            </a:xfrm>
          </p:grpSpPr>
          <p:sp>
            <p:nvSpPr>
              <p:cNvPr id="181" name="Rectangle 180"/>
              <p:cNvSpPr/>
              <p:nvPr/>
            </p:nvSpPr>
            <p:spPr bwMode="auto">
              <a:xfrm>
                <a:off x="2395846" y="2369283"/>
                <a:ext cx="652223" cy="356702"/>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sp>
            <p:nvSpPr>
              <p:cNvPr id="182" name="icon GEARS"/>
              <p:cNvSpPr>
                <a:spLocks noEditPoints="1"/>
              </p:cNvSpPr>
              <p:nvPr/>
            </p:nvSpPr>
            <p:spPr bwMode="auto">
              <a:xfrm>
                <a:off x="2531868" y="2396641"/>
                <a:ext cx="367927" cy="307186"/>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FF8C00"/>
              </a:solidFill>
              <a:ln>
                <a:noFill/>
              </a:ln>
              <a:extLst/>
            </p:spPr>
            <p:txBody>
              <a:bodyPr/>
              <a:lstStyle/>
              <a:p>
                <a:pPr defTabSz="931596" fontAlgn="base">
                  <a:spcBef>
                    <a:spcPct val="0"/>
                  </a:spcBef>
                  <a:spcAft>
                    <a:spcPct val="0"/>
                  </a:spcAft>
                </a:pPr>
                <a:endParaRPr lang="en-US" sz="2000">
                  <a:solidFill>
                    <a:srgbClr val="505050"/>
                  </a:solidFill>
                  <a:ea typeface="ＭＳ Ｐゴシック" charset="0"/>
                </a:endParaRPr>
              </a:p>
            </p:txBody>
          </p:sp>
        </p:grpSp>
        <p:sp>
          <p:nvSpPr>
            <p:cNvPr id="183" name="Rectangle 182"/>
            <p:cNvSpPr/>
            <p:nvPr/>
          </p:nvSpPr>
          <p:spPr bwMode="auto">
            <a:xfrm>
              <a:off x="2450163" y="3590745"/>
              <a:ext cx="652223" cy="49772"/>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56456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22" presetClass="entr" presetSubtype="8" fill="hold" nodeType="withEffect">
                                  <p:stCondLst>
                                    <p:cond delay="0"/>
                                  </p:stCondLst>
                                  <p:childTnLst>
                                    <p:set>
                                      <p:cBhvr>
                                        <p:cTn id="27" dur="1" fill="hold">
                                          <p:stCondLst>
                                            <p:cond delay="0"/>
                                          </p:stCondLst>
                                        </p:cTn>
                                        <p:tgtEl>
                                          <p:spTgt spid="167"/>
                                        </p:tgtEl>
                                        <p:attrNameLst>
                                          <p:attrName>style.visibility</p:attrName>
                                        </p:attrNameLst>
                                      </p:cBhvr>
                                      <p:to>
                                        <p:strVal val="visible"/>
                                      </p:to>
                                    </p:set>
                                    <p:animEffect transition="in" filter="wipe(left)">
                                      <p:cBhvr>
                                        <p:cTn id="28" dur="500"/>
                                        <p:tgtEl>
                                          <p:spTgt spid="167"/>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nodeType="clickEffect">
                                  <p:stCondLst>
                                    <p:cond delay="0"/>
                                  </p:stCondLst>
                                  <p:childTnLst>
                                    <p:set>
                                      <p:cBhvr>
                                        <p:cTn id="32" dur="1" fill="hold">
                                          <p:stCondLst>
                                            <p:cond delay="0"/>
                                          </p:stCondLst>
                                        </p:cTn>
                                        <p:tgtEl>
                                          <p:spTgt spid="169"/>
                                        </p:tgtEl>
                                        <p:attrNameLst>
                                          <p:attrName>style.visibility</p:attrName>
                                        </p:attrNameLst>
                                      </p:cBhvr>
                                      <p:to>
                                        <p:strVal val="visible"/>
                                      </p:to>
                                    </p:set>
                                    <p:animEffect transition="in" filter="barn(outVertical)">
                                      <p:cBhvr>
                                        <p:cTn id="33" dur="500"/>
                                        <p:tgtEl>
                                          <p:spTgt spid="169"/>
                                        </p:tgtEl>
                                      </p:cBhvr>
                                    </p:animEffect>
                                  </p:childTnLst>
                                </p:cTn>
                              </p:par>
                              <p:par>
                                <p:cTn id="34" presetID="16" presetClass="entr" presetSubtype="37" fill="hold" nodeType="withEffect">
                                  <p:stCondLst>
                                    <p:cond delay="0"/>
                                  </p:stCondLst>
                                  <p:childTnLst>
                                    <p:set>
                                      <p:cBhvr>
                                        <p:cTn id="35" dur="1" fill="hold">
                                          <p:stCondLst>
                                            <p:cond delay="0"/>
                                          </p:stCondLst>
                                        </p:cTn>
                                        <p:tgtEl>
                                          <p:spTgt spid="168"/>
                                        </p:tgtEl>
                                        <p:attrNameLst>
                                          <p:attrName>style.visibility</p:attrName>
                                        </p:attrNameLst>
                                      </p:cBhvr>
                                      <p:to>
                                        <p:strVal val="visible"/>
                                      </p:to>
                                    </p:set>
                                    <p:animEffect transition="in" filter="barn(outVertical)">
                                      <p:cBhvr>
                                        <p:cTn id="36" dur="500"/>
                                        <p:tgtEl>
                                          <p:spTgt spid="168"/>
                                        </p:tgtEl>
                                      </p:cBhvr>
                                    </p:animEffect>
                                  </p:childTnLst>
                                </p:cTn>
                              </p:par>
                              <p:par>
                                <p:cTn id="37" presetID="10"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par>
                                <p:cTn id="45" presetID="1" presetClass="entr" presetSubtype="0" fill="hold" nodeType="withEffect">
                                  <p:stCondLst>
                                    <p:cond delay="0"/>
                                  </p:stCondLst>
                                  <p:childTnLst>
                                    <p:set>
                                      <p:cBhvr>
                                        <p:cTn id="46" dur="1" fill="hold">
                                          <p:stCondLst>
                                            <p:cond delay="0"/>
                                          </p:stCondLst>
                                        </p:cTn>
                                        <p:tgtEl>
                                          <p:spTgt spid="17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04459" y="1932553"/>
            <a:ext cx="3792707" cy="849463"/>
          </a:xfrm>
          <a:prstGeom prst="rect">
            <a:avLst/>
          </a:prstGeom>
        </p:spPr>
        <p:txBody>
          <a:bodyPr wrap="square" lIns="182880" tIns="146304" rIns="182880" bIns="146304">
            <a:spAutoFit/>
          </a:bodyPr>
          <a:lstStyle/>
          <a:p>
            <a:pPr defTabSz="914099" fontAlgn="base">
              <a:lnSpc>
                <a:spcPct val="90000"/>
              </a:lnSpc>
              <a:spcBef>
                <a:spcPts val="600"/>
              </a:spcBef>
              <a:spcAft>
                <a:spcPct val="0"/>
              </a:spcAft>
            </a:pPr>
            <a:r>
              <a:rPr lang="en-US" sz="2000" spc="-90" dirty="0">
                <a:gradFill>
                  <a:gsLst>
                    <a:gs pos="3670">
                      <a:srgbClr val="000000"/>
                    </a:gs>
                    <a:gs pos="100000">
                      <a:srgbClr val="000000"/>
                    </a:gs>
                  </a:gsLst>
                  <a:lin ang="5400000" scaled="0"/>
                </a:gradFill>
              </a:rPr>
              <a:t>Connect and Sync </a:t>
            </a:r>
            <a:r>
              <a:rPr lang="en-US" sz="2000" spc="-90" dirty="0" smtClean="0">
                <a:gradFill>
                  <a:gsLst>
                    <a:gs pos="3670">
                      <a:srgbClr val="000000"/>
                    </a:gs>
                    <a:gs pos="100000">
                      <a:srgbClr val="000000"/>
                    </a:gs>
                  </a:gsLst>
                  <a:lin ang="5400000" scaled="0"/>
                </a:gradFill>
              </a:rPr>
              <a:t>on-premises directories with Azure</a:t>
            </a:r>
            <a:r>
              <a:rPr lang="en-US" sz="2000" spc="-90" dirty="0">
                <a:gradFill>
                  <a:gsLst>
                    <a:gs pos="3670">
                      <a:srgbClr val="000000"/>
                    </a:gs>
                    <a:gs pos="100000">
                      <a:srgbClr val="000000"/>
                    </a:gs>
                  </a:gsLst>
                  <a:lin ang="5400000" scaled="0"/>
                </a:gradFill>
              </a:rPr>
              <a:t>.</a:t>
            </a:r>
          </a:p>
        </p:txBody>
      </p:sp>
      <p:sp>
        <p:nvSpPr>
          <p:cNvPr id="2" name="Title 1"/>
          <p:cNvSpPr>
            <a:spLocks noGrp="1"/>
          </p:cNvSpPr>
          <p:nvPr>
            <p:ph type="title"/>
          </p:nvPr>
        </p:nvSpPr>
        <p:spPr>
          <a:noFill/>
        </p:spPr>
        <p:txBody>
          <a:bodyPr lIns="1920240"/>
          <a:lstStyle/>
          <a:p>
            <a:r>
              <a:rPr lang="en-US" sz="4000" dirty="0" smtClean="0">
                <a:gradFill>
                  <a:gsLst>
                    <a:gs pos="6195">
                      <a:schemeClr val="bg2"/>
                    </a:gs>
                    <a:gs pos="100000">
                      <a:schemeClr val="bg2"/>
                    </a:gs>
                  </a:gsLst>
                  <a:lin ang="5400000" scaled="0"/>
                </a:gradFill>
              </a:rPr>
              <a:t>Your Directory on the cloud </a:t>
            </a:r>
            <a:endParaRPr lang="en-US" sz="4000" dirty="0">
              <a:gradFill>
                <a:gsLst>
                  <a:gs pos="6195">
                    <a:schemeClr val="bg2"/>
                  </a:gs>
                  <a:gs pos="100000">
                    <a:schemeClr val="bg2"/>
                  </a:gs>
                </a:gsLst>
                <a:lin ang="5400000" scaled="0"/>
              </a:gradFill>
            </a:endParaRPr>
          </a:p>
        </p:txBody>
      </p:sp>
      <p:grpSp>
        <p:nvGrpSpPr>
          <p:cNvPr id="17" name="Group 16"/>
          <p:cNvGrpSpPr/>
          <p:nvPr/>
        </p:nvGrpSpPr>
        <p:grpSpPr>
          <a:xfrm>
            <a:off x="1282178" y="3793885"/>
            <a:ext cx="3885644" cy="849463"/>
            <a:chOff x="312631" y="3440187"/>
            <a:chExt cx="3885644" cy="849463"/>
          </a:xfrm>
        </p:grpSpPr>
        <p:sp>
          <p:nvSpPr>
            <p:cNvPr id="115" name="Rectangle 114"/>
            <p:cNvSpPr/>
            <p:nvPr/>
          </p:nvSpPr>
          <p:spPr>
            <a:xfrm>
              <a:off x="405568" y="3440187"/>
              <a:ext cx="3792707" cy="849463"/>
            </a:xfrm>
            <a:prstGeom prst="rect">
              <a:avLst/>
            </a:prstGeom>
          </p:spPr>
          <p:txBody>
            <a:bodyPr wrap="square" lIns="182880" tIns="146304" rIns="182880" bIns="146304">
              <a:spAutoFit/>
            </a:bodyPr>
            <a:lstStyle/>
            <a:p>
              <a:pPr defTabSz="914099" fontAlgn="base">
                <a:lnSpc>
                  <a:spcPct val="90000"/>
                </a:lnSpc>
                <a:spcBef>
                  <a:spcPts val="600"/>
                </a:spcBef>
                <a:spcAft>
                  <a:spcPct val="0"/>
                </a:spcAft>
              </a:pPr>
              <a:r>
                <a:rPr lang="en-US" sz="2000" spc="-90" dirty="0" smtClean="0">
                  <a:solidFill>
                    <a:srgbClr val="0070C0"/>
                  </a:solidFill>
                </a:rPr>
                <a:t>Azure Active Directory Connect and Connect Health</a:t>
              </a:r>
              <a:endParaRPr lang="en-US" sz="2000" spc="-90" dirty="0">
                <a:solidFill>
                  <a:srgbClr val="0070C0"/>
                </a:solidFill>
              </a:endParaRPr>
            </a:p>
          </p:txBody>
        </p:sp>
        <p:sp>
          <p:nvSpPr>
            <p:cNvPr id="15" name="Rectangle 14"/>
            <p:cNvSpPr/>
            <p:nvPr/>
          </p:nvSpPr>
          <p:spPr>
            <a:xfrm>
              <a:off x="312631" y="3546983"/>
              <a:ext cx="301365" cy="430887"/>
            </a:xfrm>
            <a:prstGeom prst="rect">
              <a:avLst/>
            </a:prstGeom>
          </p:spPr>
          <p:txBody>
            <a:bodyPr wrap="none">
              <a:spAutoFit/>
            </a:bodyPr>
            <a:lstStyle/>
            <a:p>
              <a:r>
                <a:rPr lang="en-US" sz="2200" b="1" spc="-90" dirty="0">
                  <a:solidFill>
                    <a:srgbClr val="0070C0"/>
                  </a:solidFill>
                </a:rPr>
                <a:t>*</a:t>
              </a:r>
              <a:endParaRPr lang="en-US" sz="2200" b="1" dirty="0">
                <a:solidFill>
                  <a:srgbClr val="0070C0"/>
                </a:solidFill>
              </a:endParaRPr>
            </a:p>
          </p:txBody>
        </p:sp>
      </p:grpSp>
      <p:sp>
        <p:nvSpPr>
          <p:cNvPr id="86" name="Freeform 85"/>
          <p:cNvSpPr/>
          <p:nvPr/>
        </p:nvSpPr>
        <p:spPr bwMode="auto">
          <a:xfrm rot="1421275">
            <a:off x="6926608" y="3556054"/>
            <a:ext cx="2235410" cy="404077"/>
          </a:xfrm>
          <a:custGeom>
            <a:avLst/>
            <a:gdLst>
              <a:gd name="connsiteX0" fmla="*/ 0 w 1628775"/>
              <a:gd name="connsiteY0" fmla="*/ 0 h 0"/>
              <a:gd name="connsiteX1" fmla="*/ 1628775 w 1628775"/>
              <a:gd name="connsiteY1" fmla="*/ 0 h 0"/>
            </a:gdLst>
            <a:ahLst/>
            <a:cxnLst>
              <a:cxn ang="0">
                <a:pos x="connsiteX0" y="connsiteY0"/>
              </a:cxn>
              <a:cxn ang="0">
                <a:pos x="connsiteX1" y="connsiteY1"/>
              </a:cxn>
            </a:cxnLst>
            <a:rect l="l" t="t" r="r" b="b"/>
            <a:pathLst>
              <a:path w="1628775">
                <a:moveTo>
                  <a:pt x="0" y="0"/>
                </a:moveTo>
                <a:lnTo>
                  <a:pt x="1628775" y="0"/>
                </a:lnTo>
              </a:path>
            </a:pathLst>
          </a:custGeom>
          <a:noFill/>
          <a:ln w="38100" cap="rnd">
            <a:solidFill>
              <a:schemeClr val="accent1"/>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36" name="Group 35"/>
          <p:cNvGrpSpPr/>
          <p:nvPr/>
        </p:nvGrpSpPr>
        <p:grpSpPr>
          <a:xfrm>
            <a:off x="6888334" y="2791270"/>
            <a:ext cx="7126900" cy="2422218"/>
            <a:chOff x="1942667" y="4630272"/>
            <a:chExt cx="4570497" cy="1553375"/>
          </a:xfrm>
        </p:grpSpPr>
        <p:grpSp>
          <p:nvGrpSpPr>
            <p:cNvPr id="22" name="Group 21"/>
            <p:cNvGrpSpPr/>
            <p:nvPr/>
          </p:nvGrpSpPr>
          <p:grpSpPr>
            <a:xfrm>
              <a:off x="3413792" y="4630272"/>
              <a:ext cx="1688178" cy="1135823"/>
              <a:chOff x="3986182" y="4630272"/>
              <a:chExt cx="1688178" cy="1135823"/>
            </a:xfrm>
          </p:grpSpPr>
          <p:pic>
            <p:nvPicPr>
              <p:cNvPr id="51" name="Picture 50"/>
              <p:cNvPicPr>
                <a:picLocks noChangeAspect="1"/>
              </p:cNvPicPr>
              <p:nvPr/>
            </p:nvPicPr>
            <p:blipFill>
              <a:blip r:embed="rId3"/>
              <a:stretch>
                <a:fillRect/>
              </a:stretch>
            </p:blipFill>
            <p:spPr>
              <a:xfrm>
                <a:off x="3986182" y="4630272"/>
                <a:ext cx="1688178" cy="1135823"/>
              </a:xfrm>
              <a:prstGeom prst="rect">
                <a:avLst/>
              </a:prstGeom>
            </p:spPr>
          </p:pic>
          <p:pic>
            <p:nvPicPr>
              <p:cNvPr id="66" name="Picture 6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480523" y="4902996"/>
                <a:ext cx="704685" cy="704684"/>
              </a:xfrm>
              <a:prstGeom prst="rect">
                <a:avLst/>
              </a:prstGeom>
            </p:spPr>
          </p:pic>
        </p:grpSp>
        <p:sp>
          <p:nvSpPr>
            <p:cNvPr id="98" name="TextBox 97"/>
            <p:cNvSpPr txBox="1"/>
            <p:nvPr/>
          </p:nvSpPr>
          <p:spPr>
            <a:xfrm>
              <a:off x="1942667" y="5828367"/>
              <a:ext cx="4570497" cy="355280"/>
            </a:xfrm>
            <a:prstGeom prst="rect">
              <a:avLst/>
            </a:prstGeom>
          </p:spPr>
          <p:txBody>
            <a:bodyPr wrap="square" lIns="0" tIns="0" rIns="0" bIns="0" rtlCol="0">
              <a:spAutoFit/>
            </a:bodyPr>
            <a:lstStyle/>
            <a:p>
              <a:pPr algn="ctr" defTabSz="913923" fontAlgn="base">
                <a:lnSpc>
                  <a:spcPct val="90000"/>
                </a:lnSpc>
                <a:spcBef>
                  <a:spcPct val="0"/>
                </a:spcBef>
                <a:spcAft>
                  <a:spcPct val="0"/>
                </a:spcAft>
                <a:buSzPct val="80000"/>
              </a:pPr>
              <a:r>
                <a:rPr lang="en-US" sz="2000" dirty="0" smtClean="0">
                  <a:solidFill>
                    <a:srgbClr val="000000"/>
                  </a:solidFill>
                  <a:latin typeface="Segoe UI Light"/>
                  <a:ea typeface="ＭＳ Ｐゴシック" charset="0"/>
                  <a:cs typeface="Segoe UI Semibold" panose="020B0702040204020203" pitchFamily="34" charset="0"/>
                </a:rPr>
                <a:t>Microsoft Azure</a:t>
              </a:r>
            </a:p>
            <a:p>
              <a:pPr algn="ctr" defTabSz="913923" fontAlgn="base">
                <a:lnSpc>
                  <a:spcPct val="90000"/>
                </a:lnSpc>
                <a:spcBef>
                  <a:spcPct val="0"/>
                </a:spcBef>
                <a:spcAft>
                  <a:spcPct val="0"/>
                </a:spcAft>
                <a:buSzPct val="80000"/>
              </a:pPr>
              <a:r>
                <a:rPr lang="en-US" sz="2000" dirty="0" smtClean="0">
                  <a:solidFill>
                    <a:srgbClr val="000000"/>
                  </a:solidFill>
                  <a:latin typeface="Segoe UI Light"/>
                  <a:ea typeface="ＭＳ Ｐゴシック" charset="0"/>
                  <a:cs typeface="Segoe UI Semibold" panose="020B0702040204020203" pitchFamily="34" charset="0"/>
                </a:rPr>
                <a:t>Active Directory </a:t>
              </a:r>
              <a:endParaRPr lang="en-US" sz="2000" dirty="0">
                <a:solidFill>
                  <a:srgbClr val="000000"/>
                </a:solidFill>
                <a:latin typeface="Segoe UI Light"/>
                <a:ea typeface="ＭＳ Ｐゴシック" charset="0"/>
                <a:cs typeface="Segoe UI Semibold" panose="020B0702040204020203" pitchFamily="34" charset="0"/>
              </a:endParaRPr>
            </a:p>
          </p:txBody>
        </p:sp>
      </p:grpSp>
      <p:grpSp>
        <p:nvGrpSpPr>
          <p:cNvPr id="52" name="Group 51"/>
          <p:cNvGrpSpPr/>
          <p:nvPr/>
        </p:nvGrpSpPr>
        <p:grpSpPr>
          <a:xfrm>
            <a:off x="337611" y="382365"/>
            <a:ext cx="1471966" cy="1471966"/>
            <a:chOff x="265815" y="3299141"/>
            <a:chExt cx="2905296" cy="2905296"/>
          </a:xfrm>
        </p:grpSpPr>
        <p:pic>
          <p:nvPicPr>
            <p:cNvPr id="53" name="Picture 5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65815" y="3299141"/>
              <a:ext cx="2905296" cy="2905296"/>
            </a:xfrm>
            <a:prstGeom prst="rect">
              <a:avLst/>
            </a:prstGeom>
          </p:spPr>
        </p:pic>
        <p:pic>
          <p:nvPicPr>
            <p:cNvPr id="54" name="Picture 53"/>
            <p:cNvPicPr>
              <a:picLocks noChangeAspect="1"/>
            </p:cNvPicPr>
            <p:nvPr/>
          </p:nvPicPr>
          <p:blipFill>
            <a:blip r:embed="rId6" cstate="email">
              <a:biLevel thresh="25000"/>
              <a:extLst>
                <a:ext uri="{28A0092B-C50C-407E-A947-70E740481C1C}">
                  <a14:useLocalDpi xmlns:a14="http://schemas.microsoft.com/office/drawing/2010/main"/>
                </a:ext>
              </a:extLst>
            </a:blip>
            <a:stretch>
              <a:fillRect/>
            </a:stretch>
          </p:blipFill>
          <p:spPr>
            <a:xfrm>
              <a:off x="892422" y="3790546"/>
              <a:ext cx="249120" cy="636226"/>
            </a:xfrm>
            <a:prstGeom prst="rect">
              <a:avLst/>
            </a:prstGeom>
          </p:spPr>
        </p:pic>
      </p:grpSp>
      <p:grpSp>
        <p:nvGrpSpPr>
          <p:cNvPr id="18" name="Group 17"/>
          <p:cNvGrpSpPr/>
          <p:nvPr/>
        </p:nvGrpSpPr>
        <p:grpSpPr>
          <a:xfrm>
            <a:off x="3971418" y="1303782"/>
            <a:ext cx="3450970" cy="2137456"/>
            <a:chOff x="3971418" y="1303782"/>
            <a:chExt cx="3450970" cy="2137456"/>
          </a:xfrm>
        </p:grpSpPr>
        <p:pic>
          <p:nvPicPr>
            <p:cNvPr id="73" name="Picture 7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856933" y="1303782"/>
              <a:ext cx="1679941" cy="1126787"/>
            </a:xfrm>
            <a:prstGeom prst="rect">
              <a:avLst/>
            </a:prstGeom>
          </p:spPr>
        </p:pic>
        <p:pic>
          <p:nvPicPr>
            <p:cNvPr id="74" name="Picture 73"/>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971418" y="1677082"/>
              <a:ext cx="1679941" cy="1126787"/>
            </a:xfrm>
            <a:prstGeom prst="rect">
              <a:avLst/>
            </a:prstGeom>
          </p:spPr>
        </p:pic>
        <p:pic>
          <p:nvPicPr>
            <p:cNvPr id="75" name="Picture 7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742447" y="1677082"/>
              <a:ext cx="1679941" cy="1126787"/>
            </a:xfrm>
            <a:prstGeom prst="rect">
              <a:avLst/>
            </a:prstGeom>
          </p:spPr>
        </p:pic>
        <p:grpSp>
          <p:nvGrpSpPr>
            <p:cNvPr id="5" name="Group 4"/>
            <p:cNvGrpSpPr/>
            <p:nvPr/>
          </p:nvGrpSpPr>
          <p:grpSpPr>
            <a:xfrm>
              <a:off x="4417069" y="1789174"/>
              <a:ext cx="2555820" cy="1652064"/>
              <a:chOff x="4667032" y="1506340"/>
              <a:chExt cx="2102324" cy="1358927"/>
            </a:xfrm>
          </p:grpSpPr>
          <p:grpSp>
            <p:nvGrpSpPr>
              <p:cNvPr id="14" name="Group 13"/>
              <p:cNvGrpSpPr/>
              <p:nvPr/>
            </p:nvGrpSpPr>
            <p:grpSpPr>
              <a:xfrm>
                <a:off x="4708759" y="1506340"/>
                <a:ext cx="2033221" cy="1353815"/>
                <a:chOff x="5172987" y="1941313"/>
                <a:chExt cx="2033221" cy="1353815"/>
              </a:xfrm>
            </p:grpSpPr>
            <p:pic>
              <p:nvPicPr>
                <p:cNvPr id="6" name="Picture 5"/>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172987" y="2909180"/>
                  <a:ext cx="2033221" cy="385948"/>
                </a:xfrm>
                <a:prstGeom prst="rect">
                  <a:avLst/>
                </a:prstGeom>
              </p:spPr>
            </p:pic>
            <p:pic>
              <p:nvPicPr>
                <p:cNvPr id="55" name="Picture 5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498669" y="1941313"/>
                  <a:ext cx="1381858" cy="926854"/>
                </a:xfrm>
                <a:prstGeom prst="rect">
                  <a:avLst/>
                </a:prstGeom>
              </p:spPr>
            </p:pic>
          </p:grpSp>
          <p:pic>
            <p:nvPicPr>
              <p:cNvPr id="3" name="Picture 2"/>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4667032" y="2469096"/>
                <a:ext cx="2102324" cy="396171"/>
              </a:xfrm>
              <a:prstGeom prst="rect">
                <a:avLst/>
              </a:prstGeom>
            </p:spPr>
          </p:pic>
        </p:grpSp>
      </p:grpSp>
      <p:grpSp>
        <p:nvGrpSpPr>
          <p:cNvPr id="13" name="Group 12"/>
          <p:cNvGrpSpPr/>
          <p:nvPr/>
        </p:nvGrpSpPr>
        <p:grpSpPr>
          <a:xfrm>
            <a:off x="4060675" y="4729234"/>
            <a:ext cx="3237286" cy="1814504"/>
            <a:chOff x="3716939" y="4834819"/>
            <a:chExt cx="3237286" cy="1814504"/>
          </a:xfrm>
        </p:grpSpPr>
        <p:grpSp>
          <p:nvGrpSpPr>
            <p:cNvPr id="20" name="Group 19"/>
            <p:cNvGrpSpPr/>
            <p:nvPr/>
          </p:nvGrpSpPr>
          <p:grpSpPr>
            <a:xfrm>
              <a:off x="4237482" y="4834819"/>
              <a:ext cx="2716743" cy="1814504"/>
              <a:chOff x="7298228" y="4478029"/>
              <a:chExt cx="2716743" cy="1814504"/>
            </a:xfrm>
          </p:grpSpPr>
          <p:sp>
            <p:nvSpPr>
              <p:cNvPr id="41" name="TextBox 40"/>
              <p:cNvSpPr txBox="1"/>
              <p:nvPr/>
            </p:nvSpPr>
            <p:spPr>
              <a:xfrm>
                <a:off x="7298228" y="6043234"/>
                <a:ext cx="2716743" cy="249299"/>
              </a:xfrm>
              <a:prstGeom prst="rect">
                <a:avLst/>
              </a:prstGeom>
            </p:spPr>
            <p:txBody>
              <a:bodyPr wrap="square" lIns="0" tIns="0" rIns="0" bIns="0" rtlCol="0">
                <a:spAutoFit/>
              </a:bodyPr>
              <a:lstStyle/>
              <a:p>
                <a:pPr algn="ctr" defTabSz="913923" fontAlgn="base">
                  <a:lnSpc>
                    <a:spcPct val="90000"/>
                  </a:lnSpc>
                  <a:spcBef>
                    <a:spcPct val="0"/>
                  </a:spcBef>
                  <a:spcAft>
                    <a:spcPct val="0"/>
                  </a:spcAft>
                  <a:buSzPct val="80000"/>
                </a:pPr>
                <a:r>
                  <a:rPr lang="en-US" dirty="0" smtClean="0">
                    <a:solidFill>
                      <a:srgbClr val="505050"/>
                    </a:solidFill>
                    <a:latin typeface="Segoe UI Light"/>
                    <a:ea typeface="ＭＳ Ｐゴシック" charset="0"/>
                    <a:cs typeface="Segoe UI Semibold" panose="020B0702040204020203" pitchFamily="34" charset="0"/>
                  </a:rPr>
                  <a:t>Other Directories</a:t>
                </a:r>
                <a:endParaRPr lang="en-US" dirty="0">
                  <a:solidFill>
                    <a:srgbClr val="505050"/>
                  </a:solidFill>
                  <a:latin typeface="Segoe UI Light"/>
                  <a:ea typeface="ＭＳ Ｐゴシック" charset="0"/>
                  <a:cs typeface="Segoe UI Semibold" panose="020B0702040204020203" pitchFamily="34" charset="0"/>
                </a:endParaRPr>
              </a:p>
            </p:txBody>
          </p:sp>
          <p:grpSp>
            <p:nvGrpSpPr>
              <p:cNvPr id="12" name="Group 11"/>
              <p:cNvGrpSpPr/>
              <p:nvPr/>
            </p:nvGrpSpPr>
            <p:grpSpPr>
              <a:xfrm>
                <a:off x="8236273" y="4478029"/>
                <a:ext cx="1662303" cy="1365693"/>
                <a:chOff x="10252007" y="4383855"/>
                <a:chExt cx="1662303" cy="1365693"/>
              </a:xfrm>
            </p:grpSpPr>
            <p:sp>
              <p:nvSpPr>
                <p:cNvPr id="111" name="TextBox 110"/>
                <p:cNvSpPr txBox="1"/>
                <p:nvPr/>
              </p:nvSpPr>
              <p:spPr>
                <a:xfrm>
                  <a:off x="10252007" y="4383855"/>
                  <a:ext cx="1149142" cy="193899"/>
                </a:xfrm>
                <a:prstGeom prst="rect">
                  <a:avLst/>
                </a:prstGeom>
                <a:noFill/>
              </p:spPr>
              <p:txBody>
                <a:bodyPr wrap="square" lIns="0" tIns="0" rIns="0" bIns="0" rtlCol="0">
                  <a:spAutoFit/>
                </a:bodyPr>
                <a:lstStyle/>
                <a:p>
                  <a:pPr defTabSz="1243038">
                    <a:lnSpc>
                      <a:spcPct val="90000"/>
                    </a:lnSpc>
                    <a:spcBef>
                      <a:spcPct val="20000"/>
                    </a:spcBef>
                    <a:buSzPct val="80000"/>
                  </a:pPr>
                  <a:r>
                    <a:rPr lang="en-US" sz="1400" b="1" dirty="0" smtClean="0">
                      <a:solidFill>
                        <a:srgbClr val="505050"/>
                      </a:solidFill>
                      <a:cs typeface="Segoe UI" panose="020B0502040204020203" pitchFamily="34" charset="0"/>
                    </a:rPr>
                    <a:t>PowerShell</a:t>
                  </a:r>
                  <a:endParaRPr lang="en-US" sz="1400" b="1" dirty="0">
                    <a:solidFill>
                      <a:srgbClr val="505050"/>
                    </a:solidFill>
                    <a:cs typeface="Segoe UI" panose="020B0502040204020203" pitchFamily="34" charset="0"/>
                  </a:endParaRPr>
                </a:p>
              </p:txBody>
            </p:sp>
            <p:grpSp>
              <p:nvGrpSpPr>
                <p:cNvPr id="10" name="Group 9"/>
                <p:cNvGrpSpPr/>
                <p:nvPr/>
              </p:nvGrpSpPr>
              <p:grpSpPr>
                <a:xfrm>
                  <a:off x="10252007" y="4713154"/>
                  <a:ext cx="1103457" cy="551493"/>
                  <a:chOff x="10349294" y="4845565"/>
                  <a:chExt cx="1103457" cy="551493"/>
                </a:xfrm>
              </p:grpSpPr>
              <p:sp>
                <p:nvSpPr>
                  <p:cNvPr id="110" name="TextBox 109"/>
                  <p:cNvSpPr txBox="1"/>
                  <p:nvPr/>
                </p:nvSpPr>
                <p:spPr>
                  <a:xfrm>
                    <a:off x="10349294" y="5203159"/>
                    <a:ext cx="811035" cy="193899"/>
                  </a:xfrm>
                  <a:prstGeom prst="rect">
                    <a:avLst/>
                  </a:prstGeom>
                  <a:noFill/>
                </p:spPr>
                <p:txBody>
                  <a:bodyPr wrap="square" lIns="0" tIns="0" rIns="0" bIns="0" rtlCol="0">
                    <a:spAutoFit/>
                  </a:bodyPr>
                  <a:lstStyle/>
                  <a:p>
                    <a:pPr defTabSz="1243038">
                      <a:lnSpc>
                        <a:spcPct val="90000"/>
                      </a:lnSpc>
                      <a:spcBef>
                        <a:spcPct val="20000"/>
                      </a:spcBef>
                      <a:buSzPct val="80000"/>
                    </a:pPr>
                    <a:r>
                      <a:rPr lang="en-US" sz="1400" b="1" dirty="0" smtClean="0">
                        <a:solidFill>
                          <a:srgbClr val="505050"/>
                        </a:solidFill>
                        <a:cs typeface="Segoe UI" panose="020B0502040204020203" pitchFamily="34" charset="0"/>
                      </a:rPr>
                      <a:t>LDAP v3</a:t>
                    </a:r>
                    <a:endParaRPr lang="en-US" sz="1400" b="1" dirty="0">
                      <a:solidFill>
                        <a:srgbClr val="505050"/>
                      </a:solidFill>
                      <a:cs typeface="Segoe UI" panose="020B0502040204020203" pitchFamily="34" charset="0"/>
                    </a:endParaRPr>
                  </a:p>
                </p:txBody>
              </p:sp>
              <p:sp>
                <p:nvSpPr>
                  <p:cNvPr id="112" name="TextBox 111"/>
                  <p:cNvSpPr txBox="1"/>
                  <p:nvPr/>
                </p:nvSpPr>
                <p:spPr>
                  <a:xfrm>
                    <a:off x="10349294" y="4845565"/>
                    <a:ext cx="1103457" cy="193252"/>
                  </a:xfrm>
                  <a:prstGeom prst="rect">
                    <a:avLst/>
                  </a:prstGeom>
                  <a:noFill/>
                </p:spPr>
                <p:txBody>
                  <a:bodyPr wrap="square" lIns="0" tIns="0" rIns="0" bIns="0" rtlCol="0">
                    <a:spAutoFit/>
                  </a:bodyPr>
                  <a:lstStyle/>
                  <a:p>
                    <a:pPr defTabSz="1243038">
                      <a:lnSpc>
                        <a:spcPct val="90000"/>
                      </a:lnSpc>
                      <a:spcBef>
                        <a:spcPct val="20000"/>
                      </a:spcBef>
                      <a:buSzPct val="80000"/>
                    </a:pPr>
                    <a:r>
                      <a:rPr lang="en-US" sz="1400" b="1" dirty="0" smtClean="0">
                        <a:solidFill>
                          <a:srgbClr val="505050"/>
                        </a:solidFill>
                        <a:cs typeface="Segoe UI" panose="020B0502040204020203" pitchFamily="34" charset="0"/>
                      </a:rPr>
                      <a:t>SQL (ODBC)</a:t>
                    </a:r>
                    <a:endParaRPr lang="en-US" sz="1400" b="1" dirty="0">
                      <a:solidFill>
                        <a:srgbClr val="505050"/>
                      </a:solidFill>
                      <a:cs typeface="Segoe UI" panose="020B0502040204020203" pitchFamily="34" charset="0"/>
                    </a:endParaRPr>
                  </a:p>
                </p:txBody>
              </p:sp>
            </p:grpSp>
            <p:sp>
              <p:nvSpPr>
                <p:cNvPr id="113" name="TextBox 112"/>
                <p:cNvSpPr txBox="1"/>
                <p:nvPr/>
              </p:nvSpPr>
              <p:spPr>
                <a:xfrm>
                  <a:off x="10252007" y="5361750"/>
                  <a:ext cx="1662303" cy="387798"/>
                </a:xfrm>
                <a:prstGeom prst="rect">
                  <a:avLst/>
                </a:prstGeom>
                <a:noFill/>
              </p:spPr>
              <p:txBody>
                <a:bodyPr wrap="square" lIns="0" tIns="0" rIns="0" bIns="0" rtlCol="0">
                  <a:spAutoFit/>
                </a:bodyPr>
                <a:lstStyle/>
                <a:p>
                  <a:pPr defTabSz="1243038">
                    <a:lnSpc>
                      <a:spcPct val="90000"/>
                    </a:lnSpc>
                    <a:spcBef>
                      <a:spcPct val="20000"/>
                    </a:spcBef>
                    <a:buSzPct val="80000"/>
                  </a:pPr>
                  <a:r>
                    <a:rPr lang="en-US" sz="1400" b="1" dirty="0" smtClean="0">
                      <a:solidFill>
                        <a:srgbClr val="505050"/>
                      </a:solidFill>
                      <a:cs typeface="Segoe UI" panose="020B0502040204020203" pitchFamily="34" charset="0"/>
                    </a:rPr>
                    <a:t>Web Services </a:t>
                  </a:r>
                  <a:br>
                    <a:rPr lang="en-US" sz="1400" b="1" dirty="0" smtClean="0">
                      <a:solidFill>
                        <a:srgbClr val="505050"/>
                      </a:solidFill>
                      <a:cs typeface="Segoe UI" panose="020B0502040204020203" pitchFamily="34" charset="0"/>
                    </a:rPr>
                  </a:br>
                  <a:r>
                    <a:rPr lang="en-US" sz="1400" b="1" dirty="0" smtClean="0">
                      <a:solidFill>
                        <a:srgbClr val="505050"/>
                      </a:solidFill>
                      <a:cs typeface="Segoe UI" panose="020B0502040204020203" pitchFamily="34" charset="0"/>
                    </a:rPr>
                    <a:t>( SOAP, JAVA, REST)</a:t>
                  </a:r>
                  <a:endParaRPr lang="en-US" sz="1400" b="1" dirty="0">
                    <a:solidFill>
                      <a:srgbClr val="505050"/>
                    </a:solidFill>
                    <a:cs typeface="Segoe UI" panose="020B0502040204020203" pitchFamily="34" charset="0"/>
                  </a:endParaRPr>
                </a:p>
              </p:txBody>
            </p:sp>
          </p:grpSp>
        </p:grpSp>
        <p:grpSp>
          <p:nvGrpSpPr>
            <p:cNvPr id="9" name="Group 8"/>
            <p:cNvGrpSpPr/>
            <p:nvPr/>
          </p:nvGrpSpPr>
          <p:grpSpPr>
            <a:xfrm>
              <a:off x="3716939" y="4879921"/>
              <a:ext cx="1417152" cy="1315766"/>
              <a:chOff x="7192001" y="4879921"/>
              <a:chExt cx="1417152" cy="1315766"/>
            </a:xfrm>
          </p:grpSpPr>
          <p:pic>
            <p:nvPicPr>
              <p:cNvPr id="60" name="Picture 59"/>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7192001" y="4879921"/>
                <a:ext cx="790842" cy="1083454"/>
              </a:xfrm>
              <a:prstGeom prst="rect">
                <a:avLst/>
              </a:prstGeom>
            </p:spPr>
          </p:pic>
          <p:pic>
            <p:nvPicPr>
              <p:cNvPr id="61" name="Picture 60"/>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7501511" y="5001792"/>
                <a:ext cx="790842" cy="1083454"/>
              </a:xfrm>
              <a:prstGeom prst="rect">
                <a:avLst/>
              </a:prstGeom>
            </p:spPr>
          </p:pic>
          <p:pic>
            <p:nvPicPr>
              <p:cNvPr id="62" name="Picture 61"/>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7818311" y="5112233"/>
                <a:ext cx="790842" cy="1083454"/>
              </a:xfrm>
              <a:prstGeom prst="rect">
                <a:avLst/>
              </a:prstGeom>
            </p:spPr>
          </p:pic>
        </p:grpSp>
      </p:grpSp>
      <p:sp>
        <p:nvSpPr>
          <p:cNvPr id="64" name="Freeform 63"/>
          <p:cNvSpPr/>
          <p:nvPr/>
        </p:nvSpPr>
        <p:spPr bwMode="auto">
          <a:xfrm rot="5400000">
            <a:off x="4930170" y="3853656"/>
            <a:ext cx="1081763" cy="429502"/>
          </a:xfrm>
          <a:custGeom>
            <a:avLst/>
            <a:gdLst>
              <a:gd name="connsiteX0" fmla="*/ 0 w 1628775"/>
              <a:gd name="connsiteY0" fmla="*/ 0 h 0"/>
              <a:gd name="connsiteX1" fmla="*/ 1628775 w 1628775"/>
              <a:gd name="connsiteY1" fmla="*/ 0 h 0"/>
            </a:gdLst>
            <a:ahLst/>
            <a:cxnLst>
              <a:cxn ang="0">
                <a:pos x="connsiteX0" y="connsiteY0"/>
              </a:cxn>
              <a:cxn ang="0">
                <a:pos x="connsiteX1" y="connsiteY1"/>
              </a:cxn>
            </a:cxnLst>
            <a:rect l="l" t="t" r="r" b="b"/>
            <a:pathLst>
              <a:path w="1628775">
                <a:moveTo>
                  <a:pt x="0" y="0"/>
                </a:moveTo>
                <a:lnTo>
                  <a:pt x="1628775" y="0"/>
                </a:lnTo>
              </a:path>
            </a:pathLst>
          </a:custGeom>
          <a:noFill/>
          <a:ln w="38100" cap="rnd">
            <a:solidFill>
              <a:schemeClr val="accent1"/>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90" dirty="0">
                <a:solidFill>
                  <a:srgbClr val="0070C0"/>
                </a:solidFill>
              </a:rPr>
              <a:t>MIM</a:t>
            </a:r>
          </a:p>
        </p:txBody>
      </p:sp>
      <p:grpSp>
        <p:nvGrpSpPr>
          <p:cNvPr id="63" name="Group 14"/>
          <p:cNvGrpSpPr>
            <a:grpSpLocks noChangeAspect="1"/>
          </p:cNvGrpSpPr>
          <p:nvPr/>
        </p:nvGrpSpPr>
        <p:grpSpPr bwMode="auto">
          <a:xfrm>
            <a:off x="6984361" y="3588852"/>
            <a:ext cx="1067100" cy="1061050"/>
            <a:chOff x="2011" y="1700"/>
            <a:chExt cx="529" cy="526"/>
          </a:xfrm>
        </p:grpSpPr>
        <p:sp>
          <p:nvSpPr>
            <p:cNvPr id="70" name="AutoShape 13"/>
            <p:cNvSpPr>
              <a:spLocks noChangeAspect="1" noChangeArrowheads="1" noTextEdit="1"/>
            </p:cNvSpPr>
            <p:nvPr/>
          </p:nvSpPr>
          <p:spPr bwMode="auto">
            <a:xfrm>
              <a:off x="2011" y="1700"/>
              <a:ext cx="529" cy="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Oval 15"/>
            <p:cNvSpPr>
              <a:spLocks noChangeArrowheads="1"/>
            </p:cNvSpPr>
            <p:nvPr/>
          </p:nvSpPr>
          <p:spPr bwMode="auto">
            <a:xfrm>
              <a:off x="2012" y="1700"/>
              <a:ext cx="527" cy="52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16"/>
            <p:cNvSpPr>
              <a:spLocks noEditPoints="1"/>
            </p:cNvSpPr>
            <p:nvPr/>
          </p:nvSpPr>
          <p:spPr bwMode="auto">
            <a:xfrm>
              <a:off x="2084" y="1757"/>
              <a:ext cx="382" cy="412"/>
            </a:xfrm>
            <a:custGeom>
              <a:avLst/>
              <a:gdLst>
                <a:gd name="T0" fmla="*/ 273 w 318"/>
                <a:gd name="T1" fmla="*/ 176 h 343"/>
                <a:gd name="T2" fmla="*/ 272 w 318"/>
                <a:gd name="T3" fmla="*/ 192 h 343"/>
                <a:gd name="T4" fmla="*/ 269 w 318"/>
                <a:gd name="T5" fmla="*/ 205 h 343"/>
                <a:gd name="T6" fmla="*/ 267 w 318"/>
                <a:gd name="T7" fmla="*/ 212 h 343"/>
                <a:gd name="T8" fmla="*/ 264 w 318"/>
                <a:gd name="T9" fmla="*/ 221 h 343"/>
                <a:gd name="T10" fmla="*/ 261 w 318"/>
                <a:gd name="T11" fmla="*/ 227 h 343"/>
                <a:gd name="T12" fmla="*/ 257 w 318"/>
                <a:gd name="T13" fmla="*/ 233 h 343"/>
                <a:gd name="T14" fmla="*/ 254 w 318"/>
                <a:gd name="T15" fmla="*/ 239 h 343"/>
                <a:gd name="T16" fmla="*/ 249 w 318"/>
                <a:gd name="T17" fmla="*/ 245 h 343"/>
                <a:gd name="T18" fmla="*/ 245 w 318"/>
                <a:gd name="T19" fmla="*/ 250 h 343"/>
                <a:gd name="T20" fmla="*/ 240 w 318"/>
                <a:gd name="T21" fmla="*/ 255 h 343"/>
                <a:gd name="T22" fmla="*/ 217 w 318"/>
                <a:gd name="T23" fmla="*/ 273 h 343"/>
                <a:gd name="T24" fmla="*/ 109 w 318"/>
                <a:gd name="T25" fmla="*/ 225 h 343"/>
                <a:gd name="T26" fmla="*/ 15 w 318"/>
                <a:gd name="T27" fmla="*/ 319 h 343"/>
                <a:gd name="T28" fmla="*/ 215 w 318"/>
                <a:gd name="T29" fmla="*/ 323 h 343"/>
                <a:gd name="T30" fmla="*/ 275 w 318"/>
                <a:gd name="T31" fmla="*/ 283 h 343"/>
                <a:gd name="T32" fmla="*/ 281 w 318"/>
                <a:gd name="T33" fmla="*/ 276 h 343"/>
                <a:gd name="T34" fmla="*/ 287 w 318"/>
                <a:gd name="T35" fmla="*/ 269 h 343"/>
                <a:gd name="T36" fmla="*/ 291 w 318"/>
                <a:gd name="T37" fmla="*/ 263 h 343"/>
                <a:gd name="T38" fmla="*/ 296 w 318"/>
                <a:gd name="T39" fmla="*/ 255 h 343"/>
                <a:gd name="T40" fmla="*/ 300 w 318"/>
                <a:gd name="T41" fmla="*/ 248 h 343"/>
                <a:gd name="T42" fmla="*/ 304 w 318"/>
                <a:gd name="T43" fmla="*/ 240 h 343"/>
                <a:gd name="T44" fmla="*/ 307 w 318"/>
                <a:gd name="T45" fmla="*/ 232 h 343"/>
                <a:gd name="T46" fmla="*/ 310 w 318"/>
                <a:gd name="T47" fmla="*/ 224 h 343"/>
                <a:gd name="T48" fmla="*/ 312 w 318"/>
                <a:gd name="T49" fmla="*/ 216 h 343"/>
                <a:gd name="T50" fmla="*/ 316 w 318"/>
                <a:gd name="T51" fmla="*/ 199 h 343"/>
                <a:gd name="T52" fmla="*/ 317 w 318"/>
                <a:gd name="T53" fmla="*/ 191 h 343"/>
                <a:gd name="T54" fmla="*/ 318 w 318"/>
                <a:gd name="T55" fmla="*/ 183 h 343"/>
                <a:gd name="T56" fmla="*/ 318 w 318"/>
                <a:gd name="T57" fmla="*/ 175 h 343"/>
                <a:gd name="T58" fmla="*/ 271 w 318"/>
                <a:gd name="T59" fmla="*/ 62 h 343"/>
                <a:gd name="T60" fmla="*/ 43 w 318"/>
                <a:gd name="T61" fmla="*/ 66 h 343"/>
                <a:gd name="T62" fmla="*/ 37 w 318"/>
                <a:gd name="T63" fmla="*/ 73 h 343"/>
                <a:gd name="T64" fmla="*/ 32 w 318"/>
                <a:gd name="T65" fmla="*/ 80 h 343"/>
                <a:gd name="T66" fmla="*/ 27 w 318"/>
                <a:gd name="T67" fmla="*/ 86 h 343"/>
                <a:gd name="T68" fmla="*/ 22 w 318"/>
                <a:gd name="T69" fmla="*/ 94 h 343"/>
                <a:gd name="T70" fmla="*/ 18 w 318"/>
                <a:gd name="T71" fmla="*/ 102 h 343"/>
                <a:gd name="T72" fmla="*/ 14 w 318"/>
                <a:gd name="T73" fmla="*/ 110 h 343"/>
                <a:gd name="T74" fmla="*/ 11 w 318"/>
                <a:gd name="T75" fmla="*/ 117 h 343"/>
                <a:gd name="T76" fmla="*/ 8 w 318"/>
                <a:gd name="T77" fmla="*/ 125 h 343"/>
                <a:gd name="T78" fmla="*/ 6 w 318"/>
                <a:gd name="T79" fmla="*/ 133 h 343"/>
                <a:gd name="T80" fmla="*/ 2 w 318"/>
                <a:gd name="T81" fmla="*/ 150 h 343"/>
                <a:gd name="T82" fmla="*/ 1 w 318"/>
                <a:gd name="T83" fmla="*/ 158 h 343"/>
                <a:gd name="T84" fmla="*/ 0 w 318"/>
                <a:gd name="T85" fmla="*/ 166 h 343"/>
                <a:gd name="T86" fmla="*/ 0 w 318"/>
                <a:gd name="T87" fmla="*/ 174 h 343"/>
                <a:gd name="T88" fmla="*/ 46 w 318"/>
                <a:gd name="T89" fmla="*/ 189 h 343"/>
                <a:gd name="T90" fmla="*/ 45 w 318"/>
                <a:gd name="T91" fmla="*/ 173 h 343"/>
                <a:gd name="T92" fmla="*/ 46 w 318"/>
                <a:gd name="T93" fmla="*/ 157 h 343"/>
                <a:gd name="T94" fmla="*/ 49 w 318"/>
                <a:gd name="T95" fmla="*/ 144 h 343"/>
                <a:gd name="T96" fmla="*/ 51 w 318"/>
                <a:gd name="T97" fmla="*/ 137 h 343"/>
                <a:gd name="T98" fmla="*/ 55 w 318"/>
                <a:gd name="T99" fmla="*/ 128 h 343"/>
                <a:gd name="T100" fmla="*/ 58 w 318"/>
                <a:gd name="T101" fmla="*/ 122 h 343"/>
                <a:gd name="T102" fmla="*/ 61 w 318"/>
                <a:gd name="T103" fmla="*/ 116 h 343"/>
                <a:gd name="T104" fmla="*/ 64 w 318"/>
                <a:gd name="T105" fmla="*/ 110 h 343"/>
                <a:gd name="T106" fmla="*/ 69 w 318"/>
                <a:gd name="T107" fmla="*/ 104 h 343"/>
                <a:gd name="T108" fmla="*/ 73 w 318"/>
                <a:gd name="T109" fmla="*/ 99 h 343"/>
                <a:gd name="T110" fmla="*/ 78 w 318"/>
                <a:gd name="T111" fmla="*/ 94 h 343"/>
                <a:gd name="T112" fmla="*/ 109 w 318"/>
                <a:gd name="T113" fmla="*/ 72 h 343"/>
                <a:gd name="T114" fmla="*/ 314 w 318"/>
                <a:gd name="T115" fmla="*/ 139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8" h="343">
                  <a:moveTo>
                    <a:pt x="272" y="156"/>
                  </a:moveTo>
                  <a:cubicBezTo>
                    <a:pt x="273" y="162"/>
                    <a:pt x="273" y="167"/>
                    <a:pt x="273" y="173"/>
                  </a:cubicBezTo>
                  <a:cubicBezTo>
                    <a:pt x="273" y="173"/>
                    <a:pt x="273" y="173"/>
                    <a:pt x="273" y="173"/>
                  </a:cubicBezTo>
                  <a:cubicBezTo>
                    <a:pt x="273" y="174"/>
                    <a:pt x="273" y="175"/>
                    <a:pt x="273" y="176"/>
                  </a:cubicBezTo>
                  <a:cubicBezTo>
                    <a:pt x="273" y="176"/>
                    <a:pt x="273" y="176"/>
                    <a:pt x="273" y="176"/>
                  </a:cubicBezTo>
                  <a:cubicBezTo>
                    <a:pt x="273" y="180"/>
                    <a:pt x="273" y="185"/>
                    <a:pt x="272" y="189"/>
                  </a:cubicBezTo>
                  <a:cubicBezTo>
                    <a:pt x="272" y="189"/>
                    <a:pt x="272" y="189"/>
                    <a:pt x="272" y="189"/>
                  </a:cubicBezTo>
                  <a:cubicBezTo>
                    <a:pt x="272" y="190"/>
                    <a:pt x="272" y="191"/>
                    <a:pt x="272" y="192"/>
                  </a:cubicBezTo>
                  <a:cubicBezTo>
                    <a:pt x="272" y="192"/>
                    <a:pt x="272" y="193"/>
                    <a:pt x="272" y="193"/>
                  </a:cubicBezTo>
                  <a:cubicBezTo>
                    <a:pt x="271" y="196"/>
                    <a:pt x="271" y="199"/>
                    <a:pt x="270" y="202"/>
                  </a:cubicBezTo>
                  <a:cubicBezTo>
                    <a:pt x="270" y="203"/>
                    <a:pt x="270" y="203"/>
                    <a:pt x="270" y="203"/>
                  </a:cubicBezTo>
                  <a:cubicBezTo>
                    <a:pt x="270" y="204"/>
                    <a:pt x="269" y="204"/>
                    <a:pt x="269" y="205"/>
                  </a:cubicBezTo>
                  <a:cubicBezTo>
                    <a:pt x="269" y="206"/>
                    <a:pt x="269" y="206"/>
                    <a:pt x="269" y="206"/>
                  </a:cubicBezTo>
                  <a:cubicBezTo>
                    <a:pt x="269" y="207"/>
                    <a:pt x="269" y="208"/>
                    <a:pt x="268" y="208"/>
                  </a:cubicBezTo>
                  <a:cubicBezTo>
                    <a:pt x="268" y="209"/>
                    <a:pt x="268" y="209"/>
                    <a:pt x="268" y="209"/>
                  </a:cubicBezTo>
                  <a:cubicBezTo>
                    <a:pt x="268" y="210"/>
                    <a:pt x="267" y="211"/>
                    <a:pt x="267" y="212"/>
                  </a:cubicBezTo>
                  <a:cubicBezTo>
                    <a:pt x="267" y="212"/>
                    <a:pt x="267" y="212"/>
                    <a:pt x="267" y="212"/>
                  </a:cubicBezTo>
                  <a:cubicBezTo>
                    <a:pt x="266" y="214"/>
                    <a:pt x="266" y="216"/>
                    <a:pt x="265" y="218"/>
                  </a:cubicBezTo>
                  <a:cubicBezTo>
                    <a:pt x="265" y="218"/>
                    <a:pt x="265" y="218"/>
                    <a:pt x="265" y="219"/>
                  </a:cubicBezTo>
                  <a:cubicBezTo>
                    <a:pt x="264" y="219"/>
                    <a:pt x="264" y="220"/>
                    <a:pt x="264" y="221"/>
                  </a:cubicBezTo>
                  <a:cubicBezTo>
                    <a:pt x="263" y="221"/>
                    <a:pt x="263" y="221"/>
                    <a:pt x="263" y="222"/>
                  </a:cubicBezTo>
                  <a:cubicBezTo>
                    <a:pt x="263" y="222"/>
                    <a:pt x="263" y="223"/>
                    <a:pt x="262" y="224"/>
                  </a:cubicBezTo>
                  <a:cubicBezTo>
                    <a:pt x="262" y="224"/>
                    <a:pt x="262" y="224"/>
                    <a:pt x="262" y="225"/>
                  </a:cubicBezTo>
                  <a:cubicBezTo>
                    <a:pt x="261" y="226"/>
                    <a:pt x="261" y="226"/>
                    <a:pt x="261" y="227"/>
                  </a:cubicBezTo>
                  <a:cubicBezTo>
                    <a:pt x="261" y="227"/>
                    <a:pt x="260" y="227"/>
                    <a:pt x="260" y="227"/>
                  </a:cubicBezTo>
                  <a:cubicBezTo>
                    <a:pt x="260" y="228"/>
                    <a:pt x="259" y="229"/>
                    <a:pt x="259" y="230"/>
                  </a:cubicBezTo>
                  <a:cubicBezTo>
                    <a:pt x="259" y="231"/>
                    <a:pt x="259" y="231"/>
                    <a:pt x="259" y="231"/>
                  </a:cubicBezTo>
                  <a:cubicBezTo>
                    <a:pt x="258" y="232"/>
                    <a:pt x="258" y="232"/>
                    <a:pt x="257" y="233"/>
                  </a:cubicBezTo>
                  <a:cubicBezTo>
                    <a:pt x="257" y="233"/>
                    <a:pt x="257" y="234"/>
                    <a:pt x="257" y="234"/>
                  </a:cubicBezTo>
                  <a:cubicBezTo>
                    <a:pt x="256" y="235"/>
                    <a:pt x="256" y="235"/>
                    <a:pt x="256" y="236"/>
                  </a:cubicBezTo>
                  <a:cubicBezTo>
                    <a:pt x="255" y="236"/>
                    <a:pt x="255" y="236"/>
                    <a:pt x="255" y="237"/>
                  </a:cubicBezTo>
                  <a:cubicBezTo>
                    <a:pt x="255" y="237"/>
                    <a:pt x="254" y="238"/>
                    <a:pt x="254" y="239"/>
                  </a:cubicBezTo>
                  <a:cubicBezTo>
                    <a:pt x="254" y="239"/>
                    <a:pt x="253" y="239"/>
                    <a:pt x="253" y="239"/>
                  </a:cubicBezTo>
                  <a:cubicBezTo>
                    <a:pt x="253" y="240"/>
                    <a:pt x="252" y="241"/>
                    <a:pt x="252" y="242"/>
                  </a:cubicBezTo>
                  <a:cubicBezTo>
                    <a:pt x="251" y="242"/>
                    <a:pt x="251" y="242"/>
                    <a:pt x="251" y="242"/>
                  </a:cubicBezTo>
                  <a:cubicBezTo>
                    <a:pt x="251" y="243"/>
                    <a:pt x="250" y="244"/>
                    <a:pt x="249" y="245"/>
                  </a:cubicBezTo>
                  <a:cubicBezTo>
                    <a:pt x="249" y="245"/>
                    <a:pt x="249" y="245"/>
                    <a:pt x="249" y="245"/>
                  </a:cubicBezTo>
                  <a:cubicBezTo>
                    <a:pt x="248" y="246"/>
                    <a:pt x="248" y="247"/>
                    <a:pt x="247" y="247"/>
                  </a:cubicBezTo>
                  <a:cubicBezTo>
                    <a:pt x="247" y="247"/>
                    <a:pt x="247" y="248"/>
                    <a:pt x="247" y="248"/>
                  </a:cubicBezTo>
                  <a:cubicBezTo>
                    <a:pt x="246" y="249"/>
                    <a:pt x="246" y="249"/>
                    <a:pt x="245" y="250"/>
                  </a:cubicBezTo>
                  <a:cubicBezTo>
                    <a:pt x="245" y="250"/>
                    <a:pt x="245" y="250"/>
                    <a:pt x="244" y="251"/>
                  </a:cubicBezTo>
                  <a:cubicBezTo>
                    <a:pt x="244" y="251"/>
                    <a:pt x="243" y="252"/>
                    <a:pt x="243" y="252"/>
                  </a:cubicBezTo>
                  <a:cubicBezTo>
                    <a:pt x="243" y="252"/>
                    <a:pt x="242" y="253"/>
                    <a:pt x="242" y="253"/>
                  </a:cubicBezTo>
                  <a:cubicBezTo>
                    <a:pt x="241" y="254"/>
                    <a:pt x="241" y="255"/>
                    <a:pt x="240" y="255"/>
                  </a:cubicBezTo>
                  <a:cubicBezTo>
                    <a:pt x="237" y="258"/>
                    <a:pt x="234" y="261"/>
                    <a:pt x="231" y="263"/>
                  </a:cubicBezTo>
                  <a:cubicBezTo>
                    <a:pt x="230" y="264"/>
                    <a:pt x="228" y="266"/>
                    <a:pt x="227" y="267"/>
                  </a:cubicBezTo>
                  <a:cubicBezTo>
                    <a:pt x="225" y="268"/>
                    <a:pt x="224" y="269"/>
                    <a:pt x="222" y="270"/>
                  </a:cubicBezTo>
                  <a:cubicBezTo>
                    <a:pt x="220" y="271"/>
                    <a:pt x="219" y="272"/>
                    <a:pt x="217" y="273"/>
                  </a:cubicBezTo>
                  <a:cubicBezTo>
                    <a:pt x="216" y="273"/>
                    <a:pt x="216" y="274"/>
                    <a:pt x="215" y="274"/>
                  </a:cubicBezTo>
                  <a:cubicBezTo>
                    <a:pt x="209" y="277"/>
                    <a:pt x="204" y="280"/>
                    <a:pt x="198" y="282"/>
                  </a:cubicBezTo>
                  <a:cubicBezTo>
                    <a:pt x="157" y="297"/>
                    <a:pt x="111" y="288"/>
                    <a:pt x="78" y="255"/>
                  </a:cubicBezTo>
                  <a:cubicBezTo>
                    <a:pt x="109" y="225"/>
                    <a:pt x="109" y="225"/>
                    <a:pt x="109" y="225"/>
                  </a:cubicBezTo>
                  <a:cubicBezTo>
                    <a:pt x="53" y="217"/>
                    <a:pt x="53" y="217"/>
                    <a:pt x="53" y="217"/>
                  </a:cubicBezTo>
                  <a:cubicBezTo>
                    <a:pt x="4" y="210"/>
                    <a:pt x="4" y="210"/>
                    <a:pt x="4" y="210"/>
                  </a:cubicBezTo>
                  <a:cubicBezTo>
                    <a:pt x="0" y="210"/>
                    <a:pt x="0" y="210"/>
                    <a:pt x="0" y="210"/>
                  </a:cubicBezTo>
                  <a:cubicBezTo>
                    <a:pt x="15" y="319"/>
                    <a:pt x="15" y="319"/>
                    <a:pt x="15" y="319"/>
                  </a:cubicBezTo>
                  <a:cubicBezTo>
                    <a:pt x="47" y="287"/>
                    <a:pt x="47" y="287"/>
                    <a:pt x="47" y="287"/>
                  </a:cubicBezTo>
                  <a:cubicBezTo>
                    <a:pt x="89" y="330"/>
                    <a:pt x="150" y="343"/>
                    <a:pt x="204" y="327"/>
                  </a:cubicBezTo>
                  <a:cubicBezTo>
                    <a:pt x="206" y="327"/>
                    <a:pt x="207" y="326"/>
                    <a:pt x="208" y="326"/>
                  </a:cubicBezTo>
                  <a:cubicBezTo>
                    <a:pt x="210" y="325"/>
                    <a:pt x="213" y="324"/>
                    <a:pt x="215" y="323"/>
                  </a:cubicBezTo>
                  <a:cubicBezTo>
                    <a:pt x="233" y="316"/>
                    <a:pt x="250" y="306"/>
                    <a:pt x="266" y="292"/>
                  </a:cubicBezTo>
                  <a:cubicBezTo>
                    <a:pt x="268" y="291"/>
                    <a:pt x="270" y="289"/>
                    <a:pt x="271" y="287"/>
                  </a:cubicBezTo>
                  <a:cubicBezTo>
                    <a:pt x="272" y="286"/>
                    <a:pt x="273" y="285"/>
                    <a:pt x="274" y="284"/>
                  </a:cubicBezTo>
                  <a:cubicBezTo>
                    <a:pt x="275" y="283"/>
                    <a:pt x="275" y="283"/>
                    <a:pt x="275" y="283"/>
                  </a:cubicBezTo>
                  <a:cubicBezTo>
                    <a:pt x="276" y="282"/>
                    <a:pt x="277" y="281"/>
                    <a:pt x="277" y="281"/>
                  </a:cubicBezTo>
                  <a:cubicBezTo>
                    <a:pt x="278" y="280"/>
                    <a:pt x="278" y="280"/>
                    <a:pt x="278" y="279"/>
                  </a:cubicBezTo>
                  <a:cubicBezTo>
                    <a:pt x="279" y="279"/>
                    <a:pt x="280" y="278"/>
                    <a:pt x="280" y="277"/>
                  </a:cubicBezTo>
                  <a:cubicBezTo>
                    <a:pt x="281" y="277"/>
                    <a:pt x="281" y="276"/>
                    <a:pt x="281" y="276"/>
                  </a:cubicBezTo>
                  <a:cubicBezTo>
                    <a:pt x="282" y="275"/>
                    <a:pt x="282" y="275"/>
                    <a:pt x="283" y="274"/>
                  </a:cubicBezTo>
                  <a:cubicBezTo>
                    <a:pt x="283" y="274"/>
                    <a:pt x="284" y="273"/>
                    <a:pt x="284" y="273"/>
                  </a:cubicBezTo>
                  <a:cubicBezTo>
                    <a:pt x="285" y="272"/>
                    <a:pt x="285" y="271"/>
                    <a:pt x="286" y="271"/>
                  </a:cubicBezTo>
                  <a:cubicBezTo>
                    <a:pt x="286" y="270"/>
                    <a:pt x="286" y="270"/>
                    <a:pt x="287" y="269"/>
                  </a:cubicBezTo>
                  <a:cubicBezTo>
                    <a:pt x="287" y="269"/>
                    <a:pt x="288" y="268"/>
                    <a:pt x="288" y="267"/>
                  </a:cubicBezTo>
                  <a:cubicBezTo>
                    <a:pt x="288" y="267"/>
                    <a:pt x="289" y="266"/>
                    <a:pt x="289" y="266"/>
                  </a:cubicBezTo>
                  <a:cubicBezTo>
                    <a:pt x="290" y="265"/>
                    <a:pt x="290" y="265"/>
                    <a:pt x="290" y="264"/>
                  </a:cubicBezTo>
                  <a:cubicBezTo>
                    <a:pt x="291" y="263"/>
                    <a:pt x="291" y="263"/>
                    <a:pt x="291" y="263"/>
                  </a:cubicBezTo>
                  <a:cubicBezTo>
                    <a:pt x="292" y="262"/>
                    <a:pt x="292" y="261"/>
                    <a:pt x="293" y="260"/>
                  </a:cubicBezTo>
                  <a:cubicBezTo>
                    <a:pt x="293" y="260"/>
                    <a:pt x="293" y="259"/>
                    <a:pt x="294" y="259"/>
                  </a:cubicBezTo>
                  <a:cubicBezTo>
                    <a:pt x="294" y="258"/>
                    <a:pt x="295" y="257"/>
                    <a:pt x="295" y="257"/>
                  </a:cubicBezTo>
                  <a:cubicBezTo>
                    <a:pt x="295" y="256"/>
                    <a:pt x="296" y="256"/>
                    <a:pt x="296" y="255"/>
                  </a:cubicBezTo>
                  <a:cubicBezTo>
                    <a:pt x="297" y="254"/>
                    <a:pt x="297" y="253"/>
                    <a:pt x="298" y="252"/>
                  </a:cubicBezTo>
                  <a:cubicBezTo>
                    <a:pt x="298" y="252"/>
                    <a:pt x="298" y="252"/>
                    <a:pt x="298" y="252"/>
                  </a:cubicBezTo>
                  <a:cubicBezTo>
                    <a:pt x="299" y="251"/>
                    <a:pt x="299" y="249"/>
                    <a:pt x="300" y="248"/>
                  </a:cubicBezTo>
                  <a:cubicBezTo>
                    <a:pt x="300" y="248"/>
                    <a:pt x="300" y="248"/>
                    <a:pt x="300" y="248"/>
                  </a:cubicBezTo>
                  <a:cubicBezTo>
                    <a:pt x="301" y="247"/>
                    <a:pt x="301" y="246"/>
                    <a:pt x="302" y="245"/>
                  </a:cubicBezTo>
                  <a:cubicBezTo>
                    <a:pt x="302" y="244"/>
                    <a:pt x="302" y="244"/>
                    <a:pt x="302" y="243"/>
                  </a:cubicBezTo>
                  <a:cubicBezTo>
                    <a:pt x="303" y="243"/>
                    <a:pt x="303" y="242"/>
                    <a:pt x="304" y="241"/>
                  </a:cubicBezTo>
                  <a:cubicBezTo>
                    <a:pt x="304" y="240"/>
                    <a:pt x="304" y="240"/>
                    <a:pt x="304" y="240"/>
                  </a:cubicBezTo>
                  <a:cubicBezTo>
                    <a:pt x="304" y="239"/>
                    <a:pt x="305" y="238"/>
                    <a:pt x="305" y="237"/>
                  </a:cubicBezTo>
                  <a:cubicBezTo>
                    <a:pt x="305" y="237"/>
                    <a:pt x="306" y="236"/>
                    <a:pt x="306" y="236"/>
                  </a:cubicBezTo>
                  <a:cubicBezTo>
                    <a:pt x="306" y="235"/>
                    <a:pt x="306" y="234"/>
                    <a:pt x="307" y="233"/>
                  </a:cubicBezTo>
                  <a:cubicBezTo>
                    <a:pt x="307" y="233"/>
                    <a:pt x="307" y="232"/>
                    <a:pt x="307" y="232"/>
                  </a:cubicBezTo>
                  <a:cubicBezTo>
                    <a:pt x="308" y="231"/>
                    <a:pt x="308" y="230"/>
                    <a:pt x="308" y="229"/>
                  </a:cubicBezTo>
                  <a:cubicBezTo>
                    <a:pt x="308" y="229"/>
                    <a:pt x="309" y="229"/>
                    <a:pt x="309" y="228"/>
                  </a:cubicBezTo>
                  <a:cubicBezTo>
                    <a:pt x="309" y="227"/>
                    <a:pt x="309" y="226"/>
                    <a:pt x="310" y="225"/>
                  </a:cubicBezTo>
                  <a:cubicBezTo>
                    <a:pt x="310" y="225"/>
                    <a:pt x="310" y="225"/>
                    <a:pt x="310" y="224"/>
                  </a:cubicBezTo>
                  <a:cubicBezTo>
                    <a:pt x="310" y="223"/>
                    <a:pt x="311" y="222"/>
                    <a:pt x="311" y="221"/>
                  </a:cubicBezTo>
                  <a:cubicBezTo>
                    <a:pt x="311" y="221"/>
                    <a:pt x="311" y="221"/>
                    <a:pt x="311" y="220"/>
                  </a:cubicBezTo>
                  <a:cubicBezTo>
                    <a:pt x="312" y="219"/>
                    <a:pt x="312" y="218"/>
                    <a:pt x="312" y="217"/>
                  </a:cubicBezTo>
                  <a:cubicBezTo>
                    <a:pt x="312" y="217"/>
                    <a:pt x="312" y="217"/>
                    <a:pt x="312" y="216"/>
                  </a:cubicBezTo>
                  <a:cubicBezTo>
                    <a:pt x="313" y="212"/>
                    <a:pt x="314" y="208"/>
                    <a:pt x="315" y="204"/>
                  </a:cubicBezTo>
                  <a:cubicBezTo>
                    <a:pt x="315" y="204"/>
                    <a:pt x="315" y="204"/>
                    <a:pt x="315" y="204"/>
                  </a:cubicBezTo>
                  <a:cubicBezTo>
                    <a:pt x="315" y="203"/>
                    <a:pt x="316" y="202"/>
                    <a:pt x="316" y="200"/>
                  </a:cubicBezTo>
                  <a:cubicBezTo>
                    <a:pt x="316" y="200"/>
                    <a:pt x="316" y="200"/>
                    <a:pt x="316" y="199"/>
                  </a:cubicBezTo>
                  <a:cubicBezTo>
                    <a:pt x="316" y="198"/>
                    <a:pt x="316" y="197"/>
                    <a:pt x="316" y="196"/>
                  </a:cubicBezTo>
                  <a:cubicBezTo>
                    <a:pt x="317" y="196"/>
                    <a:pt x="317" y="196"/>
                    <a:pt x="317" y="195"/>
                  </a:cubicBezTo>
                  <a:cubicBezTo>
                    <a:pt x="317" y="194"/>
                    <a:pt x="317" y="193"/>
                    <a:pt x="317" y="192"/>
                  </a:cubicBezTo>
                  <a:cubicBezTo>
                    <a:pt x="317" y="192"/>
                    <a:pt x="317" y="192"/>
                    <a:pt x="317" y="191"/>
                  </a:cubicBezTo>
                  <a:cubicBezTo>
                    <a:pt x="317" y="190"/>
                    <a:pt x="317" y="189"/>
                    <a:pt x="317" y="188"/>
                  </a:cubicBezTo>
                  <a:cubicBezTo>
                    <a:pt x="317" y="188"/>
                    <a:pt x="317" y="188"/>
                    <a:pt x="317" y="187"/>
                  </a:cubicBezTo>
                  <a:cubicBezTo>
                    <a:pt x="318" y="186"/>
                    <a:pt x="318" y="185"/>
                    <a:pt x="318" y="184"/>
                  </a:cubicBezTo>
                  <a:cubicBezTo>
                    <a:pt x="318" y="184"/>
                    <a:pt x="318" y="183"/>
                    <a:pt x="318" y="183"/>
                  </a:cubicBezTo>
                  <a:cubicBezTo>
                    <a:pt x="318" y="182"/>
                    <a:pt x="318" y="181"/>
                    <a:pt x="318" y="180"/>
                  </a:cubicBezTo>
                  <a:cubicBezTo>
                    <a:pt x="318" y="180"/>
                    <a:pt x="318" y="179"/>
                    <a:pt x="318" y="179"/>
                  </a:cubicBezTo>
                  <a:cubicBezTo>
                    <a:pt x="318" y="178"/>
                    <a:pt x="318" y="177"/>
                    <a:pt x="318" y="176"/>
                  </a:cubicBezTo>
                  <a:cubicBezTo>
                    <a:pt x="318" y="175"/>
                    <a:pt x="318" y="175"/>
                    <a:pt x="318" y="175"/>
                  </a:cubicBezTo>
                  <a:cubicBezTo>
                    <a:pt x="318" y="171"/>
                    <a:pt x="318" y="167"/>
                    <a:pt x="318" y="163"/>
                  </a:cubicBezTo>
                  <a:cubicBezTo>
                    <a:pt x="318" y="163"/>
                    <a:pt x="318" y="163"/>
                    <a:pt x="318" y="163"/>
                  </a:cubicBezTo>
                  <a:cubicBezTo>
                    <a:pt x="272" y="156"/>
                    <a:pt x="272" y="156"/>
                    <a:pt x="272" y="156"/>
                  </a:cubicBezTo>
                  <a:close/>
                  <a:moveTo>
                    <a:pt x="271" y="62"/>
                  </a:moveTo>
                  <a:cubicBezTo>
                    <a:pt x="209" y="0"/>
                    <a:pt x="109" y="0"/>
                    <a:pt x="47" y="62"/>
                  </a:cubicBezTo>
                  <a:cubicBezTo>
                    <a:pt x="47" y="62"/>
                    <a:pt x="46" y="62"/>
                    <a:pt x="46" y="62"/>
                  </a:cubicBezTo>
                  <a:cubicBezTo>
                    <a:pt x="45" y="63"/>
                    <a:pt x="45" y="64"/>
                    <a:pt x="44" y="65"/>
                  </a:cubicBezTo>
                  <a:cubicBezTo>
                    <a:pt x="43" y="66"/>
                    <a:pt x="43" y="66"/>
                    <a:pt x="43" y="66"/>
                  </a:cubicBezTo>
                  <a:cubicBezTo>
                    <a:pt x="42" y="67"/>
                    <a:pt x="41" y="68"/>
                    <a:pt x="41" y="68"/>
                  </a:cubicBezTo>
                  <a:cubicBezTo>
                    <a:pt x="40" y="69"/>
                    <a:pt x="40" y="69"/>
                    <a:pt x="40" y="70"/>
                  </a:cubicBezTo>
                  <a:cubicBezTo>
                    <a:pt x="39" y="70"/>
                    <a:pt x="39" y="71"/>
                    <a:pt x="38" y="72"/>
                  </a:cubicBezTo>
                  <a:cubicBezTo>
                    <a:pt x="38" y="72"/>
                    <a:pt x="37" y="72"/>
                    <a:pt x="37" y="73"/>
                  </a:cubicBezTo>
                  <a:cubicBezTo>
                    <a:pt x="36" y="74"/>
                    <a:pt x="36" y="74"/>
                    <a:pt x="35" y="75"/>
                  </a:cubicBezTo>
                  <a:cubicBezTo>
                    <a:pt x="35" y="75"/>
                    <a:pt x="34" y="76"/>
                    <a:pt x="34" y="76"/>
                  </a:cubicBezTo>
                  <a:cubicBezTo>
                    <a:pt x="34" y="77"/>
                    <a:pt x="33" y="78"/>
                    <a:pt x="33" y="78"/>
                  </a:cubicBezTo>
                  <a:cubicBezTo>
                    <a:pt x="32" y="79"/>
                    <a:pt x="32" y="79"/>
                    <a:pt x="32" y="80"/>
                  </a:cubicBezTo>
                  <a:cubicBezTo>
                    <a:pt x="31" y="80"/>
                    <a:pt x="31" y="81"/>
                    <a:pt x="30" y="82"/>
                  </a:cubicBezTo>
                  <a:cubicBezTo>
                    <a:pt x="30" y="82"/>
                    <a:pt x="29" y="83"/>
                    <a:pt x="29" y="83"/>
                  </a:cubicBezTo>
                  <a:cubicBezTo>
                    <a:pt x="29" y="84"/>
                    <a:pt x="28" y="84"/>
                    <a:pt x="28" y="85"/>
                  </a:cubicBezTo>
                  <a:cubicBezTo>
                    <a:pt x="27" y="85"/>
                    <a:pt x="27" y="86"/>
                    <a:pt x="27" y="86"/>
                  </a:cubicBezTo>
                  <a:cubicBezTo>
                    <a:pt x="26" y="87"/>
                    <a:pt x="26" y="88"/>
                    <a:pt x="25" y="89"/>
                  </a:cubicBezTo>
                  <a:cubicBezTo>
                    <a:pt x="25" y="89"/>
                    <a:pt x="25" y="89"/>
                    <a:pt x="24" y="90"/>
                  </a:cubicBezTo>
                  <a:cubicBezTo>
                    <a:pt x="24" y="91"/>
                    <a:pt x="23" y="91"/>
                    <a:pt x="23" y="92"/>
                  </a:cubicBezTo>
                  <a:cubicBezTo>
                    <a:pt x="23" y="93"/>
                    <a:pt x="23" y="93"/>
                    <a:pt x="22" y="94"/>
                  </a:cubicBezTo>
                  <a:cubicBezTo>
                    <a:pt x="22" y="95"/>
                    <a:pt x="21" y="96"/>
                    <a:pt x="20" y="97"/>
                  </a:cubicBezTo>
                  <a:cubicBezTo>
                    <a:pt x="20" y="97"/>
                    <a:pt x="20" y="97"/>
                    <a:pt x="20" y="97"/>
                  </a:cubicBezTo>
                  <a:cubicBezTo>
                    <a:pt x="20" y="98"/>
                    <a:pt x="19" y="99"/>
                    <a:pt x="18" y="101"/>
                  </a:cubicBezTo>
                  <a:cubicBezTo>
                    <a:pt x="18" y="101"/>
                    <a:pt x="18" y="101"/>
                    <a:pt x="18" y="102"/>
                  </a:cubicBezTo>
                  <a:cubicBezTo>
                    <a:pt x="17" y="103"/>
                    <a:pt x="17" y="103"/>
                    <a:pt x="16" y="104"/>
                  </a:cubicBezTo>
                  <a:cubicBezTo>
                    <a:pt x="16" y="105"/>
                    <a:pt x="16" y="105"/>
                    <a:pt x="16" y="106"/>
                  </a:cubicBezTo>
                  <a:cubicBezTo>
                    <a:pt x="15" y="106"/>
                    <a:pt x="15" y="107"/>
                    <a:pt x="15" y="108"/>
                  </a:cubicBezTo>
                  <a:cubicBezTo>
                    <a:pt x="14" y="109"/>
                    <a:pt x="14" y="109"/>
                    <a:pt x="14" y="110"/>
                  </a:cubicBezTo>
                  <a:cubicBezTo>
                    <a:pt x="14" y="110"/>
                    <a:pt x="13" y="111"/>
                    <a:pt x="13" y="112"/>
                  </a:cubicBezTo>
                  <a:cubicBezTo>
                    <a:pt x="13" y="112"/>
                    <a:pt x="13" y="113"/>
                    <a:pt x="12" y="113"/>
                  </a:cubicBezTo>
                  <a:cubicBezTo>
                    <a:pt x="12" y="114"/>
                    <a:pt x="12" y="115"/>
                    <a:pt x="11" y="116"/>
                  </a:cubicBezTo>
                  <a:cubicBezTo>
                    <a:pt x="11" y="116"/>
                    <a:pt x="11" y="117"/>
                    <a:pt x="11" y="117"/>
                  </a:cubicBezTo>
                  <a:cubicBezTo>
                    <a:pt x="11" y="118"/>
                    <a:pt x="10" y="119"/>
                    <a:pt x="10" y="120"/>
                  </a:cubicBezTo>
                  <a:cubicBezTo>
                    <a:pt x="10" y="120"/>
                    <a:pt x="10" y="120"/>
                    <a:pt x="9" y="121"/>
                  </a:cubicBezTo>
                  <a:cubicBezTo>
                    <a:pt x="9" y="122"/>
                    <a:pt x="9" y="123"/>
                    <a:pt x="9" y="123"/>
                  </a:cubicBezTo>
                  <a:cubicBezTo>
                    <a:pt x="8" y="124"/>
                    <a:pt x="8" y="124"/>
                    <a:pt x="8" y="125"/>
                  </a:cubicBezTo>
                  <a:cubicBezTo>
                    <a:pt x="8" y="126"/>
                    <a:pt x="8" y="127"/>
                    <a:pt x="7" y="127"/>
                  </a:cubicBezTo>
                  <a:cubicBezTo>
                    <a:pt x="7" y="128"/>
                    <a:pt x="7" y="128"/>
                    <a:pt x="7" y="129"/>
                  </a:cubicBezTo>
                  <a:cubicBezTo>
                    <a:pt x="7" y="130"/>
                    <a:pt x="6" y="131"/>
                    <a:pt x="6" y="132"/>
                  </a:cubicBezTo>
                  <a:cubicBezTo>
                    <a:pt x="6" y="132"/>
                    <a:pt x="6" y="132"/>
                    <a:pt x="6" y="133"/>
                  </a:cubicBezTo>
                  <a:cubicBezTo>
                    <a:pt x="5" y="137"/>
                    <a:pt x="4" y="141"/>
                    <a:pt x="3" y="145"/>
                  </a:cubicBezTo>
                  <a:cubicBezTo>
                    <a:pt x="3" y="145"/>
                    <a:pt x="3" y="145"/>
                    <a:pt x="3" y="145"/>
                  </a:cubicBezTo>
                  <a:cubicBezTo>
                    <a:pt x="3" y="146"/>
                    <a:pt x="2" y="147"/>
                    <a:pt x="2" y="149"/>
                  </a:cubicBezTo>
                  <a:cubicBezTo>
                    <a:pt x="2" y="149"/>
                    <a:pt x="2" y="149"/>
                    <a:pt x="2" y="150"/>
                  </a:cubicBezTo>
                  <a:cubicBezTo>
                    <a:pt x="2" y="151"/>
                    <a:pt x="2" y="152"/>
                    <a:pt x="2" y="153"/>
                  </a:cubicBezTo>
                  <a:cubicBezTo>
                    <a:pt x="2" y="153"/>
                    <a:pt x="2" y="153"/>
                    <a:pt x="2" y="154"/>
                  </a:cubicBezTo>
                  <a:cubicBezTo>
                    <a:pt x="1" y="155"/>
                    <a:pt x="1" y="156"/>
                    <a:pt x="1" y="157"/>
                  </a:cubicBezTo>
                  <a:cubicBezTo>
                    <a:pt x="1" y="157"/>
                    <a:pt x="1" y="157"/>
                    <a:pt x="1" y="158"/>
                  </a:cubicBezTo>
                  <a:cubicBezTo>
                    <a:pt x="1" y="159"/>
                    <a:pt x="1" y="160"/>
                    <a:pt x="1" y="161"/>
                  </a:cubicBezTo>
                  <a:cubicBezTo>
                    <a:pt x="1" y="161"/>
                    <a:pt x="1" y="161"/>
                    <a:pt x="1" y="162"/>
                  </a:cubicBezTo>
                  <a:cubicBezTo>
                    <a:pt x="1" y="163"/>
                    <a:pt x="1" y="164"/>
                    <a:pt x="0" y="165"/>
                  </a:cubicBezTo>
                  <a:cubicBezTo>
                    <a:pt x="0" y="165"/>
                    <a:pt x="0" y="165"/>
                    <a:pt x="0" y="166"/>
                  </a:cubicBezTo>
                  <a:cubicBezTo>
                    <a:pt x="0" y="167"/>
                    <a:pt x="0" y="168"/>
                    <a:pt x="0" y="169"/>
                  </a:cubicBezTo>
                  <a:cubicBezTo>
                    <a:pt x="0" y="169"/>
                    <a:pt x="0" y="170"/>
                    <a:pt x="0" y="170"/>
                  </a:cubicBezTo>
                  <a:cubicBezTo>
                    <a:pt x="0" y="171"/>
                    <a:pt x="0" y="172"/>
                    <a:pt x="0" y="173"/>
                  </a:cubicBezTo>
                  <a:cubicBezTo>
                    <a:pt x="0" y="174"/>
                    <a:pt x="0" y="174"/>
                    <a:pt x="0" y="174"/>
                  </a:cubicBezTo>
                  <a:cubicBezTo>
                    <a:pt x="0" y="178"/>
                    <a:pt x="0" y="182"/>
                    <a:pt x="1" y="186"/>
                  </a:cubicBezTo>
                  <a:cubicBezTo>
                    <a:pt x="46" y="193"/>
                    <a:pt x="46" y="193"/>
                    <a:pt x="46" y="193"/>
                  </a:cubicBezTo>
                  <a:cubicBezTo>
                    <a:pt x="46" y="193"/>
                    <a:pt x="46" y="193"/>
                    <a:pt x="46" y="193"/>
                  </a:cubicBezTo>
                  <a:cubicBezTo>
                    <a:pt x="46" y="192"/>
                    <a:pt x="46" y="191"/>
                    <a:pt x="46" y="189"/>
                  </a:cubicBezTo>
                  <a:cubicBezTo>
                    <a:pt x="46" y="189"/>
                    <a:pt x="46" y="189"/>
                    <a:pt x="46" y="189"/>
                  </a:cubicBezTo>
                  <a:cubicBezTo>
                    <a:pt x="45" y="185"/>
                    <a:pt x="45" y="181"/>
                    <a:pt x="45" y="176"/>
                  </a:cubicBezTo>
                  <a:cubicBezTo>
                    <a:pt x="45" y="176"/>
                    <a:pt x="45" y="176"/>
                    <a:pt x="45" y="176"/>
                  </a:cubicBezTo>
                  <a:cubicBezTo>
                    <a:pt x="45" y="175"/>
                    <a:pt x="45" y="174"/>
                    <a:pt x="45" y="173"/>
                  </a:cubicBezTo>
                  <a:cubicBezTo>
                    <a:pt x="45" y="173"/>
                    <a:pt x="45" y="173"/>
                    <a:pt x="45" y="173"/>
                  </a:cubicBezTo>
                  <a:cubicBezTo>
                    <a:pt x="45" y="168"/>
                    <a:pt x="45" y="164"/>
                    <a:pt x="46" y="160"/>
                  </a:cubicBezTo>
                  <a:cubicBezTo>
                    <a:pt x="46" y="160"/>
                    <a:pt x="46" y="160"/>
                    <a:pt x="46" y="159"/>
                  </a:cubicBezTo>
                  <a:cubicBezTo>
                    <a:pt x="46" y="159"/>
                    <a:pt x="46" y="158"/>
                    <a:pt x="46" y="157"/>
                  </a:cubicBezTo>
                  <a:cubicBezTo>
                    <a:pt x="46" y="156"/>
                    <a:pt x="46" y="156"/>
                    <a:pt x="46" y="156"/>
                  </a:cubicBezTo>
                  <a:cubicBezTo>
                    <a:pt x="47" y="153"/>
                    <a:pt x="47" y="150"/>
                    <a:pt x="48" y="147"/>
                  </a:cubicBezTo>
                  <a:cubicBezTo>
                    <a:pt x="48" y="147"/>
                    <a:pt x="48" y="146"/>
                    <a:pt x="48" y="146"/>
                  </a:cubicBezTo>
                  <a:cubicBezTo>
                    <a:pt x="48" y="145"/>
                    <a:pt x="49" y="145"/>
                    <a:pt x="49" y="144"/>
                  </a:cubicBezTo>
                  <a:cubicBezTo>
                    <a:pt x="49" y="143"/>
                    <a:pt x="49" y="143"/>
                    <a:pt x="49" y="143"/>
                  </a:cubicBezTo>
                  <a:cubicBezTo>
                    <a:pt x="49" y="142"/>
                    <a:pt x="50" y="141"/>
                    <a:pt x="50" y="141"/>
                  </a:cubicBezTo>
                  <a:cubicBezTo>
                    <a:pt x="50" y="140"/>
                    <a:pt x="50" y="140"/>
                    <a:pt x="50" y="140"/>
                  </a:cubicBezTo>
                  <a:cubicBezTo>
                    <a:pt x="50" y="139"/>
                    <a:pt x="51" y="138"/>
                    <a:pt x="51" y="137"/>
                  </a:cubicBezTo>
                  <a:cubicBezTo>
                    <a:pt x="51" y="137"/>
                    <a:pt x="51" y="137"/>
                    <a:pt x="51" y="137"/>
                  </a:cubicBezTo>
                  <a:cubicBezTo>
                    <a:pt x="52" y="135"/>
                    <a:pt x="52" y="133"/>
                    <a:pt x="53" y="131"/>
                  </a:cubicBezTo>
                  <a:cubicBezTo>
                    <a:pt x="53" y="131"/>
                    <a:pt x="53" y="130"/>
                    <a:pt x="54" y="130"/>
                  </a:cubicBezTo>
                  <a:cubicBezTo>
                    <a:pt x="54" y="130"/>
                    <a:pt x="54" y="129"/>
                    <a:pt x="55" y="128"/>
                  </a:cubicBezTo>
                  <a:cubicBezTo>
                    <a:pt x="55" y="128"/>
                    <a:pt x="55" y="127"/>
                    <a:pt x="55" y="127"/>
                  </a:cubicBezTo>
                  <a:cubicBezTo>
                    <a:pt x="55" y="126"/>
                    <a:pt x="56" y="126"/>
                    <a:pt x="56" y="125"/>
                  </a:cubicBezTo>
                  <a:cubicBezTo>
                    <a:pt x="56" y="125"/>
                    <a:pt x="56" y="125"/>
                    <a:pt x="56" y="124"/>
                  </a:cubicBezTo>
                  <a:cubicBezTo>
                    <a:pt x="57" y="123"/>
                    <a:pt x="57" y="123"/>
                    <a:pt x="58" y="122"/>
                  </a:cubicBezTo>
                  <a:cubicBezTo>
                    <a:pt x="58" y="122"/>
                    <a:pt x="58" y="122"/>
                    <a:pt x="58" y="121"/>
                  </a:cubicBezTo>
                  <a:cubicBezTo>
                    <a:pt x="58" y="121"/>
                    <a:pt x="59" y="120"/>
                    <a:pt x="59" y="119"/>
                  </a:cubicBezTo>
                  <a:cubicBezTo>
                    <a:pt x="59" y="118"/>
                    <a:pt x="59" y="118"/>
                    <a:pt x="60" y="118"/>
                  </a:cubicBezTo>
                  <a:cubicBezTo>
                    <a:pt x="60" y="117"/>
                    <a:pt x="60" y="117"/>
                    <a:pt x="61" y="116"/>
                  </a:cubicBezTo>
                  <a:cubicBezTo>
                    <a:pt x="61" y="116"/>
                    <a:pt x="61" y="115"/>
                    <a:pt x="61" y="115"/>
                  </a:cubicBezTo>
                  <a:cubicBezTo>
                    <a:pt x="62" y="114"/>
                    <a:pt x="62" y="114"/>
                    <a:pt x="63" y="113"/>
                  </a:cubicBezTo>
                  <a:cubicBezTo>
                    <a:pt x="63" y="113"/>
                    <a:pt x="63" y="113"/>
                    <a:pt x="63" y="112"/>
                  </a:cubicBezTo>
                  <a:cubicBezTo>
                    <a:pt x="64" y="112"/>
                    <a:pt x="64" y="111"/>
                    <a:pt x="64" y="110"/>
                  </a:cubicBezTo>
                  <a:cubicBezTo>
                    <a:pt x="65" y="110"/>
                    <a:pt x="65" y="110"/>
                    <a:pt x="65" y="110"/>
                  </a:cubicBezTo>
                  <a:cubicBezTo>
                    <a:pt x="65" y="109"/>
                    <a:pt x="66" y="108"/>
                    <a:pt x="67" y="107"/>
                  </a:cubicBezTo>
                  <a:cubicBezTo>
                    <a:pt x="67" y="107"/>
                    <a:pt x="67" y="107"/>
                    <a:pt x="67" y="107"/>
                  </a:cubicBezTo>
                  <a:cubicBezTo>
                    <a:pt x="67" y="106"/>
                    <a:pt x="68" y="105"/>
                    <a:pt x="69" y="104"/>
                  </a:cubicBezTo>
                  <a:cubicBezTo>
                    <a:pt x="69" y="104"/>
                    <a:pt x="69" y="104"/>
                    <a:pt x="69" y="104"/>
                  </a:cubicBezTo>
                  <a:cubicBezTo>
                    <a:pt x="70" y="103"/>
                    <a:pt x="70" y="102"/>
                    <a:pt x="71" y="102"/>
                  </a:cubicBezTo>
                  <a:cubicBezTo>
                    <a:pt x="71" y="102"/>
                    <a:pt x="71" y="101"/>
                    <a:pt x="72" y="101"/>
                  </a:cubicBezTo>
                  <a:cubicBezTo>
                    <a:pt x="72" y="100"/>
                    <a:pt x="72" y="100"/>
                    <a:pt x="73" y="99"/>
                  </a:cubicBezTo>
                  <a:cubicBezTo>
                    <a:pt x="73" y="99"/>
                    <a:pt x="73" y="99"/>
                    <a:pt x="74" y="98"/>
                  </a:cubicBezTo>
                  <a:cubicBezTo>
                    <a:pt x="74" y="98"/>
                    <a:pt x="75" y="97"/>
                    <a:pt x="75" y="97"/>
                  </a:cubicBezTo>
                  <a:cubicBezTo>
                    <a:pt x="75" y="96"/>
                    <a:pt x="76" y="96"/>
                    <a:pt x="76" y="96"/>
                  </a:cubicBezTo>
                  <a:cubicBezTo>
                    <a:pt x="77" y="95"/>
                    <a:pt x="77" y="94"/>
                    <a:pt x="78" y="94"/>
                  </a:cubicBezTo>
                  <a:cubicBezTo>
                    <a:pt x="81" y="91"/>
                    <a:pt x="84" y="88"/>
                    <a:pt x="87" y="86"/>
                  </a:cubicBezTo>
                  <a:cubicBezTo>
                    <a:pt x="88" y="85"/>
                    <a:pt x="90" y="83"/>
                    <a:pt x="91" y="82"/>
                  </a:cubicBezTo>
                  <a:cubicBezTo>
                    <a:pt x="93" y="81"/>
                    <a:pt x="95" y="80"/>
                    <a:pt x="96" y="79"/>
                  </a:cubicBezTo>
                  <a:cubicBezTo>
                    <a:pt x="100" y="76"/>
                    <a:pt x="105" y="74"/>
                    <a:pt x="109" y="72"/>
                  </a:cubicBezTo>
                  <a:cubicBezTo>
                    <a:pt x="152" y="51"/>
                    <a:pt x="205" y="58"/>
                    <a:pt x="240" y="94"/>
                  </a:cubicBezTo>
                  <a:cubicBezTo>
                    <a:pt x="210" y="124"/>
                    <a:pt x="210" y="124"/>
                    <a:pt x="210" y="124"/>
                  </a:cubicBezTo>
                  <a:cubicBezTo>
                    <a:pt x="265" y="132"/>
                    <a:pt x="265" y="132"/>
                    <a:pt x="265" y="132"/>
                  </a:cubicBezTo>
                  <a:cubicBezTo>
                    <a:pt x="314" y="139"/>
                    <a:pt x="314" y="139"/>
                    <a:pt x="314" y="139"/>
                  </a:cubicBezTo>
                  <a:cubicBezTo>
                    <a:pt x="318" y="139"/>
                    <a:pt x="318" y="139"/>
                    <a:pt x="318" y="139"/>
                  </a:cubicBezTo>
                  <a:cubicBezTo>
                    <a:pt x="303" y="30"/>
                    <a:pt x="303" y="30"/>
                    <a:pt x="303" y="30"/>
                  </a:cubicBezTo>
                  <a:lnTo>
                    <a:pt x="271" y="62"/>
                  </a:lnTo>
                  <a:close/>
                </a:path>
              </a:pathLst>
            </a:custGeom>
            <a:solidFill>
              <a:srgbClr val="068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76" name="Freeform 75"/>
          <p:cNvSpPr/>
          <p:nvPr/>
        </p:nvSpPr>
        <p:spPr bwMode="auto">
          <a:xfrm rot="9354859">
            <a:off x="6700984" y="4526611"/>
            <a:ext cx="2491577" cy="357170"/>
          </a:xfrm>
          <a:custGeom>
            <a:avLst/>
            <a:gdLst>
              <a:gd name="connsiteX0" fmla="*/ 0 w 1628775"/>
              <a:gd name="connsiteY0" fmla="*/ 0 h 0"/>
              <a:gd name="connsiteX1" fmla="*/ 1628775 w 1628775"/>
              <a:gd name="connsiteY1" fmla="*/ 0 h 0"/>
            </a:gdLst>
            <a:ahLst/>
            <a:cxnLst>
              <a:cxn ang="0">
                <a:pos x="connsiteX0" y="connsiteY0"/>
              </a:cxn>
              <a:cxn ang="0">
                <a:pos x="connsiteX1" y="connsiteY1"/>
              </a:cxn>
            </a:cxnLst>
            <a:rect l="l" t="t" r="r" b="b"/>
            <a:pathLst>
              <a:path w="1628775">
                <a:moveTo>
                  <a:pt x="0" y="0"/>
                </a:moveTo>
                <a:lnTo>
                  <a:pt x="1628775" y="0"/>
                </a:lnTo>
              </a:path>
            </a:pathLst>
          </a:custGeom>
          <a:noFill/>
          <a:ln w="38100" cap="rnd">
            <a:solidFill>
              <a:schemeClr val="accent1"/>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3" name="Rectangle 132"/>
          <p:cNvSpPr/>
          <p:nvPr/>
        </p:nvSpPr>
        <p:spPr>
          <a:xfrm>
            <a:off x="6803488" y="3744288"/>
            <a:ext cx="301365" cy="430887"/>
          </a:xfrm>
          <a:prstGeom prst="rect">
            <a:avLst/>
          </a:prstGeom>
        </p:spPr>
        <p:txBody>
          <a:bodyPr wrap="none">
            <a:spAutoFit/>
          </a:bodyPr>
          <a:lstStyle/>
          <a:p>
            <a:r>
              <a:rPr lang="en-US" sz="2200" b="1" spc="-90" dirty="0">
                <a:solidFill>
                  <a:srgbClr val="0070C0"/>
                </a:solidFill>
              </a:rPr>
              <a:t>*</a:t>
            </a:r>
            <a:endParaRPr lang="en-US" sz="2200" b="1" dirty="0">
              <a:solidFill>
                <a:srgbClr val="0070C0"/>
              </a:solidFill>
            </a:endParaRPr>
          </a:p>
        </p:txBody>
      </p:sp>
      <p:sp>
        <p:nvSpPr>
          <p:cNvPr id="59" name="Freeform 58"/>
          <p:cNvSpPr/>
          <p:nvPr/>
        </p:nvSpPr>
        <p:spPr bwMode="auto">
          <a:xfrm rot="10800000">
            <a:off x="6169213" y="3776000"/>
            <a:ext cx="2960948" cy="357170"/>
          </a:xfrm>
          <a:custGeom>
            <a:avLst/>
            <a:gdLst>
              <a:gd name="connsiteX0" fmla="*/ 0 w 1628775"/>
              <a:gd name="connsiteY0" fmla="*/ 0 h 0"/>
              <a:gd name="connsiteX1" fmla="*/ 1628775 w 1628775"/>
              <a:gd name="connsiteY1" fmla="*/ 0 h 0"/>
            </a:gdLst>
            <a:ahLst/>
            <a:cxnLst>
              <a:cxn ang="0">
                <a:pos x="connsiteX0" y="connsiteY0"/>
              </a:cxn>
              <a:cxn ang="0">
                <a:pos x="connsiteX1" y="connsiteY1"/>
              </a:cxn>
            </a:cxnLst>
            <a:rect l="l" t="t" r="r" b="b"/>
            <a:pathLst>
              <a:path w="1628775">
                <a:moveTo>
                  <a:pt x="0" y="0"/>
                </a:moveTo>
                <a:lnTo>
                  <a:pt x="1628775" y="0"/>
                </a:lnTo>
              </a:path>
            </a:pathLst>
          </a:custGeom>
          <a:noFill/>
          <a:ln w="38100" cap="rnd">
            <a:solidFill>
              <a:schemeClr val="accent1"/>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1" name="Group 20"/>
          <p:cNvGrpSpPr/>
          <p:nvPr/>
        </p:nvGrpSpPr>
        <p:grpSpPr>
          <a:xfrm>
            <a:off x="8200272" y="584156"/>
            <a:ext cx="2146049" cy="1483510"/>
            <a:chOff x="8203573" y="593502"/>
            <a:chExt cx="2146049" cy="1483510"/>
          </a:xfrm>
        </p:grpSpPr>
        <p:pic>
          <p:nvPicPr>
            <p:cNvPr id="57" name="Picture 5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03573" y="593502"/>
              <a:ext cx="1614132" cy="1086005"/>
            </a:xfrm>
            <a:prstGeom prst="rect">
              <a:avLst/>
            </a:prstGeom>
          </p:spPr>
        </p:pic>
        <p:grpSp>
          <p:nvGrpSpPr>
            <p:cNvPr id="4" name="Group 3"/>
            <p:cNvGrpSpPr/>
            <p:nvPr/>
          </p:nvGrpSpPr>
          <p:grpSpPr>
            <a:xfrm>
              <a:off x="8735490" y="875273"/>
              <a:ext cx="1614132" cy="1201739"/>
              <a:chOff x="9024734" y="989795"/>
              <a:chExt cx="1614132" cy="1201739"/>
            </a:xfrm>
          </p:grpSpPr>
          <p:grpSp>
            <p:nvGrpSpPr>
              <p:cNvPr id="46" name="Group 45"/>
              <p:cNvGrpSpPr>
                <a:grpSpLocks noChangeAspect="1"/>
              </p:cNvGrpSpPr>
              <p:nvPr/>
            </p:nvGrpSpPr>
            <p:grpSpPr>
              <a:xfrm>
                <a:off x="9024734" y="989795"/>
                <a:ext cx="1614132" cy="1086005"/>
                <a:chOff x="6516860" y="1123900"/>
                <a:chExt cx="4130988" cy="2779374"/>
              </a:xfrm>
            </p:grpSpPr>
            <p:pic>
              <p:nvPicPr>
                <p:cNvPr id="47" name="Picture 4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16860" y="1123900"/>
                  <a:ext cx="4130988" cy="2779374"/>
                </a:xfrm>
                <a:prstGeom prst="rect">
                  <a:avLst/>
                </a:prstGeom>
              </p:spPr>
            </p:pic>
            <p:pic>
              <p:nvPicPr>
                <p:cNvPr id="48" name="Picture 47"/>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7418435" y="1858883"/>
                  <a:ext cx="2327838" cy="1309408"/>
                </a:xfrm>
                <a:prstGeom prst="rect">
                  <a:avLst/>
                </a:prstGeom>
              </p:spPr>
            </p:pic>
          </p:grpSp>
          <p:pic>
            <p:nvPicPr>
              <p:cNvPr id="50" name="Picture 5"/>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rot="10800000">
                <a:off x="9713547" y="1801738"/>
                <a:ext cx="393402" cy="389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56" name="Freeform 55"/>
          <p:cNvSpPr/>
          <p:nvPr/>
        </p:nvSpPr>
        <p:spPr bwMode="auto">
          <a:xfrm rot="3370808">
            <a:off x="9330068" y="2343966"/>
            <a:ext cx="891860" cy="404077"/>
          </a:xfrm>
          <a:custGeom>
            <a:avLst/>
            <a:gdLst>
              <a:gd name="connsiteX0" fmla="*/ 0 w 1628775"/>
              <a:gd name="connsiteY0" fmla="*/ 0 h 0"/>
              <a:gd name="connsiteX1" fmla="*/ 1628775 w 1628775"/>
              <a:gd name="connsiteY1" fmla="*/ 0 h 0"/>
            </a:gdLst>
            <a:ahLst/>
            <a:cxnLst>
              <a:cxn ang="0">
                <a:pos x="connsiteX0" y="connsiteY0"/>
              </a:cxn>
              <a:cxn ang="0">
                <a:pos x="connsiteX1" y="connsiteY1"/>
              </a:cxn>
            </a:cxnLst>
            <a:rect l="l" t="t" r="r" b="b"/>
            <a:pathLst>
              <a:path w="1628775">
                <a:moveTo>
                  <a:pt x="0" y="0"/>
                </a:moveTo>
                <a:lnTo>
                  <a:pt x="1628775" y="0"/>
                </a:lnTo>
              </a:path>
            </a:pathLst>
          </a:custGeom>
          <a:noFill/>
          <a:ln w="38100" cap="rnd">
            <a:solidFill>
              <a:schemeClr val="accent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TextBox 18"/>
          <p:cNvSpPr txBox="1"/>
          <p:nvPr/>
        </p:nvSpPr>
        <p:spPr>
          <a:xfrm>
            <a:off x="8454809" y="805743"/>
            <a:ext cx="757834" cy="600164"/>
          </a:xfrm>
          <a:prstGeom prst="rect">
            <a:avLst/>
          </a:prstGeom>
          <a:noFill/>
        </p:spPr>
        <p:txBody>
          <a:bodyPr wrap="square" lIns="182880" tIns="146304" rIns="182880" bIns="146304" rtlCol="0">
            <a:spAutoFit/>
          </a:bodyPr>
          <a:lstStyle/>
          <a:p>
            <a:pPr>
              <a:lnSpc>
                <a:spcPct val="90000"/>
              </a:lnSpc>
              <a:spcAft>
                <a:spcPts val="600"/>
              </a:spcAft>
            </a:pPr>
            <a:r>
              <a:rPr lang="en-US" sz="1100" dirty="0" smtClean="0">
                <a:gradFill>
                  <a:gsLst>
                    <a:gs pos="2917">
                      <a:srgbClr val="FFFFFF"/>
                    </a:gs>
                    <a:gs pos="30000">
                      <a:srgbClr val="FFFFFF"/>
                    </a:gs>
                  </a:gsLst>
                  <a:lin ang="5400000" scaled="0"/>
                </a:gradFill>
              </a:rPr>
              <a:t>HR Apps</a:t>
            </a:r>
          </a:p>
        </p:txBody>
      </p:sp>
    </p:spTree>
    <p:extLst>
      <p:ext uri="{BB962C8B-B14F-4D97-AF65-F5344CB8AC3E}">
        <p14:creationId xmlns:p14="http://schemas.microsoft.com/office/powerpoint/2010/main" val="3043361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par>
                                <p:cTn id="19" presetID="2" presetClass="entr" presetSubtype="2" decel="7500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additive="base">
                                        <p:cTn id="21" dur="1000" fill="hold"/>
                                        <p:tgtEl>
                                          <p:spTgt spid="36"/>
                                        </p:tgtEl>
                                        <p:attrNameLst>
                                          <p:attrName>ppt_x</p:attrName>
                                        </p:attrNameLst>
                                      </p:cBhvr>
                                      <p:tavLst>
                                        <p:tav tm="0">
                                          <p:val>
                                            <p:strVal val="1+#ppt_w/2"/>
                                          </p:val>
                                        </p:tav>
                                        <p:tav tm="100000">
                                          <p:val>
                                            <p:strVal val="#ppt_x"/>
                                          </p:val>
                                        </p:tav>
                                      </p:tavLst>
                                    </p:anim>
                                    <p:anim calcmode="lin" valueType="num">
                                      <p:cBhvr additive="base">
                                        <p:cTn id="22" dur="10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6"/>
                                        </p:tgtEl>
                                        <p:attrNameLst>
                                          <p:attrName>style.visibility</p:attrName>
                                        </p:attrNameLst>
                                      </p:cBhvr>
                                      <p:to>
                                        <p:strVal val="visible"/>
                                      </p:to>
                                    </p:set>
                                    <p:animEffect transition="in" filter="wipe(left)">
                                      <p:cBhvr>
                                        <p:cTn id="27" dur="500"/>
                                        <p:tgtEl>
                                          <p:spTgt spid="8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wipe(down)">
                                      <p:cBhvr>
                                        <p:cTn id="32" dur="500"/>
                                        <p:tgtEl>
                                          <p:spTgt spid="6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wipe(left)">
                                      <p:cBhvr>
                                        <p:cTn id="37" dur="500"/>
                                        <p:tgtEl>
                                          <p:spTgt spid="7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86"/>
                                        </p:tgtEl>
                                      </p:cBhvr>
                                    </p:animEffect>
                                    <p:set>
                                      <p:cBhvr>
                                        <p:cTn id="42" dur="1" fill="hold">
                                          <p:stCondLst>
                                            <p:cond delay="499"/>
                                          </p:stCondLst>
                                        </p:cTn>
                                        <p:tgtEl>
                                          <p:spTgt spid="86"/>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64"/>
                                        </p:tgtEl>
                                      </p:cBhvr>
                                    </p:animEffect>
                                    <p:set>
                                      <p:cBhvr>
                                        <p:cTn id="45" dur="1" fill="hold">
                                          <p:stCondLst>
                                            <p:cond delay="499"/>
                                          </p:stCondLst>
                                        </p:cTn>
                                        <p:tgtEl>
                                          <p:spTgt spid="64"/>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76"/>
                                        </p:tgtEl>
                                      </p:cBhvr>
                                    </p:animEffect>
                                    <p:set>
                                      <p:cBhvr>
                                        <p:cTn id="48" dur="1" fill="hold">
                                          <p:stCondLst>
                                            <p:cond delay="499"/>
                                          </p:stCondLst>
                                        </p:cTn>
                                        <p:tgtEl>
                                          <p:spTgt spid="7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33"/>
                                        </p:tgtEl>
                                        <p:attrNameLst>
                                          <p:attrName>style.visibility</p:attrName>
                                        </p:attrNameLst>
                                      </p:cBhvr>
                                      <p:to>
                                        <p:strVal val="visible"/>
                                      </p:to>
                                    </p:set>
                                    <p:animEffect transition="in" filter="fade">
                                      <p:cBhvr>
                                        <p:cTn id="56" dur="500"/>
                                        <p:tgtEl>
                                          <p:spTgt spid="133"/>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wipe(left)">
                                      <p:cBhvr>
                                        <p:cTn id="59" dur="500"/>
                                        <p:tgtEl>
                                          <p:spTgt spid="59"/>
                                        </p:tgtEl>
                                      </p:cBhvr>
                                    </p:animEffect>
                                  </p:childTnLst>
                                </p:cTn>
                              </p:par>
                              <p:par>
                                <p:cTn id="60" presetID="10" presetClass="entr" presetSubtype="0" fill="hold" nodeType="withEffect">
                                  <p:stCondLst>
                                    <p:cond delay="0"/>
                                  </p:stCondLst>
                                  <p:childTnLst>
                                    <p:set>
                                      <p:cBhvr>
                                        <p:cTn id="61" dur="1" fill="hold">
                                          <p:stCondLst>
                                            <p:cond delay="0"/>
                                          </p:stCondLst>
                                        </p:cTn>
                                        <p:tgtEl>
                                          <p:spTgt spid="63"/>
                                        </p:tgtEl>
                                        <p:attrNameLst>
                                          <p:attrName>style.visibility</p:attrName>
                                        </p:attrNameLst>
                                      </p:cBhvr>
                                      <p:to>
                                        <p:strVal val="visible"/>
                                      </p:to>
                                    </p:set>
                                    <p:animEffect transition="in" filter="fade">
                                      <p:cBhvr>
                                        <p:cTn id="62" dur="600"/>
                                        <p:tgtEl>
                                          <p:spTgt spid="63"/>
                                        </p:tgtEl>
                                      </p:cBhvr>
                                    </p:animEffect>
                                  </p:childTnLst>
                                </p:cTn>
                              </p:par>
                              <p:par>
                                <p:cTn id="63" presetID="8" presetClass="emph" presetSubtype="0" fill="hold" nodeType="withEffect">
                                  <p:stCondLst>
                                    <p:cond delay="0"/>
                                  </p:stCondLst>
                                  <p:childTnLst>
                                    <p:animRot by="21600000">
                                      <p:cBhvr>
                                        <p:cTn id="64" dur="2000" fill="hold"/>
                                        <p:tgtEl>
                                          <p:spTgt spid="63"/>
                                        </p:tgtEl>
                                        <p:attrNameLst>
                                          <p:attrName>r</p:attrName>
                                        </p:attrNameLst>
                                      </p:cBhvr>
                                    </p:animRo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86" grpId="0" animBg="1"/>
      <p:bldP spid="86" grpId="1" animBg="1"/>
      <p:bldP spid="64" grpId="0" animBg="1"/>
      <p:bldP spid="64" grpId="1" animBg="1"/>
      <p:bldP spid="76" grpId="0" animBg="1"/>
      <p:bldP spid="76" grpId="1" animBg="1"/>
      <p:bldP spid="133" grpId="0"/>
      <p:bldP spid="59" grpId="0" animBg="1"/>
      <p:bldP spid="5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7" name="Straight Arrow Connector 576"/>
          <p:cNvCxnSpPr/>
          <p:nvPr/>
        </p:nvCxnSpPr>
        <p:spPr>
          <a:xfrm flipH="1">
            <a:off x="2881153" y="5397509"/>
            <a:ext cx="2162740" cy="0"/>
          </a:xfrm>
          <a:prstGeom prst="straightConnector1">
            <a:avLst/>
          </a:prstGeom>
          <a:ln w="25400" cap="rnd" cmpd="sng">
            <a:solidFill>
              <a:schemeClr val="accent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useBgFill="1">
        <p:nvSpPr>
          <p:cNvPr id="3" name="Rectangle 2"/>
          <p:cNvSpPr/>
          <p:nvPr/>
        </p:nvSpPr>
        <p:spPr bwMode="auto">
          <a:xfrm>
            <a:off x="0" y="-1"/>
            <a:ext cx="12436475" cy="154370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smtClean="0">
              <a:gradFill>
                <a:gsLst>
                  <a:gs pos="1250">
                    <a:srgbClr val="EFEFEF"/>
                  </a:gs>
                  <a:gs pos="10417">
                    <a:srgbClr val="EFEFEF"/>
                  </a:gs>
                </a:gsLst>
                <a:lin ang="5400000" scaled="0"/>
              </a:gradFill>
            </a:endParaRPr>
          </a:p>
        </p:txBody>
      </p:sp>
      <p:cxnSp>
        <p:nvCxnSpPr>
          <p:cNvPr id="476" name="Straight Arrow Connector 475"/>
          <p:cNvCxnSpPr/>
          <p:nvPr/>
        </p:nvCxnSpPr>
        <p:spPr>
          <a:xfrm flipH="1">
            <a:off x="6239676" y="2447540"/>
            <a:ext cx="1511224" cy="0"/>
          </a:xfrm>
          <a:prstGeom prst="straightConnector1">
            <a:avLst/>
          </a:prstGeom>
          <a:ln w="25400" cap="rnd" cmpd="sng">
            <a:solidFill>
              <a:schemeClr val="accent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7" name="Straight Arrow Connector 476"/>
          <p:cNvCxnSpPr/>
          <p:nvPr/>
        </p:nvCxnSpPr>
        <p:spPr>
          <a:xfrm>
            <a:off x="2934246" y="2446231"/>
            <a:ext cx="2109647" cy="0"/>
          </a:xfrm>
          <a:prstGeom prst="straightConnector1">
            <a:avLst/>
          </a:prstGeom>
          <a:ln w="25400" cap="rnd" cmpd="sng">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8662511" y="2509140"/>
            <a:ext cx="1436292" cy="246221"/>
          </a:xfrm>
          <a:prstGeom prst="rect">
            <a:avLst/>
          </a:prstGeom>
          <a:ln>
            <a:noFill/>
          </a:ln>
        </p:spPr>
        <p:txBody>
          <a:bodyPr wrap="non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1118538" fontAlgn="base">
              <a:spcAft>
                <a:spcPct val="0"/>
              </a:spcAft>
            </a:pPr>
            <a:r>
              <a:rPr lang="en-US" sz="1600" dirty="0" smtClean="0">
                <a:ln>
                  <a:solidFill>
                    <a:srgbClr val="FFFFFF">
                      <a:alpha val="0"/>
                    </a:srgbClr>
                  </a:solidFill>
                </a:ln>
                <a:solidFill>
                  <a:srgbClr val="FFFFFF"/>
                </a:solidFill>
                <a:latin typeface="Segoe"/>
              </a:rPr>
              <a:t>Active Directory</a:t>
            </a:r>
            <a:endParaRPr lang="en-US" sz="1600" dirty="0">
              <a:ln>
                <a:solidFill>
                  <a:srgbClr val="FFFFFF">
                    <a:alpha val="0"/>
                  </a:srgbClr>
                </a:solidFill>
              </a:ln>
              <a:solidFill>
                <a:srgbClr val="FFFFFF"/>
              </a:solidFill>
              <a:latin typeface="Segoe"/>
            </a:endParaRPr>
          </a:p>
        </p:txBody>
      </p:sp>
      <p:pic>
        <p:nvPicPr>
          <p:cNvPr id="86" name="Picture 8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529847" y="2157317"/>
            <a:ext cx="1882592" cy="436495"/>
          </a:xfrm>
          <a:prstGeom prst="rect">
            <a:avLst/>
          </a:prstGeom>
        </p:spPr>
      </p:pic>
      <p:pic>
        <p:nvPicPr>
          <p:cNvPr id="89" name="Picture 88" descr="Windows Azure Active Directory"/>
          <p:cNvPicPr/>
          <p:nvPr/>
        </p:nvPicPr>
        <p:blipFill>
          <a:blip r:embed="rId4" cstate="email">
            <a:biLevel thresh="25000"/>
            <a:extLst>
              <a:ext uri="{28A0092B-C50C-407E-A947-70E740481C1C}">
                <a14:useLocalDpi xmlns:a14="http://schemas.microsoft.com/office/drawing/2010/main"/>
              </a:ext>
            </a:extLst>
          </a:blip>
          <a:srcRect/>
          <a:stretch>
            <a:fillRect/>
          </a:stretch>
        </p:blipFill>
        <p:spPr bwMode="auto">
          <a:xfrm>
            <a:off x="8053680" y="2196092"/>
            <a:ext cx="513539" cy="513539"/>
          </a:xfrm>
          <a:prstGeom prst="rect">
            <a:avLst/>
          </a:prstGeom>
          <a:noFill/>
          <a:ln>
            <a:noFill/>
          </a:ln>
        </p:spPr>
      </p:pic>
      <p:grpSp>
        <p:nvGrpSpPr>
          <p:cNvPr id="11" name="Group 10"/>
          <p:cNvGrpSpPr/>
          <p:nvPr/>
        </p:nvGrpSpPr>
        <p:grpSpPr>
          <a:xfrm>
            <a:off x="910346" y="1684927"/>
            <a:ext cx="2361192" cy="1416725"/>
            <a:chOff x="760009" y="2275590"/>
            <a:chExt cx="2361192" cy="1416725"/>
          </a:xfrm>
        </p:grpSpPr>
        <p:pic>
          <p:nvPicPr>
            <p:cNvPr id="9" name="Picture 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240907" y="2275590"/>
              <a:ext cx="1399396" cy="926361"/>
            </a:xfrm>
            <a:prstGeom prst="rect">
              <a:avLst/>
            </a:prstGeom>
          </p:spPr>
        </p:pic>
        <p:pic>
          <p:nvPicPr>
            <p:cNvPr id="10" name="Picture 9"/>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60009" y="3247359"/>
              <a:ext cx="2361192" cy="444956"/>
            </a:xfrm>
            <a:prstGeom prst="rect">
              <a:avLst/>
            </a:prstGeom>
          </p:spPr>
        </p:pic>
      </p:grpSp>
      <p:grpSp>
        <p:nvGrpSpPr>
          <p:cNvPr id="22" name="Group 21"/>
          <p:cNvGrpSpPr/>
          <p:nvPr/>
        </p:nvGrpSpPr>
        <p:grpSpPr>
          <a:xfrm>
            <a:off x="4616127" y="1585127"/>
            <a:ext cx="1962970" cy="1662232"/>
            <a:chOff x="4993491" y="1585127"/>
            <a:chExt cx="1962970" cy="1662232"/>
          </a:xfrm>
        </p:grpSpPr>
        <p:sp>
          <p:nvSpPr>
            <p:cNvPr id="479" name="Rectangle 478"/>
            <p:cNvSpPr/>
            <p:nvPr/>
          </p:nvSpPr>
          <p:spPr>
            <a:xfrm>
              <a:off x="4993491" y="2914960"/>
              <a:ext cx="1962970" cy="332399"/>
            </a:xfrm>
            <a:prstGeom prst="rect">
              <a:avLst/>
            </a:prstGeom>
            <a:ln>
              <a:noFill/>
            </a:ln>
          </p:spPr>
          <p:txBody>
            <a:bodyPr wrap="square" lIns="0" tIns="0" rIns="0" bIns="0" anchor="ctr">
              <a:spAutoFit/>
            </a:bodyPr>
            <a:lstStyle/>
            <a:p>
              <a:pPr algn="ctr" defTabSz="1243038" fontAlgn="base">
                <a:lnSpc>
                  <a:spcPct val="90000"/>
                </a:lnSpc>
                <a:spcBef>
                  <a:spcPct val="20000"/>
                </a:spcBef>
                <a:spcAft>
                  <a:spcPct val="0"/>
                </a:spcAft>
                <a:buSzPct val="80000"/>
              </a:pPr>
              <a:r>
                <a:rPr lang="en-US" sz="1200" dirty="0" smtClean="0">
                  <a:gradFill>
                    <a:gsLst>
                      <a:gs pos="21429">
                        <a:srgbClr val="002050"/>
                      </a:gs>
                      <a:gs pos="100000">
                        <a:srgbClr val="002050"/>
                      </a:gs>
                    </a:gsLst>
                    <a:lin ang="5400000" scaled="0"/>
                  </a:gradFill>
                </a:rPr>
                <a:t>Identity Synchronization with </a:t>
              </a:r>
              <a:r>
                <a:rPr lang="en-US" sz="1200" b="1" dirty="0" smtClean="0">
                  <a:gradFill>
                    <a:gsLst>
                      <a:gs pos="21429">
                        <a:srgbClr val="002050"/>
                      </a:gs>
                      <a:gs pos="100000">
                        <a:srgbClr val="002050"/>
                      </a:gs>
                    </a:gsLst>
                    <a:lin ang="5400000" scaled="0"/>
                  </a:gradFill>
                </a:rPr>
                <a:t>password (hash) </a:t>
              </a:r>
              <a:r>
                <a:rPr lang="en-US" sz="1200" b="1" dirty="0">
                  <a:gradFill>
                    <a:gsLst>
                      <a:gs pos="21429">
                        <a:srgbClr val="002050"/>
                      </a:gs>
                      <a:gs pos="100000">
                        <a:srgbClr val="002050"/>
                      </a:gs>
                    </a:gsLst>
                    <a:lin ang="5400000" scaled="0"/>
                  </a:gradFill>
                </a:rPr>
                <a:t>sync</a:t>
              </a:r>
            </a:p>
          </p:txBody>
        </p:sp>
        <p:grpSp>
          <p:nvGrpSpPr>
            <p:cNvPr id="18" name="Group 17"/>
            <p:cNvGrpSpPr/>
            <p:nvPr/>
          </p:nvGrpSpPr>
          <p:grpSpPr>
            <a:xfrm>
              <a:off x="5388987" y="1585127"/>
              <a:ext cx="1191445" cy="1274989"/>
              <a:chOff x="6708380" y="-2181894"/>
              <a:chExt cx="1191445" cy="1274989"/>
            </a:xfrm>
          </p:grpSpPr>
          <p:pic>
            <p:nvPicPr>
              <p:cNvPr id="15" name="Picture 1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064187" y="-2181894"/>
                <a:ext cx="529215" cy="1154072"/>
              </a:xfrm>
              <a:prstGeom prst="rect">
                <a:avLst/>
              </a:prstGeom>
            </p:spPr>
          </p:pic>
          <p:grpSp>
            <p:nvGrpSpPr>
              <p:cNvPr id="17" name="Group 16"/>
              <p:cNvGrpSpPr/>
              <p:nvPr/>
            </p:nvGrpSpPr>
            <p:grpSpPr>
              <a:xfrm>
                <a:off x="6708380" y="-1466894"/>
                <a:ext cx="1191445" cy="559989"/>
                <a:chOff x="6708380" y="-1466894"/>
                <a:chExt cx="1191445" cy="559989"/>
              </a:xfrm>
            </p:grpSpPr>
            <p:pic>
              <p:nvPicPr>
                <p:cNvPr id="90" name="Picture 8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708380" y="-1466894"/>
                  <a:ext cx="744885" cy="493093"/>
                </a:xfrm>
                <a:prstGeom prst="rect">
                  <a:avLst/>
                </a:prstGeom>
              </p:spPr>
            </p:pic>
            <p:pic>
              <p:nvPicPr>
                <p:cNvPr id="16" name="Picture 1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154940" y="-1399998"/>
                  <a:ext cx="744885" cy="493093"/>
                </a:xfrm>
                <a:prstGeom prst="rect">
                  <a:avLst/>
                </a:prstGeom>
              </p:spPr>
            </p:pic>
          </p:grpSp>
        </p:grpSp>
      </p:grpSp>
      <p:grpSp>
        <p:nvGrpSpPr>
          <p:cNvPr id="21" name="Group 20"/>
          <p:cNvGrpSpPr/>
          <p:nvPr/>
        </p:nvGrpSpPr>
        <p:grpSpPr>
          <a:xfrm>
            <a:off x="4786307" y="3686384"/>
            <a:ext cx="1622611" cy="1508540"/>
            <a:chOff x="5163671" y="3671870"/>
            <a:chExt cx="1622611" cy="1508540"/>
          </a:xfrm>
        </p:grpSpPr>
        <p:sp>
          <p:nvSpPr>
            <p:cNvPr id="480" name="Rectangle 479"/>
            <p:cNvSpPr/>
            <p:nvPr/>
          </p:nvSpPr>
          <p:spPr>
            <a:xfrm>
              <a:off x="5163671" y="4997671"/>
              <a:ext cx="1622611" cy="182739"/>
            </a:xfrm>
            <a:prstGeom prst="rect">
              <a:avLst/>
            </a:prstGeom>
            <a:ln>
              <a:noFill/>
            </a:ln>
          </p:spPr>
          <p:txBody>
            <a:bodyPr wrap="square" lIns="0" tIns="0" rIns="0" bIns="0" anchor="ctr">
              <a:spAutoFit/>
            </a:bodyPr>
            <a:lstStyle/>
            <a:p>
              <a:pPr algn="ctr" defTabSz="1243038" fontAlgn="base">
                <a:lnSpc>
                  <a:spcPct val="90000"/>
                </a:lnSpc>
                <a:spcBef>
                  <a:spcPct val="20000"/>
                </a:spcBef>
                <a:spcAft>
                  <a:spcPct val="0"/>
                </a:spcAft>
                <a:buSzPct val="80000"/>
              </a:pPr>
              <a:r>
                <a:rPr lang="en-US" sz="1200" dirty="0">
                  <a:gradFill>
                    <a:gsLst>
                      <a:gs pos="21429">
                        <a:srgbClr val="002050"/>
                      </a:gs>
                      <a:gs pos="100000">
                        <a:srgbClr val="002050"/>
                      </a:gs>
                    </a:gsLst>
                    <a:lin ang="5400000" scaled="0"/>
                  </a:gradFill>
                </a:rPr>
                <a:t>Identity Synchronization </a:t>
              </a:r>
            </a:p>
          </p:txBody>
        </p:sp>
        <p:grpSp>
          <p:nvGrpSpPr>
            <p:cNvPr id="92" name="Group 91"/>
            <p:cNvGrpSpPr/>
            <p:nvPr/>
          </p:nvGrpSpPr>
          <p:grpSpPr>
            <a:xfrm>
              <a:off x="5388987" y="3671870"/>
              <a:ext cx="1191445" cy="1274989"/>
              <a:chOff x="6708380" y="-2181894"/>
              <a:chExt cx="1191445" cy="1274989"/>
            </a:xfrm>
          </p:grpSpPr>
          <p:pic>
            <p:nvPicPr>
              <p:cNvPr id="93" name="Picture 9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064187" y="-2181894"/>
                <a:ext cx="529215" cy="1154072"/>
              </a:xfrm>
              <a:prstGeom prst="rect">
                <a:avLst/>
              </a:prstGeom>
            </p:spPr>
          </p:pic>
          <p:grpSp>
            <p:nvGrpSpPr>
              <p:cNvPr id="94" name="Group 93"/>
              <p:cNvGrpSpPr/>
              <p:nvPr/>
            </p:nvGrpSpPr>
            <p:grpSpPr>
              <a:xfrm>
                <a:off x="6708380" y="-1466894"/>
                <a:ext cx="1191445" cy="559989"/>
                <a:chOff x="6708380" y="-1466894"/>
                <a:chExt cx="1191445" cy="559989"/>
              </a:xfrm>
            </p:grpSpPr>
            <p:pic>
              <p:nvPicPr>
                <p:cNvPr id="95" name="Picture 9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708380" y="-1466894"/>
                  <a:ext cx="744885" cy="493093"/>
                </a:xfrm>
                <a:prstGeom prst="rect">
                  <a:avLst/>
                </a:prstGeom>
              </p:spPr>
            </p:pic>
            <p:pic>
              <p:nvPicPr>
                <p:cNvPr id="96" name="Picture 9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154940" y="-1399998"/>
                  <a:ext cx="744885" cy="493093"/>
                </a:xfrm>
                <a:prstGeom prst="rect">
                  <a:avLst/>
                </a:prstGeom>
              </p:spPr>
            </p:pic>
          </p:grpSp>
        </p:grpSp>
      </p:grpSp>
      <p:grpSp>
        <p:nvGrpSpPr>
          <p:cNvPr id="19" name="Group 18"/>
          <p:cNvGrpSpPr/>
          <p:nvPr/>
        </p:nvGrpSpPr>
        <p:grpSpPr>
          <a:xfrm>
            <a:off x="5011623" y="5332202"/>
            <a:ext cx="1062925" cy="1428141"/>
            <a:chOff x="5388987" y="5220866"/>
            <a:chExt cx="1062925" cy="1428141"/>
          </a:xfrm>
        </p:grpSpPr>
        <p:sp>
          <p:nvSpPr>
            <p:cNvPr id="505" name="Rectangle 504"/>
            <p:cNvSpPr/>
            <p:nvPr/>
          </p:nvSpPr>
          <p:spPr>
            <a:xfrm>
              <a:off x="5566890" y="6482808"/>
              <a:ext cx="885022" cy="166199"/>
            </a:xfrm>
            <a:prstGeom prst="rect">
              <a:avLst/>
            </a:prstGeom>
            <a:ln>
              <a:noFill/>
            </a:ln>
          </p:spPr>
          <p:txBody>
            <a:bodyPr wrap="square" lIns="0" tIns="0" rIns="0" bIns="0" anchor="ctr">
              <a:spAutoFit/>
            </a:bodyPr>
            <a:lstStyle/>
            <a:p>
              <a:pPr algn="ctr" defTabSz="1243038" fontAlgn="base">
                <a:lnSpc>
                  <a:spcPct val="90000"/>
                </a:lnSpc>
                <a:spcBef>
                  <a:spcPct val="20000"/>
                </a:spcBef>
                <a:spcAft>
                  <a:spcPct val="0"/>
                </a:spcAft>
                <a:buSzPct val="80000"/>
              </a:pPr>
              <a:r>
                <a:rPr lang="en-US" sz="1200" dirty="0">
                  <a:gradFill>
                    <a:gsLst>
                      <a:gs pos="21429">
                        <a:srgbClr val="002050"/>
                      </a:gs>
                      <a:gs pos="100000">
                        <a:srgbClr val="002050"/>
                      </a:gs>
                    </a:gsLst>
                    <a:lin ang="5400000" scaled="0"/>
                  </a:gradFill>
                </a:rPr>
                <a:t>AD FS</a:t>
              </a:r>
            </a:p>
          </p:txBody>
        </p:sp>
        <p:grpSp>
          <p:nvGrpSpPr>
            <p:cNvPr id="97" name="Group 96"/>
            <p:cNvGrpSpPr/>
            <p:nvPr/>
          </p:nvGrpSpPr>
          <p:grpSpPr>
            <a:xfrm>
              <a:off x="5388987" y="5220866"/>
              <a:ext cx="885022" cy="1208093"/>
              <a:chOff x="6708380" y="-2181894"/>
              <a:chExt cx="885022" cy="1208093"/>
            </a:xfrm>
          </p:grpSpPr>
          <p:pic>
            <p:nvPicPr>
              <p:cNvPr id="98" name="Picture 97"/>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064187" y="-2181894"/>
                <a:ext cx="529215" cy="1154072"/>
              </a:xfrm>
              <a:prstGeom prst="rect">
                <a:avLst/>
              </a:prstGeom>
            </p:spPr>
          </p:pic>
          <p:pic>
            <p:nvPicPr>
              <p:cNvPr id="100" name="Picture 9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708380" y="-1466894"/>
                <a:ext cx="744885" cy="493093"/>
              </a:xfrm>
              <a:prstGeom prst="rect">
                <a:avLst/>
              </a:prstGeom>
            </p:spPr>
          </p:pic>
        </p:grpSp>
      </p:grpSp>
      <p:cxnSp>
        <p:nvCxnSpPr>
          <p:cNvPr id="110" name="Straight Arrow Connector 109"/>
          <p:cNvCxnSpPr/>
          <p:nvPr/>
        </p:nvCxnSpPr>
        <p:spPr>
          <a:xfrm>
            <a:off x="2934246" y="4615826"/>
            <a:ext cx="2109647" cy="0"/>
          </a:xfrm>
          <a:prstGeom prst="straightConnector1">
            <a:avLst/>
          </a:prstGeom>
          <a:ln w="25400" cap="rnd" cmpd="sng">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6093084" y="4615826"/>
            <a:ext cx="1748329" cy="0"/>
          </a:xfrm>
          <a:prstGeom prst="straightConnector1">
            <a:avLst/>
          </a:prstGeom>
          <a:ln w="25400" cap="rnd" cmpd="sng">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H="1">
            <a:off x="6164680" y="5397509"/>
            <a:ext cx="1676733" cy="0"/>
          </a:xfrm>
          <a:prstGeom prst="straightConnector1">
            <a:avLst/>
          </a:prstGeom>
          <a:ln w="25400" cap="rnd" cmpd="sng">
            <a:solidFill>
              <a:schemeClr val="accent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Title 1"/>
          <p:cNvSpPr txBox="1">
            <a:spLocks/>
          </p:cNvSpPr>
          <p:nvPr/>
        </p:nvSpPr>
        <p:spPr>
          <a:xfrm>
            <a:off x="274320" y="296898"/>
            <a:ext cx="11887518" cy="914365"/>
          </a:xfrm>
          <a:prstGeom prst="rect">
            <a:avLst/>
          </a:prstGeom>
          <a:noFill/>
        </p:spPr>
        <p:txBody>
          <a:bodyPr vert="horz" wrap="square" lIns="1920240" tIns="91440" rIns="146304" bIns="91440" rtlCol="0" anchor="t">
            <a:noAutofit/>
          </a:bodyPr>
          <a:lstStyle>
            <a:lvl1pPr algn="l" defTabSz="932742" rtl="0" eaLnBrk="1" latinLnBrk="0" hangingPunct="1">
              <a:lnSpc>
                <a:spcPct val="90000"/>
              </a:lnSpc>
              <a:spcBef>
                <a:spcPct val="0"/>
              </a:spcBef>
              <a:buNone/>
              <a:defRPr lang="en-US" sz="5800" b="0" kern="1200" cap="none" spc="-102" baseline="0">
                <a:ln w="3175">
                  <a:noFill/>
                </a:ln>
                <a:gradFill>
                  <a:gsLst>
                    <a:gs pos="6195">
                      <a:schemeClr val="tx1"/>
                    </a:gs>
                    <a:gs pos="26000">
                      <a:schemeClr val="tx1"/>
                    </a:gs>
                  </a:gsLst>
                  <a:lin ang="5400000" scaled="0"/>
                </a:gradFill>
                <a:effectLst/>
                <a:latin typeface="+mj-lt"/>
                <a:ea typeface="+mn-ea"/>
                <a:cs typeface="Segoe UI" pitchFamily="34" charset="0"/>
              </a:defRPr>
            </a:lvl1pPr>
          </a:lstStyle>
          <a:p>
            <a:r>
              <a:rPr sz="4000" dirty="0">
                <a:gradFill>
                  <a:gsLst>
                    <a:gs pos="6195">
                      <a:srgbClr val="008272"/>
                    </a:gs>
                    <a:gs pos="100000">
                      <a:srgbClr val="008272"/>
                    </a:gs>
                  </a:gsLst>
                  <a:lin ang="5400000" scaled="0"/>
                </a:gradFill>
              </a:rPr>
              <a:t>Delivering a seamless user authentication experience</a:t>
            </a:r>
          </a:p>
        </p:txBody>
      </p:sp>
      <p:grpSp>
        <p:nvGrpSpPr>
          <p:cNvPr id="61" name="Group 60"/>
          <p:cNvGrpSpPr/>
          <p:nvPr/>
        </p:nvGrpSpPr>
        <p:grpSpPr>
          <a:xfrm>
            <a:off x="910346" y="4615826"/>
            <a:ext cx="2361192" cy="1416725"/>
            <a:chOff x="760009" y="2275590"/>
            <a:chExt cx="2361192" cy="1416725"/>
          </a:xfrm>
        </p:grpSpPr>
        <p:pic>
          <p:nvPicPr>
            <p:cNvPr id="62" name="Picture 6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240907" y="2275590"/>
              <a:ext cx="1399396" cy="926361"/>
            </a:xfrm>
            <a:prstGeom prst="rect">
              <a:avLst/>
            </a:prstGeom>
          </p:spPr>
        </p:pic>
        <p:pic>
          <p:nvPicPr>
            <p:cNvPr id="63" name="Picture 62"/>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60009" y="3247359"/>
              <a:ext cx="2361192" cy="444956"/>
            </a:xfrm>
            <a:prstGeom prst="rect">
              <a:avLst/>
            </a:prstGeom>
          </p:spPr>
        </p:pic>
      </p:grpSp>
      <p:grpSp>
        <p:nvGrpSpPr>
          <p:cNvPr id="55" name="Group 54"/>
          <p:cNvGrpSpPr/>
          <p:nvPr/>
        </p:nvGrpSpPr>
        <p:grpSpPr>
          <a:xfrm>
            <a:off x="337611" y="382365"/>
            <a:ext cx="1471966" cy="1471966"/>
            <a:chOff x="265815" y="3299141"/>
            <a:chExt cx="2905296" cy="2905296"/>
          </a:xfrm>
        </p:grpSpPr>
        <p:pic>
          <p:nvPicPr>
            <p:cNvPr id="57" name="Picture 56"/>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65815" y="3299141"/>
              <a:ext cx="2905296" cy="2905296"/>
            </a:xfrm>
            <a:prstGeom prst="rect">
              <a:avLst/>
            </a:prstGeom>
          </p:spPr>
        </p:pic>
        <p:pic>
          <p:nvPicPr>
            <p:cNvPr id="58" name="Picture 57"/>
            <p:cNvPicPr>
              <a:picLocks noChangeAspect="1"/>
            </p:cNvPicPr>
            <p:nvPr/>
          </p:nvPicPr>
          <p:blipFill>
            <a:blip r:embed="rId9" cstate="email">
              <a:biLevel thresh="25000"/>
              <a:extLst>
                <a:ext uri="{28A0092B-C50C-407E-A947-70E740481C1C}">
                  <a14:useLocalDpi xmlns:a14="http://schemas.microsoft.com/office/drawing/2010/main"/>
                </a:ext>
              </a:extLst>
            </a:blip>
            <a:stretch>
              <a:fillRect/>
            </a:stretch>
          </p:blipFill>
          <p:spPr>
            <a:xfrm>
              <a:off x="892422" y="3790546"/>
              <a:ext cx="249120" cy="636226"/>
            </a:xfrm>
            <a:prstGeom prst="rect">
              <a:avLst/>
            </a:prstGeom>
          </p:spPr>
        </p:pic>
      </p:grpSp>
      <p:grpSp>
        <p:nvGrpSpPr>
          <p:cNvPr id="13" name="Group 12"/>
          <p:cNvGrpSpPr/>
          <p:nvPr/>
        </p:nvGrpSpPr>
        <p:grpSpPr>
          <a:xfrm>
            <a:off x="6829019" y="1301824"/>
            <a:ext cx="5364485" cy="2496558"/>
            <a:chOff x="6829019" y="1301824"/>
            <a:chExt cx="5364485" cy="2496558"/>
          </a:xfrm>
        </p:grpSpPr>
        <p:sp>
          <p:nvSpPr>
            <p:cNvPr id="817" name="Rectangle 816"/>
            <p:cNvSpPr/>
            <p:nvPr/>
          </p:nvSpPr>
          <p:spPr bwMode="auto">
            <a:xfrm>
              <a:off x="6831963" y="2911985"/>
              <a:ext cx="5361541" cy="886397"/>
            </a:xfrm>
            <a:prstGeom prst="rect">
              <a:avLst/>
            </a:prstGeom>
            <a:ln>
              <a:noFill/>
            </a:ln>
          </p:spPr>
          <p:txBody>
            <a:bodyPr vert="horz" wrap="square" lIns="0" tIns="0" rIns="0" bIns="0" rtlCol="0">
              <a:spAutoFit/>
            </a:bodyPr>
            <a:lstStyle/>
            <a:p>
              <a:pPr defTabSz="932503">
                <a:lnSpc>
                  <a:spcPct val="90000"/>
                </a:lnSpc>
                <a:spcBef>
                  <a:spcPts val="1200"/>
                </a:spcBef>
              </a:pPr>
              <a:r>
                <a:rPr lang="en-US" sz="1600" dirty="0">
                  <a:gradFill>
                    <a:gsLst>
                      <a:gs pos="17431">
                        <a:srgbClr val="505050"/>
                      </a:gs>
                      <a:gs pos="39000">
                        <a:srgbClr val="505050"/>
                      </a:gs>
                    </a:gsLst>
                    <a:lin ang="5400000" scaled="0"/>
                  </a:gradFill>
                </a:rPr>
                <a:t>User attributes are synchronized using Identity Synchronization </a:t>
              </a:r>
              <a:r>
                <a:rPr lang="en-US" sz="1600" dirty="0" smtClean="0">
                  <a:gradFill>
                    <a:gsLst>
                      <a:gs pos="17431">
                        <a:srgbClr val="505050"/>
                      </a:gs>
                      <a:gs pos="39000">
                        <a:srgbClr val="505050"/>
                      </a:gs>
                    </a:gsLst>
                    <a:lin ang="5400000" scaled="0"/>
                  </a:gradFill>
                </a:rPr>
                <a:t>services </a:t>
              </a:r>
              <a:r>
                <a:rPr lang="en-US" sz="1600" b="1" dirty="0" smtClean="0">
                  <a:gradFill>
                    <a:gsLst>
                      <a:gs pos="17431">
                        <a:srgbClr val="008272"/>
                      </a:gs>
                      <a:gs pos="100000">
                        <a:srgbClr val="008272"/>
                      </a:gs>
                    </a:gsLst>
                    <a:lin ang="5400000" scaled="0"/>
                  </a:gradFill>
                </a:rPr>
                <a:t>including a password </a:t>
              </a:r>
              <a:r>
                <a:rPr lang="en-US" sz="1600" b="1" dirty="0">
                  <a:gradFill>
                    <a:gsLst>
                      <a:gs pos="17431">
                        <a:srgbClr val="008272"/>
                      </a:gs>
                      <a:gs pos="100000">
                        <a:srgbClr val="008272"/>
                      </a:gs>
                    </a:gsLst>
                    <a:lin ang="5400000" scaled="0"/>
                  </a:gradFill>
                </a:rPr>
                <a:t>hash, </a:t>
              </a:r>
              <a:r>
                <a:rPr lang="en-US" sz="1600" dirty="0" smtClean="0">
                  <a:gradFill>
                    <a:gsLst>
                      <a:gs pos="17431">
                        <a:srgbClr val="505050"/>
                      </a:gs>
                      <a:gs pos="39000">
                        <a:srgbClr val="505050"/>
                      </a:gs>
                    </a:gsLst>
                    <a:lin ang="5400000" scaled="0"/>
                  </a:gradFill>
                </a:rPr>
                <a:t>Authentication </a:t>
              </a:r>
              <a:r>
                <a:rPr lang="en-US" sz="1600" dirty="0">
                  <a:gradFill>
                    <a:gsLst>
                      <a:gs pos="17431">
                        <a:srgbClr val="505050"/>
                      </a:gs>
                      <a:gs pos="39000">
                        <a:srgbClr val="505050"/>
                      </a:gs>
                    </a:gsLst>
                    <a:lin ang="5400000" scaled="0"/>
                  </a:gradFill>
                </a:rPr>
                <a:t>is completed against </a:t>
              </a:r>
              <a:r>
                <a:rPr lang="en-US" sz="1600" b="1" dirty="0" smtClean="0">
                  <a:gradFill>
                    <a:gsLst>
                      <a:gs pos="17431">
                        <a:srgbClr val="008272"/>
                      </a:gs>
                      <a:gs pos="100000">
                        <a:srgbClr val="008272"/>
                      </a:gs>
                    </a:gsLst>
                    <a:lin ang="5400000" scaled="0"/>
                  </a:gradFill>
                </a:rPr>
                <a:t>Azure </a:t>
              </a:r>
              <a:r>
                <a:rPr lang="en-US" sz="1600" b="1" dirty="0">
                  <a:gradFill>
                    <a:gsLst>
                      <a:gs pos="17431">
                        <a:srgbClr val="008272"/>
                      </a:gs>
                      <a:gs pos="100000">
                        <a:srgbClr val="008272"/>
                      </a:gs>
                    </a:gsLst>
                    <a:lin ang="5400000" scaled="0"/>
                  </a:gradFill>
                </a:rPr>
                <a:t>Active Directory</a:t>
              </a:r>
            </a:p>
          </p:txBody>
        </p:sp>
        <p:grpSp>
          <p:nvGrpSpPr>
            <p:cNvPr id="4" name="Group 3"/>
            <p:cNvGrpSpPr/>
            <p:nvPr/>
          </p:nvGrpSpPr>
          <p:grpSpPr>
            <a:xfrm>
              <a:off x="6829019" y="1301824"/>
              <a:ext cx="4570497" cy="1489538"/>
              <a:chOff x="6829019" y="1223085"/>
              <a:chExt cx="4570497" cy="1489538"/>
            </a:xfrm>
          </p:grpSpPr>
          <p:pic>
            <p:nvPicPr>
              <p:cNvPr id="69" name="Picture 68"/>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8296169" y="1223085"/>
                <a:ext cx="1762232" cy="1185648"/>
              </a:xfrm>
              <a:prstGeom prst="rect">
                <a:avLst/>
              </a:prstGeom>
            </p:spPr>
          </p:pic>
          <p:pic>
            <p:nvPicPr>
              <p:cNvPr id="70" name="Picture 69"/>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8792557" y="1441939"/>
                <a:ext cx="769454" cy="769454"/>
              </a:xfrm>
              <a:prstGeom prst="rect">
                <a:avLst/>
              </a:prstGeom>
            </p:spPr>
          </p:pic>
          <p:sp>
            <p:nvSpPr>
              <p:cNvPr id="71" name="TextBox 70"/>
              <p:cNvSpPr txBox="1"/>
              <p:nvPr/>
            </p:nvSpPr>
            <p:spPr>
              <a:xfrm>
                <a:off x="6829019" y="2435624"/>
                <a:ext cx="4570497" cy="276999"/>
              </a:xfrm>
              <a:prstGeom prst="rect">
                <a:avLst/>
              </a:prstGeom>
            </p:spPr>
            <p:txBody>
              <a:bodyPr wrap="square" lIns="0" tIns="0" rIns="0" bIns="0" rtlCol="0">
                <a:spAutoFit/>
              </a:bodyPr>
              <a:lstStyle/>
              <a:p>
                <a:pPr algn="ctr" defTabSz="913923" fontAlgn="base">
                  <a:lnSpc>
                    <a:spcPct val="90000"/>
                  </a:lnSpc>
                  <a:spcBef>
                    <a:spcPct val="0"/>
                  </a:spcBef>
                  <a:spcAft>
                    <a:spcPct val="0"/>
                  </a:spcAft>
                  <a:buSzPct val="80000"/>
                </a:pPr>
                <a:r>
                  <a:rPr lang="en-US" sz="2000" dirty="0" smtClean="0">
                    <a:solidFill>
                      <a:srgbClr val="505050"/>
                    </a:solidFill>
                    <a:latin typeface="Segoe UI Light"/>
                    <a:ea typeface="ＭＳ Ｐゴシック" charset="0"/>
                    <a:cs typeface="Segoe UI Semibold" panose="020B0702040204020203" pitchFamily="34" charset="0"/>
                  </a:rPr>
                  <a:t>Microsoft Azure</a:t>
                </a:r>
                <a:endParaRPr lang="en-US" sz="2000" dirty="0">
                  <a:solidFill>
                    <a:srgbClr val="505050"/>
                  </a:solidFill>
                  <a:latin typeface="Segoe UI Light"/>
                  <a:ea typeface="ＭＳ Ｐゴシック" charset="0"/>
                  <a:cs typeface="Segoe UI Semibold" panose="020B0702040204020203" pitchFamily="34" charset="0"/>
                </a:endParaRPr>
              </a:p>
            </p:txBody>
          </p:sp>
        </p:grpSp>
      </p:grpSp>
      <p:grpSp>
        <p:nvGrpSpPr>
          <p:cNvPr id="12" name="Group 11"/>
          <p:cNvGrpSpPr/>
          <p:nvPr/>
        </p:nvGrpSpPr>
        <p:grpSpPr>
          <a:xfrm>
            <a:off x="6831963" y="4044662"/>
            <a:ext cx="5262284" cy="2518281"/>
            <a:chOff x="6831963" y="4044662"/>
            <a:chExt cx="5262284" cy="2518281"/>
          </a:xfrm>
        </p:grpSpPr>
        <p:sp>
          <p:nvSpPr>
            <p:cNvPr id="552" name="Rectangle 551"/>
            <p:cNvSpPr/>
            <p:nvPr/>
          </p:nvSpPr>
          <p:spPr bwMode="auto">
            <a:xfrm>
              <a:off x="6831963" y="5676546"/>
              <a:ext cx="5262284" cy="886397"/>
            </a:xfrm>
            <a:prstGeom prst="rect">
              <a:avLst/>
            </a:prstGeom>
            <a:ln>
              <a:noFill/>
            </a:ln>
          </p:spPr>
          <p:txBody>
            <a:bodyPr vert="horz" wrap="square" lIns="0" tIns="0" rIns="0" bIns="0" rtlCol="0">
              <a:spAutoFit/>
            </a:bodyPr>
            <a:lstStyle/>
            <a:p>
              <a:pPr defTabSz="932503">
                <a:lnSpc>
                  <a:spcPct val="90000"/>
                </a:lnSpc>
                <a:spcBef>
                  <a:spcPts val="1200"/>
                </a:spcBef>
              </a:pPr>
              <a:r>
                <a:rPr lang="en-US" sz="1600" dirty="0">
                  <a:gradFill>
                    <a:gsLst>
                      <a:gs pos="17431">
                        <a:srgbClr val="505050"/>
                      </a:gs>
                      <a:gs pos="39000">
                        <a:srgbClr val="505050"/>
                      </a:gs>
                    </a:gsLst>
                    <a:lin ang="5400000" scaled="0"/>
                  </a:gradFill>
                </a:rPr>
                <a:t>User attributes are synchronized using </a:t>
              </a:r>
              <a:r>
                <a:rPr lang="en-US" sz="1600" dirty="0" smtClean="0">
                  <a:gradFill>
                    <a:gsLst>
                      <a:gs pos="17431">
                        <a:srgbClr val="505050"/>
                      </a:gs>
                      <a:gs pos="39000">
                        <a:srgbClr val="505050"/>
                      </a:gs>
                    </a:gsLst>
                    <a:lin ang="5400000" scaled="0"/>
                  </a:gradFill>
                </a:rPr>
                <a:t>Identity Synchronization tools, </a:t>
              </a:r>
              <a:r>
                <a:rPr lang="en-US" sz="1600" b="1" dirty="0">
                  <a:gradFill>
                    <a:gsLst>
                      <a:gs pos="17431">
                        <a:srgbClr val="008272"/>
                      </a:gs>
                      <a:gs pos="100000">
                        <a:srgbClr val="008272"/>
                      </a:gs>
                    </a:gsLst>
                    <a:lin ang="5400000" scaled="0"/>
                  </a:gradFill>
                </a:rPr>
                <a:t>Authentication is passed back through federation </a:t>
              </a:r>
              <a:r>
                <a:rPr lang="en-US" sz="1600" dirty="0">
                  <a:gradFill>
                    <a:gsLst>
                      <a:gs pos="17431">
                        <a:srgbClr val="505050"/>
                      </a:gs>
                      <a:gs pos="39000">
                        <a:srgbClr val="505050"/>
                      </a:gs>
                    </a:gsLst>
                    <a:lin ang="5400000" scaled="0"/>
                  </a:gradFill>
                </a:rPr>
                <a:t>and completed against</a:t>
              </a:r>
              <a:r>
                <a:rPr lang="en-US" sz="1600" dirty="0" smtClean="0">
                  <a:solidFill>
                    <a:srgbClr val="969696">
                      <a:lumMod val="50000"/>
                    </a:srgbClr>
                  </a:solidFill>
                </a:rPr>
                <a:t> </a:t>
              </a:r>
              <a:r>
                <a:rPr lang="en-US" sz="1600" b="1" dirty="0" smtClean="0">
                  <a:gradFill>
                    <a:gsLst>
                      <a:gs pos="17431">
                        <a:srgbClr val="008272"/>
                      </a:gs>
                      <a:gs pos="100000">
                        <a:srgbClr val="008272"/>
                      </a:gs>
                    </a:gsLst>
                    <a:lin ang="5400000" scaled="0"/>
                  </a:gradFill>
                </a:rPr>
                <a:t>Windows </a:t>
              </a:r>
              <a:r>
                <a:rPr lang="en-US" sz="1600" b="1" dirty="0">
                  <a:gradFill>
                    <a:gsLst>
                      <a:gs pos="17431">
                        <a:srgbClr val="008272"/>
                      </a:gs>
                      <a:gs pos="100000">
                        <a:srgbClr val="008272"/>
                      </a:gs>
                    </a:gsLst>
                    <a:lin ang="5400000" scaled="0"/>
                  </a:gradFill>
                </a:rPr>
                <a:t>Server Active Directory</a:t>
              </a:r>
            </a:p>
          </p:txBody>
        </p:sp>
        <p:grpSp>
          <p:nvGrpSpPr>
            <p:cNvPr id="79" name="Group 78"/>
            <p:cNvGrpSpPr/>
            <p:nvPr/>
          </p:nvGrpSpPr>
          <p:grpSpPr>
            <a:xfrm>
              <a:off x="6906293" y="4044662"/>
              <a:ext cx="4570497" cy="1489538"/>
              <a:chOff x="6906293" y="1223085"/>
              <a:chExt cx="4570497" cy="1489538"/>
            </a:xfrm>
          </p:grpSpPr>
          <p:pic>
            <p:nvPicPr>
              <p:cNvPr id="81" name="Picture 80"/>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8296169" y="1223085"/>
                <a:ext cx="1762232" cy="1185648"/>
              </a:xfrm>
              <a:prstGeom prst="rect">
                <a:avLst/>
              </a:prstGeom>
            </p:spPr>
          </p:pic>
          <p:pic>
            <p:nvPicPr>
              <p:cNvPr id="82" name="Picture 81"/>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8792557" y="1441939"/>
                <a:ext cx="769454" cy="769454"/>
              </a:xfrm>
              <a:prstGeom prst="rect">
                <a:avLst/>
              </a:prstGeom>
            </p:spPr>
          </p:pic>
          <p:sp>
            <p:nvSpPr>
              <p:cNvPr id="83" name="TextBox 82"/>
              <p:cNvSpPr txBox="1"/>
              <p:nvPr/>
            </p:nvSpPr>
            <p:spPr>
              <a:xfrm>
                <a:off x="6906293" y="2435624"/>
                <a:ext cx="4570497" cy="276999"/>
              </a:xfrm>
              <a:prstGeom prst="rect">
                <a:avLst/>
              </a:prstGeom>
            </p:spPr>
            <p:txBody>
              <a:bodyPr wrap="square" lIns="0" tIns="0" rIns="0" bIns="0" rtlCol="0">
                <a:spAutoFit/>
              </a:bodyPr>
              <a:lstStyle/>
              <a:p>
                <a:pPr algn="ctr" defTabSz="913923" fontAlgn="base">
                  <a:lnSpc>
                    <a:spcPct val="90000"/>
                  </a:lnSpc>
                  <a:spcBef>
                    <a:spcPct val="0"/>
                  </a:spcBef>
                  <a:spcAft>
                    <a:spcPct val="0"/>
                  </a:spcAft>
                  <a:buSzPct val="80000"/>
                </a:pPr>
                <a:r>
                  <a:rPr lang="en-US" sz="2000" dirty="0" smtClean="0">
                    <a:solidFill>
                      <a:srgbClr val="505050"/>
                    </a:solidFill>
                    <a:latin typeface="Segoe UI Light"/>
                    <a:ea typeface="ＭＳ Ｐゴシック" charset="0"/>
                    <a:cs typeface="Segoe UI Semibold" panose="020B0702040204020203" pitchFamily="34" charset="0"/>
                  </a:rPr>
                  <a:t>Microsoft Azure</a:t>
                </a:r>
                <a:endParaRPr lang="en-US" sz="2000" dirty="0">
                  <a:solidFill>
                    <a:srgbClr val="505050"/>
                  </a:solidFill>
                  <a:latin typeface="Segoe UI Light"/>
                  <a:ea typeface="ＭＳ Ｐゴシック" charset="0"/>
                  <a:cs typeface="Segoe UI Semibold" panose="020B0702040204020203" pitchFamily="34" charset="0"/>
                </a:endParaRPr>
              </a:p>
            </p:txBody>
          </p:sp>
        </p:grpSp>
      </p:grpSp>
      <p:sp>
        <p:nvSpPr>
          <p:cNvPr id="2" name="Titel 1"/>
          <p:cNvSpPr>
            <a:spLocks noGrp="1"/>
          </p:cNvSpPr>
          <p:nvPr>
            <p:ph type="title"/>
          </p:nvPr>
        </p:nvSpPr>
        <p:spPr/>
        <p:txBody>
          <a:bodyPr/>
          <a:lstStyle/>
          <a:p>
            <a:endParaRPr lang="de-DE"/>
          </a:p>
        </p:txBody>
      </p:sp>
    </p:spTree>
    <p:extLst>
      <p:ext uri="{BB962C8B-B14F-4D97-AF65-F5344CB8AC3E}">
        <p14:creationId xmlns:p14="http://schemas.microsoft.com/office/powerpoint/2010/main" val="120574165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77"/>
                                        </p:tgtEl>
                                        <p:attrNameLst>
                                          <p:attrName>style.visibility</p:attrName>
                                        </p:attrNameLst>
                                      </p:cBhvr>
                                      <p:to>
                                        <p:strVal val="visible"/>
                                      </p:to>
                                    </p:set>
                                    <p:animEffect transition="in" filter="wipe(left)">
                                      <p:cBhvr>
                                        <p:cTn id="11" dur="500"/>
                                        <p:tgtEl>
                                          <p:spTgt spid="47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76"/>
                                        </p:tgtEl>
                                        <p:attrNameLst>
                                          <p:attrName>style.visibility</p:attrName>
                                        </p:attrNameLst>
                                      </p:cBhvr>
                                      <p:to>
                                        <p:strVal val="visible"/>
                                      </p:to>
                                    </p:set>
                                    <p:animEffect transition="in" filter="wipe(left)">
                                      <p:cBhvr>
                                        <p:cTn id="19" dur="500"/>
                                        <p:tgtEl>
                                          <p:spTgt spid="47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10"/>
                                        </p:tgtEl>
                                        <p:attrNameLst>
                                          <p:attrName>style.visibility</p:attrName>
                                        </p:attrNameLst>
                                      </p:cBhvr>
                                      <p:to>
                                        <p:strVal val="visible"/>
                                      </p:to>
                                    </p:set>
                                    <p:animEffect transition="in" filter="wipe(left)">
                                      <p:cBhvr>
                                        <p:cTn id="32" dur="500"/>
                                        <p:tgtEl>
                                          <p:spTgt spid="110"/>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115"/>
                                        </p:tgtEl>
                                        <p:attrNameLst>
                                          <p:attrName>style.visibility</p:attrName>
                                        </p:attrNameLst>
                                      </p:cBhvr>
                                      <p:to>
                                        <p:strVal val="visible"/>
                                      </p:to>
                                    </p:set>
                                    <p:animEffect transition="in" filter="wipe(left)">
                                      <p:cBhvr>
                                        <p:cTn id="40" dur="500"/>
                                        <p:tgtEl>
                                          <p:spTgt spid="115"/>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par>
                          <p:cTn id="45" fill="hold">
                            <p:stCondLst>
                              <p:cond delay="2500"/>
                            </p:stCondLst>
                            <p:childTnLst>
                              <p:par>
                                <p:cTn id="46" presetID="22" presetClass="entr" presetSubtype="2" fill="hold" nodeType="afterEffect">
                                  <p:stCondLst>
                                    <p:cond delay="0"/>
                                  </p:stCondLst>
                                  <p:childTnLst>
                                    <p:set>
                                      <p:cBhvr>
                                        <p:cTn id="47" dur="1" fill="hold">
                                          <p:stCondLst>
                                            <p:cond delay="0"/>
                                          </p:stCondLst>
                                        </p:cTn>
                                        <p:tgtEl>
                                          <p:spTgt spid="118"/>
                                        </p:tgtEl>
                                        <p:attrNameLst>
                                          <p:attrName>style.visibility</p:attrName>
                                        </p:attrNameLst>
                                      </p:cBhvr>
                                      <p:to>
                                        <p:strVal val="visible"/>
                                      </p:to>
                                    </p:set>
                                    <p:animEffect transition="in" filter="wipe(right)">
                                      <p:cBhvr>
                                        <p:cTn id="48" dur="500"/>
                                        <p:tgtEl>
                                          <p:spTgt spid="118"/>
                                        </p:tgtEl>
                                      </p:cBhvr>
                                    </p:animEffect>
                                  </p:childTnLst>
                                </p:cTn>
                              </p:par>
                            </p:childTnLst>
                          </p:cTn>
                        </p:par>
                        <p:par>
                          <p:cTn id="49" fill="hold">
                            <p:stCondLst>
                              <p:cond delay="3000"/>
                            </p:stCondLst>
                            <p:childTnLst>
                              <p:par>
                                <p:cTn id="50" presetID="10" presetClass="entr" presetSubtype="0" fill="hold"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par>
                          <p:cTn id="53" fill="hold">
                            <p:stCondLst>
                              <p:cond delay="3500"/>
                            </p:stCondLst>
                            <p:childTnLst>
                              <p:par>
                                <p:cTn id="54" presetID="22" presetClass="entr" presetSubtype="2" fill="hold" nodeType="afterEffect">
                                  <p:stCondLst>
                                    <p:cond delay="0"/>
                                  </p:stCondLst>
                                  <p:childTnLst>
                                    <p:set>
                                      <p:cBhvr>
                                        <p:cTn id="55" dur="1" fill="hold">
                                          <p:stCondLst>
                                            <p:cond delay="0"/>
                                          </p:stCondLst>
                                        </p:cTn>
                                        <p:tgtEl>
                                          <p:spTgt spid="577"/>
                                        </p:tgtEl>
                                        <p:attrNameLst>
                                          <p:attrName>style.visibility</p:attrName>
                                        </p:attrNameLst>
                                      </p:cBhvr>
                                      <p:to>
                                        <p:strVal val="visible"/>
                                      </p:to>
                                    </p:set>
                                    <p:animEffect transition="in" filter="wipe(right)">
                                      <p:cBhvr>
                                        <p:cTn id="56" dur="500"/>
                                        <p:tgtEl>
                                          <p:spTgt spid="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9096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Azure_2015">
  <a:themeElements>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000" b="1" dirty="0" smtClean="0">
            <a:solidFill>
              <a:schemeClr val="bg1"/>
            </a:solidFill>
            <a:latin typeface="+mj-lt"/>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noAutofit/>
      </a:bodyPr>
      <a:lstStyle>
        <a:defPPr>
          <a:lnSpc>
            <a:spcPct val="90000"/>
          </a:lnSpc>
          <a:spcAft>
            <a:spcPts val="600"/>
          </a:spcAft>
          <a:defRPr sz="240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haredContentType xmlns="Microsoft.SharePoint.Taxonomy.ContentTypeSync" SourceId="e385fb40-52d4-4fae-9c5b-3e8ff8a5878e" ContentTypeId="0x010100FF1FAB0DEDE9AF4ABA57B67AF4A9F321" PreviousValue="false"/>
</file>

<file path=customXml/item2.xml><?xml version="1.0" encoding="utf-8"?>
<ct:contentTypeSchema xmlns:ct="http://schemas.microsoft.com/office/2006/metadata/contentType" xmlns:ma="http://schemas.microsoft.com/office/2006/metadata/properties/metaAttributes" ct:_="" ma:_="" ma:contentTypeName="KCDoc" ma:contentTypeID="0x010100FF1FAB0DEDE9AF4ABA57B67AF4A9F3210200596A0E07C3E77448942F9A5D1E81E582" ma:contentTypeVersion="77" ma:contentTypeDescription="" ma:contentTypeScope="" ma:versionID="97f91f319da502963c66db7bd9bafa24">
  <xsd:schema xmlns:xsd="http://www.w3.org/2001/XMLSchema" xmlns:xs="http://www.w3.org/2001/XMLSchema" xmlns:p="http://schemas.microsoft.com/office/2006/metadata/properties" xmlns:ns1="http://schemas.microsoft.com/sharepoint/v3" xmlns:ns2="4e240d41-6d38-4eac-9584-b3f543b50010" xmlns:ns3="230e9df3-be65-4c73-a93b-d1236ebd677e" xmlns:ns4="7b813d5f-7206-4d46-95a5-a58185f478af" xmlns:ns5="http://schemas.microsoft.com/sharepoint/v4" targetNamespace="http://schemas.microsoft.com/office/2006/metadata/properties" ma:root="true" ma:fieldsID="36d8d8ec0295720aab47118a50085ece" ns1:_="" ns2:_="" ns3:_="" ns4:_="" ns5:_="">
    <xsd:import namespace="http://schemas.microsoft.com/sharepoint/v3"/>
    <xsd:import namespace="4e240d41-6d38-4eac-9584-b3f543b50010"/>
    <xsd:import namespace="230e9df3-be65-4c73-a93b-d1236ebd677e"/>
    <xsd:import namespace="7b813d5f-7206-4d46-95a5-a58185f478af"/>
    <xsd:import namespace="http://schemas.microsoft.com/sharepoint/v4"/>
    <xsd:element name="properties">
      <xsd:complexType>
        <xsd:sequence>
          <xsd:element name="documentManagement">
            <xsd:complexType>
              <xsd:all>
                <xsd:element ref="ns2:DocumentDescription" minOccurs="0"/>
                <xsd:element ref="ns2:PublishDate" minOccurs="0"/>
                <xsd:element ref="ns1:PublishingExpirationDate" minOccurs="0"/>
                <xsd:element ref="ns1:PublishingPageContent" minOccurs="0"/>
                <xsd:element ref="ns2:Thumbnail1" minOccurs="0"/>
                <xsd:element ref="ns2:CoOwner" minOccurs="0"/>
                <xsd:element ref="ns2:Owner" minOccurs="0"/>
                <xsd:element ref="ns4:DocumentSetKcId" minOccurs="0"/>
                <xsd:element ref="ns2:TagTemplate" minOccurs="0"/>
                <xsd:element ref="ns1:RatingCount" minOccurs="0"/>
                <xsd:element ref="ns1:AverageRating" minOccurs="0"/>
                <xsd:element ref="ns2:Expire_x0020_Review"/>
                <xsd:element ref="ns3:TaxKeywordTaxHTField" minOccurs="0"/>
                <xsd:element ref="ns2:RegionTaxHTField0" minOccurs="0"/>
                <xsd:element ref="ns3:_dlc_DocId" minOccurs="0"/>
                <xsd:element ref="ns2:ConfidentialityTaxHTField0" minOccurs="0"/>
                <xsd:element ref="ns3:_dlc_DocIdUrl" minOccurs="0"/>
                <xsd:element ref="ns2:BusinessArchitectureTaxHTField0" minOccurs="0"/>
                <xsd:element ref="ns3:_dlc_DocIdPersistId" minOccurs="0"/>
                <xsd:element ref="ns2:TopicsTaxHTField0" minOccurs="0"/>
                <xsd:element ref="ns5:IconOverlay" minOccurs="0"/>
                <xsd:element ref="ns2:GroupsTaxHTField0" minOccurs="0"/>
                <xsd:element ref="ns2:PartnersTaxHTField0" minOccurs="0"/>
                <xsd:element ref="ns3:TaxCatchAll" minOccurs="0"/>
                <xsd:element ref="ns2:ActivitiesAndProgramsTaxHTField0" minOccurs="0"/>
                <xsd:element ref="ns2:RolesTaxHTField0" minOccurs="0"/>
                <xsd:element ref="ns3:TaxCatchAllLabel" minOccurs="0"/>
                <xsd:element ref="ns1:RoutingRuleDescription" minOccurs="0"/>
                <xsd:element ref="ns2:SMSGDomainTaxHTField0" minOccurs="0"/>
                <xsd:element ref="ns2:ProductsTaxHTField0" minOccurs="0"/>
                <xsd:element ref="ns1:_vti_ItemDeclaredRecord" minOccurs="0"/>
                <xsd:element ref="ns1:_vti_ItemHoldRecordStatus" minOccurs="0"/>
                <xsd:element ref="ns2:LanguagesTaxHTField0" minOccurs="0"/>
                <xsd:element ref="ns2:CompetitorsTaxHTField0" minOccurs="0"/>
                <xsd:element ref="ns2:h1e7aaa5788c480c922636922fec8914" minOccurs="0"/>
                <xsd:element ref="ns2:ItemTypeTaxHTField0" minOccurs="0"/>
                <xsd:element ref="ns2:IndustriesTaxHTField0" minOccurs="0"/>
                <xsd:element ref="ns2:SegmentsTaxHTField0" minOccurs="0"/>
                <xsd:element ref="ns2:ApplyWorkflowRules" minOccurs="0"/>
                <xsd:element ref="ns2:EnterpriseDomainTagsTaxHTField0" minOccurs="0"/>
                <xsd:element ref="ns2:AudiencesTaxHTField0" minOccurs="0"/>
                <xsd:element ref="ns2:fe32998799ba48dcafc127a14edc00fb"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ExpirationDate" ma:index="8" nillable="true" ma:displayName="Scheduling End Date" ma:internalName="PublishingExpirationDate">
      <xsd:simpleType>
        <xsd:restriction base="dms:Unknown"/>
      </xsd:simpleType>
    </xsd:element>
    <xsd:element name="PublishingPageContent" ma:index="9" nillable="true" ma:displayName="Page Content" ma:internalName="PublishingPageContent">
      <xsd:simpleType>
        <xsd:restriction base="dms:Unknown"/>
      </xsd:simpleType>
    </xsd:element>
    <xsd:element name="RatingCount" ma:index="28" nillable="true" ma:displayName="Number of Ratings" ma:decimals="0" ma:description="Number of ratings submitted" ma:indexed="true" ma:internalName="Number_x0020_of_x0020_Ratings" ma:readOnly="true">
      <xsd:simpleType>
        <xsd:restriction base="dms:Number"/>
      </xsd:simpleType>
    </xsd:element>
    <xsd:element name="AverageRating" ma:index="29" nillable="true" ma:displayName="Rating (0-5)" ma:decimals="2" ma:description="Average value of all the ratings that have been submitted" ma:indexed="true" ma:internalName="Rating_x0020__x0028_0_x002d_5_x0029_" ma:readOnly="true">
      <xsd:simpleType>
        <xsd:restriction base="dms:Number"/>
      </xsd:simpleType>
    </xsd:element>
    <xsd:element name="RoutingRuleDescription" ma:index="49" nillable="true" ma:displayName="Description" ma:hidden="true" ma:internalName="RoutingRuleDescription" ma:readOnly="false">
      <xsd:simpleType>
        <xsd:restriction base="dms:Text">
          <xsd:maxLength value="255"/>
        </xsd:restriction>
      </xsd:simpleType>
    </xsd:element>
    <xsd:element name="_vti_ItemDeclaredRecord" ma:index="54" nillable="true" ma:displayName="Declared Record" ma:hidden="true" ma:internalName="_vti_ItemDeclaredRecord" ma:readOnly="true">
      <xsd:simpleType>
        <xsd:restriction base="dms:DateTime"/>
      </xsd:simpleType>
    </xsd:element>
    <xsd:element name="_vti_ItemHoldRecordStatus" ma:index="55" nillable="true" ma:displayName="Hold and Record Status" ma:decimals="0" ma:description="" ma:hidden="true" ma:indexed="true" ma:internalName="_vti_ItemHoldRecordStatu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e240d41-6d38-4eac-9584-b3f543b50010"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Document Description for document content type KCDoc" ma:internalName="DocumentDescription">
      <xsd:simpleType>
        <xsd:restriction base="dms:Note"/>
      </xsd:simpleType>
    </xsd:element>
    <xsd:element name="PublishDate" ma:index="7" nillable="true" ma:displayName="PublishDate" ma:description="Used in Blog Posts, this date is used to specify the Blog Article Date." ma:format="DateOnly" ma:internalName="PublishDate">
      <xsd:simpleType>
        <xsd:restriction base="dms:DateTime"/>
      </xsd:simpleType>
    </xsd:element>
    <xsd:element name="Thumbnail1" ma:index="10" nillable="true" ma:displayName="Thumbnail" ma:format="Hyperlink" ma:internalName="Thumbnail1">
      <xsd:complexType>
        <xsd:complexContent>
          <xsd:extension base="dms:URL">
            <xsd:sequence>
              <xsd:element name="Url" type="dms:ValidUrl" minOccurs="0" nillable="true"/>
              <xsd:element name="Description" type="xsd:string" nillable="true"/>
            </xsd:sequence>
          </xsd:extension>
        </xsd:complexContent>
      </xsd:complexType>
    </xsd:element>
    <xsd:element name="CoOwner" ma:index="20" nillable="true" ma:displayName="Co-Owner" ma:list="UserInfo" ma:SearchPeopleOnly="false" ma:SharePointGroup="0" ma:internalName="CoOwner" ma:readOnly="true"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wner" ma:index="22" nillable="true" ma:displayName="Owner" ma:description="Must be an FTE" ma:indexed="true" ma:list="UserInfo" ma:SharePointGroup="0" ma:internalName="Owner" ma:readOnly="false" ma:showField="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gTemplate" ma:index="25" nillable="true" ma:displayName="TagTemplate" ma:internalName="TagTemplate0">
      <xsd:simpleType>
        <xsd:restriction base="dms:Text">
          <xsd:maxLength value="255"/>
        </xsd:restriction>
      </xsd:simpleType>
    </xsd:element>
    <xsd:element name="Expire_x0020_Review" ma:index="32" ma:displayName="Expiration" ma:description="Date content is to expire; set 1 day to 24 months out" ma:format="DateOnly" ma:internalName="Expire_x0020_Review" ma:readOnly="false">
      <xsd:simpleType>
        <xsd:restriction base="dms:DateTime"/>
      </xsd:simpleType>
    </xsd:element>
    <xsd:element name="RegionTaxHTField0" ma:index="34" nillable="true" ma:taxonomy="true" ma:internalName="RegionTaxHTField0" ma:taxonomyFieldName="Region" ma:displayName="Region" ma:readOnly="false" ma:default="" ma:fieldId="{4737695a-1cd7-4a2e-b339-4aad0188abb4}"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ConfidentialityTaxHTField0" ma:index="36" nillable="true" ma:taxonomy="true" ma:internalName="ConfidentialityTaxHTField0" ma:taxonomyFieldName="Confidentiality" ma:displayName="Confidentiality" ma:indexed="true" ma:readOnly="false" ma:default="21;#Microsoft confidential|461efa83-0283-486a-a8d5-943328f3693f" ma:fieldId="{78ab4373-53e1-48d5-ab4d-d29698f3efd9}"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BusinessArchitectureTaxHTField0" ma:index="38" nillable="true" ma:taxonomy="true" ma:internalName="BusinessArchitectureTaxHTField0" ma:taxonomyFieldName="BusinessArchitecture" ma:displayName="Business Architecture" ma:readOnly="false" ma:default="" ma:fieldId="{d7cf789b-4ee0-44de-b4df-8d5b0482baa9}"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TopicsTaxHTField0" ma:index="40" nillable="true" ma:taxonomy="true" ma:internalName="TopicsTaxHTField0" ma:taxonomyFieldName="Topics" ma:displayName="Topics" ma:readOnly="false" ma:default="" ma:fieldId="{878ad871-6083-42b1-a9d8-caa3411e86f2}"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GroupsTaxHTField0" ma:index="42" nillable="true" ma:taxonomy="true" ma:internalName="GroupsTaxHTField0" ma:taxonomyFieldName="Groups" ma:displayName="Groups" ma:readOnly="false" ma:default="" ma:fieldId="{822c6b82-c53e-484c-9c53-5c6ce5969db5}"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PartnersTaxHTField0" ma:index="43" nillable="true" ma:taxonomy="true" ma:internalName="PartnersTaxHTField0" ma:taxonomyFieldName="Partners" ma:displayName="Partners" ma:readOnly="true" ma:default="" ma:fieldId="{7c281638-d92a-454e-b8fe-7088c941df66}"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ActivitiesAndProgramsTaxHTField0" ma:index="45" nillable="true" ma:taxonomy="true" ma:internalName="ActivitiesAndProgramsTaxHTField0" ma:taxonomyFieldName="ActivitiesAndPrograms" ma:displayName="Activities &amp; Programs" ma:readOnly="false" ma:default="" ma:fieldId="{b1238bc0-413c-4dea-a499-043137e11d15}"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RolesTaxHTField0" ma:index="46" nillable="true" ma:taxonomy="true" ma:internalName="RolesTaxHTField0" ma:taxonomyFieldName="Roles" ma:displayName="Roles" ma:readOnly="true" ma:default="" ma:fieldId="{147013c4-c08e-4610-8a54-80ec865dae35}"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SMSGDomainTaxHTField0" ma:index="51" nillable="true" ma:taxonomy="true" ma:internalName="SMSGDomainTaxHTField0" ma:taxonomyFieldName="SMSGDomain" ma:displayName="SMSG Domain" ma:readOnly="true" ma:default="" ma:fieldId="{2c8f543d-b3fa-4810-874a-ad0f88d0f61a}"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ProductsTaxHTField0" ma:index="52" nillable="true" ma:taxonomy="true" ma:internalName="ProductsTaxHTField0" ma:taxonomyFieldName="Products" ma:displayName="Products &amp; Technologies" ma:readOnly="false" ma:default="" ma:fieldId="{461032cf-5451-4cac-8727-96de1535ed65}"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LanguagesTaxHTField0" ma:index="56" nillable="true" ma:taxonomy="true" ma:internalName="LanguagesTaxHTField0" ma:taxonomyFieldName="Languages" ma:displayName="Languages" ma:default="" ma:fieldId="{57b7e61f-5f00-4c23-b9fb-7e2af434aabb}"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CompetitorsTaxHTField0" ma:index="60" nillable="true" ma:taxonomy="true" ma:internalName="CompetitorsTaxHTField0" ma:taxonomyFieldName="Competitors" ma:displayName="Competition" ma:readOnly="true" ma:default="" ma:fieldId="{033f61ce-97ac-4204-9e44-87296a243ffe}"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h1e7aaa5788c480c922636922fec8914" ma:index="61" nillable="true" ma:taxonomy="true" ma:internalName="h1e7aaa5788c480c922636922fec8914" ma:taxonomyFieldName="messageframeworktype" ma:displayName="SMSG Local Taxonomy" ma:readOnly="false" ma:default="" ma:fieldId="{11e7aaa5-788c-480c-9226-36922fec8914}" ma:taxonomyMulti="true" ma:sspId="e385fb40-52d4-4fae-9c5b-3e8ff8a5878e" ma:termSetId="3e722879-8567-4839-b7c6-80b3907c7bba" ma:anchorId="00000000-0000-0000-0000-000000000000" ma:open="true" ma:isKeyword="false">
      <xsd:complexType>
        <xsd:sequence>
          <xsd:element ref="pc:Terms" minOccurs="0" maxOccurs="1"/>
        </xsd:sequence>
      </xsd:complexType>
    </xsd:element>
    <xsd:element name="ItemTypeTaxHTField0" ma:index="62" nillable="true" ma:taxonomy="true" ma:internalName="ItemTypeTaxHTField0" ma:taxonomyFieldName="ItemType" ma:displayName="Item Type" ma:default="" ma:fieldId="{d147f11f-8a15-4fb8-8d37-5fb29263610d}"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IndustriesTaxHTField0" ma:index="63" nillable="true" ma:taxonomy="true" ma:internalName="IndustriesTaxHTField0" ma:taxonomyFieldName="Industries" ma:displayName="Industries" ma:readOnly="false" ma:default="" ma:fieldId="{28af9966-4172-49a2-8fcb-8642a15f1fc5}"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SegmentsTaxHTField0" ma:index="65" nillable="true" ma:taxonomy="true" ma:internalName="SegmentsTaxHTField0" ma:taxonomyFieldName="Segments" ma:displayName="Customer Segments" ma:readOnly="false" ma:default="" ma:fieldId="{5810de59-adc2-4212-9275-76550f6ccd4e}"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ApplyWorkflowRules" ma:index="66" nillable="true" ma:displayName="ApplyWorkflowRules" ma:default="Yes" ma:description="This columns is used to help to apply the workflow rules on Document Sets / Documents. by Default the Value is Yes" ma:format="Dropdown" ma:hidden="true" ma:internalName="ApplyWorkflowRules" ma:readOnly="false">
      <xsd:simpleType>
        <xsd:restriction base="dms:Choice">
          <xsd:enumeration value="Yes"/>
          <xsd:enumeration value="No"/>
        </xsd:restriction>
      </xsd:simpleType>
    </xsd:element>
    <xsd:element name="EnterpriseDomainTagsTaxHTField0" ma:index="67" nillable="true" ma:taxonomy="true" ma:internalName="EnterpriseDomainTagsTaxHTField0" ma:taxonomyFieldName="EnterpriseDomainTags" ma:displayName="EnterpriseDomainTags" ma:default="" ma:fieldId="{b0426b94-b978-4d64-9f6d-77397f8ecefd}"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AudiencesTaxHTField0" ma:index="69" nillable="true" ma:taxonomy="true" ma:internalName="AudiencesTaxHTField0" ma:taxonomyFieldName="Audiences" ma:displayName="Customer Audiences" ma:readOnly="false" ma:default="" ma:fieldId="{e142f759-3ac7-4b2f-96cb-1e9174b500b8}"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fe32998799ba48dcafc127a14edc00fb" ma:index="70" nillable="true" ma:taxonomy="true" ma:internalName="fe32998799ba48dcafc127a14edc00fb" ma:taxonomyFieldName="TechnicalLevel" ma:displayName="Technical Level" ma:default="" ma:fieldId="{fe329987-99ba-48dc-afc1-27a14edc00fb}" ma:sspId="e385fb40-52d4-4fae-9c5b-3e8ff8a5878e" ma:termSetId="7123edbd-7265-47b9-9049-04e46d245d8e" ma:anchorId="3c636e1e-6390-429f-a144-68438d32bffe"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33" nillable="true" ma:taxonomy="true" ma:internalName="TaxKeywordTaxHTField" ma:taxonomyFieldName="TaxKeyword" ma:displayName="Enterprise Keywords" ma:readOnly="true"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_dlc_DocId" ma:index="35" nillable="true" ma:displayName="Document ID Value" ma:description="The value of the document ID assigned to this item." ma:indexed="true" ma:internalName="_dlc_DocId" ma:readOnly="true">
      <xsd:simpleType>
        <xsd:restriction base="dms:Text"/>
      </xsd:simpleType>
    </xsd:element>
    <xsd:element name="_dlc_DocIdUrl" ma:index="3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9" nillable="true" ma:displayName="Persist ID" ma:description="Keep ID on add." ma:hidden="true" ma:internalName="_dlc_DocIdPersistId" ma:readOnly="true">
      <xsd:simpleType>
        <xsd:restriction base="dms:Boolean"/>
      </xsd:simpleType>
    </xsd:element>
    <xsd:element name="TaxCatchAll" ma:index="44" nillable="true" ma:displayName="Taxonomy Catch All Column" ma:hidden="true" ma:list="{cca7b197-9018-4002-9750-a2693d6b6f1f}" ma:internalName="TaxCatchAll" ma:showField="CatchAllData" ma:web="4e240d41-6d38-4eac-9584-b3f543b50010">
      <xsd:complexType>
        <xsd:complexContent>
          <xsd:extension base="dms:MultiChoiceLookup">
            <xsd:sequence>
              <xsd:element name="Value" type="dms:Lookup" maxOccurs="unbounded" minOccurs="0" nillable="true"/>
            </xsd:sequence>
          </xsd:extension>
        </xsd:complexContent>
      </xsd:complexType>
    </xsd:element>
    <xsd:element name="TaxCatchAllLabel" ma:index="47" nillable="true" ma:displayName="Taxonomy Catch All Column1" ma:hidden="true" ma:list="{cca7b197-9018-4002-9750-a2693d6b6f1f}" ma:internalName="TaxCatchAllLabel" ma:readOnly="true" ma:showField="CatchAllDataLabel" ma:web="4e240d41-6d38-4eac-9584-b3f543b50010">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b813d5f-7206-4d46-95a5-a58185f478af" elementFormDefault="qualified">
    <xsd:import namespace="http://schemas.microsoft.com/office/2006/documentManagement/types"/>
    <xsd:import namespace="http://schemas.microsoft.com/office/infopath/2007/PartnerControls"/>
    <xsd:element name="DocumentSetKcId" ma:index="24" nillable="true" ma:displayName="DocumentSetKcId" ma:indexed="true" ma:internalName="DocumentSetKcId"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41"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ocumentDescription xmlns="4e240d41-6d38-4eac-9584-b3f543b50010">Use this deck as the main EBC and Azure Overview deck.  Customize the deck as needed (additional slides in the appendix).  This deck should be delivered with the supporting demo’s and is scoped at the decision makers within IT.</DocumentDescription>
    <h1e7aaa5788c480c922636922fec8914 xmlns="4e240d41-6d38-4eac-9584-b3f543b50010">
      <Terms xmlns="http://schemas.microsoft.com/office/infopath/2007/PartnerControls"/>
    </h1e7aaa5788c480c922636922fec8914>
    <AudiencesTaxHTField0 xmlns="4e240d41-6d38-4eac-9584-b3f543b50010">
      <Terms xmlns="http://schemas.microsoft.com/office/infopath/2007/PartnerControls">
        <TermInfo xmlns="http://schemas.microsoft.com/office/infopath/2007/PartnerControls">
          <TermName xmlns="http://schemas.microsoft.com/office/infopath/2007/PartnerControls">business decision makers</TermName>
          <TermId xmlns="http://schemas.microsoft.com/office/infopath/2007/PartnerControls">c5581652-6887-44c0-9e7e-d38ca54728bd</TermId>
        </TermInfo>
        <TermInfo xmlns="http://schemas.microsoft.com/office/infopath/2007/PartnerControls">
          <TermName xmlns="http://schemas.microsoft.com/office/infopath/2007/PartnerControls">IT decision makers</TermName>
          <TermId xmlns="http://schemas.microsoft.com/office/infopath/2007/PartnerControls">9b4e6e74-580c-4c34-b4d3-48674047e67e</TermId>
        </TermInfo>
      </Terms>
    </AudiencesTaxHTField0>
    <SegmentsTaxHTField0 xmlns="4e240d41-6d38-4eac-9584-b3f543b50010">
      <Terms xmlns="http://schemas.microsoft.com/office/infopath/2007/PartnerControls"/>
    </SegmentsTaxHTField0>
    <Expire_x0020_Review xmlns="4e240d41-6d38-4eac-9584-b3f543b50010">2016-08-23T07:00:00+00:00</Expire_x0020_Review>
    <TopicsTaxHTField0 xmlns="4e240d41-6d38-4eac-9584-b3f543b50010">
      <Terms xmlns="http://schemas.microsoft.com/office/infopath/2007/PartnerControls">
        <TermInfo xmlns="http://schemas.microsoft.com/office/infopath/2007/PartnerControls">
          <TermName xmlns="http://schemas.microsoft.com/office/infopath/2007/PartnerControls">readiness</TermName>
          <TermId xmlns="http://schemas.microsoft.com/office/infopath/2007/PartnerControls">0bad9107-5243-4424-8599-de9537dda9af</TermId>
        </TermInfo>
        <TermInfo xmlns="http://schemas.microsoft.com/office/infopath/2007/PartnerControls">
          <TermName xmlns="http://schemas.microsoft.com/office/infopath/2007/PartnerControls">hub subset</TermName>
          <TermId xmlns="http://schemas.microsoft.com/office/infopath/2007/PartnerControls">c6bfd112-b986-4a0a-aa8d-90e767bfdfa6</TermId>
        </TermInfo>
        <TermInfo xmlns="http://schemas.microsoft.com/office/infopath/2007/PartnerControls">
          <TermName xmlns="http://schemas.microsoft.com/office/infopath/2007/PartnerControls">inside sales</TermName>
          <TermId xmlns="http://schemas.microsoft.com/office/infopath/2007/PartnerControls">7c476b68-6f84-4a80-9930-2286afc962a8</TermId>
        </TermInfo>
      </Terms>
    </TopicsTaxHTField0>
    <_dlc_DocId xmlns="230e9df3-be65-4c73-a93b-d1236ebd677e">KC00-15-210934</_dlc_DocId>
    <Thumbnail1 xmlns="4e240d41-6d38-4eac-9584-b3f543b50010">
      <Url>http://infopedia/kc02/media/Thumbnails/Microsoft%20Azure%20Domain/KC00-15-107844/azure.PNG</Url>
      <Description>/kc02/media/Thumbnails/Microsoft Azure Domain/KC00-15-107844/azure.PNG</Description>
    </Thumbnail1>
    <AverageRating xmlns="http://schemas.microsoft.com/sharepoint/v3" xsi:nil="true"/>
    <TaxKeywordTaxHTField xmlns="230e9df3-be65-4c73-a93b-d1236ebd677e">
      <Terms xmlns="http://schemas.microsoft.com/office/infopath/2007/PartnerControls"/>
    </TaxKeywordTaxHTField>
    <TagTemplate xmlns="4e240d41-6d38-4eac-9584-b3f543b50010" xsi:nil="true"/>
    <PublishDate xmlns="4e240d41-6d38-4eac-9584-b3f543b50010" xsi:nil="true"/>
    <DocumentSetKcId xmlns="7b813d5f-7206-4d46-95a5-a58185f478af">107844</DocumentSetKcId>
    <RoutingRuleDescription xmlns="http://schemas.microsoft.com/sharepoint/v3" xsi:nil="true"/>
    <CompetitorsTaxHTField0 xmlns="4e240d41-6d38-4eac-9584-b3f543b50010">
      <Terms xmlns="http://schemas.microsoft.com/office/infopath/2007/PartnerControls"/>
    </CompetitorsTaxHTField0>
    <IconOverlay xmlns="http://schemas.microsoft.com/sharepoint/v4" xsi:nil="true"/>
    <Owner xmlns="4e240d41-6d38-4eac-9584-b3f543b50010">
      <UserInfo>
        <DisplayName>Tony Meleg</DisplayName>
        <AccountId>26501</AccountId>
        <AccountType/>
      </UserInfo>
    </Owner>
    <PublishingExpirationDate xmlns="http://schemas.microsoft.com/sharepoint/v3" xsi:nil="true"/>
    <EnterpriseDomainTagsTaxHTField0 xmlns="4e240d41-6d38-4eac-9584-b3f543b50010">
      <Terms xmlns="http://schemas.microsoft.com/office/infopath/2007/PartnerControls">
        <TermInfo xmlns="http://schemas.microsoft.com/office/infopath/2007/PartnerControls">
          <TermName xmlns="http://schemas.microsoft.com/office/infopath/2007/PartnerControls">SMSG Readiness</TermName>
          <TermId xmlns="http://schemas.microsoft.com/office/infopath/2007/PartnerControls">c6595b84-b463-470a-bb46-2a47364645be</TermId>
        </TermInfo>
        <TermInfo xmlns="http://schemas.microsoft.com/office/infopath/2007/PartnerControls">
          <TermName xmlns="http://schemas.microsoft.com/office/infopath/2007/PartnerControls">Cloud and Enterprise Marketing Group</TermName>
          <TermId xmlns="http://schemas.microsoft.com/office/infopath/2007/PartnerControls">4f75e184-e5aa-4234-a07f-b032d60df254</TermId>
        </TermInfo>
      </Terms>
    </EnterpriseDomainTagsTaxHTField0>
    <IndustriesTaxHTField0 xmlns="4e240d41-6d38-4eac-9584-b3f543b50010">
      <Terms xmlns="http://schemas.microsoft.com/office/infopath/2007/PartnerControls"/>
    </IndustriesTaxHTField0>
    <ConfidentialityTaxHTField0 xmlns="4e240d41-6d38-4eac-9584-b3f543b50010">
      <Terms xmlns="http://schemas.microsoft.com/office/infopath/2007/PartnerControls">
        <TermInfo xmlns="http://schemas.microsoft.com/office/infopath/2007/PartnerControls">
          <TermName xmlns="http://schemas.microsoft.com/office/infopath/2007/PartnerControls">Microsoft confidential</TermName>
          <TermId xmlns="http://schemas.microsoft.com/office/infopath/2007/PartnerControls">461efa83-0283-486a-a8d5-943328f3693f</TermId>
        </TermInfo>
      </Terms>
    </ConfidentialityTaxHTField0>
    <SMSGDomainTaxHTField0 xmlns="4e240d41-6d38-4eac-9584-b3f543b50010">
      <Terms xmlns="http://schemas.microsoft.com/office/infopath/2007/PartnerControls">
        <TermInfo xmlns="http://schemas.microsoft.com/office/infopath/2007/PartnerControls">
          <TermName xmlns="http://schemas.microsoft.com/office/infopath/2007/PartnerControls">Microsoft Azure Domain</TermName>
          <TermId xmlns="http://schemas.microsoft.com/office/infopath/2007/PartnerControls">d600a391-d529-4311-892b-2c05c1ab2538</TermId>
        </TermInfo>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Info xmlns="http://schemas.microsoft.com/office/infopath/2007/PartnerControls">
          <TermName xmlns="http://schemas.microsoft.com/office/infopath/2007/PartnerControls">Server and Tools Business</TermName>
          <TermId xmlns="http://schemas.microsoft.com/office/infopath/2007/PartnerControls">6783548d-8609-4f97-be4a-4ca2616905a6</TermId>
        </TermInfo>
        <TermInfo xmlns="http://schemas.microsoft.com/office/infopath/2007/PartnerControls">
          <TermName xmlns="http://schemas.microsoft.com/office/infopath/2007/PartnerControls">Sales, Marketing, Services Group</TermName>
          <TermId xmlns="http://schemas.microsoft.com/office/infopath/2007/PartnerControls">ecda8836-afa0-40aa-878e-630e18c8fc5c</TermId>
        </TermInfo>
        <TermInfo xmlns="http://schemas.microsoft.com/office/infopath/2007/PartnerControls">
          <TermName xmlns="http://schemas.microsoft.com/office/infopath/2007/PartnerControls">Telesales Domain</TermName>
          <TermId xmlns="http://schemas.microsoft.com/office/infopath/2007/PartnerControls">04a5111f-c67b-4a6e-bf36-05714763ab37</TermId>
        </TermInfo>
        <TermInfo xmlns="http://schemas.microsoft.com/office/infopath/2007/PartnerControls">
          <TermName xmlns="http://schemas.microsoft.com/office/infopath/2007/PartnerControls">China Market Domain</TermName>
          <TermId xmlns="http://schemas.microsoft.com/office/infopath/2007/PartnerControls">01326006-a657-42bf-b23e-048a7db28273</TermId>
        </TermInfo>
      </Terms>
    </SMSGDomainTaxHTField0>
    <ItemTypeTaxHTField0 xmlns="4e240d41-6d38-4eac-9584-b3f543b50010">
      <Terms xmlns="http://schemas.microsoft.com/office/infopath/2007/PartnerControls">
        <TermInfo xmlns="http://schemas.microsoft.com/office/infopath/2007/PartnerControls">
          <TermName xmlns="http://schemas.microsoft.com/office/infopath/2007/PartnerControls">customer presentations</TermName>
          <TermId xmlns="http://schemas.microsoft.com/office/infopath/2007/PartnerControls">18e9ae94-e321-4eea-82d2-ad5b2f470f3c</TermId>
        </TermInfo>
      </Terms>
    </ItemTypeTaxHTField0>
    <_dlc_DocIdUrl xmlns="230e9df3-be65-4c73-a93b-d1236ebd677e">
      <Url>http://infopedia/docstore/_layouts/DocIdRedir.aspx?ID=KC00-15-210934</Url>
      <Description>KC00-15-210934</Description>
    </_dlc_DocIdUrl>
    <ProductsTaxHTField0 xmlns="4e240d41-6d38-4eac-9584-b3f543b50010">
      <Terms xmlns="http://schemas.microsoft.com/office/infopath/2007/PartnerControls">
        <TermInfo xmlns="http://schemas.microsoft.com/office/infopath/2007/PartnerControls">
          <TermName xmlns="http://schemas.microsoft.com/office/infopath/2007/PartnerControls">Microsoft Azure platform</TermName>
          <TermId xmlns="http://schemas.microsoft.com/office/infopath/2007/PartnerControls">df6aaec2-d07c-4319-b510-15a691aea35b</TermId>
        </TermInfo>
        <TermInfo xmlns="http://schemas.microsoft.com/office/infopath/2007/PartnerControls">
          <TermName xmlns="http://schemas.microsoft.com/office/infopath/2007/PartnerControls">Microsoft Azure</TermName>
          <TermId xmlns="http://schemas.microsoft.com/office/infopath/2007/PartnerControls">669a3112-5edf-444b-a003-630063601f07</TermId>
        </TermInfo>
      </Terms>
    </ProductsTaxHTField0>
    <RolesTaxHTField0 xmlns="4e240d41-6d38-4eac-9584-b3f543b50010">
      <Terms xmlns="http://schemas.microsoft.com/office/infopath/2007/PartnerControls">
        <TermInfo xmlns="http://schemas.microsoft.com/office/infopath/2007/PartnerControls">
          <TermName xmlns="http://schemas.microsoft.com/office/infopath/2007/PartnerControls">Telesales Solution Specialist</TermName>
          <TermId xmlns="http://schemas.microsoft.com/office/infopath/2007/PartnerControls">a293ec10-2fac-46ec-98ae-6149da09be06</TermId>
        </TermInfo>
        <TermInfo xmlns="http://schemas.microsoft.com/office/infopath/2007/PartnerControls">
          <TermName xmlns="http://schemas.microsoft.com/office/infopath/2007/PartnerControls">Solution Sales</TermName>
          <TermId xmlns="http://schemas.microsoft.com/office/infopath/2007/PartnerControls">170353c6-5135-48bf-b60a-c3b55ac67d1c</TermId>
        </TermInfo>
      </Terms>
    </RolesTaxHTField0>
    <PublishingPageContent xmlns="http://schemas.microsoft.com/sharepoint/v3" xsi:nil="true"/>
    <fe32998799ba48dcafc127a14edc00fb xmlns="4e240d41-6d38-4eac-9584-b3f543b50010">
      <Terms xmlns="http://schemas.microsoft.com/office/infopath/2007/PartnerControls"/>
    </fe32998799ba48dcafc127a14edc00fb>
    <RegionTaxHTField0 xmlns="4e240d41-6d38-4eac-9584-b3f543b50010">
      <Terms xmlns="http://schemas.microsoft.com/office/infopath/2007/PartnerControls">
        <TermInfo xmlns="http://schemas.microsoft.com/office/infopath/2007/PartnerControls">
          <TermName xmlns="http://schemas.microsoft.com/office/infopath/2007/PartnerControls">China</TermName>
          <TermId xmlns="http://schemas.microsoft.com/office/infopath/2007/PartnerControls">0f275d9d-9fcb-4bdb-9fdc-f425e5d35066</TermId>
        </TermInfo>
      </Terms>
    </RegionTaxHTField0>
    <GroupsTaxHTField0 xmlns="4e240d41-6d38-4eac-9584-b3f543b50010">
      <Terms xmlns="http://schemas.microsoft.com/office/infopath/2007/PartnerControls">
        <TermInfo xmlns="http://schemas.microsoft.com/office/infopath/2007/PartnerControls">
          <TermName xmlns="http://schemas.microsoft.com/office/infopath/2007/PartnerControls">Microsoft Azure Marketing</TermName>
          <TermId xmlns="http://schemas.microsoft.com/office/infopath/2007/PartnerControls">0958c357-5252-473f-8b4e-42f27525a99d</TermId>
        </TermInfo>
        <TermInfo xmlns="http://schemas.microsoft.com/office/infopath/2007/PartnerControls">
          <TermName xmlns="http://schemas.microsoft.com/office/infopath/2007/PartnerControls">SMSG Readiness</TermName>
          <TermId xmlns="http://schemas.microsoft.com/office/infopath/2007/PartnerControls">c6595b84-b463-470a-bb46-2a47364645be</TermId>
        </TermInfo>
        <TermInfo xmlns="http://schemas.microsoft.com/office/infopath/2007/PartnerControls">
          <TermName xmlns="http://schemas.microsoft.com/office/infopath/2007/PartnerControls">Cloud and Enterprise Marketing Group</TermName>
          <TermId xmlns="http://schemas.microsoft.com/office/infopath/2007/PartnerControls">4f75e184-e5aa-4234-a07f-b032d60df254</TermId>
        </TermInfo>
      </Terms>
    </GroupsTaxHTField0>
    <CoOwner xmlns="4e240d41-6d38-4eac-9584-b3f543b50010">
      <UserInfo>
        <DisplayName>i:0#.w|redmond\v-brisch</DisplayName>
        <AccountId>39</AccountId>
        <AccountType/>
      </UserInfo>
      <UserInfo>
        <DisplayName>i:0#.w|redmond\meeryan</DisplayName>
        <AccountId>44027</AccountId>
        <AccountType/>
      </UserInfo>
      <UserInfo>
        <DisplayName>i:0#.w|fareast\v-hesehg</DisplayName>
        <AccountId>143284</AccountId>
        <AccountType/>
      </UserInfo>
      <UserInfo>
        <DisplayName>i:0#.w|redmond\chrisper</DisplayName>
        <AccountId>38059</AccountId>
        <AccountType/>
      </UserInfo>
      <UserInfo>
        <DisplayName>i:0#.w|redmond\anushar</DisplayName>
        <AccountId>22194</AccountId>
        <AccountType/>
      </UserInfo>
      <UserInfo>
        <DisplayName>i:0#.w|redmond\v-anmarv</DisplayName>
        <AccountId>211331</AccountId>
        <AccountType/>
      </UserInfo>
    </CoOwner>
    <LanguagesTaxHTField0 xmlns="4e240d41-6d38-4eac-9584-b3f543b50010">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cb91f272-ce4d-4a7e-9bbf-78b58e3d188d</TermId>
        </TermInfo>
      </Terms>
    </LanguagesTaxHTField0>
    <BusinessArchitectureTaxHTField0 xmlns="4e240d41-6d38-4eac-9584-b3f543b50010">
      <Terms xmlns="http://schemas.microsoft.com/office/infopath/2007/PartnerControls">
        <TermInfo xmlns="http://schemas.microsoft.com/office/infopath/2007/PartnerControls">
          <TermName xmlns="http://schemas.microsoft.com/office/infopath/2007/PartnerControls">Cloud Platform (sales theme)</TermName>
          <TermId xmlns="http://schemas.microsoft.com/office/infopath/2007/PartnerControls">ec248454-62d9-485e-995d-0cfad61f7f4c</TermId>
        </TermInfo>
      </Terms>
    </BusinessArchitectureTaxHTField0>
    <PartnersTaxHTField0 xmlns="4e240d41-6d38-4eac-9584-b3f543b50010">
      <Terms xmlns="http://schemas.microsoft.com/office/infopath/2007/PartnerControls"/>
    </PartnersTaxHTField0>
    <ActivitiesAndProgramsTaxHTField0 xmlns="4e240d41-6d38-4eac-9584-b3f543b50010">
      <Terms xmlns="http://schemas.microsoft.com/office/infopath/2007/PartnerControls">
        <TermInfo xmlns="http://schemas.microsoft.com/office/infopath/2007/PartnerControls">
          <TermName xmlns="http://schemas.microsoft.com/office/infopath/2007/PartnerControls">Executive Briefing Center</TermName>
          <TermId xmlns="http://schemas.microsoft.com/office/infopath/2007/PartnerControls">f6f45d27-6c93-466a-8cd5-2846af886eb9</TermId>
        </TermInfo>
        <TermInfo xmlns="http://schemas.microsoft.com/office/infopath/2007/PartnerControls">
          <TermName xmlns="http://schemas.microsoft.com/office/infopath/2007/PartnerControls">Worldwide Inside Sales Readiness</TermName>
          <TermId xmlns="http://schemas.microsoft.com/office/infopath/2007/PartnerControls">3a4e01ea-907e-4f11-9b1b-2424e207e8d1</TermId>
        </TermInfo>
      </Terms>
    </ActivitiesAndProgramsTaxHTField0>
    <ApplyWorkflowRules xmlns="4e240d41-6d38-4eac-9584-b3f543b50010">Yes</ApplyWorkflowRules>
    <TaxCatchAll xmlns="230e9df3-be65-4c73-a93b-d1236ebd677e">
      <Value>20682</Value>
      <Value>18422</Value>
      <Value>13833</Value>
      <Value>10205</Value>
      <Value>10056</Value>
      <Value>13755</Value>
      <Value>20050</Value>
      <Value>10052</Value>
      <Value>18906</Value>
      <Value>20557</Value>
      <Value>21</Value>
      <Value>14856</Value>
      <Value>12938</Value>
      <Value>18442</Value>
      <Value>19685</Value>
      <Value>10077</Value>
      <Value>20954</Value>
      <Value>17845</Value>
      <Value>20730</Value>
      <Value>19399</Value>
      <Value>10849</Value>
      <Value>10921</Value>
      <Value>15579</Value>
      <Value>17058</Value>
      <Value>13172</Value>
    </TaxCatchAl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10009</Type>
    <SequenceNumber>1004</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C12AFFCC-E1DC-4673-B786-3C88E30A3D8E}">
  <ds:schemaRefs>
    <ds:schemaRef ds:uri="Microsoft.SharePoint.Taxonomy.ContentTypeSync"/>
  </ds:schemaRefs>
</ds:datastoreItem>
</file>

<file path=customXml/itemProps2.xml><?xml version="1.0" encoding="utf-8"?>
<ds:datastoreItem xmlns:ds="http://schemas.openxmlformats.org/officeDocument/2006/customXml" ds:itemID="{C11CD21E-5B4D-41AA-8CC9-0207EAA9F1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e240d41-6d38-4eac-9584-b3f543b50010"/>
    <ds:schemaRef ds:uri="230e9df3-be65-4c73-a93b-d1236ebd677e"/>
    <ds:schemaRef ds:uri="7b813d5f-7206-4d46-95a5-a58185f478af"/>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4D87765-BD76-43B8-A7B8-9DBD5B7B4763}">
  <ds:schemaRefs>
    <ds:schemaRef ds:uri="230e9df3-be65-4c73-a93b-d1236ebd677e"/>
    <ds:schemaRef ds:uri="http://purl.org/dc/elements/1.1/"/>
    <ds:schemaRef ds:uri="http://schemas.microsoft.com/office/2006/metadata/properties"/>
    <ds:schemaRef ds:uri="7b813d5f-7206-4d46-95a5-a58185f478af"/>
    <ds:schemaRef ds:uri="http://schemas.microsoft.com/office/infopath/2007/PartnerControls"/>
    <ds:schemaRef ds:uri="http://purl.org/dc/terms/"/>
    <ds:schemaRef ds:uri="4e240d41-6d38-4eac-9584-b3f543b50010"/>
    <ds:schemaRef ds:uri="http://schemas.openxmlformats.org/package/2006/metadata/core-properties"/>
    <ds:schemaRef ds:uri="http://schemas.microsoft.com/office/2006/documentManagement/types"/>
    <ds:schemaRef ds:uri="http://schemas.microsoft.com/sharepoint/v4"/>
    <ds:schemaRef ds:uri="http://schemas.microsoft.com/sharepoint/v3"/>
    <ds:schemaRef ds:uri="http://www.w3.org/XML/1998/namespace"/>
    <ds:schemaRef ds:uri="http://purl.org/dc/dcmitype/"/>
  </ds:schemaRefs>
</ds:datastoreItem>
</file>

<file path=customXml/itemProps4.xml><?xml version="1.0" encoding="utf-8"?>
<ds:datastoreItem xmlns:ds="http://schemas.openxmlformats.org/officeDocument/2006/customXml" ds:itemID="{637CE760-3C25-48EA-9D92-DCD8CAA51C39}">
  <ds:schemaRefs>
    <ds:schemaRef ds:uri="http://schemas.microsoft.com/sharepoint/v3/contenttype/forms"/>
  </ds:schemaRefs>
</ds:datastoreItem>
</file>

<file path=customXml/itemProps5.xml><?xml version="1.0" encoding="utf-8"?>
<ds:datastoreItem xmlns:ds="http://schemas.openxmlformats.org/officeDocument/2006/customXml" ds:itemID="{E5FD8E07-4E68-4E3F-96BD-4FFA3AC81A1B}">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0</TotalTime>
  <Words>772</Words>
  <Application>Microsoft Office PowerPoint</Application>
  <PresentationFormat>Benutzerdefiniert</PresentationFormat>
  <Paragraphs>185</Paragraphs>
  <Slides>8</Slides>
  <Notes>7</Notes>
  <HiddenSlides>0</HiddenSlides>
  <MMClips>0</MMClips>
  <ScaleCrop>false</ScaleCrop>
  <HeadingPairs>
    <vt:vector size="6" baseType="variant">
      <vt:variant>
        <vt:lpstr>Verwendete Schriftarten</vt:lpstr>
      </vt:variant>
      <vt:variant>
        <vt:i4>10</vt:i4>
      </vt:variant>
      <vt:variant>
        <vt:lpstr>Design</vt:lpstr>
      </vt:variant>
      <vt:variant>
        <vt:i4>1</vt:i4>
      </vt:variant>
      <vt:variant>
        <vt:lpstr>Folientitel</vt:lpstr>
      </vt:variant>
      <vt:variant>
        <vt:i4>8</vt:i4>
      </vt:variant>
    </vt:vector>
  </HeadingPairs>
  <TitlesOfParts>
    <vt:vector size="19" baseType="lpstr">
      <vt:lpstr>Arial Unicode MS</vt:lpstr>
      <vt:lpstr>Arial</vt:lpstr>
      <vt:lpstr>Calibri</vt:lpstr>
      <vt:lpstr>MS PGothic</vt:lpstr>
      <vt:lpstr>MS PGothic</vt:lpstr>
      <vt:lpstr>Segoe</vt:lpstr>
      <vt:lpstr>Segoe UI</vt:lpstr>
      <vt:lpstr>Segoe UI Light</vt:lpstr>
      <vt:lpstr>Segoe UI Semibold</vt:lpstr>
      <vt:lpstr>Wingdings</vt:lpstr>
      <vt:lpstr>1_Azure_2015</vt:lpstr>
      <vt:lpstr>Microsoft Azure </vt:lpstr>
      <vt:lpstr>PowerPoint-Präsentation</vt:lpstr>
      <vt:lpstr>Azure Virtual Networks</vt:lpstr>
      <vt:lpstr>Cross-premises Connectivity</vt:lpstr>
      <vt:lpstr>Identity as the control plane</vt:lpstr>
      <vt:lpstr>Your Directory on the cloud </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EBC Deck FY16 v1.0</dc:title>
  <dc:creator>Tony.Meleg@microsoft.com</dc:creator>
  <cp:lastModifiedBy>Peter Kirchner</cp:lastModifiedBy>
  <cp:revision>538</cp:revision>
  <dcterms:created xsi:type="dcterms:W3CDTF">2015-03-02T23:11:00Z</dcterms:created>
  <dcterms:modified xsi:type="dcterms:W3CDTF">2015-10-21T12:59:33Z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Keyword">
    <vt:lpwstr/>
  </property>
  <property fmtid="{D5CDD505-2E9C-101B-9397-08002B2CF9AE}" pid="3" name="Order">
    <vt:r8>20110500</vt:r8>
  </property>
  <property fmtid="{D5CDD505-2E9C-101B-9397-08002B2CF9AE}" pid="4" name="_dlc_policyId">
    <vt:lpwstr/>
  </property>
  <property fmtid="{D5CDD505-2E9C-101B-9397-08002B2CF9AE}" pid="5" name="Region">
    <vt:lpwstr>17845;#China|0f275d9d-9fcb-4bdb-9fdc-f425e5d35066</vt:lpwstr>
  </property>
  <property fmtid="{D5CDD505-2E9C-101B-9397-08002B2CF9AE}" pid="6" name="Confidentiality">
    <vt:lpwstr>21;#Microsoft confidential|461efa83-0283-486a-a8d5-943328f3693f</vt:lpwstr>
  </property>
  <property fmtid="{D5CDD505-2E9C-101B-9397-08002B2CF9AE}" pid="7" name="ItemType">
    <vt:lpwstr>10849;#customer presentations|18e9ae94-e321-4eea-82d2-ad5b2f470f3c</vt:lpwstr>
  </property>
  <property fmtid="{D5CDD505-2E9C-101B-9397-08002B2CF9AE}" pid="8" name="ContentTypeId">
    <vt:lpwstr>0x010100FF1FAB0DEDE9AF4ABA57B67AF4A9F3210200596A0E07C3E77448942F9A5D1E81E582</vt:lpwstr>
  </property>
  <property fmtid="{D5CDD505-2E9C-101B-9397-08002B2CF9AE}" pid="9" name="Industries">
    <vt:lpwstr/>
  </property>
  <property fmtid="{D5CDD505-2E9C-101B-9397-08002B2CF9AE}" pid="10" name="Event Location">
    <vt:lpwstr>308;#Redmond|c18f3657-b811-49ee-9b08-ce77b3e7702b</vt:lpwstr>
  </property>
  <property fmtid="{D5CDD505-2E9C-101B-9397-08002B2CF9AE}" pid="11" name="Roles">
    <vt:lpwstr>20730;#Telesales Solution Specialist|a293ec10-2fac-46ec-98ae-6149da09be06;#17058;#Solution Sales|170353c6-5135-48bf-b60a-c3b55ac67d1c</vt:lpwstr>
  </property>
  <property fmtid="{D5CDD505-2E9C-101B-9397-08002B2CF9AE}" pid="12" name="Audience">
    <vt:lpwstr/>
  </property>
  <property fmtid="{D5CDD505-2E9C-101B-9397-08002B2CF9AE}" pid="13" name="SMSGDomain">
    <vt:lpwstr>19685;#Microsoft Azure Domain|d600a391-d529-4311-892b-2c05c1ab2538;#20557;#Cloud and Enterprise|adc2fe87-c79a-4ded-a449-3f86b954069d;#13172;#Server and Tools Business|6783548d-8609-4f97-be4a-4ca2616905a6;#13755;#Sales, Marketing, Services Group|ecda8836-a</vt:lpwstr>
  </property>
  <property fmtid="{D5CDD505-2E9C-101B-9397-08002B2CF9AE}" pid="14" name="Competitors">
    <vt:lpwstr/>
  </property>
  <property fmtid="{D5CDD505-2E9C-101B-9397-08002B2CF9AE}" pid="15" name="Event1">
    <vt:lpwstr>605;#BUILD|58542b36-5bf5-46a6-a53f-a41fb7a73785</vt:lpwstr>
  </property>
  <property fmtid="{D5CDD505-2E9C-101B-9397-08002B2CF9AE}" pid="16" name="ItemRetentionFormula">
    <vt:lpwstr/>
  </property>
  <property fmtid="{D5CDD505-2E9C-101B-9397-08002B2CF9AE}" pid="17" name="BusinessArchitecture">
    <vt:lpwstr>19399;#Cloud Platform (sales theme)|ec248454-62d9-485e-995d-0cfad61f7f4c</vt:lpwstr>
  </property>
  <property fmtid="{D5CDD505-2E9C-101B-9397-08002B2CF9AE}" pid="18" name="SMSGTags">
    <vt:lpwstr/>
  </property>
  <property fmtid="{D5CDD505-2E9C-101B-9397-08002B2CF9AE}" pid="19" name="Products">
    <vt:lpwstr>13833;#Microsoft Azure platform|df6aaec2-d07c-4319-b510-15a691aea35b;#10921;#Microsoft Azure|669a3112-5edf-444b-a003-630063601f07</vt:lpwstr>
  </property>
  <property fmtid="{D5CDD505-2E9C-101B-9397-08002B2CF9AE}" pid="20" name="_dlc_DocIdItemGuid">
    <vt:lpwstr>c3e3c2e4-d5e5-4bca-8b59-42b36f690843</vt:lpwstr>
  </property>
  <property fmtid="{D5CDD505-2E9C-101B-9397-08002B2CF9AE}" pid="21" name="Campaign">
    <vt:lpwstr/>
  </property>
  <property fmtid="{D5CDD505-2E9C-101B-9397-08002B2CF9AE}" pid="22" name="EnterpriseDomainTags">
    <vt:lpwstr>18906;#SMSG Readiness|c6595b84-b463-470a-bb46-2a47364645be;#18442;#Cloud and Enterprise Marketing Group|4f75e184-e5aa-4234-a07f-b032d60df254</vt:lpwstr>
  </property>
  <property fmtid="{D5CDD505-2E9C-101B-9397-08002B2CF9AE}" pid="23" name="Segments">
    <vt:lpwstr/>
  </property>
  <property fmtid="{D5CDD505-2E9C-101B-9397-08002B2CF9AE}" pid="24" name="ActivitiesAndPrograms">
    <vt:lpwstr>10205;#Executive Briefing Center|f6f45d27-6c93-466a-8cd5-2846af886eb9;#20682;#Worldwide Inside Sales Readiness|3a4e01ea-907e-4f11-9b1b-2424e207e8d1</vt:lpwstr>
  </property>
  <property fmtid="{D5CDD505-2E9C-101B-9397-08002B2CF9AE}" pid="25" name="Partners">
    <vt:lpwstr/>
  </property>
  <property fmtid="{D5CDD505-2E9C-101B-9397-08002B2CF9AE}" pid="26" name="WorkflowChangePath">
    <vt:lpwstr>d3765c0c-e2b5-4307-934b-d5d862e93ab3,2;d3765c0c-e2b5-4307-934b-d5d862e93ab3,2;d3765c0c-e2b5-4307-934b-d5d862e93ab3,14;d3765c0c-e2b5-4307-934b-d5d862e93ab3,17;d779f5e8-bb23-40fa-a1a5-97eb63737902,3;d779f5e8-bb23-40fa-a1a5-97eb63737902,11;d779f5e8-bb23-40fa</vt:lpwstr>
  </property>
  <property fmtid="{D5CDD505-2E9C-101B-9397-08002B2CF9AE}" pid="27" name="Groups">
    <vt:lpwstr>18422;#Microsoft Azure Marketing|0958c357-5252-473f-8b4e-42f27525a99d;#18906;#SMSG Readiness|c6595b84-b463-470a-bb46-2a47364645be;#18442;#Cloud and Enterprise Marketing Group|4f75e184-e5aa-4234-a07f-b032d60df254</vt:lpwstr>
  </property>
  <property fmtid="{D5CDD505-2E9C-101B-9397-08002B2CF9AE}" pid="28" name="Topics">
    <vt:lpwstr>15579;#readiness|0bad9107-5243-4424-8599-de9537dda9af;#20050;#hub subset|c6bfd112-b986-4a0a-aa8d-90e767bfdfa6;#12938;#inside sales|7c476b68-6f84-4a80-9930-2286afc962a8</vt:lpwstr>
  </property>
  <property fmtid="{D5CDD505-2E9C-101B-9397-08002B2CF9AE}" pid="29" name="Event Venue">
    <vt:lpwstr>309;#Microsoft Conference Center|9ee5e79d-18a6-44c6-bfde-7021198eb4fc</vt:lpwstr>
  </property>
  <property fmtid="{D5CDD505-2E9C-101B-9397-08002B2CF9AE}" pid="30" name="Track">
    <vt:lpwstr/>
  </property>
  <property fmtid="{D5CDD505-2E9C-101B-9397-08002B2CF9AE}" pid="31" name="messageframeworktype">
    <vt:lpwstr/>
  </property>
  <property fmtid="{D5CDD505-2E9C-101B-9397-08002B2CF9AE}" pid="32" name="LastUpdatedByBatchTagging">
    <vt:bool>true</vt:bool>
  </property>
  <property fmtid="{D5CDD505-2E9C-101B-9397-08002B2CF9AE}" pid="33" name="Languages">
    <vt:lpwstr>10056;#English|cb91f272-ce4d-4a7e-9bbf-78b58e3d188d</vt:lpwstr>
  </property>
  <property fmtid="{D5CDD505-2E9C-101B-9397-08002B2CF9AE}" pid="34" name="_docset_NoMedatataSyncRequired">
    <vt:lpwstr>False</vt:lpwstr>
  </property>
  <property fmtid="{D5CDD505-2E9C-101B-9397-08002B2CF9AE}" pid="35" name="SMSGTagsTaxHTField0">
    <vt:lpwstr/>
  </property>
  <property fmtid="{D5CDD505-2E9C-101B-9397-08002B2CF9AE}" pid="36" name="TechnicalLevel">
    <vt:lpwstr/>
  </property>
  <property fmtid="{D5CDD505-2E9C-101B-9397-08002B2CF9AE}" pid="37" name="Audiences">
    <vt:lpwstr>10052;#business decision makers|c5581652-6887-44c0-9e7e-d38ca54728bd;#10077;#IT decision makers|9b4e6e74-580c-4c34-b4d3-48674047e67e</vt:lpwstr>
  </property>
  <property fmtid="{D5CDD505-2E9C-101B-9397-08002B2CF9AE}" pid="38" name="Product">
    <vt:lpwstr/>
  </property>
</Properties>
</file>