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1"/>
  </p:notesMasterIdLst>
  <p:handoutMasterIdLst>
    <p:handoutMasterId r:id="rId12"/>
  </p:handoutMasterIdLst>
  <p:sldIdLst>
    <p:sldId id="409" r:id="rId2"/>
    <p:sldId id="504" r:id="rId3"/>
    <p:sldId id="534" r:id="rId4"/>
    <p:sldId id="548" r:id="rId5"/>
    <p:sldId id="549" r:id="rId6"/>
    <p:sldId id="550" r:id="rId7"/>
    <p:sldId id="551" r:id="rId8"/>
    <p:sldId id="552" r:id="rId9"/>
    <p:sldId id="527" r:id="rId10"/>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04"/>
            <p14:sldId id="534"/>
            <p14:sldId id="548"/>
            <p14:sldId id="549"/>
            <p14:sldId id="550"/>
            <p14:sldId id="551"/>
            <p14:sldId id="552"/>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50" autoAdjust="0"/>
    <p:restoredTop sz="59792" autoAdjust="0"/>
  </p:normalViewPr>
  <p:slideViewPr>
    <p:cSldViewPr snapToGrid="0">
      <p:cViewPr varScale="1">
        <p:scale>
          <a:sx n="67" d="100"/>
          <a:sy n="67" d="100"/>
        </p:scale>
        <p:origin x="1746" y="7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12.10.2015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10/12/2015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976237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037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1EFE40D-E08A-464F-96D6-CEB0B2DD69BC}" type="slidenum">
              <a:rPr lang="en-US" smtClean="0"/>
              <a:t>6</a:t>
            </a:fld>
            <a:endParaRPr lang="en-US"/>
          </a:p>
        </p:txBody>
      </p:sp>
    </p:spTree>
    <p:extLst>
      <p:ext uri="{BB962C8B-B14F-4D97-AF65-F5344CB8AC3E}">
        <p14:creationId xmlns:p14="http://schemas.microsoft.com/office/powerpoint/2010/main" val="63987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10/12/2015 5:10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912" y="233151"/>
            <a:ext cx="11814652" cy="880792"/>
          </a:xfrm>
        </p:spPr>
        <p:txBody>
          <a:bodyPr anchor="t" anchorCtr="0">
            <a:noAutofit/>
          </a:bodyPr>
          <a:lstStyle>
            <a:lvl1pPr>
              <a:defRPr sz="5438" cap="none" spc="-136" baseline="0">
                <a:solidFill>
                  <a:schemeClr val="accent1"/>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9825536"/>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
        <p:nvSpPr>
          <p:cNvPr id="9" name="Body"/>
          <p:cNvSpPr>
            <a:spLocks noGrp="1"/>
          </p:cNvSpPr>
          <p:nvPr>
            <p:ph sz="quarter" idx="10"/>
          </p:nvPr>
        </p:nvSpPr>
        <p:spPr>
          <a:xfrm>
            <a:off x="279893" y="1652508"/>
            <a:ext cx="11847209" cy="487571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1340409"/>
      </p:ext>
    </p:extLst>
  </p:cSld>
  <p:clrMapOvr>
    <a:masterClrMapping/>
  </p:clrMapOvr>
  <p:transition>
    <p:fade/>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4" r:id="rId6"/>
    <p:sldLayoutId id="2147484267" r:id="rId7"/>
    <p:sldLayoutId id="2147484266" r:id="rId8"/>
    <p:sldLayoutId id="2147484268" r:id="rId9"/>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3" Type="http://schemas.openxmlformats.org/officeDocument/2006/relationships/image" Target="../media/image10.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8" Type="http://schemas.openxmlformats.org/officeDocument/2006/relationships/image" Target="../media/image15.png"/><Relationship Id="rId5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Einführung</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7510" y="-61418"/>
            <a:ext cx="13001936" cy="6613083"/>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943" y="792713"/>
            <a:ext cx="12424999" cy="6274443"/>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15745" y="3050352"/>
            <a:ext cx="560155" cy="538044"/>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4648" y="106438"/>
            <a:ext cx="11278512" cy="762588"/>
          </a:xfrm>
        </p:spPr>
        <p:txBody>
          <a:bodyPr/>
          <a:lstStyle/>
          <a:p>
            <a:r>
              <a:rPr lang="en-US" sz="4895" spc="-102" dirty="0" err="1" smtClean="0"/>
              <a:t>Globale</a:t>
            </a:r>
            <a:r>
              <a:rPr lang="en-US" sz="4895" spc="-102" dirty="0" smtClean="0"/>
              <a:t> </a:t>
            </a:r>
            <a:r>
              <a:rPr lang="en-US" sz="4895" spc="-102" dirty="0" err="1" smtClean="0"/>
              <a:t>Verfügbarkeit</a:t>
            </a:r>
            <a:r>
              <a:rPr lang="en-US" sz="4895" spc="-102" dirty="0" smtClean="0"/>
              <a:t> von Microsoft Azure</a:t>
            </a:r>
            <a:br>
              <a:rPr lang="en-US" sz="4895" spc="-102" dirty="0" smtClean="0"/>
            </a:br>
            <a:r>
              <a:rPr lang="en-US" sz="3200" spc="-102" dirty="0" smtClean="0"/>
              <a:t>in 22 </a:t>
            </a:r>
            <a:r>
              <a:rPr lang="en-US" sz="3200" spc="-102" dirty="0" err="1" smtClean="0"/>
              <a:t>Regionen</a:t>
            </a:r>
            <a:endParaRPr lang="en-US" sz="3200" dirty="0">
              <a:solidFill>
                <a:srgbClr val="0070C0"/>
              </a:solidFill>
            </a:endParaRPr>
          </a:p>
        </p:txBody>
      </p:sp>
      <p:sp>
        <p:nvSpPr>
          <p:cNvPr id="67" name="Rectangle 66"/>
          <p:cNvSpPr/>
          <p:nvPr/>
        </p:nvSpPr>
        <p:spPr bwMode="auto">
          <a:xfrm>
            <a:off x="6981057" y="6457967"/>
            <a:ext cx="180038" cy="147965"/>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pc="-102" dirty="0">
              <a:solidFill>
                <a:srgbClr val="FFFFFF"/>
              </a:solidFill>
              <a:latin typeface="Segoe UI Light"/>
              <a:cs typeface="Segoe UI" pitchFamily="34" charset="0"/>
            </a:endParaRPr>
          </a:p>
        </p:txBody>
      </p:sp>
      <p:sp>
        <p:nvSpPr>
          <p:cNvPr id="68" name="Rectangle 67"/>
          <p:cNvSpPr/>
          <p:nvPr/>
        </p:nvSpPr>
        <p:spPr bwMode="auto">
          <a:xfrm>
            <a:off x="6986558" y="6187028"/>
            <a:ext cx="179849" cy="146133"/>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z="800" spc="-102" dirty="0">
              <a:solidFill>
                <a:srgbClr val="FFFFFF"/>
              </a:solidFill>
              <a:cs typeface="Segoe UI" pitchFamily="34" charset="0"/>
            </a:endParaRPr>
          </a:p>
        </p:txBody>
      </p:sp>
      <p:sp>
        <p:nvSpPr>
          <p:cNvPr id="4" name="Rectangle 3"/>
          <p:cNvSpPr/>
          <p:nvPr/>
        </p:nvSpPr>
        <p:spPr>
          <a:xfrm>
            <a:off x="7118557" y="6080235"/>
            <a:ext cx="1202971" cy="350330"/>
          </a:xfrm>
          <a:prstGeom prst="rect">
            <a:avLst/>
          </a:prstGeom>
        </p:spPr>
        <p:txBody>
          <a:bodyPr wrap="none">
            <a:spAutoFit/>
          </a:bodyPr>
          <a:lstStyle/>
          <a:p>
            <a:pPr defTabSz="932441"/>
            <a:r>
              <a:rPr lang="en-US" sz="1632" spc="-30" dirty="0">
                <a:solidFill>
                  <a:srgbClr val="FFB900">
                    <a:lumMod val="50000"/>
                  </a:srgbClr>
                </a:solidFill>
                <a:latin typeface="Segoe UI Light" panose="020B0502040204020203" pitchFamily="34" charset="0"/>
                <a:cs typeface="Segoe UI Light" panose="020B0502040204020203" pitchFamily="34" charset="0"/>
              </a:rPr>
              <a:t>Operational</a:t>
            </a:r>
            <a:endParaRPr lang="en-US" sz="1632" dirty="0">
              <a:solidFill>
                <a:srgbClr val="505050"/>
              </a:solidFill>
            </a:endParaRPr>
          </a:p>
        </p:txBody>
      </p:sp>
      <p:sp>
        <p:nvSpPr>
          <p:cNvPr id="69" name="Rectangle 68"/>
          <p:cNvSpPr/>
          <p:nvPr/>
        </p:nvSpPr>
        <p:spPr>
          <a:xfrm>
            <a:off x="7127252" y="6345052"/>
            <a:ext cx="2653793" cy="350330"/>
          </a:xfrm>
          <a:prstGeom prst="rect">
            <a:avLst/>
          </a:prstGeom>
        </p:spPr>
        <p:txBody>
          <a:bodyPr wrap="none">
            <a:spAutoFit/>
          </a:bodyPr>
          <a:lstStyle/>
          <a:p>
            <a:pPr defTabSz="932441"/>
            <a:r>
              <a:rPr lang="en-US" sz="1632" spc="-30" dirty="0">
                <a:solidFill>
                  <a:srgbClr val="FFB900">
                    <a:lumMod val="50000"/>
                  </a:srgbClr>
                </a:solidFill>
                <a:latin typeface="Segoe UI Light" panose="020B0502040204020203" pitchFamily="34" charset="0"/>
                <a:cs typeface="Segoe UI Light" panose="020B0502040204020203" pitchFamily="34" charset="0"/>
              </a:rPr>
              <a:t>Announced/Not Operational</a:t>
            </a:r>
            <a:endParaRPr lang="en-US" sz="1632" dirty="0">
              <a:solidFill>
                <a:srgbClr val="505050"/>
              </a:solidFill>
            </a:endParaRPr>
          </a:p>
        </p:txBody>
      </p:sp>
      <p:sp>
        <p:nvSpPr>
          <p:cNvPr id="74" name="Rectangle 73"/>
          <p:cNvSpPr/>
          <p:nvPr/>
        </p:nvSpPr>
        <p:spPr bwMode="auto">
          <a:xfrm>
            <a:off x="1875232" y="2377396"/>
            <a:ext cx="64615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Central US</a:t>
            </a:r>
          </a:p>
          <a:p>
            <a:pPr algn="ctr" defTabSz="1242571"/>
            <a:r>
              <a:rPr lang="en-US" sz="800" dirty="0">
                <a:solidFill>
                  <a:schemeClr val="bg1"/>
                </a:solidFill>
                <a:latin typeface="+mj-lt"/>
                <a:ea typeface="Verdana" panose="020B0604030504040204" pitchFamily="34" charset="0"/>
                <a:cs typeface="Arial" panose="020B0604020202020204" pitchFamily="34" charset="0"/>
              </a:rPr>
              <a:t>Iowa</a:t>
            </a:r>
          </a:p>
        </p:txBody>
      </p:sp>
      <p:sp>
        <p:nvSpPr>
          <p:cNvPr id="57" name="Rectangle 56"/>
          <p:cNvSpPr/>
          <p:nvPr/>
        </p:nvSpPr>
        <p:spPr bwMode="auto">
          <a:xfrm>
            <a:off x="973962" y="3194050"/>
            <a:ext cx="61567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West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California</a:t>
            </a:r>
          </a:p>
        </p:txBody>
      </p:sp>
      <p:sp>
        <p:nvSpPr>
          <p:cNvPr id="82" name="Rectangle 81"/>
          <p:cNvSpPr/>
          <p:nvPr/>
        </p:nvSpPr>
        <p:spPr bwMode="auto">
          <a:xfrm>
            <a:off x="5043791" y="2051127"/>
            <a:ext cx="82143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North Europe</a:t>
            </a:r>
          </a:p>
          <a:p>
            <a:pPr algn="ctr" defTabSz="1242571"/>
            <a:r>
              <a:rPr lang="en-US" sz="800" i="1" dirty="0">
                <a:solidFill>
                  <a:schemeClr val="bg1"/>
                </a:solidFill>
                <a:latin typeface="+mj-lt"/>
                <a:ea typeface="Verdana" panose="020B0604030504040204" pitchFamily="34" charset="0"/>
                <a:cs typeface="Arial" panose="020B0604020202020204" pitchFamily="34" charset="0"/>
              </a:rPr>
              <a:t>Ireland</a:t>
            </a:r>
          </a:p>
        </p:txBody>
      </p:sp>
      <p:sp>
        <p:nvSpPr>
          <p:cNvPr id="76" name="Rectangle 75"/>
          <p:cNvSpPr/>
          <p:nvPr/>
        </p:nvSpPr>
        <p:spPr bwMode="auto">
          <a:xfrm>
            <a:off x="4069676" y="3171018"/>
            <a:ext cx="58022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77" name="Rectangle 76"/>
          <p:cNvSpPr/>
          <p:nvPr/>
        </p:nvSpPr>
        <p:spPr bwMode="auto">
          <a:xfrm>
            <a:off x="4357506" y="3587235"/>
            <a:ext cx="6465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US 2</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78" name="Rectangle 77"/>
          <p:cNvSpPr/>
          <p:nvPr/>
        </p:nvSpPr>
        <p:spPr bwMode="auto">
          <a:xfrm>
            <a:off x="3508845" y="3800047"/>
            <a:ext cx="68075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US </a:t>
            </a:r>
            <a:r>
              <a:rPr lang="en-US" sz="800" dirty="0" err="1">
                <a:solidFill>
                  <a:schemeClr val="bg1"/>
                </a:solidFill>
                <a:latin typeface="+mj-lt"/>
                <a:ea typeface="Verdana" panose="020B0604030504040204" pitchFamily="34" charset="0"/>
                <a:cs typeface="Arial" panose="020B0604020202020204" pitchFamily="34" charset="0"/>
              </a:rPr>
              <a:t>Gov</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85" name="Rectangle 84"/>
          <p:cNvSpPr/>
          <p:nvPr/>
        </p:nvSpPr>
        <p:spPr bwMode="auto">
          <a:xfrm>
            <a:off x="2275901" y="1863738"/>
            <a:ext cx="92747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North Central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Illinois</a:t>
            </a:r>
          </a:p>
        </p:txBody>
      </p:sp>
      <p:sp>
        <p:nvSpPr>
          <p:cNvPr id="86" name="Rectangle 85"/>
          <p:cNvSpPr/>
          <p:nvPr/>
        </p:nvSpPr>
        <p:spPr bwMode="auto">
          <a:xfrm>
            <a:off x="1257350" y="2649129"/>
            <a:ext cx="5364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US </a:t>
            </a:r>
            <a:r>
              <a:rPr lang="en-US" sz="800" dirty="0" err="1">
                <a:solidFill>
                  <a:schemeClr val="bg1"/>
                </a:solidFill>
                <a:latin typeface="+mj-lt"/>
                <a:ea typeface="Verdana" panose="020B0604030504040204" pitchFamily="34" charset="0"/>
                <a:cs typeface="Arial" panose="020B0604020202020204" pitchFamily="34" charset="0"/>
              </a:rPr>
              <a:t>Gov</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85227" y="3708879"/>
            <a:ext cx="97194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South Central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Texas</a:t>
            </a:r>
          </a:p>
        </p:txBody>
      </p:sp>
      <p:sp>
        <p:nvSpPr>
          <p:cNvPr id="90" name="Rectangle 89"/>
          <p:cNvSpPr/>
          <p:nvPr/>
        </p:nvSpPr>
        <p:spPr bwMode="auto">
          <a:xfrm>
            <a:off x="4956915" y="5505650"/>
            <a:ext cx="69584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Brazil South</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Sao Paulo</a:t>
            </a:r>
          </a:p>
        </p:txBody>
      </p:sp>
      <p:sp>
        <p:nvSpPr>
          <p:cNvPr id="92" name="Rectangle 91"/>
          <p:cNvSpPr/>
          <p:nvPr/>
        </p:nvSpPr>
        <p:spPr bwMode="auto">
          <a:xfrm>
            <a:off x="6200497" y="2119863"/>
            <a:ext cx="796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West Europe</a:t>
            </a:r>
          </a:p>
          <a:p>
            <a:pPr algn="ctr" defTabSz="1242571"/>
            <a:r>
              <a:rPr lang="en-US" sz="800" i="1" dirty="0">
                <a:solidFill>
                  <a:schemeClr val="bg1"/>
                </a:solidFill>
                <a:latin typeface="+mj-lt"/>
                <a:ea typeface="Verdana" panose="020B0604030504040204" pitchFamily="34" charset="0"/>
                <a:cs typeface="Arial" panose="020B0604020202020204" pitchFamily="34" charset="0"/>
              </a:rPr>
              <a:t>Netherlands</a:t>
            </a:r>
          </a:p>
        </p:txBody>
      </p:sp>
      <p:sp>
        <p:nvSpPr>
          <p:cNvPr id="94" name="Rectangle 93"/>
          <p:cNvSpPr/>
          <p:nvPr/>
        </p:nvSpPr>
        <p:spPr bwMode="auto">
          <a:xfrm>
            <a:off x="9688749" y="2559407"/>
            <a:ext cx="799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a:solidFill>
                  <a:schemeClr val="bg1"/>
                </a:solidFill>
                <a:latin typeface="+mj-lt"/>
                <a:ea typeface="Verdana" panose="020B0604030504040204" pitchFamily="34" charset="0"/>
                <a:cs typeface="Arial" panose="020B0604020202020204" pitchFamily="34" charset="0"/>
              </a:rPr>
              <a:t>China North *</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Beijing</a:t>
            </a:r>
          </a:p>
        </p:txBody>
      </p:sp>
      <p:sp>
        <p:nvSpPr>
          <p:cNvPr id="96" name="Rectangle 95"/>
          <p:cNvSpPr/>
          <p:nvPr/>
        </p:nvSpPr>
        <p:spPr bwMode="auto">
          <a:xfrm>
            <a:off x="8820698" y="2964307"/>
            <a:ext cx="7772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China South *</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Shanghai</a:t>
            </a:r>
          </a:p>
        </p:txBody>
      </p:sp>
      <p:sp>
        <p:nvSpPr>
          <p:cNvPr id="98" name="Rectangle 97"/>
          <p:cNvSpPr/>
          <p:nvPr/>
        </p:nvSpPr>
        <p:spPr bwMode="auto">
          <a:xfrm>
            <a:off x="11080621" y="2876585"/>
            <a:ext cx="69856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Japan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Saitama</a:t>
            </a:r>
          </a:p>
        </p:txBody>
      </p:sp>
      <p:sp>
        <p:nvSpPr>
          <p:cNvPr id="99" name="Rectangle 98"/>
          <p:cNvSpPr/>
          <p:nvPr/>
        </p:nvSpPr>
        <p:spPr bwMode="auto">
          <a:xfrm>
            <a:off x="11080620" y="3342906"/>
            <a:ext cx="73646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Japan West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Osaka</a:t>
            </a:r>
          </a:p>
        </p:txBody>
      </p:sp>
      <p:grpSp>
        <p:nvGrpSpPr>
          <p:cNvPr id="10" name="Group 9"/>
          <p:cNvGrpSpPr/>
          <p:nvPr/>
        </p:nvGrpSpPr>
        <p:grpSpPr>
          <a:xfrm>
            <a:off x="8473045" y="3746910"/>
            <a:ext cx="1086983" cy="749750"/>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ln>
              <a:noFill/>
              <a:tailEnd type="oval" w="med" len="med"/>
            </a:ln>
          </p:spPr>
        </p:pic>
        <p:sp>
          <p:nvSpPr>
            <p:cNvPr id="104" name="Rectangle 103"/>
            <p:cNvSpPr/>
            <p:nvPr/>
          </p:nvSpPr>
          <p:spPr bwMode="auto">
            <a:xfrm>
              <a:off x="8820698" y="3746910"/>
              <a:ext cx="739330"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South</a:t>
              </a:r>
            </a:p>
            <a:p>
              <a:pPr algn="ctr" defTabSz="1242571"/>
              <a:r>
                <a:rPr lang="en-US" sz="800" dirty="0">
                  <a:solidFill>
                    <a:schemeClr val="bg1"/>
                  </a:solidFill>
                  <a:latin typeface="+mj-l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10184869" y="4010982"/>
            <a:ext cx="73618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Asia</a:t>
            </a:r>
          </a:p>
          <a:p>
            <a:pPr algn="ctr" defTabSz="1242571"/>
            <a:r>
              <a:rPr lang="en-US" sz="800" i="1" dirty="0">
                <a:solidFill>
                  <a:schemeClr val="bg1"/>
                </a:solidFill>
                <a:latin typeface="+mj-lt"/>
                <a:ea typeface="Verdana" panose="020B0604030504040204" pitchFamily="34" charset="0"/>
                <a:cs typeface="Arial" panose="020B0604020202020204" pitchFamily="34" charset="0"/>
              </a:rPr>
              <a:t>Hong Kong</a:t>
            </a:r>
          </a:p>
        </p:txBody>
      </p:sp>
      <p:sp>
        <p:nvSpPr>
          <p:cNvPr id="113" name="Rectangle 112"/>
          <p:cNvSpPr/>
          <p:nvPr/>
        </p:nvSpPr>
        <p:spPr bwMode="auto">
          <a:xfrm>
            <a:off x="8461181" y="4541235"/>
            <a:ext cx="63391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SE Asia</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Singapore</a:t>
            </a:r>
          </a:p>
        </p:txBody>
      </p:sp>
      <p:sp>
        <p:nvSpPr>
          <p:cNvPr id="118" name="Rectangle 117"/>
          <p:cNvSpPr/>
          <p:nvPr/>
        </p:nvSpPr>
        <p:spPr bwMode="auto">
          <a:xfrm>
            <a:off x="9328826" y="5621744"/>
            <a:ext cx="103640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Australia South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Victoria</a:t>
            </a:r>
          </a:p>
        </p:txBody>
      </p:sp>
      <p:sp>
        <p:nvSpPr>
          <p:cNvPr id="119" name="Rectangle 118"/>
          <p:cNvSpPr/>
          <p:nvPr/>
        </p:nvSpPr>
        <p:spPr bwMode="auto">
          <a:xfrm>
            <a:off x="10868284" y="5054910"/>
            <a:ext cx="94880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Australia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New South Wales</a:t>
            </a:r>
          </a:p>
        </p:txBody>
      </p:sp>
      <p:sp>
        <p:nvSpPr>
          <p:cNvPr id="8" name="Rectangle 7"/>
          <p:cNvSpPr/>
          <p:nvPr/>
        </p:nvSpPr>
        <p:spPr>
          <a:xfrm>
            <a:off x="6965662" y="6595035"/>
            <a:ext cx="2189805" cy="350330"/>
          </a:xfrm>
          <a:prstGeom prst="rect">
            <a:avLst/>
          </a:prstGeom>
        </p:spPr>
        <p:txBody>
          <a:bodyPr wrap="none">
            <a:spAutoFit/>
          </a:bodyPr>
          <a:lstStyle/>
          <a:p>
            <a:pPr marL="0" lvl="1" defTabSz="932151">
              <a:buSzPct val="100000"/>
            </a:pPr>
            <a:r>
              <a:rPr lang="en-US" sz="1632" spc="-30" dirty="0">
                <a:solidFill>
                  <a:srgbClr val="505050"/>
                </a:solidFill>
                <a:latin typeface="Segoe UI Light" panose="020B0502040204020203" pitchFamily="34" charset="0"/>
                <a:cs typeface="Segoe UI Light" panose="020B0502040204020203" pitchFamily="34" charset="0"/>
              </a:rPr>
              <a:t>* Operated by 21Vianet</a:t>
            </a:r>
          </a:p>
        </p:txBody>
      </p:sp>
      <p:grpSp>
        <p:nvGrpSpPr>
          <p:cNvPr id="9" name="Group 8"/>
          <p:cNvGrpSpPr/>
          <p:nvPr/>
        </p:nvGrpSpPr>
        <p:grpSpPr>
          <a:xfrm>
            <a:off x="8211418" y="3419269"/>
            <a:ext cx="737169" cy="902781"/>
            <a:chOff x="8211418" y="3419269"/>
            <a:chExt cx="737169" cy="902781"/>
          </a:xfrm>
        </p:grpSpPr>
        <p:sp>
          <p:nvSpPr>
            <p:cNvPr id="121" name="Rectangle 120"/>
            <p:cNvSpPr/>
            <p:nvPr/>
          </p:nvSpPr>
          <p:spPr bwMode="auto">
            <a:xfrm>
              <a:off x="8211418" y="3419269"/>
              <a:ext cx="737169"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Central</a:t>
              </a:r>
            </a:p>
            <a:p>
              <a:pPr algn="ctr" defTabSz="1242571"/>
              <a:r>
                <a:rPr lang="en-US" sz="800" dirty="0">
                  <a:solidFill>
                    <a:schemeClr val="bg1"/>
                  </a:solidFill>
                  <a:latin typeface="+mj-l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51382" y="4306256"/>
            <a:ext cx="560155" cy="538044"/>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60029" y="3653241"/>
            <a:ext cx="560155" cy="538044"/>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1836" y="5651343"/>
            <a:ext cx="560155" cy="538044"/>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71342" y="5522951"/>
            <a:ext cx="560155" cy="538044"/>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68455" y="3369652"/>
            <a:ext cx="560155" cy="538044"/>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2230" y="3068929"/>
            <a:ext cx="560155" cy="538044"/>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67820" y="3049191"/>
            <a:ext cx="560155" cy="538044"/>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7297" y="3194051"/>
            <a:ext cx="560155" cy="538044"/>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9095101" y="4579313"/>
            <a:ext cx="433992" cy="14834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833316" y="3926319"/>
            <a:ext cx="351552" cy="27108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209345" y="3337155"/>
            <a:ext cx="839188" cy="30419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662355" y="3467442"/>
            <a:ext cx="418264" cy="6188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753382" y="3063009"/>
            <a:ext cx="327238" cy="264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916699" y="2932255"/>
            <a:ext cx="171590" cy="409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1147019" y="5427759"/>
            <a:ext cx="195667" cy="366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365234" y="5808168"/>
            <a:ext cx="562856" cy="116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93170" y="2565329"/>
            <a:ext cx="560155" cy="538044"/>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1467" y="2530885"/>
            <a:ext cx="560155" cy="538044"/>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273248" y="2492711"/>
            <a:ext cx="325289" cy="34888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2"/>
          </p:cNvCxnSpPr>
          <p:nvPr/>
        </p:nvCxnSpPr>
        <p:spPr>
          <a:xfrm>
            <a:off x="5454511" y="2423975"/>
            <a:ext cx="345659" cy="37799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89636" y="3325377"/>
            <a:ext cx="402706" cy="5509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0318" y="3481445"/>
            <a:ext cx="560155" cy="538044"/>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84997" y="2937124"/>
            <a:ext cx="560155" cy="538044"/>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16914" y="3018449"/>
            <a:ext cx="560155" cy="538044"/>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22927" y="3146055"/>
            <a:ext cx="560155" cy="538044"/>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0595" y="5146049"/>
            <a:ext cx="560155" cy="538044"/>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400736" y="3357442"/>
            <a:ext cx="668940" cy="6182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68676" y="2334779"/>
            <a:ext cx="1316279" cy="912414"/>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Canada East</a:t>
              </a:r>
            </a:p>
            <a:p>
              <a:pPr algn="ctr" defTabSz="1242571"/>
              <a:r>
                <a:rPr lang="en-US" sz="800" dirty="0">
                  <a:solidFill>
                    <a:schemeClr val="bg1"/>
                  </a:solidFill>
                  <a:latin typeface="+mj-l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67704" y="2281069"/>
            <a:ext cx="937436" cy="1104163"/>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Canada Central</a:t>
              </a:r>
            </a:p>
            <a:p>
              <a:pPr algn="ctr" defTabSz="1242571"/>
              <a:r>
                <a:rPr lang="en-US" sz="800" dirty="0">
                  <a:solidFill>
                    <a:schemeClr val="bg1"/>
                  </a:solidFill>
                  <a:latin typeface="+mj-l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739640" y="2236586"/>
            <a:ext cx="359621" cy="10577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98311" y="2750245"/>
            <a:ext cx="769394" cy="45966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57176" y="3755003"/>
            <a:ext cx="460468" cy="14030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93830" y="2835554"/>
            <a:ext cx="1165017" cy="37436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400736" y="3421679"/>
            <a:ext cx="956770" cy="35198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400738" y="3421679"/>
            <a:ext cx="448484" cy="37836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577784" y="5422723"/>
            <a:ext cx="379130" cy="26935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606465" y="3738529"/>
            <a:ext cx="1188239" cy="538044"/>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ln>
              <a:noFill/>
              <a:tailEnd type="oval" w="med" len="med"/>
            </a:ln>
          </p:spPr>
        </p:pic>
        <p:sp>
          <p:nvSpPr>
            <p:cNvPr id="91" name="Rectangle 90"/>
            <p:cNvSpPr/>
            <p:nvPr/>
          </p:nvSpPr>
          <p:spPr bwMode="auto">
            <a:xfrm>
              <a:off x="7606465" y="3913029"/>
              <a:ext cx="693614"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West</a:t>
              </a:r>
            </a:p>
            <a:p>
              <a:pPr algn="ctr" defTabSz="1242571"/>
              <a:r>
                <a:rPr lang="en-US" sz="800" dirty="0">
                  <a:solidFill>
                    <a:schemeClr val="bg1"/>
                  </a:solidFill>
                  <a:latin typeface="+mj-l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8316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250"/>
                                  </p:stCondLst>
                                  <p:childTnLst>
                                    <p:set>
                                      <p:cBhvr>
                                        <p:cTn id="6" dur="1" fill="hold">
                                          <p:stCondLst>
                                            <p:cond delay="0"/>
                                          </p:stCondLst>
                                        </p:cTn>
                                        <p:tgtEl>
                                          <p:spTgt spid="87"/>
                                        </p:tgtEl>
                                        <p:attrNameLst>
                                          <p:attrName>style.visibility</p:attrName>
                                        </p:attrNameLst>
                                      </p:cBhvr>
                                      <p:to>
                                        <p:strVal val="visible"/>
                                      </p:to>
                                    </p:set>
                                    <p:animEffect transition="in" filter="wipe(right)">
                                      <p:cBhvr>
                                        <p:cTn id="7" dur="500"/>
                                        <p:tgtEl>
                                          <p:spTgt spid="87"/>
                                        </p:tgtEl>
                                      </p:cBhvr>
                                    </p:animEffect>
                                  </p:childTnLst>
                                </p:cTn>
                              </p:par>
                            </p:childTnLst>
                          </p:cTn>
                        </p:par>
                        <p:par>
                          <p:cTn id="8" fill="hold">
                            <p:stCondLst>
                              <p:cond delay="1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225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75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325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439" y="6229600"/>
            <a:ext cx="280540" cy="2851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chemeClr val="accent1"/>
              </a:solidFill>
              <a:latin typeface="Segoe UI"/>
            </a:endParaRPr>
          </a:p>
        </p:txBody>
      </p:sp>
      <p:sp>
        <p:nvSpPr>
          <p:cNvPr id="2" name="Title 1"/>
          <p:cNvSpPr>
            <a:spLocks noGrp="1"/>
          </p:cNvSpPr>
          <p:nvPr>
            <p:ph type="title"/>
          </p:nvPr>
        </p:nvSpPr>
        <p:spPr>
          <a:noFill/>
        </p:spPr>
        <p:txBody>
          <a:bodyPr/>
          <a:lstStyle/>
          <a:p>
            <a:r>
              <a:rPr lang="de-DE" dirty="0" smtClean="0"/>
              <a:t>Dienstmodelle</a:t>
            </a:r>
            <a:endParaRPr lang="en-US" dirty="0"/>
          </a:p>
        </p:txBody>
      </p:sp>
      <p:sp>
        <p:nvSpPr>
          <p:cNvPr id="39" name="Text Placeholder 18"/>
          <p:cNvSpPr txBox="1">
            <a:spLocks/>
          </p:cNvSpPr>
          <p:nvPr/>
        </p:nvSpPr>
        <p:spPr>
          <a:xfrm>
            <a:off x="355318" y="1134931"/>
            <a:ext cx="11860966" cy="44596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040">
              <a:buNone/>
            </a:pPr>
            <a:endParaRPr lang="en-US" sz="2038" cap="all" dirty="0">
              <a:solidFill>
                <a:srgbClr val="FFFFFF"/>
              </a:solidFill>
              <a:latin typeface="Segoe UI"/>
            </a:endParaRPr>
          </a:p>
        </p:txBody>
      </p:sp>
      <p:sp>
        <p:nvSpPr>
          <p:cNvPr id="6" name="Rectangle 5"/>
          <p:cNvSpPr/>
          <p:nvPr/>
        </p:nvSpPr>
        <p:spPr>
          <a:xfrm>
            <a:off x="5288617" y="6215334"/>
            <a:ext cx="983990" cy="318043"/>
          </a:xfrm>
          <a:prstGeom prst="rect">
            <a:avLst/>
          </a:prstGeom>
        </p:spPr>
        <p:txBody>
          <a:bodyPr wrap="none">
            <a:spAutoFit/>
          </a:bodyPr>
          <a:lstStyle/>
          <a:p>
            <a:pPr defTabSz="931862"/>
            <a:r>
              <a:rPr lang="en-US" sz="1427" dirty="0">
                <a:solidFill>
                  <a:schemeClr val="accent1"/>
                </a:solidFill>
                <a:latin typeface="Segoe UI"/>
              </a:rPr>
              <a:t>Customer</a:t>
            </a:r>
          </a:p>
        </p:txBody>
      </p:sp>
      <p:sp>
        <p:nvSpPr>
          <p:cNvPr id="28" name="Rectangle 27"/>
          <p:cNvSpPr/>
          <p:nvPr/>
        </p:nvSpPr>
        <p:spPr>
          <a:xfrm>
            <a:off x="7310939" y="6229600"/>
            <a:ext cx="280540" cy="2851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defTabSz="931862"/>
            <a:endParaRPr lang="en-US" sz="1834" dirty="0">
              <a:solidFill>
                <a:schemeClr val="accent1"/>
              </a:solidFill>
              <a:latin typeface="Segoe UI"/>
            </a:endParaRPr>
          </a:p>
        </p:txBody>
      </p:sp>
      <p:sp>
        <p:nvSpPr>
          <p:cNvPr id="29" name="Rectangle 28"/>
          <p:cNvSpPr/>
          <p:nvPr/>
        </p:nvSpPr>
        <p:spPr>
          <a:xfrm>
            <a:off x="7696355" y="6215334"/>
            <a:ext cx="873954" cy="318081"/>
          </a:xfrm>
          <a:prstGeom prst="rect">
            <a:avLst/>
          </a:prstGeom>
        </p:spPr>
        <p:txBody>
          <a:bodyPr wrap="none">
            <a:spAutoFit/>
          </a:bodyPr>
          <a:lstStyle/>
          <a:p>
            <a:pPr defTabSz="931862"/>
            <a:r>
              <a:rPr lang="en-US" sz="1427" dirty="0">
                <a:solidFill>
                  <a:schemeClr val="accent1"/>
                </a:solidFill>
                <a:latin typeface="Segoe UI"/>
              </a:rPr>
              <a:t>Provider</a:t>
            </a:r>
          </a:p>
        </p:txBody>
      </p:sp>
      <p:grpSp>
        <p:nvGrpSpPr>
          <p:cNvPr id="4" name="Group 3"/>
          <p:cNvGrpSpPr/>
          <p:nvPr/>
        </p:nvGrpSpPr>
        <p:grpSpPr>
          <a:xfrm>
            <a:off x="2925917" y="1825762"/>
            <a:ext cx="7580561" cy="4094566"/>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SaaS</a:t>
              </a:r>
            </a:p>
          </p:txBody>
        </p:sp>
        <p:sp>
          <p:nvSpPr>
            <p:cNvPr id="93" name="Rectangle 92"/>
            <p:cNvSpPr/>
            <p:nvPr/>
          </p:nvSpPr>
          <p:spPr>
            <a:xfrm>
              <a:off x="3824993" y="5143832"/>
              <a:ext cx="7083985" cy="368055"/>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70088" y="2307613"/>
            <a:ext cx="1867926" cy="3612713"/>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236707801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Overview</a:t>
            </a:r>
            <a:endParaRPr lang="en-US" dirty="0"/>
          </a:p>
        </p:txBody>
      </p:sp>
      <p:sp>
        <p:nvSpPr>
          <p:cNvPr id="3" name="Content Placeholder 2"/>
          <p:cNvSpPr>
            <a:spLocks noGrp="1"/>
          </p:cNvSpPr>
          <p:nvPr>
            <p:ph sz="quarter" idx="12"/>
          </p:nvPr>
        </p:nvSpPr>
        <p:spPr/>
        <p:txBody>
          <a:bodyPr/>
          <a:lstStyle/>
          <a:p>
            <a:r>
              <a:rPr lang="en-US" smtClean="0"/>
              <a:t>Application Lifecycle Container</a:t>
            </a:r>
          </a:p>
          <a:p>
            <a:r>
              <a:rPr lang="en-US" smtClean="0"/>
              <a:t>Available in Preview Portal</a:t>
            </a:r>
          </a:p>
          <a:p>
            <a:r>
              <a:rPr lang="en-US" smtClean="0"/>
              <a:t>Consistent Management Layer</a:t>
            </a:r>
          </a:p>
          <a:p>
            <a:r>
              <a:rPr lang="en-US" smtClean="0"/>
              <a:t>Resources are created into a Resource Group explicitly</a:t>
            </a:r>
          </a:p>
          <a:p>
            <a:pPr lvl="1"/>
            <a:r>
              <a:rPr lang="en-US" smtClean="0"/>
              <a:t>ARM Template (JSON)</a:t>
            </a:r>
          </a:p>
          <a:p>
            <a:pPr lvl="1"/>
            <a:r>
              <a:rPr lang="en-US" smtClean="0"/>
              <a:t>PowerShell</a:t>
            </a:r>
          </a:p>
          <a:p>
            <a:pPr lvl="1"/>
            <a:r>
              <a:rPr lang="en-US" smtClean="0"/>
              <a:t>Azure CLI tools</a:t>
            </a:r>
          </a:p>
          <a:p>
            <a:pPr lvl="1"/>
            <a:r>
              <a:rPr lang="en-US" smtClean="0"/>
              <a:t>Portal creation experience coming soon </a:t>
            </a:r>
          </a:p>
          <a:p>
            <a:endParaRPr lang="en-US" smtClean="0"/>
          </a:p>
          <a:p>
            <a:endParaRPr lang="en-US" smtClean="0"/>
          </a:p>
          <a:p>
            <a:pPr lvl="1"/>
            <a:endParaRPr lang="en-US" altLang="zh-CN" dirty="0"/>
          </a:p>
        </p:txBody>
      </p:sp>
    </p:spTree>
    <p:extLst>
      <p:ext uri="{BB962C8B-B14F-4D97-AF65-F5344CB8AC3E}">
        <p14:creationId xmlns:p14="http://schemas.microsoft.com/office/powerpoint/2010/main" val="206954695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Groups</a:t>
            </a:r>
            <a:endParaRPr lang="en-US" dirty="0"/>
          </a:p>
        </p:txBody>
      </p:sp>
      <p:sp>
        <p:nvSpPr>
          <p:cNvPr id="3" name="Content Placeholder 2"/>
          <p:cNvSpPr>
            <a:spLocks noGrp="1"/>
          </p:cNvSpPr>
          <p:nvPr>
            <p:ph sz="quarter" idx="12"/>
          </p:nvPr>
        </p:nvSpPr>
        <p:spPr/>
        <p:txBody>
          <a:bodyPr/>
          <a:lstStyle/>
          <a:p>
            <a:r>
              <a:rPr lang="en-US" dirty="0" smtClean="0"/>
              <a:t>Containers of multiple Resources</a:t>
            </a:r>
          </a:p>
          <a:p>
            <a:r>
              <a:rPr lang="en-US" dirty="0" smtClean="0"/>
              <a:t>Every Resource must exist in one and only one Resource Group</a:t>
            </a:r>
          </a:p>
          <a:p>
            <a:r>
              <a:rPr lang="en-US" dirty="0" smtClean="0"/>
              <a:t>Unit of management</a:t>
            </a:r>
          </a:p>
          <a:p>
            <a:pPr lvl="1"/>
            <a:r>
              <a:rPr lang="en-US" dirty="0" smtClean="0"/>
              <a:t>Lifecycle</a:t>
            </a:r>
          </a:p>
          <a:p>
            <a:pPr lvl="1"/>
            <a:r>
              <a:rPr lang="en-US" dirty="0" smtClean="0"/>
              <a:t>Identity</a:t>
            </a:r>
          </a:p>
          <a:p>
            <a:pPr lvl="1"/>
            <a:r>
              <a:rPr lang="en-US" dirty="0" smtClean="0"/>
              <a:t>Grouping</a:t>
            </a:r>
          </a:p>
          <a:p>
            <a:pPr lvl="1"/>
            <a:endParaRPr lang="en-US" dirty="0" smtClean="0"/>
          </a:p>
          <a:p>
            <a:endParaRPr lang="en-US" dirty="0" smtClean="0"/>
          </a:p>
          <a:p>
            <a:pPr lvl="1"/>
            <a:endParaRPr lang="en-US" altLang="zh-CN" dirty="0"/>
          </a:p>
        </p:txBody>
      </p:sp>
      <p:pic>
        <p:nvPicPr>
          <p:cNvPr id="5" name="Picture 4"/>
          <p:cNvPicPr>
            <a:picLocks noChangeAspect="1"/>
          </p:cNvPicPr>
          <p:nvPr/>
        </p:nvPicPr>
        <p:blipFill>
          <a:blip r:embed="rId3"/>
          <a:stretch>
            <a:fillRect/>
          </a:stretch>
        </p:blipFill>
        <p:spPr>
          <a:xfrm>
            <a:off x="5454974" y="3183936"/>
            <a:ext cx="6706863" cy="3616364"/>
          </a:xfrm>
          <a:prstGeom prst="rect">
            <a:avLst/>
          </a:prstGeom>
          <a:solidFill>
            <a:schemeClr val="bg1">
              <a:lumMod val="75000"/>
            </a:schemeClr>
          </a:solidFill>
          <a:ln>
            <a:solidFill>
              <a:schemeClr val="bg1"/>
            </a:soli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49126585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Templates</a:t>
            </a:r>
            <a:endParaRPr lang="en-US" dirty="0"/>
          </a:p>
        </p:txBody>
      </p:sp>
      <p:sp>
        <p:nvSpPr>
          <p:cNvPr id="3" name="Content Placeholder 2"/>
          <p:cNvSpPr>
            <a:spLocks noGrp="1"/>
          </p:cNvSpPr>
          <p:nvPr>
            <p:ph sz="quarter" idx="12"/>
          </p:nvPr>
        </p:nvSpPr>
        <p:spPr/>
        <p:txBody>
          <a:bodyPr/>
          <a:lstStyle/>
          <a:p>
            <a:r>
              <a:rPr lang="en-US" dirty="0" smtClean="0"/>
              <a:t>Azure Templates can:</a:t>
            </a:r>
          </a:p>
          <a:p>
            <a:pPr lvl="1"/>
            <a:r>
              <a:rPr lang="en-US" dirty="0" smtClean="0"/>
              <a:t>Ensure </a:t>
            </a:r>
            <a:r>
              <a:rPr lang="en-US" dirty="0" err="1" smtClean="0"/>
              <a:t>Idempotency</a:t>
            </a:r>
            <a:endParaRPr lang="en-US" dirty="0" smtClean="0"/>
          </a:p>
          <a:p>
            <a:pPr lvl="1"/>
            <a:r>
              <a:rPr lang="en-US" dirty="0" smtClean="0"/>
              <a:t>Simplify Orchestration</a:t>
            </a:r>
          </a:p>
          <a:p>
            <a:pPr lvl="1"/>
            <a:r>
              <a:rPr lang="en-US" dirty="0" smtClean="0"/>
              <a:t>Provide Cross-Resource Configuration </a:t>
            </a:r>
            <a:br>
              <a:rPr lang="en-US" dirty="0" smtClean="0"/>
            </a:br>
            <a:r>
              <a:rPr lang="en-US" dirty="0" smtClean="0"/>
              <a:t>and Update Support </a:t>
            </a:r>
          </a:p>
          <a:p>
            <a:r>
              <a:rPr lang="en-US" dirty="0" smtClean="0"/>
              <a:t>Azure Templates are: </a:t>
            </a:r>
          </a:p>
          <a:p>
            <a:pPr lvl="1"/>
            <a:r>
              <a:rPr lang="en-US" dirty="0" smtClean="0"/>
              <a:t>Source file, checked-in</a:t>
            </a:r>
          </a:p>
          <a:p>
            <a:pPr lvl="1"/>
            <a:r>
              <a:rPr lang="en-US" dirty="0" smtClean="0"/>
              <a:t>Specifies resources and dependencies </a:t>
            </a:r>
            <a:br>
              <a:rPr lang="en-US" dirty="0" smtClean="0"/>
            </a:br>
            <a:r>
              <a:rPr lang="en-US" dirty="0" smtClean="0"/>
              <a:t>(VMs, </a:t>
            </a:r>
            <a:r>
              <a:rPr lang="en-US" dirty="0" err="1" smtClean="0"/>
              <a:t>WebApps</a:t>
            </a:r>
            <a:r>
              <a:rPr lang="en-US" dirty="0" smtClean="0"/>
              <a:t>, DBs) and connections </a:t>
            </a:r>
            <a:br>
              <a:rPr lang="en-US" dirty="0" smtClean="0"/>
            </a:br>
            <a:r>
              <a:rPr lang="en-US" dirty="0" smtClean="0"/>
              <a:t>(</a:t>
            </a:r>
            <a:r>
              <a:rPr lang="en-US" dirty="0" err="1" smtClean="0"/>
              <a:t>config</a:t>
            </a:r>
            <a:r>
              <a:rPr lang="en-US" dirty="0" smtClean="0"/>
              <a:t>, LB sets)</a:t>
            </a:r>
          </a:p>
          <a:p>
            <a:pPr lvl="1"/>
            <a:r>
              <a:rPr lang="en-US" dirty="0" smtClean="0"/>
              <a:t>Parametrized input/output</a:t>
            </a:r>
          </a:p>
          <a:p>
            <a:pPr lvl="2"/>
            <a:endParaRPr lang="en-US" altLang="zh-CN" dirty="0"/>
          </a:p>
        </p:txBody>
      </p:sp>
      <p:grpSp>
        <p:nvGrpSpPr>
          <p:cNvPr id="6" name="Group 4"/>
          <p:cNvGrpSpPr>
            <a:grpSpLocks noChangeAspect="1"/>
          </p:cNvGrpSpPr>
          <p:nvPr/>
        </p:nvGrpSpPr>
        <p:grpSpPr bwMode="auto">
          <a:xfrm>
            <a:off x="6530643" y="1938248"/>
            <a:ext cx="5478708" cy="4546294"/>
            <a:chOff x="2863" y="318"/>
            <a:chExt cx="4354" cy="3613"/>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9"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0"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1"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2"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3"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4"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5"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6"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7"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8"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9"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0" name="Rectangle 16"/>
            <p:cNvSpPr>
              <a:spLocks noChangeArrowheads="1"/>
            </p:cNvSpPr>
            <p:nvPr/>
          </p:nvSpPr>
          <p:spPr bwMode="auto">
            <a:xfrm>
              <a:off x="3398" y="2838"/>
              <a:ext cx="7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73">
                <a:solidFill>
                  <a:srgbClr val="00B0F0"/>
                </a:solidFill>
              </a:endParaRPr>
            </a:p>
          </p:txBody>
        </p:sp>
        <p:sp>
          <p:nvSpPr>
            <p:cNvPr id="21"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2"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3"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4"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5"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6"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7"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8"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9"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0"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1"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2"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3"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4"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5" name="Rectangle 31"/>
            <p:cNvSpPr>
              <a:spLocks noChangeArrowheads="1"/>
            </p:cNvSpPr>
            <p:nvPr/>
          </p:nvSpPr>
          <p:spPr bwMode="auto">
            <a:xfrm>
              <a:off x="4884" y="2838"/>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73">
                <a:solidFill>
                  <a:srgbClr val="00B0F0"/>
                </a:solidFill>
              </a:endParaRPr>
            </a:p>
          </p:txBody>
        </p:sp>
        <p:sp>
          <p:nvSpPr>
            <p:cNvPr id="36"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7"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8"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9"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0"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1"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2"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3"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4"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5"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6"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7"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8"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9"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0"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1" name="Rectangle 47"/>
            <p:cNvSpPr>
              <a:spLocks noChangeArrowheads="1"/>
            </p:cNvSpPr>
            <p:nvPr/>
          </p:nvSpPr>
          <p:spPr bwMode="auto">
            <a:xfrm>
              <a:off x="6417" y="2788"/>
              <a:ext cx="5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73">
                <a:solidFill>
                  <a:srgbClr val="00B0F0"/>
                </a:solidFill>
              </a:endParaRPr>
            </a:p>
          </p:txBody>
        </p:sp>
        <p:sp>
          <p:nvSpPr>
            <p:cNvPr id="52" name="Rectangle 48"/>
            <p:cNvSpPr>
              <a:spLocks noChangeArrowheads="1"/>
            </p:cNvSpPr>
            <p:nvPr/>
          </p:nvSpPr>
          <p:spPr bwMode="auto">
            <a:xfrm>
              <a:off x="6417" y="2933"/>
              <a:ext cx="7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73">
                  <a:solidFill>
                    <a:srgbClr val="FFFFFF"/>
                  </a:solidFill>
                  <a:latin typeface="Segoe Pro Display Light" panose="020B0302040504020203" pitchFamily="34" charset="0"/>
                </a:rPr>
                <a:t>Machines</a:t>
              </a:r>
              <a:endParaRPr lang="en-US" altLang="en-US" sz="1873">
                <a:solidFill>
                  <a:srgbClr val="00B0F0"/>
                </a:solidFill>
              </a:endParaRPr>
            </a:p>
          </p:txBody>
        </p:sp>
        <p:sp>
          <p:nvSpPr>
            <p:cNvPr id="53"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4"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5"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6"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7"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8" name="Rectangle 54"/>
            <p:cNvSpPr>
              <a:spLocks noChangeArrowheads="1"/>
            </p:cNvSpPr>
            <p:nvPr/>
          </p:nvSpPr>
          <p:spPr bwMode="auto">
            <a:xfrm>
              <a:off x="4731" y="523"/>
              <a:ext cx="5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SQL-A</a:t>
              </a:r>
              <a:endParaRPr lang="en-US" altLang="en-US" sz="1428" dirty="0">
                <a:solidFill>
                  <a:srgbClr val="00B0F0"/>
                </a:solidFill>
              </a:endParaRPr>
            </a:p>
          </p:txBody>
        </p:sp>
        <p:sp>
          <p:nvSpPr>
            <p:cNvPr id="59" name="Rectangle 55"/>
            <p:cNvSpPr>
              <a:spLocks noChangeArrowheads="1"/>
            </p:cNvSpPr>
            <p:nvPr/>
          </p:nvSpPr>
          <p:spPr bwMode="auto">
            <a:xfrm>
              <a:off x="4671" y="738"/>
              <a:ext cx="7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Website</a:t>
              </a:r>
              <a:endParaRPr lang="en-US" altLang="en-US" sz="1428" dirty="0">
                <a:solidFill>
                  <a:srgbClr val="00B0F0"/>
                </a:solidFill>
              </a:endParaRPr>
            </a:p>
          </p:txBody>
        </p:sp>
        <p:sp>
          <p:nvSpPr>
            <p:cNvPr id="60" name="Rectangle 56"/>
            <p:cNvSpPr>
              <a:spLocks noChangeArrowheads="1"/>
            </p:cNvSpPr>
            <p:nvPr/>
          </p:nvSpPr>
          <p:spPr bwMode="auto">
            <a:xfrm>
              <a:off x="4744" y="1020"/>
              <a:ext cx="5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418"/>
              <a:r>
                <a:rPr lang="en-US" altLang="en-US" sz="816" b="1" dirty="0">
                  <a:solidFill>
                    <a:srgbClr val="414042"/>
                  </a:solidFill>
                  <a:latin typeface="Segoe Pro Display Semibold" panose="020B0702040504020203" pitchFamily="34" charset="0"/>
                </a:rPr>
                <a:t>[SQL CONFIG] </a:t>
              </a:r>
              <a:br>
                <a:rPr lang="en-US" altLang="en-US" sz="816" b="1" dirty="0">
                  <a:solidFill>
                    <a:srgbClr val="414042"/>
                  </a:solidFill>
                  <a:latin typeface="Segoe Pro Display Semibold" panose="020B0702040504020203" pitchFamily="34" charset="0"/>
                </a:rPr>
              </a:br>
              <a:r>
                <a:rPr lang="en-US" altLang="en-US" sz="816" b="1" dirty="0">
                  <a:solidFill>
                    <a:srgbClr val="414042"/>
                  </a:solidFill>
                  <a:latin typeface="Segoe Pro Display Semibold" panose="020B0702040504020203" pitchFamily="34" charset="0"/>
                </a:rPr>
                <a:t>VM (2x)</a:t>
              </a:r>
              <a:endParaRPr lang="en-US" altLang="en-US" sz="1873" dirty="0">
                <a:solidFill>
                  <a:srgbClr val="00B0F0"/>
                </a:solidFill>
              </a:endParaRPr>
            </a:p>
          </p:txBody>
        </p:sp>
        <p:sp>
          <p:nvSpPr>
            <p:cNvPr id="61"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2"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3"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4"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5"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6"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7"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8"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9"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0"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1" name="Freeform 67"/>
            <p:cNvSpPr>
              <a:spLocks/>
            </p:cNvSpPr>
            <p:nvPr/>
          </p:nvSpPr>
          <p:spPr bwMode="auto">
            <a:xfrm>
              <a:off x="6193" y="2049"/>
              <a:ext cx="829" cy="26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2" name="Rectangle 68"/>
            <p:cNvSpPr>
              <a:spLocks noChangeArrowheads="1"/>
            </p:cNvSpPr>
            <p:nvPr/>
          </p:nvSpPr>
          <p:spPr bwMode="auto">
            <a:xfrm>
              <a:off x="623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3" name="Freeform 69"/>
            <p:cNvSpPr>
              <a:spLocks/>
            </p:cNvSpPr>
            <p:nvPr/>
          </p:nvSpPr>
          <p:spPr bwMode="auto">
            <a:xfrm>
              <a:off x="4531" y="2081"/>
              <a:ext cx="867" cy="225"/>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4" name="Rectangle 70"/>
            <p:cNvSpPr>
              <a:spLocks noChangeArrowheads="1"/>
            </p:cNvSpPr>
            <p:nvPr/>
          </p:nvSpPr>
          <p:spPr bwMode="auto">
            <a:xfrm>
              <a:off x="458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5"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6"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7"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8"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9" name="Rectangle 75"/>
            <p:cNvSpPr>
              <a:spLocks noChangeArrowheads="1"/>
            </p:cNvSpPr>
            <p:nvPr/>
          </p:nvSpPr>
          <p:spPr bwMode="auto">
            <a:xfrm>
              <a:off x="3999" y="3702"/>
              <a:ext cx="1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SQL</a:t>
              </a:r>
              <a:endParaRPr lang="en-US" altLang="en-US" sz="1873" dirty="0">
                <a:solidFill>
                  <a:srgbClr val="00B0F0"/>
                </a:solidFill>
              </a:endParaRPr>
            </a:p>
          </p:txBody>
        </p:sp>
        <p:sp>
          <p:nvSpPr>
            <p:cNvPr id="80" name="Rectangle 76"/>
            <p:cNvSpPr>
              <a:spLocks noChangeArrowheads="1"/>
            </p:cNvSpPr>
            <p:nvPr/>
          </p:nvSpPr>
          <p:spPr bwMode="auto">
            <a:xfrm>
              <a:off x="4204" y="3702"/>
              <a:ext cx="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endParaRPr lang="en-US" altLang="en-US" sz="1873" dirty="0">
                <a:solidFill>
                  <a:srgbClr val="00B0F0"/>
                </a:solidFill>
              </a:endParaRPr>
            </a:p>
          </p:txBody>
        </p:sp>
        <p:sp>
          <p:nvSpPr>
            <p:cNvPr id="81" name="Rectangle 77"/>
            <p:cNvSpPr>
              <a:spLocks noChangeArrowheads="1"/>
            </p:cNvSpPr>
            <p:nvPr/>
          </p:nvSpPr>
          <p:spPr bwMode="auto">
            <a:xfrm>
              <a:off x="4202" y="3702"/>
              <a:ext cx="3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CONFIG</a:t>
              </a:r>
              <a:endParaRPr lang="en-US" altLang="en-US" sz="1873" dirty="0">
                <a:solidFill>
                  <a:srgbClr val="00B0F0"/>
                </a:solidFill>
              </a:endParaRPr>
            </a:p>
          </p:txBody>
        </p:sp>
      </p:grpSp>
      <p:sp>
        <p:nvSpPr>
          <p:cNvPr id="82" name="Rectangle 81"/>
          <p:cNvSpPr/>
          <p:nvPr/>
        </p:nvSpPr>
        <p:spPr bwMode="auto">
          <a:xfrm>
            <a:off x="9783032" y="2386566"/>
            <a:ext cx="2529462" cy="856814"/>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t" anchorCtr="0"/>
          <a:lstStyle/>
          <a:p>
            <a:pPr defTabSz="950778"/>
            <a:r>
              <a:rPr lang="en-US" sz="1224" dirty="0">
                <a:solidFill>
                  <a:schemeClr val="tx2"/>
                </a:solidFill>
                <a:ea typeface="Segoe UI" pitchFamily="34" charset="0"/>
                <a:cs typeface="Segoe UI" pitchFamily="34" charset="0"/>
              </a:rPr>
              <a:t>Instantiation of repeatable config.</a:t>
            </a:r>
            <a:endParaRPr lang="en-US" sz="1071" dirty="0">
              <a:solidFill>
                <a:schemeClr val="tx2"/>
              </a:solidFill>
              <a:ea typeface="Segoe UI" pitchFamily="34" charset="0"/>
              <a:cs typeface="Segoe UI" pitchFamily="34" charset="0"/>
            </a:endParaRPr>
          </a:p>
          <a:p>
            <a:pPr defTabSz="950778"/>
            <a:r>
              <a:rPr lang="en-US" sz="1122" i="1" dirty="0">
                <a:solidFill>
                  <a:schemeClr val="tx2"/>
                </a:solidFill>
                <a:ea typeface="Segoe UI" pitchFamily="34" charset="0"/>
                <a:cs typeface="Segoe UI" pitchFamily="34" charset="0"/>
              </a:rPr>
              <a:t>Configuration </a:t>
            </a:r>
            <a:r>
              <a:rPr lang="en-US" sz="1122" i="1" dirty="0">
                <a:solidFill>
                  <a:schemeClr val="tx2"/>
                </a:solidFill>
                <a:ea typeface="Segoe UI" pitchFamily="34" charset="0"/>
                <a:cs typeface="Segoe UI" pitchFamily="34" charset="0"/>
                <a:sym typeface="Wingdings" panose="05000000000000000000" pitchFamily="2" charset="2"/>
              </a:rPr>
              <a:t> </a:t>
            </a:r>
            <a:r>
              <a:rPr lang="en-US" sz="1122" i="1" dirty="0">
                <a:solidFill>
                  <a:schemeClr val="tx2"/>
                </a:solidFill>
                <a:ea typeface="Segoe UI" pitchFamily="34" charset="0"/>
                <a:cs typeface="Segoe UI" pitchFamily="34" charset="0"/>
              </a:rPr>
              <a:t>Resource Group</a:t>
            </a:r>
          </a:p>
        </p:txBody>
      </p:sp>
    </p:spTree>
    <p:extLst>
      <p:ext uri="{BB962C8B-B14F-4D97-AF65-F5344CB8AC3E}">
        <p14:creationId xmlns:p14="http://schemas.microsoft.com/office/powerpoint/2010/main" val="367999862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Beispielumgebung</a:t>
            </a:r>
            <a:endParaRPr lang="de-DE"/>
          </a:p>
        </p:txBody>
      </p:sp>
      <p:sp>
        <p:nvSpPr>
          <p:cNvPr id="3" name="Inhaltsplatzhalter 2"/>
          <p:cNvSpPr>
            <a:spLocks noGrp="1"/>
          </p:cNvSpPr>
          <p:nvPr>
            <p:ph sz="quarter" idx="12"/>
          </p:nvPr>
        </p:nvSpPr>
        <p:spPr/>
        <p:txBody>
          <a:bodyPr/>
          <a:lstStyle/>
          <a:p>
            <a:endParaRPr lang="de-DE"/>
          </a:p>
        </p:txBody>
      </p:sp>
    </p:spTree>
    <p:extLst>
      <p:ext uri="{BB962C8B-B14F-4D97-AF65-F5344CB8AC3E}">
        <p14:creationId xmlns:p14="http://schemas.microsoft.com/office/powerpoint/2010/main" val="38842997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529</Words>
  <Application>Microsoft Office PowerPoint</Application>
  <PresentationFormat>Benutzerdefiniert</PresentationFormat>
  <Paragraphs>228</Paragraphs>
  <Slides>9</Slides>
  <Notes>6</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9</vt:i4>
      </vt:variant>
    </vt:vector>
  </HeadingPairs>
  <TitlesOfParts>
    <vt:vector size="22" baseType="lpstr">
      <vt:lpstr>Arial Unicode MS</vt:lpstr>
      <vt:lpstr>Arial</vt:lpstr>
      <vt:lpstr>Calibri</vt:lpstr>
      <vt:lpstr>ＭＳ Ｐゴシック</vt:lpstr>
      <vt:lpstr>ＭＳ Ｐゴシック</vt:lpstr>
      <vt:lpstr>Segoe Pro Display Light</vt:lpstr>
      <vt:lpstr>Segoe Pro Display Semibold</vt:lpstr>
      <vt:lpstr>Segoe UI</vt:lpstr>
      <vt:lpstr>Segoe UI Light</vt:lpstr>
      <vt:lpstr>Segoe UI Semibold</vt:lpstr>
      <vt:lpstr>Verdana</vt:lpstr>
      <vt:lpstr>Wingdings</vt:lpstr>
      <vt:lpstr>1_Azure_2015</vt:lpstr>
      <vt:lpstr>Microsoft Azure </vt:lpstr>
      <vt:lpstr>Globale Verfügbarkeit von Microsoft Azure in 22 Regionen</vt:lpstr>
      <vt:lpstr>PowerPoint-Präsentation</vt:lpstr>
      <vt:lpstr>Dienstmodelle</vt:lpstr>
      <vt:lpstr>Azure Resource Manager Overview</vt:lpstr>
      <vt:lpstr>Azure Resource Groups</vt:lpstr>
      <vt:lpstr>Azure Resource Manager Templates</vt:lpstr>
      <vt:lpstr>Beispielumgebung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2015-10-12T15:11:24Z</dcterms:created>
  <dcterms:modified xsi:type="dcterms:W3CDTF">2015-10-12T15:12:11Z</dcterms:modified>
</cp:coreProperties>
</file>