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8"/>
  </p:notesMasterIdLst>
  <p:handoutMasterIdLst>
    <p:handoutMasterId r:id="rId19"/>
  </p:handoutMasterIdLst>
  <p:sldIdLst>
    <p:sldId id="409" r:id="rId7"/>
    <p:sldId id="534" r:id="rId8"/>
    <p:sldId id="536" r:id="rId9"/>
    <p:sldId id="537" r:id="rId10"/>
    <p:sldId id="538" r:id="rId11"/>
    <p:sldId id="539" r:id="rId12"/>
    <p:sldId id="540" r:id="rId13"/>
    <p:sldId id="541" r:id="rId14"/>
    <p:sldId id="542" r:id="rId15"/>
    <p:sldId id="543" r:id="rId16"/>
    <p:sldId id="527" r:id="rId17"/>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34"/>
            <p14:sldId id="536"/>
            <p14:sldId id="537"/>
            <p14:sldId id="538"/>
            <p14:sldId id="539"/>
            <p14:sldId id="540"/>
            <p14:sldId id="541"/>
            <p14:sldId id="542"/>
            <p14:sldId id="543"/>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50" autoAdjust="0"/>
    <p:restoredTop sz="59792" autoAdjust="0"/>
  </p:normalViewPr>
  <p:slideViewPr>
    <p:cSldViewPr snapToGrid="0">
      <p:cViewPr varScale="1">
        <p:scale>
          <a:sx n="67" d="100"/>
          <a:sy n="67" d="100"/>
        </p:scale>
        <p:origin x="1092" y="7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11.10.2015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smtClean="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10/11/2015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10/11/2015 11:26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2684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endParaRPr lang="en-US" baseline="0" dirty="0" smtClean="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a:solidFill>
                  <a:prstClr val="black"/>
                </a:solidFill>
              </a:rPr>
              <a:pPr/>
              <a:t>10/11/2015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62543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6A8F85-A389-41D7-9CC0-F9A6E92BFD62}" type="datetime1">
              <a:rPr lang="en-US" smtClean="0">
                <a:solidFill>
                  <a:prstClr val="black"/>
                </a:solidFill>
              </a:rPr>
              <a:pPr/>
              <a:t>10/11/2015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7382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10/11/2015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6403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6F374-C154-4C0D-B7C4-3D6D7BC84FDD}" type="slidenum">
              <a:rPr lang="en-US" smtClean="0"/>
              <a:t>8</a:t>
            </a:fld>
            <a:endParaRPr lang="en-US"/>
          </a:p>
        </p:txBody>
      </p:sp>
    </p:spTree>
    <p:extLst>
      <p:ext uri="{BB962C8B-B14F-4D97-AF65-F5344CB8AC3E}">
        <p14:creationId xmlns:p14="http://schemas.microsoft.com/office/powerpoint/2010/main" val="358173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10/11/2015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9612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10/11/2015 11:37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46332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92.png"/><Relationship Id="rId5" Type="http://schemas.openxmlformats.org/officeDocument/2006/relationships/image" Target="../media/image91.emf"/><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emf"/><Relationship Id="rId3" Type="http://schemas.openxmlformats.org/officeDocument/2006/relationships/image" Target="../media/image64.emf"/><Relationship Id="rId7" Type="http://schemas.openxmlformats.org/officeDocument/2006/relationships/image" Target="../media/image67.emf"/><Relationship Id="rId12" Type="http://schemas.openxmlformats.org/officeDocument/2006/relationships/image" Target="../media/image72.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6.emf"/><Relationship Id="rId11" Type="http://schemas.openxmlformats.org/officeDocument/2006/relationships/image" Target="../media/image71.emf"/><Relationship Id="rId5" Type="http://schemas.microsoft.com/office/2007/relationships/hdphoto" Target="../media/hdphoto1.wdp"/><Relationship Id="rId15" Type="http://schemas.openxmlformats.org/officeDocument/2006/relationships/image" Target="../media/image75.emf"/><Relationship Id="rId10" Type="http://schemas.openxmlformats.org/officeDocument/2006/relationships/image" Target="../media/image70.emf"/><Relationship Id="rId4" Type="http://schemas.openxmlformats.org/officeDocument/2006/relationships/image" Target="../media/image65.png"/><Relationship Id="rId9" Type="http://schemas.openxmlformats.org/officeDocument/2006/relationships/image" Target="../media/image69.emf"/><Relationship Id="rId14" Type="http://schemas.openxmlformats.org/officeDocument/2006/relationships/image" Target="../media/image74.emf"/></Relationships>
</file>

<file path=ppt/slides/_rels/slide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6.emf"/><Relationship Id="rId7" Type="http://schemas.openxmlformats.org/officeDocument/2006/relationships/image" Target="../media/image79.emf"/><Relationship Id="rId12" Type="http://schemas.openxmlformats.org/officeDocument/2006/relationships/image" Target="../media/image8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emf"/><Relationship Id="rId10" Type="http://schemas.openxmlformats.org/officeDocument/2006/relationships/image" Target="../media/image82.emf"/><Relationship Id="rId4" Type="http://schemas.openxmlformats.org/officeDocument/2006/relationships/image" Target="../media/image75.emf"/><Relationship Id="rId9" Type="http://schemas.openxmlformats.org/officeDocument/2006/relationships/image" Target="../media/image81.emf"/></Relationships>
</file>

<file path=ppt/slides/_rels/slide7.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85.png"/><Relationship Id="rId7" Type="http://schemas.openxmlformats.org/officeDocument/2006/relationships/image" Target="../media/image87.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1.emf"/><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image" Target="../media/image76.emf"/><Relationship Id="rId4" Type="http://schemas.openxmlformats.org/officeDocument/2006/relationships/image" Target="../media/image86.png"/><Relationship Id="rId9" Type="http://schemas.openxmlformats.org/officeDocument/2006/relationships/image" Target="../media/image78.png"/></Relationships>
</file>

<file path=ppt/slides/_rels/slide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smtClean="0">
                <a:solidFill>
                  <a:srgbClr val="FFFFFF"/>
                </a:solidFill>
                <a:cs typeface="Segoe UI Light"/>
              </a:rPr>
              <a:t>Hybrid</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474748" y="3898839"/>
            <a:ext cx="5201977" cy="2934356"/>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3600" dirty="0">
              <a:gradFill>
                <a:gsLst>
                  <a:gs pos="16814">
                    <a:srgbClr val="FFFFFF"/>
                  </a:gs>
                  <a:gs pos="46000">
                    <a:srgbClr val="FFFFFF"/>
                  </a:gs>
                </a:gsLst>
                <a:lin ang="5400000" scaled="0"/>
              </a:gradFill>
            </a:endParaRPr>
          </a:p>
        </p:txBody>
      </p:sp>
      <p:sp>
        <p:nvSpPr>
          <p:cNvPr id="5" name="Cloud 4"/>
          <p:cNvSpPr/>
          <p:nvPr/>
        </p:nvSpPr>
        <p:spPr bwMode="auto">
          <a:xfrm>
            <a:off x="427037" y="1135062"/>
            <a:ext cx="5881595" cy="4495800"/>
          </a:xfrm>
          <a:prstGeom prst="cloud">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3200" b="1" dirty="0">
              <a:gradFill>
                <a:gsLst>
                  <a:gs pos="16814">
                    <a:srgbClr val="FFFFFF"/>
                  </a:gs>
                  <a:gs pos="46000">
                    <a:srgbClr val="FFFFFF"/>
                  </a:gs>
                </a:gsLst>
                <a:lin ang="5400000" scaled="0"/>
              </a:gradFill>
            </a:endParaRPr>
          </a:p>
        </p:txBody>
      </p:sp>
      <p:sp>
        <p:nvSpPr>
          <p:cNvPr id="3" name="Title 2"/>
          <p:cNvSpPr>
            <a:spLocks noGrp="1"/>
          </p:cNvSpPr>
          <p:nvPr>
            <p:ph type="title"/>
          </p:nvPr>
        </p:nvSpPr>
        <p:spPr/>
        <p:txBody>
          <a:bodyPr/>
          <a:lstStyle/>
          <a:p>
            <a:r>
              <a:rPr lang="en-US" smtClean="0"/>
              <a:t>Integrate on-prem and cloud </a:t>
            </a:r>
            <a:endParaRPr lang="en-US" dirty="0"/>
          </a:p>
        </p:txBody>
      </p:sp>
      <p:sp>
        <p:nvSpPr>
          <p:cNvPr id="7" name="Cloud 6"/>
          <p:cNvSpPr/>
          <p:nvPr/>
        </p:nvSpPr>
        <p:spPr bwMode="auto">
          <a:xfrm>
            <a:off x="9063955" y="1058862"/>
            <a:ext cx="3100247" cy="1666490"/>
          </a:xfrm>
          <a:prstGeom prst="cloud">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3200" b="1" dirty="0">
              <a:gradFill>
                <a:gsLst>
                  <a:gs pos="16814">
                    <a:srgbClr val="FFFFFF"/>
                  </a:gs>
                  <a:gs pos="46000">
                    <a:srgbClr val="FFFFFF"/>
                  </a:gs>
                </a:gsLst>
                <a:lin ang="5400000" scaled="0"/>
              </a:gradFill>
            </a:endParaRPr>
          </a:p>
          <a:p>
            <a:pPr defTabSz="932398" fontAlgn="base">
              <a:spcBef>
                <a:spcPct val="0"/>
              </a:spcBef>
              <a:spcAft>
                <a:spcPct val="0"/>
              </a:spcAft>
            </a:pPr>
            <a:r>
              <a:rPr lang="en-US" sz="2200" b="1" dirty="0" smtClean="0">
                <a:gradFill>
                  <a:gsLst>
                    <a:gs pos="16814">
                      <a:srgbClr val="FFFFFF"/>
                    </a:gs>
                    <a:gs pos="46000">
                      <a:srgbClr val="FFFFFF"/>
                    </a:gs>
                  </a:gsLst>
                  <a:lin ang="5400000" scaled="0"/>
                </a:gradFill>
              </a:rPr>
              <a:t>Source Control</a:t>
            </a:r>
          </a:p>
          <a:p>
            <a:pPr defTabSz="932398" fontAlgn="base">
              <a:spcBef>
                <a:spcPct val="0"/>
              </a:spcBef>
              <a:spcAft>
                <a:spcPct val="0"/>
              </a:spcAft>
            </a:pPr>
            <a:r>
              <a:rPr lang="en-US" sz="2000" dirty="0" smtClean="0">
                <a:gradFill>
                  <a:gsLst>
                    <a:gs pos="16814">
                      <a:srgbClr val="FFFFFF"/>
                    </a:gs>
                    <a:gs pos="46000">
                      <a:srgbClr val="FFFFFF"/>
                    </a:gs>
                  </a:gsLst>
                  <a:lin ang="5400000" scaled="0"/>
                </a:gradFill>
              </a:rPr>
              <a:t>ARM Template</a:t>
            </a:r>
          </a:p>
          <a:p>
            <a:pPr defTabSz="932398" fontAlgn="base">
              <a:spcBef>
                <a:spcPct val="0"/>
              </a:spcBef>
              <a:spcAft>
                <a:spcPct val="0"/>
              </a:spcAft>
            </a:pPr>
            <a:r>
              <a:rPr lang="en-US" sz="2000" dirty="0" smtClean="0">
                <a:gradFill>
                  <a:gsLst>
                    <a:gs pos="16814">
                      <a:srgbClr val="FFFFFF"/>
                    </a:gs>
                    <a:gs pos="46000">
                      <a:srgbClr val="FFFFFF"/>
                    </a:gs>
                  </a:gsLst>
                  <a:lin ang="5400000" scaled="0"/>
                </a:gradFill>
              </a:rPr>
              <a:t>Site Content</a:t>
            </a:r>
            <a:endParaRPr lang="en-US" sz="2000" dirty="0">
              <a:gradFill>
                <a:gsLst>
                  <a:gs pos="16814">
                    <a:srgbClr val="FFFFFF"/>
                  </a:gs>
                  <a:gs pos="46000">
                    <a:srgbClr val="FFFFFF"/>
                  </a:gs>
                </a:gsLst>
                <a:lin ang="5400000" scaled="0"/>
              </a:gradFill>
            </a:endParaRPr>
          </a:p>
          <a:p>
            <a:pP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 name="TextBox 7"/>
          <p:cNvSpPr txBox="1"/>
          <p:nvPr/>
        </p:nvSpPr>
        <p:spPr>
          <a:xfrm>
            <a:off x="2321760" y="1433387"/>
            <a:ext cx="1905000" cy="794064"/>
          </a:xfrm>
          <a:prstGeom prst="rect">
            <a:avLst/>
          </a:prstGeom>
          <a:noFill/>
        </p:spPr>
        <p:txBody>
          <a:bodyPr wrap="square" lIns="182880" tIns="146304" rIns="182880" bIns="146304" rtlCol="0">
            <a:spAutoFit/>
          </a:bodyPr>
          <a:lstStyle/>
          <a:p>
            <a:pPr>
              <a:lnSpc>
                <a:spcPct val="90000"/>
              </a:lnSpc>
              <a:spcAft>
                <a:spcPts val="600"/>
              </a:spcAft>
            </a:pPr>
            <a:r>
              <a:rPr lang="en-US" sz="3600" b="1" dirty="0" smtClean="0">
                <a:gradFill>
                  <a:gsLst>
                    <a:gs pos="16814">
                      <a:srgbClr val="FFFFFF"/>
                    </a:gs>
                    <a:gs pos="46000">
                      <a:srgbClr val="FFFFFF"/>
                    </a:gs>
                  </a:gsLst>
                  <a:lin ang="5400000" scaled="0"/>
                </a:gradFill>
              </a:rPr>
              <a:t>Azure</a:t>
            </a:r>
            <a:endParaRPr lang="en-US" sz="3600" b="1" dirty="0">
              <a:gradFill>
                <a:gsLst>
                  <a:gs pos="16814">
                    <a:srgbClr val="FFFFFF"/>
                  </a:gs>
                  <a:gs pos="46000">
                    <a:srgbClr val="FFFFFF"/>
                  </a:gs>
                </a:gsLst>
                <a:lin ang="5400000" scaled="0"/>
              </a:gradFill>
            </a:endParaRPr>
          </a:p>
        </p:txBody>
      </p:sp>
      <p:sp>
        <p:nvSpPr>
          <p:cNvPr id="15" name="Rounded Rectangle 14"/>
          <p:cNvSpPr/>
          <p:nvPr/>
        </p:nvSpPr>
        <p:spPr bwMode="auto">
          <a:xfrm>
            <a:off x="1831973" y="2430462"/>
            <a:ext cx="3167064" cy="971456"/>
          </a:xfrm>
          <a:prstGeom prst="round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14" name="Picture 13"/>
          <p:cNvPicPr>
            <a:picLocks noChangeAspect="1"/>
          </p:cNvPicPr>
          <p:nvPr/>
        </p:nvPicPr>
        <p:blipFill>
          <a:blip r:embed="rId3"/>
          <a:stretch>
            <a:fillRect/>
          </a:stretch>
        </p:blipFill>
        <p:spPr>
          <a:xfrm>
            <a:off x="1831973" y="2580875"/>
            <a:ext cx="1371600" cy="771525"/>
          </a:xfrm>
          <a:prstGeom prst="rect">
            <a:avLst/>
          </a:prstGeom>
        </p:spPr>
      </p:pic>
      <p:sp>
        <p:nvSpPr>
          <p:cNvPr id="10" name="TextBox 9"/>
          <p:cNvSpPr txBox="1"/>
          <p:nvPr/>
        </p:nvSpPr>
        <p:spPr>
          <a:xfrm>
            <a:off x="2948116" y="2637483"/>
            <a:ext cx="1905000"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chemeClr val="bg2"/>
                </a:solidFill>
              </a:rPr>
              <a:t>Website</a:t>
            </a:r>
            <a:endParaRPr lang="en-US" sz="2400" b="1" dirty="0">
              <a:solidFill>
                <a:schemeClr val="bg2"/>
              </a:solidFill>
            </a:endParaRPr>
          </a:p>
        </p:txBody>
      </p:sp>
      <p:sp>
        <p:nvSpPr>
          <p:cNvPr id="16" name="Rounded Rectangle 15"/>
          <p:cNvSpPr/>
          <p:nvPr/>
        </p:nvSpPr>
        <p:spPr bwMode="auto">
          <a:xfrm>
            <a:off x="1825493" y="3542111"/>
            <a:ext cx="3173544" cy="1016843"/>
          </a:xfrm>
          <a:prstGeom prst="round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2731" y="3510039"/>
            <a:ext cx="1448190" cy="1086142"/>
          </a:xfrm>
          <a:prstGeom prst="rect">
            <a:avLst/>
          </a:prstGeom>
        </p:spPr>
      </p:pic>
      <p:sp>
        <p:nvSpPr>
          <p:cNvPr id="12" name="TextBox 11"/>
          <p:cNvSpPr txBox="1"/>
          <p:nvPr/>
        </p:nvSpPr>
        <p:spPr>
          <a:xfrm>
            <a:off x="2968800" y="3504883"/>
            <a:ext cx="2431921"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chemeClr val="bg2"/>
                </a:solidFill>
              </a:rPr>
              <a:t>Azure Automation</a:t>
            </a:r>
            <a:endParaRPr lang="en-US" sz="2400" b="1" dirty="0">
              <a:solidFill>
                <a:schemeClr val="bg2"/>
              </a:solidFill>
            </a:endParaRPr>
          </a:p>
        </p:txBody>
      </p:sp>
      <p:cxnSp>
        <p:nvCxnSpPr>
          <p:cNvPr id="18" name="Straight Arrow Connector 17"/>
          <p:cNvCxnSpPr/>
          <p:nvPr/>
        </p:nvCxnSpPr>
        <p:spPr>
          <a:xfrm flipV="1">
            <a:off x="5001185" y="2485027"/>
            <a:ext cx="4452926" cy="1205015"/>
          </a:xfrm>
          <a:prstGeom prst="straightConnector1">
            <a:avLst/>
          </a:prstGeom>
          <a:ln w="41275">
            <a:solidFill>
              <a:schemeClr val="accent5"/>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034521" y="1898069"/>
            <a:ext cx="3962400" cy="1019128"/>
          </a:xfrm>
          <a:prstGeom prst="straightConnector1">
            <a:avLst/>
          </a:prstGeom>
          <a:ln w="41275">
            <a:solidFill>
              <a:schemeClr val="accent5"/>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71952" y="3864175"/>
            <a:ext cx="4164318"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t>On-premises data center</a:t>
            </a:r>
            <a:endParaRPr lang="en-US" sz="2400" b="1" dirty="0"/>
          </a:p>
        </p:txBody>
      </p:sp>
      <p:grpSp>
        <p:nvGrpSpPr>
          <p:cNvPr id="37" name="Group 36"/>
          <p:cNvGrpSpPr/>
          <p:nvPr/>
        </p:nvGrpSpPr>
        <p:grpSpPr>
          <a:xfrm>
            <a:off x="7044134" y="5826756"/>
            <a:ext cx="3898503" cy="876529"/>
            <a:chOff x="7120334" y="6011862"/>
            <a:chExt cx="4022943" cy="996224"/>
          </a:xfrm>
        </p:grpSpPr>
        <p:sp>
          <p:nvSpPr>
            <p:cNvPr id="23" name="Rectangle 22"/>
            <p:cNvSpPr/>
            <p:nvPr/>
          </p:nvSpPr>
          <p:spPr bwMode="auto">
            <a:xfrm>
              <a:off x="7206635" y="6011862"/>
              <a:ext cx="3936642" cy="996224"/>
            </a:xfrm>
            <a:prstGeom prst="rect">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400" b="1" dirty="0" smtClean="0">
                  <a:gradFill>
                    <a:gsLst>
                      <a:gs pos="16814">
                        <a:srgbClr val="FFFFFF"/>
                      </a:gs>
                      <a:gs pos="46000">
                        <a:srgbClr val="FFFFFF"/>
                      </a:gs>
                    </a:gsLst>
                    <a:lin ang="5400000" scaled="0"/>
                  </a:gradFill>
                </a:rPr>
                <a:t>On-premises VM</a:t>
              </a:r>
              <a:endParaRPr lang="en-US" sz="2400" b="1" dirty="0">
                <a:gradFill>
                  <a:gsLst>
                    <a:gs pos="16814">
                      <a:srgbClr val="FFFFFF"/>
                    </a:gs>
                    <a:gs pos="46000">
                      <a:srgbClr val="FFFFFF"/>
                    </a:gs>
                  </a:gsLst>
                  <a:lin ang="5400000" scaled="0"/>
                </a:gradFill>
              </a:endParaRPr>
            </a:p>
          </p:txBody>
        </p:sp>
        <p:pic>
          <p:nvPicPr>
            <p:cNvPr id="26" name="Picture 25"/>
            <p:cNvPicPr>
              <a:picLocks noChangeAspect="1"/>
            </p:cNvPicPr>
            <p:nvPr/>
          </p:nvPicPr>
          <p:blipFill>
            <a:blip r:embed="rId5"/>
            <a:stretch>
              <a:fillRect/>
            </a:stretch>
          </p:blipFill>
          <p:spPr>
            <a:xfrm>
              <a:off x="7120334" y="6173714"/>
              <a:ext cx="880438" cy="720192"/>
            </a:xfrm>
            <a:prstGeom prst="rect">
              <a:avLst/>
            </a:prstGeom>
          </p:spPr>
        </p:pic>
      </p:grpSp>
      <p:grpSp>
        <p:nvGrpSpPr>
          <p:cNvPr id="36" name="Group 35"/>
          <p:cNvGrpSpPr/>
          <p:nvPr/>
        </p:nvGrpSpPr>
        <p:grpSpPr>
          <a:xfrm>
            <a:off x="7208837" y="4487862"/>
            <a:ext cx="3733800" cy="1219200"/>
            <a:chOff x="7285037" y="4564062"/>
            <a:chExt cx="3733800" cy="1219200"/>
          </a:xfrm>
        </p:grpSpPr>
        <p:grpSp>
          <p:nvGrpSpPr>
            <p:cNvPr id="27" name="Group 26"/>
            <p:cNvGrpSpPr/>
            <p:nvPr/>
          </p:nvGrpSpPr>
          <p:grpSpPr>
            <a:xfrm>
              <a:off x="7285037" y="4564062"/>
              <a:ext cx="3733800" cy="1219200"/>
              <a:chOff x="6065837" y="5402262"/>
              <a:chExt cx="3733800" cy="1219200"/>
            </a:xfrm>
          </p:grpSpPr>
          <p:sp>
            <p:nvSpPr>
              <p:cNvPr id="6" name="Rectangle 5"/>
              <p:cNvSpPr/>
              <p:nvPr/>
            </p:nvSpPr>
            <p:spPr bwMode="auto">
              <a:xfrm>
                <a:off x="6065837" y="5402262"/>
                <a:ext cx="3733800" cy="1219200"/>
              </a:xfrm>
              <a:prstGeom prst="rect">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3600" dirty="0">
                  <a:gradFill>
                    <a:gsLst>
                      <a:gs pos="16814">
                        <a:srgbClr val="FFFFFF"/>
                      </a:gs>
                      <a:gs pos="46000">
                        <a:srgbClr val="FFFFFF"/>
                      </a:gs>
                    </a:gsLst>
                    <a:lin ang="5400000" scaled="0"/>
                  </a:gradFill>
                </a:endParaRPr>
              </a:p>
            </p:txBody>
          </p:sp>
          <p:sp>
            <p:nvSpPr>
              <p:cNvPr id="19" name="Rounded Rectangle 18"/>
              <p:cNvSpPr/>
              <p:nvPr/>
            </p:nvSpPr>
            <p:spPr bwMode="auto">
              <a:xfrm>
                <a:off x="6299317" y="5526134"/>
                <a:ext cx="3167064" cy="971456"/>
              </a:xfrm>
              <a:prstGeom prst="round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1" name="TextBox 20"/>
              <p:cNvSpPr txBox="1"/>
              <p:nvPr/>
            </p:nvSpPr>
            <p:spPr>
              <a:xfrm>
                <a:off x="7179582" y="5578190"/>
                <a:ext cx="2304726" cy="849463"/>
              </a:xfrm>
              <a:prstGeom prst="rect">
                <a:avLst/>
              </a:prstGeom>
              <a:noFill/>
            </p:spPr>
            <p:txBody>
              <a:bodyPr wrap="square" lIns="182880" tIns="146304" rIns="182880" bIns="146304" rtlCol="0">
                <a:spAutoFit/>
              </a:bodyPr>
              <a:lstStyle/>
              <a:p>
                <a:pPr>
                  <a:lnSpc>
                    <a:spcPct val="90000"/>
                  </a:lnSpc>
                  <a:spcAft>
                    <a:spcPts val="600"/>
                  </a:spcAft>
                </a:pPr>
                <a:r>
                  <a:rPr lang="en-US" sz="2000" b="1" dirty="0" smtClean="0">
                    <a:solidFill>
                      <a:schemeClr val="bg2"/>
                    </a:solidFill>
                  </a:rPr>
                  <a:t>Hybrid runbook worker</a:t>
                </a:r>
                <a:endParaRPr lang="en-US" sz="2000" b="1" dirty="0">
                  <a:solidFill>
                    <a:schemeClr val="bg2"/>
                  </a:solidFill>
                </a:endParaRPr>
              </a:p>
            </p:txBody>
          </p:sp>
        </p:grpSp>
        <p:pic>
          <p:nvPicPr>
            <p:cNvPr id="34" name="Picture 33"/>
            <p:cNvPicPr>
              <a:picLocks noChangeAspect="1"/>
            </p:cNvPicPr>
            <p:nvPr/>
          </p:nvPicPr>
          <p:blipFill>
            <a:blip r:embed="rId6"/>
            <a:stretch>
              <a:fillRect/>
            </a:stretch>
          </p:blipFill>
          <p:spPr>
            <a:xfrm>
              <a:off x="7564021" y="4736334"/>
              <a:ext cx="809625" cy="866775"/>
            </a:xfrm>
            <a:prstGeom prst="rect">
              <a:avLst/>
            </a:prstGeom>
          </p:spPr>
        </p:pic>
      </p:grpSp>
      <p:grpSp>
        <p:nvGrpSpPr>
          <p:cNvPr id="9" name="Group 8"/>
          <p:cNvGrpSpPr/>
          <p:nvPr/>
        </p:nvGrpSpPr>
        <p:grpSpPr>
          <a:xfrm>
            <a:off x="1417637" y="2951416"/>
            <a:ext cx="410004" cy="1175469"/>
            <a:chOff x="1417637" y="2951416"/>
            <a:chExt cx="410004" cy="1175469"/>
          </a:xfrm>
        </p:grpSpPr>
        <p:cxnSp>
          <p:nvCxnSpPr>
            <p:cNvPr id="31" name="Elbow Connector 30"/>
            <p:cNvCxnSpPr/>
            <p:nvPr/>
          </p:nvCxnSpPr>
          <p:spPr>
            <a:xfrm rot="16200000" flipH="1" flipV="1">
              <a:off x="1044706" y="3343951"/>
              <a:ext cx="1175469" cy="390400"/>
            </a:xfrm>
            <a:prstGeom prst="bentConnector3">
              <a:avLst>
                <a:gd name="adj1" fmla="val -84"/>
              </a:avLst>
            </a:prstGeom>
            <a:ln w="38100">
              <a:solidFill>
                <a:schemeClr val="tx1">
                  <a:alpha val="9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417637" y="4126885"/>
              <a:ext cx="407856" cy="0"/>
            </a:xfrm>
            <a:prstGeom prst="straightConnector1">
              <a:avLst/>
            </a:prstGeom>
            <a:ln w="38100">
              <a:solidFill>
                <a:schemeClr val="tx1">
                  <a:alpha val="9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5050953" y="4287465"/>
            <a:ext cx="2102603" cy="859011"/>
          </a:xfrm>
          <a:prstGeom prst="straightConnector1">
            <a:avLst/>
          </a:prstGeom>
          <a:ln w="41275">
            <a:solidFill>
              <a:schemeClr val="accent5"/>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996921" y="5630862"/>
            <a:ext cx="0" cy="504872"/>
          </a:xfrm>
          <a:prstGeom prst="straightConnector1">
            <a:avLst/>
          </a:prstGeom>
          <a:ln w="47625">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042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Azure </a:t>
            </a:r>
            <a:r>
              <a:rPr lang="en-US" altLang="zh-CN" smtClean="0"/>
              <a:t>Virtual Networks</a:t>
            </a:r>
            <a:endParaRPr lang="en-US" dirty="0"/>
          </a:p>
        </p:txBody>
      </p:sp>
      <p:sp>
        <p:nvSpPr>
          <p:cNvPr id="6" name="Subtitle 5"/>
          <p:cNvSpPr>
            <a:spLocks noGrp="1"/>
          </p:cNvSpPr>
          <p:nvPr>
            <p:ph sz="quarter" idx="12"/>
          </p:nvPr>
        </p:nvSpPr>
        <p:spPr/>
        <p:txBody>
          <a:bodyPr/>
          <a:lstStyle/>
          <a:p>
            <a:r>
              <a:rPr lang="en-US" altLang="zh-CN" smtClean="0">
                <a:sym typeface="Wingdings" panose="05000000000000000000" pitchFamily="2" charset="2"/>
              </a:rPr>
              <a:t>A protected private virtual network in cloud</a:t>
            </a:r>
            <a:endParaRPr lang="en-US" smtClean="0"/>
          </a:p>
          <a:p>
            <a:r>
              <a:rPr lang="en-US" smtClean="0">
                <a:sym typeface="Wingdings" panose="05000000000000000000" pitchFamily="2" charset="2"/>
              </a:rPr>
              <a:t>Extend enterprise networks into Azure</a:t>
            </a:r>
            <a:endParaRPr lang="en-US" smtClean="0"/>
          </a:p>
          <a:p>
            <a:r>
              <a:rPr lang="en-US" smtClean="0">
                <a:sym typeface="Wingdings" panose="05000000000000000000" pitchFamily="2" charset="2"/>
              </a:rPr>
              <a:t>Cross-premises connectivity</a:t>
            </a:r>
            <a:endParaRPr lang="en-US" dirty="0">
              <a:sym typeface="Wingdings" panose="05000000000000000000" pitchFamily="2" charset="2"/>
            </a:endParaRPr>
          </a:p>
        </p:txBody>
      </p:sp>
    </p:spTree>
    <p:extLst>
      <p:ext uri="{BB962C8B-B14F-4D97-AF65-F5344CB8AC3E}">
        <p14:creationId xmlns:p14="http://schemas.microsoft.com/office/powerpoint/2010/main" val="23254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Cross-premises Connectivity</a:t>
            </a:r>
            <a:endParaRPr lang="en-US" dirty="0"/>
          </a:p>
        </p:txBody>
      </p:sp>
      <p:sp>
        <p:nvSpPr>
          <p:cNvPr id="3" name="Content Placeholder 2"/>
          <p:cNvSpPr>
            <a:spLocks noGrp="1"/>
          </p:cNvSpPr>
          <p:nvPr>
            <p:ph sz="quarter" idx="12"/>
          </p:nvPr>
        </p:nvSpPr>
        <p:spPr/>
        <p:txBody>
          <a:bodyPr/>
          <a:lstStyle/>
          <a:p>
            <a:r>
              <a:rPr lang="en-US" smtClean="0"/>
              <a:t>Site-to</a:t>
            </a:r>
            <a:r>
              <a:rPr lang="en-US" altLang="zh-CN" smtClean="0"/>
              <a:t>-site</a:t>
            </a:r>
          </a:p>
          <a:p>
            <a:pPr lvl="1"/>
            <a:r>
              <a:rPr lang="en-US" altLang="zh-CN" smtClean="0"/>
              <a:t>Create a secure connection between your on-premises site and your virtual network</a:t>
            </a:r>
          </a:p>
          <a:p>
            <a:r>
              <a:rPr lang="en-US" altLang="zh-CN" smtClean="0"/>
              <a:t>Point-to-site</a:t>
            </a:r>
          </a:p>
          <a:p>
            <a:pPr lvl="1"/>
            <a:r>
              <a:rPr lang="en-US" altLang="zh-CN" smtClean="0"/>
              <a:t>Create a secure connection via VPN to your virtual network</a:t>
            </a:r>
          </a:p>
          <a:p>
            <a:r>
              <a:rPr lang="en-US" altLang="zh-CN" smtClean="0"/>
              <a:t>ExpressRouteTM</a:t>
            </a:r>
          </a:p>
          <a:p>
            <a:pPr lvl="1"/>
            <a:r>
              <a:rPr lang="en-US" altLang="zh-CN" smtClean="0"/>
              <a:t>Create a private connection between Azure data centers and infrastructures on your premises or in a co-location environment.</a:t>
            </a:r>
          </a:p>
          <a:p>
            <a:pPr lvl="2"/>
            <a:r>
              <a:rPr lang="en-US" altLang="zh-CN" smtClean="0"/>
              <a:t>Connect at an ExpressRoute location (Exchange Provider facility)</a:t>
            </a:r>
          </a:p>
          <a:p>
            <a:pPr lvl="2"/>
            <a:r>
              <a:rPr lang="en-US" altLang="zh-CN" smtClean="0"/>
              <a:t>Direct connect via a Network Service Provider</a:t>
            </a:r>
          </a:p>
          <a:p>
            <a:pPr lvl="1"/>
            <a:endParaRPr lang="en-US" altLang="zh-CN" dirty="0"/>
          </a:p>
        </p:txBody>
      </p:sp>
      <p:sp>
        <p:nvSpPr>
          <p:cNvPr id="8" name="TextBox 7"/>
          <p:cNvSpPr txBox="1"/>
          <p:nvPr/>
        </p:nvSpPr>
        <p:spPr>
          <a:xfrm>
            <a:off x="610909" y="6380761"/>
            <a:ext cx="1900229" cy="388129"/>
          </a:xfrm>
          <a:prstGeom prst="rect">
            <a:avLst/>
          </a:prstGeom>
          <a:noFill/>
        </p:spPr>
        <p:txBody>
          <a:bodyPr wrap="none" rtlCol="0">
            <a:spAutoFit/>
          </a:bodyPr>
          <a:lstStyle/>
          <a:p>
            <a:r>
              <a:rPr lang="en-US" sz="1873" dirty="0">
                <a:solidFill>
                  <a:schemeClr val="bg1"/>
                </a:solidFill>
              </a:rPr>
              <a:t>Microsoft Azure</a:t>
            </a:r>
            <a:endParaRPr lang="en-US" sz="1873" dirty="0">
              <a:solidFill>
                <a:schemeClr val="bg1"/>
              </a:solidFill>
            </a:endParaRPr>
          </a:p>
        </p:txBody>
      </p:sp>
      <p:grpSp>
        <p:nvGrpSpPr>
          <p:cNvPr id="6" name="Group 5"/>
          <p:cNvGrpSpPr/>
          <p:nvPr/>
        </p:nvGrpSpPr>
        <p:grpSpPr>
          <a:xfrm>
            <a:off x="6203499" y="4925010"/>
            <a:ext cx="5181821" cy="1603214"/>
            <a:chOff x="6810148" y="4977493"/>
            <a:chExt cx="4214130" cy="129561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41212465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397275" y="1769985"/>
            <a:ext cx="1753753" cy="286360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defTabSz="932509">
                      <a:defRPr/>
                    </a:pPr>
                    <a:endParaRPr lang="en-US" sz="1836" dirty="0">
                      <a:solidFill>
                        <a:srgbClr val="505050"/>
                      </a:solidFill>
                      <a:ea typeface="ＭＳ Ｐゴシック" charset="0"/>
                    </a:endParaRPr>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8"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noFill/>
              <a:ln>
                <a:noFill/>
              </a:ln>
            </p:spPr>
          </p:pic>
        </p:grpSp>
      </p:grpSp>
      <p:grpSp>
        <p:nvGrpSpPr>
          <p:cNvPr id="10" name="Group 9"/>
          <p:cNvGrpSpPr/>
          <p:nvPr/>
        </p:nvGrpSpPr>
        <p:grpSpPr>
          <a:xfrm>
            <a:off x="7247928" y="1761930"/>
            <a:ext cx="1753753" cy="2891844"/>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endParaRPr lang="en-US" dirty="0">
                  <a:solidFill>
                    <a:srgbClr val="FFFFFF"/>
                  </a:solidFill>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r>
                  <a:rPr lang="en-US" sz="1399" dirty="0">
                    <a:solidFill>
                      <a:srgbClr val="FFFFFF"/>
                    </a:solidFill>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marL="91423" defTabSz="932293" fontAlgn="base">
                  <a:spcBef>
                    <a:spcPct val="0"/>
                  </a:spcBef>
                  <a:spcAft>
                    <a:spcPct val="0"/>
                  </a:spcAft>
                  <a:defRPr/>
                </a:pPr>
                <a:r>
                  <a:rPr lang="en-US" sz="1000" dirty="0">
                    <a:solidFill>
                      <a:srgbClr val="FFFFFF"/>
                    </a:solidFill>
                  </a:rPr>
                  <a:t>Username</a:t>
                </a:r>
              </a:p>
            </p:txBody>
          </p:sp>
        </p:grpSp>
      </p:grpSp>
      <p:sp>
        <p:nvSpPr>
          <p:cNvPr id="6" name="Title 5"/>
          <p:cNvSpPr>
            <a:spLocks noGrp="1"/>
          </p:cNvSpPr>
          <p:nvPr>
            <p:ph type="title"/>
          </p:nvPr>
        </p:nvSpPr>
        <p:spPr/>
        <p:txBody>
          <a:bodyPr/>
          <a:lstStyle/>
          <a:p>
            <a:r>
              <a:rPr lang="en-US" dirty="0" smtClean="0">
                <a:solidFill>
                  <a:schemeClr val="tx1"/>
                </a:solidFill>
              </a:rPr>
              <a:t>Identity as the control plane</a:t>
            </a:r>
            <a:endParaRPr lang="en-US" dirty="0">
              <a:solidFill>
                <a:schemeClr val="tx1"/>
              </a:solidFill>
            </a:endParaRPr>
          </a:p>
        </p:txBody>
      </p:sp>
      <p:grpSp>
        <p:nvGrpSpPr>
          <p:cNvPr id="4" name="Group 3"/>
          <p:cNvGrpSpPr/>
          <p:nvPr/>
        </p:nvGrpSpPr>
        <p:grpSpPr>
          <a:xfrm>
            <a:off x="9476297" y="2656292"/>
            <a:ext cx="2312721" cy="1596880"/>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defTabSz="931596" fontAlgn="base">
                  <a:spcBef>
                    <a:spcPct val="0"/>
                  </a:spcBef>
                  <a:spcAft>
                    <a:spcPct val="0"/>
                  </a:spcAft>
                </a:pPr>
                <a:endParaRPr lang="en-US" sz="2000">
                  <a:noFill/>
                  <a:ea typeface="ＭＳ Ｐゴシック" charset="0"/>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133" name="Group 132"/>
            <p:cNvGrpSpPr/>
            <p:nvPr/>
          </p:nvGrpSpPr>
          <p:grpSpPr>
            <a:xfrm>
              <a:off x="11182473" y="2625948"/>
              <a:ext cx="652316" cy="406531"/>
              <a:chOff x="5556947" y="2637517"/>
              <a:chExt cx="869608" cy="541949"/>
            </a:xfrm>
          </p:grpSpPr>
          <p:grpSp>
            <p:nvGrpSpPr>
              <p:cNvPr id="134" name="Group 115"/>
              <p:cNvGrpSpPr>
                <a:grpSpLocks/>
              </p:cNvGrpSpPr>
              <p:nvPr/>
            </p:nvGrpSpPr>
            <p:grpSpPr bwMode="auto">
              <a:xfrm>
                <a:off x="5556947" y="2637517"/>
                <a:ext cx="869608" cy="541949"/>
                <a:chOff x="5437366" y="1237068"/>
                <a:chExt cx="4432300" cy="2764073"/>
              </a:xfrm>
            </p:grpSpPr>
            <p:sp>
              <p:nvSpPr>
                <p:cNvPr id="136" name="Rectangle 135"/>
                <p:cNvSpPr/>
                <p:nvPr/>
              </p:nvSpPr>
              <p:spPr bwMode="auto">
                <a:xfrm>
                  <a:off x="5437366" y="1237068"/>
                  <a:ext cx="4432298" cy="338457"/>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grpSp>
        <p:nvGrpSpPr>
          <p:cNvPr id="9" name="Group 8"/>
          <p:cNvGrpSpPr/>
          <p:nvPr/>
        </p:nvGrpSpPr>
        <p:grpSpPr>
          <a:xfrm>
            <a:off x="3546643" y="1769985"/>
            <a:ext cx="1753753" cy="286360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a typeface="ＭＳ Ｐゴシック" charset="0"/>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grpSp>
        </p:grpSp>
      </p:grpSp>
      <p:grpSp>
        <p:nvGrpSpPr>
          <p:cNvPr id="15" name="Group 14"/>
          <p:cNvGrpSpPr/>
          <p:nvPr/>
        </p:nvGrpSpPr>
        <p:grpSpPr>
          <a:xfrm>
            <a:off x="8822415" y="4045446"/>
            <a:ext cx="3079337" cy="2459062"/>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408112" y="3317093"/>
                  <a:ext cx="1292341" cy="876058"/>
                </a:xfrm>
                <a:prstGeom prst="rect">
                  <a:avLst/>
                </a:prstGeom>
              </p:spPr>
            </p:pic>
            <p:sp>
              <p:nvSpPr>
                <p:cNvPr id="204" name="TextBox 203"/>
                <p:cNvSpPr txBox="1"/>
                <p:nvPr/>
              </p:nvSpPr>
              <p:spPr>
                <a:xfrm>
                  <a:off x="9442526" y="3700547"/>
                  <a:ext cx="1185112" cy="187777"/>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301960" y="4339948"/>
                  <a:ext cx="1452632" cy="976648"/>
                </a:xfrm>
                <a:prstGeom prst="rect">
                  <a:avLst/>
                </a:prstGeom>
              </p:spPr>
            </p:pic>
            <p:sp>
              <p:nvSpPr>
                <p:cNvPr id="174" name="TextBox 173"/>
                <p:cNvSpPr txBox="1"/>
                <p:nvPr/>
              </p:nvSpPr>
              <p:spPr>
                <a:xfrm>
                  <a:off x="9637156" y="4658664"/>
                  <a:ext cx="836500" cy="47703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Public</a:t>
                  </a:r>
                </a:p>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cloud</a:t>
                  </a:r>
                </a:p>
              </p:txBody>
            </p:sp>
          </p:grpSp>
        </p:grpSp>
      </p:grpSp>
      <p:grpSp>
        <p:nvGrpSpPr>
          <p:cNvPr id="22" name="Group 21"/>
          <p:cNvGrpSpPr/>
          <p:nvPr/>
        </p:nvGrpSpPr>
        <p:grpSpPr>
          <a:xfrm>
            <a:off x="452147" y="2840836"/>
            <a:ext cx="3019924" cy="4013157"/>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0" name="Freeform 21"/>
                <p:cNvSpPr>
                  <a:spLocks/>
                </p:cNvSpPr>
                <p:nvPr/>
              </p:nvSpPr>
              <p:spPr bwMode="auto">
                <a:xfrm>
                  <a:off x="8180459" y="4853346"/>
                  <a:ext cx="697588"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nvGrpSpPr>
            <p:cNvPr id="2" name="Group 1"/>
            <p:cNvGrpSpPr/>
            <p:nvPr/>
          </p:nvGrpSpPr>
          <p:grpSpPr>
            <a:xfrm>
              <a:off x="452147" y="2891636"/>
              <a:ext cx="3019924" cy="1258353"/>
              <a:chOff x="452147" y="2891636"/>
              <a:chExt cx="3019924" cy="1258353"/>
            </a:xfrm>
          </p:grpSpPr>
          <p:grpSp>
            <p:nvGrpSpPr>
              <p:cNvPr id="14" name="Group 13"/>
              <p:cNvGrpSpPr/>
              <p:nvPr/>
            </p:nvGrpSpPr>
            <p:grpSpPr>
              <a:xfrm>
                <a:off x="1027539" y="2964450"/>
                <a:ext cx="2444532" cy="1185539"/>
                <a:chOff x="1026802" y="2964358"/>
                <a:chExt cx="2444879" cy="1185707"/>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buSzPct val="80000"/>
                  </a:pPr>
                  <a:r>
                    <a:rPr lang="en-US" sz="1399" dirty="0">
                      <a:solidFill>
                        <a:srgbClr val="002050"/>
                      </a:solidFill>
                    </a:rPr>
                    <a:t>Other </a:t>
                  </a:r>
                  <a:br>
                    <a:rPr lang="en-US" sz="1399" dirty="0">
                      <a:solidFill>
                        <a:srgbClr val="002050"/>
                      </a:solidFill>
                    </a:rPr>
                  </a:br>
                  <a:r>
                    <a:rPr lang="en-US" sz="1399" dirty="0">
                      <a:solidFill>
                        <a:srgbClr val="002050"/>
                      </a:solidFill>
                    </a:rPr>
                    <a:t>Directories</a:t>
                  </a:r>
                </a:p>
              </p:txBody>
            </p:sp>
            <p:sp>
              <p:nvSpPr>
                <p:cNvPr id="285" name="Rectangle 284"/>
                <p:cNvSpPr/>
                <p:nvPr/>
              </p:nvSpPr>
              <p:spPr>
                <a:xfrm>
                  <a:off x="1194501" y="2964358"/>
                  <a:ext cx="1698924" cy="395313"/>
                </a:xfrm>
                <a:prstGeom prst="rect">
                  <a:avLst/>
                </a:prstGeom>
                <a:ln>
                  <a:noFill/>
                </a:ln>
              </p:spPr>
              <p:txBody>
                <a:bodyPr wrap="square" lIns="0" tIns="0" rIns="0" bIns="0" anchor="ctr">
                  <a:spAutoFit/>
                </a:bodyPr>
                <a:lstStyle/>
                <a:p>
                  <a:pPr defTabSz="913923" fontAlgn="base">
                    <a:lnSpc>
                      <a:spcPct val="90000"/>
                    </a:lnSpc>
                    <a:spcBef>
                      <a:spcPct val="0"/>
                    </a:spcBef>
                    <a:spcAft>
                      <a:spcPct val="0"/>
                    </a:spcAft>
                    <a:buSzPct val="80000"/>
                  </a:pPr>
                  <a:r>
                    <a:rPr lang="en-US" sz="1399" dirty="0">
                      <a:solidFill>
                        <a:srgbClr val="002050"/>
                      </a:solidFill>
                      <a:ea typeface="ＭＳ Ｐゴシック" charset="0"/>
                    </a:rPr>
                    <a:t>Windows Server</a:t>
                  </a:r>
                </a:p>
                <a:p>
                  <a:pPr defTabSz="913923" fontAlgn="base">
                    <a:lnSpc>
                      <a:spcPct val="90000"/>
                    </a:lnSpc>
                    <a:spcBef>
                      <a:spcPct val="0"/>
                    </a:spcBef>
                    <a:spcAft>
                      <a:spcPct val="0"/>
                    </a:spcAft>
                    <a:buSzPct val="80000"/>
                  </a:pPr>
                  <a:r>
                    <a:rPr lang="en-US" sz="1399" dirty="0">
                      <a:solidFill>
                        <a:srgbClr val="002050"/>
                      </a:solidFill>
                      <a:ea typeface="ＭＳ Ｐゴシック" charset="0"/>
                    </a:rPr>
                    <a:t>Active Directory</a:t>
                  </a:r>
                </a:p>
              </p:txBody>
            </p:sp>
          </p:grpSp>
          <p:pic>
            <p:nvPicPr>
              <p:cNvPr id="206" name="Picture 20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52147" y="2891636"/>
                <a:ext cx="690146" cy="456857"/>
              </a:xfrm>
              <a:prstGeom prst="rect">
                <a:avLst/>
              </a:prstGeom>
            </p:spPr>
          </p:pic>
          <p:pic>
            <p:nvPicPr>
              <p:cNvPr id="207" name="Picture 20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On-premises</a:t>
                </a:r>
              </a:p>
            </p:txBody>
          </p:sp>
        </p:grpSp>
      </p:grpSp>
      <p:grpSp>
        <p:nvGrpSpPr>
          <p:cNvPr id="3" name="Group 2"/>
          <p:cNvGrpSpPr/>
          <p:nvPr/>
        </p:nvGrpSpPr>
        <p:grpSpPr>
          <a:xfrm>
            <a:off x="3980707" y="4224074"/>
            <a:ext cx="4570497" cy="2141224"/>
            <a:chOff x="3980707" y="4224074"/>
            <a:chExt cx="4570497" cy="2141224"/>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defTabSz="932509">
                    <a:defRPr/>
                  </a:pPr>
                  <a:endParaRPr lang="en-US" sz="1836" dirty="0">
                    <a:solidFill>
                      <a:srgbClr val="505050"/>
                    </a:solidFill>
                    <a:ea typeface="ＭＳ Ｐゴシック" charset="0"/>
                  </a:endParaRPr>
                </a:p>
              </p:txBody>
            </p:sp>
          </p:grpSp>
          <p:pic>
            <p:nvPicPr>
              <p:cNvPr id="205" name="Picture 20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 Active Directory</a:t>
              </a:r>
              <a:endParaRPr lang="en-US" sz="2000" dirty="0">
                <a:solidFill>
                  <a:srgbClr val="505050"/>
                </a:solidFill>
                <a:latin typeface="Segoe UI Light"/>
                <a:ea typeface="ＭＳ Ｐゴシック" charset="0"/>
                <a:cs typeface="Segoe UI Semibold" panose="020B0702040204020203" pitchFamily="34" charset="0"/>
              </a:endParaRPr>
            </a:p>
          </p:txBody>
        </p:sp>
      </p:grpSp>
      <p:cxnSp>
        <p:nvCxnSpPr>
          <p:cNvPr id="167" name="Straight Arrow Connector 166"/>
          <p:cNvCxnSpPr/>
          <p:nvPr/>
        </p:nvCxnSpPr>
        <p:spPr>
          <a:xfrm flipH="1">
            <a:off x="3043729" y="5222839"/>
            <a:ext cx="2005264"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525021" y="5326935"/>
            <a:ext cx="1390447"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490896" y="5092182"/>
            <a:ext cx="131940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a:off x="3387294" y="4973164"/>
            <a:ext cx="1661699" cy="285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2653417" y="4722841"/>
            <a:ext cx="654744" cy="397910"/>
            <a:chOff x="2447642" y="3590745"/>
            <a:chExt cx="654744" cy="397910"/>
          </a:xfrm>
        </p:grpSpPr>
        <p:grpSp>
          <p:nvGrpSpPr>
            <p:cNvPr id="27" name="Group 26"/>
            <p:cNvGrpSpPr/>
            <p:nvPr/>
          </p:nvGrpSpPr>
          <p:grpSpPr>
            <a:xfrm>
              <a:off x="2447642" y="3631953"/>
              <a:ext cx="652223" cy="356702"/>
              <a:chOff x="2395846" y="2369283"/>
              <a:chExt cx="652223" cy="356702"/>
            </a:xfrm>
          </p:grpSpPr>
          <p:sp>
            <p:nvSpPr>
              <p:cNvPr id="181" name="Rectangle 180"/>
              <p:cNvSpPr/>
              <p:nvPr/>
            </p:nvSpPr>
            <p:spPr bwMode="auto">
              <a:xfrm>
                <a:off x="2395846" y="2369283"/>
                <a:ext cx="652223" cy="35670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82" name="icon GEARS"/>
              <p:cNvSpPr>
                <a:spLocks noEditPoints="1"/>
              </p:cNvSpPr>
              <p:nvPr/>
            </p:nvSpPr>
            <p:spPr bwMode="auto">
              <a:xfrm>
                <a:off x="2531868" y="2396641"/>
                <a:ext cx="367927" cy="307186"/>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sp>
          <p:nvSpPr>
            <p:cNvPr id="183" name="Rectangle 182"/>
            <p:cNvSpPr/>
            <p:nvPr/>
          </p:nvSpPr>
          <p:spPr bwMode="auto">
            <a:xfrm>
              <a:off x="2450163" y="3590745"/>
              <a:ext cx="652223" cy="49772"/>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645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169"/>
                                        </p:tgtEl>
                                        <p:attrNameLst>
                                          <p:attrName>style.visibility</p:attrName>
                                        </p:attrNameLst>
                                      </p:cBhvr>
                                      <p:to>
                                        <p:strVal val="visible"/>
                                      </p:to>
                                    </p:set>
                                    <p:animEffect transition="in" filter="barn(outVertical)">
                                      <p:cBhvr>
                                        <p:cTn id="33" dur="500"/>
                                        <p:tgtEl>
                                          <p:spTgt spid="169"/>
                                        </p:tgtEl>
                                      </p:cBhvr>
                                    </p:animEffect>
                                  </p:childTnLst>
                                </p:cTn>
                              </p:par>
                              <p:par>
                                <p:cTn id="34" presetID="16" presetClass="entr" presetSubtype="37" fill="hold" nodeType="with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barn(outVertical)">
                                      <p:cBhvr>
                                        <p:cTn id="36" dur="500"/>
                                        <p:tgtEl>
                                          <p:spTgt spid="168"/>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4459" y="1932553"/>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a:gradFill>
                  <a:gsLst>
                    <a:gs pos="3670">
                      <a:srgbClr val="000000"/>
                    </a:gs>
                    <a:gs pos="100000">
                      <a:srgbClr val="000000"/>
                    </a:gs>
                  </a:gsLst>
                  <a:lin ang="5400000" scaled="0"/>
                </a:gradFill>
              </a:rPr>
              <a:t>Connect and Sync </a:t>
            </a:r>
            <a:r>
              <a:rPr lang="en-US" sz="2000" spc="-90" dirty="0" smtClean="0">
                <a:gradFill>
                  <a:gsLst>
                    <a:gs pos="3670">
                      <a:srgbClr val="000000"/>
                    </a:gs>
                    <a:gs pos="100000">
                      <a:srgbClr val="000000"/>
                    </a:gs>
                  </a:gsLst>
                  <a:lin ang="5400000" scaled="0"/>
                </a:gradFill>
              </a:rPr>
              <a:t>on-premises directories with Azure</a:t>
            </a:r>
            <a:r>
              <a:rPr lang="en-US" sz="2000" spc="-90" dirty="0">
                <a:gradFill>
                  <a:gsLst>
                    <a:gs pos="3670">
                      <a:srgbClr val="000000"/>
                    </a:gs>
                    <a:gs pos="100000">
                      <a:srgbClr val="000000"/>
                    </a:gs>
                  </a:gsLst>
                  <a:lin ang="5400000" scaled="0"/>
                </a:gradFill>
              </a:rPr>
              <a:t>.</a:t>
            </a:r>
          </a:p>
        </p:txBody>
      </p:sp>
      <p:sp>
        <p:nvSpPr>
          <p:cNvPr id="2" name="Title 1"/>
          <p:cNvSpPr>
            <a:spLocks noGrp="1"/>
          </p:cNvSpPr>
          <p:nvPr>
            <p:ph type="title"/>
          </p:nvPr>
        </p:nvSpPr>
        <p:spPr>
          <a:noFill/>
        </p:spPr>
        <p:txBody>
          <a:bodyPr lIns="1920240"/>
          <a:lstStyle/>
          <a:p>
            <a:r>
              <a:rPr lang="en-US" sz="4000" dirty="0" smtClean="0">
                <a:gradFill>
                  <a:gsLst>
                    <a:gs pos="6195">
                      <a:schemeClr val="bg2"/>
                    </a:gs>
                    <a:gs pos="100000">
                      <a:schemeClr val="bg2"/>
                    </a:gs>
                  </a:gsLst>
                  <a:lin ang="5400000" scaled="0"/>
                </a:gradFill>
              </a:rPr>
              <a:t>Your Directory on the cloud </a:t>
            </a:r>
            <a:endParaRPr lang="en-US" sz="4000" dirty="0">
              <a:gradFill>
                <a:gsLst>
                  <a:gs pos="6195">
                    <a:schemeClr val="bg2"/>
                  </a:gs>
                  <a:gs pos="100000">
                    <a:schemeClr val="bg2"/>
                  </a:gs>
                </a:gsLst>
                <a:lin ang="5400000" scaled="0"/>
              </a:gradFill>
            </a:endParaRPr>
          </a:p>
        </p:txBody>
      </p:sp>
      <p:grpSp>
        <p:nvGrpSpPr>
          <p:cNvPr id="17" name="Group 16"/>
          <p:cNvGrpSpPr/>
          <p:nvPr/>
        </p:nvGrpSpPr>
        <p:grpSpPr>
          <a:xfrm>
            <a:off x="1282178" y="3793885"/>
            <a:ext cx="3885644" cy="849463"/>
            <a:chOff x="312631" y="3440187"/>
            <a:chExt cx="3885644" cy="849463"/>
          </a:xfrm>
        </p:grpSpPr>
        <p:sp>
          <p:nvSpPr>
            <p:cNvPr id="115" name="Rectangle 114"/>
            <p:cNvSpPr/>
            <p:nvPr/>
          </p:nvSpPr>
          <p:spPr>
            <a:xfrm>
              <a:off x="405568" y="3440187"/>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smtClean="0">
                  <a:solidFill>
                    <a:srgbClr val="0070C0"/>
                  </a:solidFill>
                </a:rPr>
                <a:t>Azure Active Directory Connect and Connect Health</a:t>
              </a:r>
              <a:endParaRPr lang="en-US" sz="2000" spc="-90" dirty="0">
                <a:solidFill>
                  <a:srgbClr val="0070C0"/>
                </a:solidFill>
              </a:endParaRPr>
            </a:p>
          </p:txBody>
        </p:sp>
        <p:sp>
          <p:nvSpPr>
            <p:cNvPr id="15" name="Rectangle 14"/>
            <p:cNvSpPr/>
            <p:nvPr/>
          </p:nvSpPr>
          <p:spPr>
            <a:xfrm>
              <a:off x="312631" y="3546983"/>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grpSp>
      <p:sp>
        <p:nvSpPr>
          <p:cNvPr id="86" name="Freeform 85"/>
          <p:cNvSpPr/>
          <p:nvPr/>
        </p:nvSpPr>
        <p:spPr bwMode="auto">
          <a:xfrm rot="1421275">
            <a:off x="6926608" y="3556054"/>
            <a:ext cx="223541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6" name="Group 35"/>
          <p:cNvGrpSpPr/>
          <p:nvPr/>
        </p:nvGrpSpPr>
        <p:grpSpPr>
          <a:xfrm>
            <a:off x="6888334" y="2791270"/>
            <a:ext cx="7126900" cy="2422218"/>
            <a:chOff x="1942667" y="4630272"/>
            <a:chExt cx="4570497" cy="1553375"/>
          </a:xfrm>
        </p:grpSpPr>
        <p:grpSp>
          <p:nvGrpSpPr>
            <p:cNvPr id="22" name="Group 21"/>
            <p:cNvGrpSpPr/>
            <p:nvPr/>
          </p:nvGrpSpPr>
          <p:grpSpPr>
            <a:xfrm>
              <a:off x="3413792" y="4630272"/>
              <a:ext cx="1688178" cy="1135823"/>
              <a:chOff x="3986182" y="4630272"/>
              <a:chExt cx="1688178" cy="1135823"/>
            </a:xfrm>
          </p:grpSpPr>
          <p:pic>
            <p:nvPicPr>
              <p:cNvPr id="51" name="Picture 50"/>
              <p:cNvPicPr>
                <a:picLocks noChangeAspect="1"/>
              </p:cNvPicPr>
              <p:nvPr/>
            </p:nvPicPr>
            <p:blipFill>
              <a:blip r:embed="rId3"/>
              <a:stretch>
                <a:fillRect/>
              </a:stretch>
            </p:blipFill>
            <p:spPr>
              <a:xfrm>
                <a:off x="3986182" y="4630272"/>
                <a:ext cx="1688178" cy="1135823"/>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80523" y="4902996"/>
                <a:ext cx="704685" cy="704684"/>
              </a:xfrm>
              <a:prstGeom prst="rect">
                <a:avLst/>
              </a:prstGeom>
            </p:spPr>
          </p:pic>
        </p:grpSp>
        <p:sp>
          <p:nvSpPr>
            <p:cNvPr id="98" name="TextBox 97"/>
            <p:cNvSpPr txBox="1"/>
            <p:nvPr/>
          </p:nvSpPr>
          <p:spPr>
            <a:xfrm>
              <a:off x="1942667" y="5828367"/>
              <a:ext cx="4570497" cy="35528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Microsoft Azure</a:t>
              </a:r>
            </a:p>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Active Directory </a:t>
              </a:r>
              <a:endParaRPr lang="en-US" sz="2000" dirty="0">
                <a:solidFill>
                  <a:srgbClr val="000000"/>
                </a:solidFill>
                <a:latin typeface="Segoe UI Light"/>
                <a:ea typeface="ＭＳ Ｐゴシック" charset="0"/>
                <a:cs typeface="Segoe UI Semibold" panose="020B0702040204020203" pitchFamily="34" charset="0"/>
              </a:endParaRPr>
            </a:p>
          </p:txBody>
        </p:sp>
      </p:grpSp>
      <p:grpSp>
        <p:nvGrpSpPr>
          <p:cNvPr id="52" name="Group 51"/>
          <p:cNvGrpSpPr/>
          <p:nvPr/>
        </p:nvGrpSpPr>
        <p:grpSpPr>
          <a:xfrm>
            <a:off x="337611" y="382365"/>
            <a:ext cx="1471966" cy="1471966"/>
            <a:chOff x="265815" y="3299141"/>
            <a:chExt cx="2905296" cy="2905296"/>
          </a:xfrm>
        </p:grpSpPr>
        <p:pic>
          <p:nvPicPr>
            <p:cNvPr id="53" name="Picture 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4" name="Picture 53"/>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8" name="Group 17"/>
          <p:cNvGrpSpPr/>
          <p:nvPr/>
        </p:nvGrpSpPr>
        <p:grpSpPr>
          <a:xfrm>
            <a:off x="3971418" y="1303782"/>
            <a:ext cx="3450970" cy="2137456"/>
            <a:chOff x="3971418" y="1303782"/>
            <a:chExt cx="3450970" cy="2137456"/>
          </a:xfrm>
        </p:grpSpPr>
        <p:pic>
          <p:nvPicPr>
            <p:cNvPr id="73" name="Picture 7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6933" y="1303782"/>
              <a:ext cx="1679941" cy="1126787"/>
            </a:xfrm>
            <a:prstGeom prst="rect">
              <a:avLst/>
            </a:prstGeom>
          </p:spPr>
        </p:pic>
        <p:pic>
          <p:nvPicPr>
            <p:cNvPr id="74" name="Picture 7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1418" y="1677082"/>
              <a:ext cx="1679941" cy="1126787"/>
            </a:xfrm>
            <a:prstGeom prst="rect">
              <a:avLst/>
            </a:prstGeom>
          </p:spPr>
        </p:pic>
        <p:pic>
          <p:nvPicPr>
            <p:cNvPr id="75" name="Picture 7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2447" y="1677082"/>
              <a:ext cx="1679941" cy="1126787"/>
            </a:xfrm>
            <a:prstGeom prst="rect">
              <a:avLst/>
            </a:prstGeom>
          </p:spPr>
        </p:pic>
        <p:grpSp>
          <p:nvGrpSpPr>
            <p:cNvPr id="5" name="Group 4"/>
            <p:cNvGrpSpPr/>
            <p:nvPr/>
          </p:nvGrpSpPr>
          <p:grpSpPr>
            <a:xfrm>
              <a:off x="4417069" y="1789174"/>
              <a:ext cx="2555820" cy="1652064"/>
              <a:chOff x="4667032" y="1506340"/>
              <a:chExt cx="2102324" cy="1358927"/>
            </a:xfrm>
          </p:grpSpPr>
          <p:grpSp>
            <p:nvGrpSpPr>
              <p:cNvPr id="14" name="Group 13"/>
              <p:cNvGrpSpPr/>
              <p:nvPr/>
            </p:nvGrpSpPr>
            <p:grpSpPr>
              <a:xfrm>
                <a:off x="4708759" y="1506340"/>
                <a:ext cx="2033221" cy="1353815"/>
                <a:chOff x="5172987" y="1941313"/>
                <a:chExt cx="2033221" cy="1353815"/>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72987" y="2909180"/>
                  <a:ext cx="2033221" cy="385948"/>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98669" y="1941313"/>
                  <a:ext cx="1381858" cy="926854"/>
                </a:xfrm>
                <a:prstGeom prst="rect">
                  <a:avLst/>
                </a:prstGeom>
              </p:spPr>
            </p:pic>
          </p:grpSp>
          <p:pic>
            <p:nvPicPr>
              <p:cNvPr id="3" name="Picture 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7032" y="2469096"/>
                <a:ext cx="2102324" cy="396171"/>
              </a:xfrm>
              <a:prstGeom prst="rect">
                <a:avLst/>
              </a:prstGeom>
            </p:spPr>
          </p:pic>
        </p:grpSp>
      </p:grpSp>
      <p:grpSp>
        <p:nvGrpSpPr>
          <p:cNvPr id="13" name="Group 12"/>
          <p:cNvGrpSpPr/>
          <p:nvPr/>
        </p:nvGrpSpPr>
        <p:grpSpPr>
          <a:xfrm>
            <a:off x="4060675" y="4729234"/>
            <a:ext cx="3237286" cy="1814504"/>
            <a:chOff x="3716939" y="4834819"/>
            <a:chExt cx="3237286" cy="1814504"/>
          </a:xfrm>
        </p:grpSpPr>
        <p:grpSp>
          <p:nvGrpSpPr>
            <p:cNvPr id="20" name="Group 19"/>
            <p:cNvGrpSpPr/>
            <p:nvPr/>
          </p:nvGrpSpPr>
          <p:grpSpPr>
            <a:xfrm>
              <a:off x="4237482" y="4834819"/>
              <a:ext cx="2716743" cy="1814504"/>
              <a:chOff x="7298228" y="4478029"/>
              <a:chExt cx="2716743" cy="1814504"/>
            </a:xfrm>
          </p:grpSpPr>
          <p:sp>
            <p:nvSpPr>
              <p:cNvPr id="41" name="TextBox 40"/>
              <p:cNvSpPr txBox="1"/>
              <p:nvPr/>
            </p:nvSpPr>
            <p:spPr>
              <a:xfrm>
                <a:off x="7298228" y="6043234"/>
                <a:ext cx="2716743" cy="2492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smtClean="0">
                    <a:solidFill>
                      <a:srgbClr val="505050"/>
                    </a:solidFill>
                    <a:latin typeface="Segoe UI Light"/>
                    <a:ea typeface="ＭＳ Ｐゴシック" charset="0"/>
                    <a:cs typeface="Segoe UI Semibold" panose="020B0702040204020203" pitchFamily="34" charset="0"/>
                  </a:rPr>
                  <a:t>Other Directories</a:t>
                </a:r>
                <a:endParaRPr lang="en-US" dirty="0">
                  <a:solidFill>
                    <a:srgbClr val="505050"/>
                  </a:solidFill>
                  <a:latin typeface="Segoe UI Light"/>
                  <a:ea typeface="ＭＳ Ｐゴシック" charset="0"/>
                  <a:cs typeface="Segoe UI Semibold" panose="020B0702040204020203" pitchFamily="34" charset="0"/>
                </a:endParaRPr>
              </a:p>
            </p:txBody>
          </p:sp>
          <p:grpSp>
            <p:nvGrpSpPr>
              <p:cNvPr id="12" name="Group 11"/>
              <p:cNvGrpSpPr/>
              <p:nvPr/>
            </p:nvGrpSpPr>
            <p:grpSpPr>
              <a:xfrm>
                <a:off x="8236273" y="4478029"/>
                <a:ext cx="1662303" cy="1365693"/>
                <a:chOff x="10252007" y="4383855"/>
                <a:chExt cx="1662303" cy="1365693"/>
              </a:xfrm>
            </p:grpSpPr>
            <p:sp>
              <p:nvSpPr>
                <p:cNvPr id="111" name="TextBox 110"/>
                <p:cNvSpPr txBox="1"/>
                <p:nvPr/>
              </p:nvSpPr>
              <p:spPr>
                <a:xfrm>
                  <a:off x="10252007" y="4383855"/>
                  <a:ext cx="1149142"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PowerShell</a:t>
                  </a:r>
                  <a:endParaRPr lang="en-US" sz="1400" b="1" dirty="0">
                    <a:solidFill>
                      <a:srgbClr val="505050"/>
                    </a:solidFill>
                    <a:cs typeface="Segoe UI" panose="020B0502040204020203" pitchFamily="34" charset="0"/>
                  </a:endParaRPr>
                </a:p>
              </p:txBody>
            </p:sp>
            <p:grpSp>
              <p:nvGrpSpPr>
                <p:cNvPr id="10" name="Group 9"/>
                <p:cNvGrpSpPr/>
                <p:nvPr/>
              </p:nvGrpSpPr>
              <p:grpSpPr>
                <a:xfrm>
                  <a:off x="10252007" y="4713154"/>
                  <a:ext cx="1103457" cy="551493"/>
                  <a:chOff x="10349294" y="4845565"/>
                  <a:chExt cx="1103457" cy="551493"/>
                </a:xfrm>
              </p:grpSpPr>
              <p:sp>
                <p:nvSpPr>
                  <p:cNvPr id="110" name="TextBox 109"/>
                  <p:cNvSpPr txBox="1"/>
                  <p:nvPr/>
                </p:nvSpPr>
                <p:spPr>
                  <a:xfrm>
                    <a:off x="10349294" y="5203159"/>
                    <a:ext cx="811035"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LDAP v3</a:t>
                    </a:r>
                    <a:endParaRPr lang="en-US" sz="1400" b="1" dirty="0">
                      <a:solidFill>
                        <a:srgbClr val="505050"/>
                      </a:solidFill>
                      <a:cs typeface="Segoe UI" panose="020B0502040204020203" pitchFamily="34" charset="0"/>
                    </a:endParaRPr>
                  </a:p>
                </p:txBody>
              </p:sp>
              <p:sp>
                <p:nvSpPr>
                  <p:cNvPr id="112" name="TextBox 111"/>
                  <p:cNvSpPr txBox="1"/>
                  <p:nvPr/>
                </p:nvSpPr>
                <p:spPr>
                  <a:xfrm>
                    <a:off x="10349294" y="4845565"/>
                    <a:ext cx="1103457" cy="193252"/>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SQL (ODBC)</a:t>
                    </a:r>
                    <a:endParaRPr lang="en-US" sz="1400" b="1" dirty="0">
                      <a:solidFill>
                        <a:srgbClr val="505050"/>
                      </a:solidFill>
                      <a:cs typeface="Segoe UI" panose="020B0502040204020203" pitchFamily="34" charset="0"/>
                    </a:endParaRPr>
                  </a:p>
                </p:txBody>
              </p:sp>
            </p:grpSp>
            <p:sp>
              <p:nvSpPr>
                <p:cNvPr id="113" name="TextBox 112"/>
                <p:cNvSpPr txBox="1"/>
                <p:nvPr/>
              </p:nvSpPr>
              <p:spPr>
                <a:xfrm>
                  <a:off x="10252007" y="5361750"/>
                  <a:ext cx="1662303" cy="387798"/>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Web Services </a:t>
                  </a:r>
                  <a:br>
                    <a:rPr lang="en-US" sz="1400" b="1" dirty="0" smtClean="0">
                      <a:solidFill>
                        <a:srgbClr val="505050"/>
                      </a:solidFill>
                      <a:cs typeface="Segoe UI" panose="020B0502040204020203" pitchFamily="34" charset="0"/>
                    </a:rPr>
                  </a:br>
                  <a:r>
                    <a:rPr lang="en-US" sz="1400" b="1" dirty="0" smtClean="0">
                      <a:solidFill>
                        <a:srgbClr val="505050"/>
                      </a:solidFill>
                      <a:cs typeface="Segoe UI" panose="020B0502040204020203" pitchFamily="34" charset="0"/>
                    </a:rPr>
                    <a:t>( SOAP, JAVA, REST)</a:t>
                  </a:r>
                  <a:endParaRPr lang="en-US" sz="1400" b="1" dirty="0">
                    <a:solidFill>
                      <a:srgbClr val="505050"/>
                    </a:solidFill>
                    <a:cs typeface="Segoe UI" panose="020B0502040204020203" pitchFamily="34" charset="0"/>
                  </a:endParaRPr>
                </a:p>
              </p:txBody>
            </p:sp>
          </p:grpSp>
        </p:grpSp>
        <p:grpSp>
          <p:nvGrpSpPr>
            <p:cNvPr id="9" name="Group 8"/>
            <p:cNvGrpSpPr/>
            <p:nvPr/>
          </p:nvGrpSpPr>
          <p:grpSpPr>
            <a:xfrm>
              <a:off x="3716939" y="4879921"/>
              <a:ext cx="1417152" cy="1315766"/>
              <a:chOff x="7192001" y="4879921"/>
              <a:chExt cx="1417152" cy="1315766"/>
            </a:xfrm>
          </p:grpSpPr>
          <p:pic>
            <p:nvPicPr>
              <p:cNvPr id="60" name="Picture 5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92001" y="4879921"/>
                <a:ext cx="790842" cy="1083454"/>
              </a:xfrm>
              <a:prstGeom prst="rect">
                <a:avLst/>
              </a:prstGeom>
            </p:spPr>
          </p:pic>
          <p:pic>
            <p:nvPicPr>
              <p:cNvPr id="61" name="Picture 6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501511" y="5001792"/>
                <a:ext cx="790842" cy="1083454"/>
              </a:xfrm>
              <a:prstGeom prst="rect">
                <a:avLst/>
              </a:prstGeom>
            </p:spPr>
          </p:pic>
          <p:pic>
            <p:nvPicPr>
              <p:cNvPr id="62" name="Picture 6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18311" y="5112233"/>
                <a:ext cx="790842" cy="1083454"/>
              </a:xfrm>
              <a:prstGeom prst="rect">
                <a:avLst/>
              </a:prstGeom>
            </p:spPr>
          </p:pic>
        </p:grpSp>
      </p:grpSp>
      <p:sp>
        <p:nvSpPr>
          <p:cNvPr id="64" name="Freeform 63"/>
          <p:cNvSpPr/>
          <p:nvPr/>
        </p:nvSpPr>
        <p:spPr bwMode="auto">
          <a:xfrm rot="5400000">
            <a:off x="4930170" y="3853656"/>
            <a:ext cx="1081763" cy="429502"/>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90" dirty="0">
                <a:solidFill>
                  <a:srgbClr val="0070C0"/>
                </a:solidFill>
              </a:rPr>
              <a:t>MIM</a:t>
            </a:r>
          </a:p>
        </p:txBody>
      </p:sp>
      <p:grpSp>
        <p:nvGrpSpPr>
          <p:cNvPr id="63" name="Group 14"/>
          <p:cNvGrpSpPr>
            <a:grpSpLocks noChangeAspect="1"/>
          </p:cNvGrpSpPr>
          <p:nvPr/>
        </p:nvGrpSpPr>
        <p:grpSpPr bwMode="auto">
          <a:xfrm>
            <a:off x="6984361" y="3588852"/>
            <a:ext cx="1067100" cy="1061050"/>
            <a:chOff x="2011" y="1700"/>
            <a:chExt cx="529" cy="526"/>
          </a:xfrm>
        </p:grpSpPr>
        <p:sp>
          <p:nvSpPr>
            <p:cNvPr id="70" name="AutoShape 13"/>
            <p:cNvSpPr>
              <a:spLocks noChangeAspect="1" noChangeArrowheads="1" noTextEdit="1"/>
            </p:cNvSpPr>
            <p:nvPr/>
          </p:nvSpPr>
          <p:spPr bwMode="auto">
            <a:xfrm>
              <a:off x="2011" y="1700"/>
              <a:ext cx="52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15"/>
            <p:cNvSpPr>
              <a:spLocks noChangeArrowheads="1"/>
            </p:cNvSpPr>
            <p:nvPr/>
          </p:nvSpPr>
          <p:spPr bwMode="auto">
            <a:xfrm>
              <a:off x="2012" y="1700"/>
              <a:ext cx="527" cy="5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6"/>
            <p:cNvSpPr>
              <a:spLocks noEditPoints="1"/>
            </p:cNvSpPr>
            <p:nvPr/>
          </p:nvSpPr>
          <p:spPr bwMode="auto">
            <a:xfrm>
              <a:off x="2084" y="1757"/>
              <a:ext cx="382" cy="412"/>
            </a:xfrm>
            <a:custGeom>
              <a:avLst/>
              <a:gdLst>
                <a:gd name="T0" fmla="*/ 273 w 318"/>
                <a:gd name="T1" fmla="*/ 176 h 343"/>
                <a:gd name="T2" fmla="*/ 272 w 318"/>
                <a:gd name="T3" fmla="*/ 192 h 343"/>
                <a:gd name="T4" fmla="*/ 269 w 318"/>
                <a:gd name="T5" fmla="*/ 205 h 343"/>
                <a:gd name="T6" fmla="*/ 267 w 318"/>
                <a:gd name="T7" fmla="*/ 212 h 343"/>
                <a:gd name="T8" fmla="*/ 264 w 318"/>
                <a:gd name="T9" fmla="*/ 221 h 343"/>
                <a:gd name="T10" fmla="*/ 261 w 318"/>
                <a:gd name="T11" fmla="*/ 227 h 343"/>
                <a:gd name="T12" fmla="*/ 257 w 318"/>
                <a:gd name="T13" fmla="*/ 233 h 343"/>
                <a:gd name="T14" fmla="*/ 254 w 318"/>
                <a:gd name="T15" fmla="*/ 239 h 343"/>
                <a:gd name="T16" fmla="*/ 249 w 318"/>
                <a:gd name="T17" fmla="*/ 245 h 343"/>
                <a:gd name="T18" fmla="*/ 245 w 318"/>
                <a:gd name="T19" fmla="*/ 250 h 343"/>
                <a:gd name="T20" fmla="*/ 240 w 318"/>
                <a:gd name="T21" fmla="*/ 255 h 343"/>
                <a:gd name="T22" fmla="*/ 217 w 318"/>
                <a:gd name="T23" fmla="*/ 273 h 343"/>
                <a:gd name="T24" fmla="*/ 109 w 318"/>
                <a:gd name="T25" fmla="*/ 225 h 343"/>
                <a:gd name="T26" fmla="*/ 15 w 318"/>
                <a:gd name="T27" fmla="*/ 319 h 343"/>
                <a:gd name="T28" fmla="*/ 215 w 318"/>
                <a:gd name="T29" fmla="*/ 323 h 343"/>
                <a:gd name="T30" fmla="*/ 275 w 318"/>
                <a:gd name="T31" fmla="*/ 283 h 343"/>
                <a:gd name="T32" fmla="*/ 281 w 318"/>
                <a:gd name="T33" fmla="*/ 276 h 343"/>
                <a:gd name="T34" fmla="*/ 287 w 318"/>
                <a:gd name="T35" fmla="*/ 269 h 343"/>
                <a:gd name="T36" fmla="*/ 291 w 318"/>
                <a:gd name="T37" fmla="*/ 263 h 343"/>
                <a:gd name="T38" fmla="*/ 296 w 318"/>
                <a:gd name="T39" fmla="*/ 255 h 343"/>
                <a:gd name="T40" fmla="*/ 300 w 318"/>
                <a:gd name="T41" fmla="*/ 248 h 343"/>
                <a:gd name="T42" fmla="*/ 304 w 318"/>
                <a:gd name="T43" fmla="*/ 240 h 343"/>
                <a:gd name="T44" fmla="*/ 307 w 318"/>
                <a:gd name="T45" fmla="*/ 232 h 343"/>
                <a:gd name="T46" fmla="*/ 310 w 318"/>
                <a:gd name="T47" fmla="*/ 224 h 343"/>
                <a:gd name="T48" fmla="*/ 312 w 318"/>
                <a:gd name="T49" fmla="*/ 216 h 343"/>
                <a:gd name="T50" fmla="*/ 316 w 318"/>
                <a:gd name="T51" fmla="*/ 199 h 343"/>
                <a:gd name="T52" fmla="*/ 317 w 318"/>
                <a:gd name="T53" fmla="*/ 191 h 343"/>
                <a:gd name="T54" fmla="*/ 318 w 318"/>
                <a:gd name="T55" fmla="*/ 183 h 343"/>
                <a:gd name="T56" fmla="*/ 318 w 318"/>
                <a:gd name="T57" fmla="*/ 175 h 343"/>
                <a:gd name="T58" fmla="*/ 271 w 318"/>
                <a:gd name="T59" fmla="*/ 62 h 343"/>
                <a:gd name="T60" fmla="*/ 43 w 318"/>
                <a:gd name="T61" fmla="*/ 66 h 343"/>
                <a:gd name="T62" fmla="*/ 37 w 318"/>
                <a:gd name="T63" fmla="*/ 73 h 343"/>
                <a:gd name="T64" fmla="*/ 32 w 318"/>
                <a:gd name="T65" fmla="*/ 80 h 343"/>
                <a:gd name="T66" fmla="*/ 27 w 318"/>
                <a:gd name="T67" fmla="*/ 86 h 343"/>
                <a:gd name="T68" fmla="*/ 22 w 318"/>
                <a:gd name="T69" fmla="*/ 94 h 343"/>
                <a:gd name="T70" fmla="*/ 18 w 318"/>
                <a:gd name="T71" fmla="*/ 102 h 343"/>
                <a:gd name="T72" fmla="*/ 14 w 318"/>
                <a:gd name="T73" fmla="*/ 110 h 343"/>
                <a:gd name="T74" fmla="*/ 11 w 318"/>
                <a:gd name="T75" fmla="*/ 117 h 343"/>
                <a:gd name="T76" fmla="*/ 8 w 318"/>
                <a:gd name="T77" fmla="*/ 125 h 343"/>
                <a:gd name="T78" fmla="*/ 6 w 318"/>
                <a:gd name="T79" fmla="*/ 133 h 343"/>
                <a:gd name="T80" fmla="*/ 2 w 318"/>
                <a:gd name="T81" fmla="*/ 150 h 343"/>
                <a:gd name="T82" fmla="*/ 1 w 318"/>
                <a:gd name="T83" fmla="*/ 158 h 343"/>
                <a:gd name="T84" fmla="*/ 0 w 318"/>
                <a:gd name="T85" fmla="*/ 166 h 343"/>
                <a:gd name="T86" fmla="*/ 0 w 318"/>
                <a:gd name="T87" fmla="*/ 174 h 343"/>
                <a:gd name="T88" fmla="*/ 46 w 318"/>
                <a:gd name="T89" fmla="*/ 189 h 343"/>
                <a:gd name="T90" fmla="*/ 45 w 318"/>
                <a:gd name="T91" fmla="*/ 173 h 343"/>
                <a:gd name="T92" fmla="*/ 46 w 318"/>
                <a:gd name="T93" fmla="*/ 157 h 343"/>
                <a:gd name="T94" fmla="*/ 49 w 318"/>
                <a:gd name="T95" fmla="*/ 144 h 343"/>
                <a:gd name="T96" fmla="*/ 51 w 318"/>
                <a:gd name="T97" fmla="*/ 137 h 343"/>
                <a:gd name="T98" fmla="*/ 55 w 318"/>
                <a:gd name="T99" fmla="*/ 128 h 343"/>
                <a:gd name="T100" fmla="*/ 58 w 318"/>
                <a:gd name="T101" fmla="*/ 122 h 343"/>
                <a:gd name="T102" fmla="*/ 61 w 318"/>
                <a:gd name="T103" fmla="*/ 116 h 343"/>
                <a:gd name="T104" fmla="*/ 64 w 318"/>
                <a:gd name="T105" fmla="*/ 110 h 343"/>
                <a:gd name="T106" fmla="*/ 69 w 318"/>
                <a:gd name="T107" fmla="*/ 104 h 343"/>
                <a:gd name="T108" fmla="*/ 73 w 318"/>
                <a:gd name="T109" fmla="*/ 99 h 343"/>
                <a:gd name="T110" fmla="*/ 78 w 318"/>
                <a:gd name="T111" fmla="*/ 94 h 343"/>
                <a:gd name="T112" fmla="*/ 109 w 318"/>
                <a:gd name="T113" fmla="*/ 72 h 343"/>
                <a:gd name="T114" fmla="*/ 314 w 318"/>
                <a:gd name="T115" fmla="*/ 13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43">
                  <a:moveTo>
                    <a:pt x="272" y="156"/>
                  </a:moveTo>
                  <a:cubicBezTo>
                    <a:pt x="273" y="162"/>
                    <a:pt x="273" y="167"/>
                    <a:pt x="273" y="173"/>
                  </a:cubicBezTo>
                  <a:cubicBezTo>
                    <a:pt x="273" y="173"/>
                    <a:pt x="273" y="173"/>
                    <a:pt x="273" y="173"/>
                  </a:cubicBezTo>
                  <a:cubicBezTo>
                    <a:pt x="273" y="174"/>
                    <a:pt x="273" y="175"/>
                    <a:pt x="273" y="176"/>
                  </a:cubicBezTo>
                  <a:cubicBezTo>
                    <a:pt x="273" y="176"/>
                    <a:pt x="273" y="176"/>
                    <a:pt x="273" y="176"/>
                  </a:cubicBezTo>
                  <a:cubicBezTo>
                    <a:pt x="273" y="180"/>
                    <a:pt x="273" y="185"/>
                    <a:pt x="272" y="189"/>
                  </a:cubicBezTo>
                  <a:cubicBezTo>
                    <a:pt x="272" y="189"/>
                    <a:pt x="272" y="189"/>
                    <a:pt x="272" y="189"/>
                  </a:cubicBezTo>
                  <a:cubicBezTo>
                    <a:pt x="272" y="190"/>
                    <a:pt x="272" y="191"/>
                    <a:pt x="272" y="192"/>
                  </a:cubicBezTo>
                  <a:cubicBezTo>
                    <a:pt x="272" y="192"/>
                    <a:pt x="272" y="193"/>
                    <a:pt x="272" y="193"/>
                  </a:cubicBezTo>
                  <a:cubicBezTo>
                    <a:pt x="271" y="196"/>
                    <a:pt x="271" y="199"/>
                    <a:pt x="270" y="202"/>
                  </a:cubicBezTo>
                  <a:cubicBezTo>
                    <a:pt x="270" y="203"/>
                    <a:pt x="270" y="203"/>
                    <a:pt x="270" y="203"/>
                  </a:cubicBezTo>
                  <a:cubicBezTo>
                    <a:pt x="270" y="204"/>
                    <a:pt x="269" y="204"/>
                    <a:pt x="269" y="205"/>
                  </a:cubicBezTo>
                  <a:cubicBezTo>
                    <a:pt x="269" y="206"/>
                    <a:pt x="269" y="206"/>
                    <a:pt x="269" y="206"/>
                  </a:cubicBezTo>
                  <a:cubicBezTo>
                    <a:pt x="269" y="207"/>
                    <a:pt x="269" y="208"/>
                    <a:pt x="268" y="208"/>
                  </a:cubicBezTo>
                  <a:cubicBezTo>
                    <a:pt x="268" y="209"/>
                    <a:pt x="268" y="209"/>
                    <a:pt x="268" y="209"/>
                  </a:cubicBezTo>
                  <a:cubicBezTo>
                    <a:pt x="268" y="210"/>
                    <a:pt x="267" y="211"/>
                    <a:pt x="267" y="212"/>
                  </a:cubicBezTo>
                  <a:cubicBezTo>
                    <a:pt x="267" y="212"/>
                    <a:pt x="267" y="212"/>
                    <a:pt x="267" y="212"/>
                  </a:cubicBezTo>
                  <a:cubicBezTo>
                    <a:pt x="266" y="214"/>
                    <a:pt x="266" y="216"/>
                    <a:pt x="265" y="218"/>
                  </a:cubicBezTo>
                  <a:cubicBezTo>
                    <a:pt x="265" y="218"/>
                    <a:pt x="265" y="218"/>
                    <a:pt x="265" y="219"/>
                  </a:cubicBezTo>
                  <a:cubicBezTo>
                    <a:pt x="264" y="219"/>
                    <a:pt x="264" y="220"/>
                    <a:pt x="264" y="221"/>
                  </a:cubicBezTo>
                  <a:cubicBezTo>
                    <a:pt x="263" y="221"/>
                    <a:pt x="263" y="221"/>
                    <a:pt x="263" y="222"/>
                  </a:cubicBezTo>
                  <a:cubicBezTo>
                    <a:pt x="263" y="222"/>
                    <a:pt x="263" y="223"/>
                    <a:pt x="262" y="224"/>
                  </a:cubicBezTo>
                  <a:cubicBezTo>
                    <a:pt x="262" y="224"/>
                    <a:pt x="262" y="224"/>
                    <a:pt x="262" y="225"/>
                  </a:cubicBezTo>
                  <a:cubicBezTo>
                    <a:pt x="261" y="226"/>
                    <a:pt x="261" y="226"/>
                    <a:pt x="261" y="227"/>
                  </a:cubicBezTo>
                  <a:cubicBezTo>
                    <a:pt x="261" y="227"/>
                    <a:pt x="260" y="227"/>
                    <a:pt x="260" y="227"/>
                  </a:cubicBezTo>
                  <a:cubicBezTo>
                    <a:pt x="260" y="228"/>
                    <a:pt x="259" y="229"/>
                    <a:pt x="259" y="230"/>
                  </a:cubicBezTo>
                  <a:cubicBezTo>
                    <a:pt x="259" y="231"/>
                    <a:pt x="259" y="231"/>
                    <a:pt x="259" y="231"/>
                  </a:cubicBezTo>
                  <a:cubicBezTo>
                    <a:pt x="258" y="232"/>
                    <a:pt x="258" y="232"/>
                    <a:pt x="257" y="233"/>
                  </a:cubicBezTo>
                  <a:cubicBezTo>
                    <a:pt x="257" y="233"/>
                    <a:pt x="257" y="234"/>
                    <a:pt x="257" y="234"/>
                  </a:cubicBezTo>
                  <a:cubicBezTo>
                    <a:pt x="256" y="235"/>
                    <a:pt x="256" y="235"/>
                    <a:pt x="256" y="236"/>
                  </a:cubicBezTo>
                  <a:cubicBezTo>
                    <a:pt x="255" y="236"/>
                    <a:pt x="255" y="236"/>
                    <a:pt x="255" y="237"/>
                  </a:cubicBezTo>
                  <a:cubicBezTo>
                    <a:pt x="255" y="237"/>
                    <a:pt x="254" y="238"/>
                    <a:pt x="254" y="239"/>
                  </a:cubicBezTo>
                  <a:cubicBezTo>
                    <a:pt x="254" y="239"/>
                    <a:pt x="253" y="239"/>
                    <a:pt x="253" y="239"/>
                  </a:cubicBezTo>
                  <a:cubicBezTo>
                    <a:pt x="253" y="240"/>
                    <a:pt x="252" y="241"/>
                    <a:pt x="252" y="242"/>
                  </a:cubicBezTo>
                  <a:cubicBezTo>
                    <a:pt x="251" y="242"/>
                    <a:pt x="251" y="242"/>
                    <a:pt x="251" y="242"/>
                  </a:cubicBezTo>
                  <a:cubicBezTo>
                    <a:pt x="251" y="243"/>
                    <a:pt x="250" y="244"/>
                    <a:pt x="249" y="245"/>
                  </a:cubicBezTo>
                  <a:cubicBezTo>
                    <a:pt x="249" y="245"/>
                    <a:pt x="249" y="245"/>
                    <a:pt x="249" y="245"/>
                  </a:cubicBezTo>
                  <a:cubicBezTo>
                    <a:pt x="248" y="246"/>
                    <a:pt x="248" y="247"/>
                    <a:pt x="247" y="247"/>
                  </a:cubicBezTo>
                  <a:cubicBezTo>
                    <a:pt x="247" y="247"/>
                    <a:pt x="247" y="248"/>
                    <a:pt x="247" y="248"/>
                  </a:cubicBezTo>
                  <a:cubicBezTo>
                    <a:pt x="246" y="249"/>
                    <a:pt x="246" y="249"/>
                    <a:pt x="245" y="250"/>
                  </a:cubicBezTo>
                  <a:cubicBezTo>
                    <a:pt x="245" y="250"/>
                    <a:pt x="245" y="250"/>
                    <a:pt x="244" y="251"/>
                  </a:cubicBezTo>
                  <a:cubicBezTo>
                    <a:pt x="244" y="251"/>
                    <a:pt x="243" y="252"/>
                    <a:pt x="243" y="252"/>
                  </a:cubicBezTo>
                  <a:cubicBezTo>
                    <a:pt x="243" y="252"/>
                    <a:pt x="242" y="253"/>
                    <a:pt x="242" y="253"/>
                  </a:cubicBezTo>
                  <a:cubicBezTo>
                    <a:pt x="241" y="254"/>
                    <a:pt x="241" y="255"/>
                    <a:pt x="240" y="255"/>
                  </a:cubicBezTo>
                  <a:cubicBezTo>
                    <a:pt x="237" y="258"/>
                    <a:pt x="234" y="261"/>
                    <a:pt x="231" y="263"/>
                  </a:cubicBezTo>
                  <a:cubicBezTo>
                    <a:pt x="230" y="264"/>
                    <a:pt x="228" y="266"/>
                    <a:pt x="227" y="267"/>
                  </a:cubicBezTo>
                  <a:cubicBezTo>
                    <a:pt x="225" y="268"/>
                    <a:pt x="224" y="269"/>
                    <a:pt x="222" y="270"/>
                  </a:cubicBezTo>
                  <a:cubicBezTo>
                    <a:pt x="220" y="271"/>
                    <a:pt x="219" y="272"/>
                    <a:pt x="217" y="273"/>
                  </a:cubicBezTo>
                  <a:cubicBezTo>
                    <a:pt x="216" y="273"/>
                    <a:pt x="216" y="274"/>
                    <a:pt x="215" y="274"/>
                  </a:cubicBezTo>
                  <a:cubicBezTo>
                    <a:pt x="209" y="277"/>
                    <a:pt x="204" y="280"/>
                    <a:pt x="198" y="282"/>
                  </a:cubicBezTo>
                  <a:cubicBezTo>
                    <a:pt x="157" y="297"/>
                    <a:pt x="111" y="288"/>
                    <a:pt x="78" y="255"/>
                  </a:cubicBezTo>
                  <a:cubicBezTo>
                    <a:pt x="109" y="225"/>
                    <a:pt x="109" y="225"/>
                    <a:pt x="109" y="225"/>
                  </a:cubicBezTo>
                  <a:cubicBezTo>
                    <a:pt x="53" y="217"/>
                    <a:pt x="53" y="217"/>
                    <a:pt x="53" y="217"/>
                  </a:cubicBezTo>
                  <a:cubicBezTo>
                    <a:pt x="4" y="210"/>
                    <a:pt x="4" y="210"/>
                    <a:pt x="4" y="210"/>
                  </a:cubicBezTo>
                  <a:cubicBezTo>
                    <a:pt x="0" y="210"/>
                    <a:pt x="0" y="210"/>
                    <a:pt x="0" y="210"/>
                  </a:cubicBezTo>
                  <a:cubicBezTo>
                    <a:pt x="15" y="319"/>
                    <a:pt x="15" y="319"/>
                    <a:pt x="15" y="319"/>
                  </a:cubicBezTo>
                  <a:cubicBezTo>
                    <a:pt x="47" y="287"/>
                    <a:pt x="47" y="287"/>
                    <a:pt x="47" y="287"/>
                  </a:cubicBezTo>
                  <a:cubicBezTo>
                    <a:pt x="89" y="330"/>
                    <a:pt x="150" y="343"/>
                    <a:pt x="204" y="327"/>
                  </a:cubicBezTo>
                  <a:cubicBezTo>
                    <a:pt x="206" y="327"/>
                    <a:pt x="207" y="326"/>
                    <a:pt x="208" y="326"/>
                  </a:cubicBezTo>
                  <a:cubicBezTo>
                    <a:pt x="210" y="325"/>
                    <a:pt x="213" y="324"/>
                    <a:pt x="215" y="323"/>
                  </a:cubicBezTo>
                  <a:cubicBezTo>
                    <a:pt x="233" y="316"/>
                    <a:pt x="250" y="306"/>
                    <a:pt x="266" y="292"/>
                  </a:cubicBezTo>
                  <a:cubicBezTo>
                    <a:pt x="268" y="291"/>
                    <a:pt x="270" y="289"/>
                    <a:pt x="271" y="287"/>
                  </a:cubicBezTo>
                  <a:cubicBezTo>
                    <a:pt x="272" y="286"/>
                    <a:pt x="273" y="285"/>
                    <a:pt x="274" y="284"/>
                  </a:cubicBezTo>
                  <a:cubicBezTo>
                    <a:pt x="275" y="283"/>
                    <a:pt x="275" y="283"/>
                    <a:pt x="275" y="283"/>
                  </a:cubicBezTo>
                  <a:cubicBezTo>
                    <a:pt x="276" y="282"/>
                    <a:pt x="277" y="281"/>
                    <a:pt x="277" y="281"/>
                  </a:cubicBezTo>
                  <a:cubicBezTo>
                    <a:pt x="278" y="280"/>
                    <a:pt x="278" y="280"/>
                    <a:pt x="278" y="279"/>
                  </a:cubicBezTo>
                  <a:cubicBezTo>
                    <a:pt x="279" y="279"/>
                    <a:pt x="280" y="278"/>
                    <a:pt x="280" y="277"/>
                  </a:cubicBezTo>
                  <a:cubicBezTo>
                    <a:pt x="281" y="277"/>
                    <a:pt x="281" y="276"/>
                    <a:pt x="281" y="276"/>
                  </a:cubicBezTo>
                  <a:cubicBezTo>
                    <a:pt x="282" y="275"/>
                    <a:pt x="282" y="275"/>
                    <a:pt x="283" y="274"/>
                  </a:cubicBezTo>
                  <a:cubicBezTo>
                    <a:pt x="283" y="274"/>
                    <a:pt x="284" y="273"/>
                    <a:pt x="284" y="273"/>
                  </a:cubicBezTo>
                  <a:cubicBezTo>
                    <a:pt x="285" y="272"/>
                    <a:pt x="285" y="271"/>
                    <a:pt x="286" y="271"/>
                  </a:cubicBezTo>
                  <a:cubicBezTo>
                    <a:pt x="286" y="270"/>
                    <a:pt x="286" y="270"/>
                    <a:pt x="287" y="269"/>
                  </a:cubicBezTo>
                  <a:cubicBezTo>
                    <a:pt x="287" y="269"/>
                    <a:pt x="288" y="268"/>
                    <a:pt x="288" y="267"/>
                  </a:cubicBezTo>
                  <a:cubicBezTo>
                    <a:pt x="288" y="267"/>
                    <a:pt x="289" y="266"/>
                    <a:pt x="289" y="266"/>
                  </a:cubicBezTo>
                  <a:cubicBezTo>
                    <a:pt x="290" y="265"/>
                    <a:pt x="290" y="265"/>
                    <a:pt x="290" y="264"/>
                  </a:cubicBezTo>
                  <a:cubicBezTo>
                    <a:pt x="291" y="263"/>
                    <a:pt x="291" y="263"/>
                    <a:pt x="291" y="263"/>
                  </a:cubicBezTo>
                  <a:cubicBezTo>
                    <a:pt x="292" y="262"/>
                    <a:pt x="292" y="261"/>
                    <a:pt x="293" y="260"/>
                  </a:cubicBezTo>
                  <a:cubicBezTo>
                    <a:pt x="293" y="260"/>
                    <a:pt x="293" y="259"/>
                    <a:pt x="294" y="259"/>
                  </a:cubicBezTo>
                  <a:cubicBezTo>
                    <a:pt x="294" y="258"/>
                    <a:pt x="295" y="257"/>
                    <a:pt x="295" y="257"/>
                  </a:cubicBezTo>
                  <a:cubicBezTo>
                    <a:pt x="295" y="256"/>
                    <a:pt x="296" y="256"/>
                    <a:pt x="296" y="255"/>
                  </a:cubicBezTo>
                  <a:cubicBezTo>
                    <a:pt x="297" y="254"/>
                    <a:pt x="297" y="253"/>
                    <a:pt x="298" y="252"/>
                  </a:cubicBezTo>
                  <a:cubicBezTo>
                    <a:pt x="298" y="252"/>
                    <a:pt x="298" y="252"/>
                    <a:pt x="298" y="252"/>
                  </a:cubicBezTo>
                  <a:cubicBezTo>
                    <a:pt x="299" y="251"/>
                    <a:pt x="299" y="249"/>
                    <a:pt x="300" y="248"/>
                  </a:cubicBezTo>
                  <a:cubicBezTo>
                    <a:pt x="300" y="248"/>
                    <a:pt x="300" y="248"/>
                    <a:pt x="300" y="248"/>
                  </a:cubicBezTo>
                  <a:cubicBezTo>
                    <a:pt x="301" y="247"/>
                    <a:pt x="301" y="246"/>
                    <a:pt x="302" y="245"/>
                  </a:cubicBezTo>
                  <a:cubicBezTo>
                    <a:pt x="302" y="244"/>
                    <a:pt x="302" y="244"/>
                    <a:pt x="302" y="243"/>
                  </a:cubicBezTo>
                  <a:cubicBezTo>
                    <a:pt x="303" y="243"/>
                    <a:pt x="303" y="242"/>
                    <a:pt x="304" y="241"/>
                  </a:cubicBezTo>
                  <a:cubicBezTo>
                    <a:pt x="304" y="240"/>
                    <a:pt x="304" y="240"/>
                    <a:pt x="304" y="240"/>
                  </a:cubicBezTo>
                  <a:cubicBezTo>
                    <a:pt x="304" y="239"/>
                    <a:pt x="305" y="238"/>
                    <a:pt x="305" y="237"/>
                  </a:cubicBezTo>
                  <a:cubicBezTo>
                    <a:pt x="305" y="237"/>
                    <a:pt x="306" y="236"/>
                    <a:pt x="306" y="236"/>
                  </a:cubicBezTo>
                  <a:cubicBezTo>
                    <a:pt x="306" y="235"/>
                    <a:pt x="306" y="234"/>
                    <a:pt x="307" y="233"/>
                  </a:cubicBezTo>
                  <a:cubicBezTo>
                    <a:pt x="307" y="233"/>
                    <a:pt x="307" y="232"/>
                    <a:pt x="307" y="232"/>
                  </a:cubicBezTo>
                  <a:cubicBezTo>
                    <a:pt x="308" y="231"/>
                    <a:pt x="308" y="230"/>
                    <a:pt x="308" y="229"/>
                  </a:cubicBezTo>
                  <a:cubicBezTo>
                    <a:pt x="308" y="229"/>
                    <a:pt x="309" y="229"/>
                    <a:pt x="309" y="228"/>
                  </a:cubicBezTo>
                  <a:cubicBezTo>
                    <a:pt x="309" y="227"/>
                    <a:pt x="309" y="226"/>
                    <a:pt x="310" y="225"/>
                  </a:cubicBezTo>
                  <a:cubicBezTo>
                    <a:pt x="310" y="225"/>
                    <a:pt x="310" y="225"/>
                    <a:pt x="310" y="224"/>
                  </a:cubicBezTo>
                  <a:cubicBezTo>
                    <a:pt x="310" y="223"/>
                    <a:pt x="311" y="222"/>
                    <a:pt x="311" y="221"/>
                  </a:cubicBezTo>
                  <a:cubicBezTo>
                    <a:pt x="311" y="221"/>
                    <a:pt x="311" y="221"/>
                    <a:pt x="311" y="220"/>
                  </a:cubicBezTo>
                  <a:cubicBezTo>
                    <a:pt x="312" y="219"/>
                    <a:pt x="312" y="218"/>
                    <a:pt x="312" y="217"/>
                  </a:cubicBezTo>
                  <a:cubicBezTo>
                    <a:pt x="312" y="217"/>
                    <a:pt x="312" y="217"/>
                    <a:pt x="312" y="216"/>
                  </a:cubicBezTo>
                  <a:cubicBezTo>
                    <a:pt x="313" y="212"/>
                    <a:pt x="314" y="208"/>
                    <a:pt x="315" y="204"/>
                  </a:cubicBezTo>
                  <a:cubicBezTo>
                    <a:pt x="315" y="204"/>
                    <a:pt x="315" y="204"/>
                    <a:pt x="315" y="204"/>
                  </a:cubicBezTo>
                  <a:cubicBezTo>
                    <a:pt x="315" y="203"/>
                    <a:pt x="316" y="202"/>
                    <a:pt x="316" y="200"/>
                  </a:cubicBezTo>
                  <a:cubicBezTo>
                    <a:pt x="316" y="200"/>
                    <a:pt x="316" y="200"/>
                    <a:pt x="316" y="199"/>
                  </a:cubicBezTo>
                  <a:cubicBezTo>
                    <a:pt x="316" y="198"/>
                    <a:pt x="316" y="197"/>
                    <a:pt x="316" y="196"/>
                  </a:cubicBezTo>
                  <a:cubicBezTo>
                    <a:pt x="317" y="196"/>
                    <a:pt x="317" y="196"/>
                    <a:pt x="317" y="195"/>
                  </a:cubicBezTo>
                  <a:cubicBezTo>
                    <a:pt x="317" y="194"/>
                    <a:pt x="317" y="193"/>
                    <a:pt x="317" y="192"/>
                  </a:cubicBezTo>
                  <a:cubicBezTo>
                    <a:pt x="317" y="192"/>
                    <a:pt x="317" y="192"/>
                    <a:pt x="317" y="191"/>
                  </a:cubicBezTo>
                  <a:cubicBezTo>
                    <a:pt x="317" y="190"/>
                    <a:pt x="317" y="189"/>
                    <a:pt x="317" y="188"/>
                  </a:cubicBezTo>
                  <a:cubicBezTo>
                    <a:pt x="317" y="188"/>
                    <a:pt x="317" y="188"/>
                    <a:pt x="317" y="187"/>
                  </a:cubicBezTo>
                  <a:cubicBezTo>
                    <a:pt x="318" y="186"/>
                    <a:pt x="318" y="185"/>
                    <a:pt x="318" y="184"/>
                  </a:cubicBezTo>
                  <a:cubicBezTo>
                    <a:pt x="318" y="184"/>
                    <a:pt x="318" y="183"/>
                    <a:pt x="318" y="183"/>
                  </a:cubicBezTo>
                  <a:cubicBezTo>
                    <a:pt x="318" y="182"/>
                    <a:pt x="318" y="181"/>
                    <a:pt x="318" y="180"/>
                  </a:cubicBezTo>
                  <a:cubicBezTo>
                    <a:pt x="318" y="180"/>
                    <a:pt x="318" y="179"/>
                    <a:pt x="318" y="179"/>
                  </a:cubicBezTo>
                  <a:cubicBezTo>
                    <a:pt x="318" y="178"/>
                    <a:pt x="318" y="177"/>
                    <a:pt x="318" y="176"/>
                  </a:cubicBezTo>
                  <a:cubicBezTo>
                    <a:pt x="318" y="175"/>
                    <a:pt x="318" y="175"/>
                    <a:pt x="318" y="175"/>
                  </a:cubicBezTo>
                  <a:cubicBezTo>
                    <a:pt x="318" y="171"/>
                    <a:pt x="318" y="167"/>
                    <a:pt x="318" y="163"/>
                  </a:cubicBezTo>
                  <a:cubicBezTo>
                    <a:pt x="318" y="163"/>
                    <a:pt x="318" y="163"/>
                    <a:pt x="318" y="163"/>
                  </a:cubicBezTo>
                  <a:cubicBezTo>
                    <a:pt x="272" y="156"/>
                    <a:pt x="272" y="156"/>
                    <a:pt x="272" y="156"/>
                  </a:cubicBezTo>
                  <a:close/>
                  <a:moveTo>
                    <a:pt x="271" y="62"/>
                  </a:moveTo>
                  <a:cubicBezTo>
                    <a:pt x="209" y="0"/>
                    <a:pt x="109" y="0"/>
                    <a:pt x="47" y="62"/>
                  </a:cubicBezTo>
                  <a:cubicBezTo>
                    <a:pt x="47" y="62"/>
                    <a:pt x="46" y="62"/>
                    <a:pt x="46" y="62"/>
                  </a:cubicBezTo>
                  <a:cubicBezTo>
                    <a:pt x="45" y="63"/>
                    <a:pt x="45" y="64"/>
                    <a:pt x="44" y="65"/>
                  </a:cubicBezTo>
                  <a:cubicBezTo>
                    <a:pt x="43" y="66"/>
                    <a:pt x="43" y="66"/>
                    <a:pt x="43" y="66"/>
                  </a:cubicBezTo>
                  <a:cubicBezTo>
                    <a:pt x="42" y="67"/>
                    <a:pt x="41" y="68"/>
                    <a:pt x="41" y="68"/>
                  </a:cubicBezTo>
                  <a:cubicBezTo>
                    <a:pt x="40" y="69"/>
                    <a:pt x="40" y="69"/>
                    <a:pt x="40" y="70"/>
                  </a:cubicBezTo>
                  <a:cubicBezTo>
                    <a:pt x="39" y="70"/>
                    <a:pt x="39" y="71"/>
                    <a:pt x="38" y="72"/>
                  </a:cubicBezTo>
                  <a:cubicBezTo>
                    <a:pt x="38" y="72"/>
                    <a:pt x="37" y="72"/>
                    <a:pt x="37" y="73"/>
                  </a:cubicBezTo>
                  <a:cubicBezTo>
                    <a:pt x="36" y="74"/>
                    <a:pt x="36" y="74"/>
                    <a:pt x="35" y="75"/>
                  </a:cubicBezTo>
                  <a:cubicBezTo>
                    <a:pt x="35" y="75"/>
                    <a:pt x="34" y="76"/>
                    <a:pt x="34" y="76"/>
                  </a:cubicBezTo>
                  <a:cubicBezTo>
                    <a:pt x="34" y="77"/>
                    <a:pt x="33" y="78"/>
                    <a:pt x="33" y="78"/>
                  </a:cubicBezTo>
                  <a:cubicBezTo>
                    <a:pt x="32" y="79"/>
                    <a:pt x="32" y="79"/>
                    <a:pt x="32" y="80"/>
                  </a:cubicBezTo>
                  <a:cubicBezTo>
                    <a:pt x="31" y="80"/>
                    <a:pt x="31" y="81"/>
                    <a:pt x="30" y="82"/>
                  </a:cubicBezTo>
                  <a:cubicBezTo>
                    <a:pt x="30" y="82"/>
                    <a:pt x="29" y="83"/>
                    <a:pt x="29" y="83"/>
                  </a:cubicBezTo>
                  <a:cubicBezTo>
                    <a:pt x="29" y="84"/>
                    <a:pt x="28" y="84"/>
                    <a:pt x="28" y="85"/>
                  </a:cubicBezTo>
                  <a:cubicBezTo>
                    <a:pt x="27" y="85"/>
                    <a:pt x="27" y="86"/>
                    <a:pt x="27" y="86"/>
                  </a:cubicBezTo>
                  <a:cubicBezTo>
                    <a:pt x="26" y="87"/>
                    <a:pt x="26" y="88"/>
                    <a:pt x="25" y="89"/>
                  </a:cubicBezTo>
                  <a:cubicBezTo>
                    <a:pt x="25" y="89"/>
                    <a:pt x="25" y="89"/>
                    <a:pt x="24" y="90"/>
                  </a:cubicBezTo>
                  <a:cubicBezTo>
                    <a:pt x="24" y="91"/>
                    <a:pt x="23" y="91"/>
                    <a:pt x="23" y="92"/>
                  </a:cubicBezTo>
                  <a:cubicBezTo>
                    <a:pt x="23" y="93"/>
                    <a:pt x="23" y="93"/>
                    <a:pt x="22" y="94"/>
                  </a:cubicBezTo>
                  <a:cubicBezTo>
                    <a:pt x="22" y="95"/>
                    <a:pt x="21" y="96"/>
                    <a:pt x="20" y="97"/>
                  </a:cubicBezTo>
                  <a:cubicBezTo>
                    <a:pt x="20" y="97"/>
                    <a:pt x="20" y="97"/>
                    <a:pt x="20" y="97"/>
                  </a:cubicBezTo>
                  <a:cubicBezTo>
                    <a:pt x="20" y="98"/>
                    <a:pt x="19" y="99"/>
                    <a:pt x="18" y="101"/>
                  </a:cubicBezTo>
                  <a:cubicBezTo>
                    <a:pt x="18" y="101"/>
                    <a:pt x="18" y="101"/>
                    <a:pt x="18" y="102"/>
                  </a:cubicBezTo>
                  <a:cubicBezTo>
                    <a:pt x="17" y="103"/>
                    <a:pt x="17" y="103"/>
                    <a:pt x="16" y="104"/>
                  </a:cubicBezTo>
                  <a:cubicBezTo>
                    <a:pt x="16" y="105"/>
                    <a:pt x="16" y="105"/>
                    <a:pt x="16" y="106"/>
                  </a:cubicBezTo>
                  <a:cubicBezTo>
                    <a:pt x="15" y="106"/>
                    <a:pt x="15" y="107"/>
                    <a:pt x="15" y="108"/>
                  </a:cubicBezTo>
                  <a:cubicBezTo>
                    <a:pt x="14" y="109"/>
                    <a:pt x="14" y="109"/>
                    <a:pt x="14" y="110"/>
                  </a:cubicBezTo>
                  <a:cubicBezTo>
                    <a:pt x="14" y="110"/>
                    <a:pt x="13" y="111"/>
                    <a:pt x="13" y="112"/>
                  </a:cubicBezTo>
                  <a:cubicBezTo>
                    <a:pt x="13" y="112"/>
                    <a:pt x="13" y="113"/>
                    <a:pt x="12" y="113"/>
                  </a:cubicBezTo>
                  <a:cubicBezTo>
                    <a:pt x="12" y="114"/>
                    <a:pt x="12" y="115"/>
                    <a:pt x="11" y="116"/>
                  </a:cubicBezTo>
                  <a:cubicBezTo>
                    <a:pt x="11" y="116"/>
                    <a:pt x="11" y="117"/>
                    <a:pt x="11" y="117"/>
                  </a:cubicBezTo>
                  <a:cubicBezTo>
                    <a:pt x="11" y="118"/>
                    <a:pt x="10" y="119"/>
                    <a:pt x="10" y="120"/>
                  </a:cubicBezTo>
                  <a:cubicBezTo>
                    <a:pt x="10" y="120"/>
                    <a:pt x="10" y="120"/>
                    <a:pt x="9" y="121"/>
                  </a:cubicBezTo>
                  <a:cubicBezTo>
                    <a:pt x="9" y="122"/>
                    <a:pt x="9" y="123"/>
                    <a:pt x="9" y="123"/>
                  </a:cubicBezTo>
                  <a:cubicBezTo>
                    <a:pt x="8" y="124"/>
                    <a:pt x="8" y="124"/>
                    <a:pt x="8" y="125"/>
                  </a:cubicBezTo>
                  <a:cubicBezTo>
                    <a:pt x="8" y="126"/>
                    <a:pt x="8" y="127"/>
                    <a:pt x="7" y="127"/>
                  </a:cubicBezTo>
                  <a:cubicBezTo>
                    <a:pt x="7" y="128"/>
                    <a:pt x="7" y="128"/>
                    <a:pt x="7" y="129"/>
                  </a:cubicBezTo>
                  <a:cubicBezTo>
                    <a:pt x="7" y="130"/>
                    <a:pt x="6" y="131"/>
                    <a:pt x="6" y="132"/>
                  </a:cubicBezTo>
                  <a:cubicBezTo>
                    <a:pt x="6" y="132"/>
                    <a:pt x="6" y="132"/>
                    <a:pt x="6" y="133"/>
                  </a:cubicBezTo>
                  <a:cubicBezTo>
                    <a:pt x="5" y="137"/>
                    <a:pt x="4" y="141"/>
                    <a:pt x="3" y="145"/>
                  </a:cubicBezTo>
                  <a:cubicBezTo>
                    <a:pt x="3" y="145"/>
                    <a:pt x="3" y="145"/>
                    <a:pt x="3" y="145"/>
                  </a:cubicBezTo>
                  <a:cubicBezTo>
                    <a:pt x="3" y="146"/>
                    <a:pt x="2" y="147"/>
                    <a:pt x="2" y="149"/>
                  </a:cubicBezTo>
                  <a:cubicBezTo>
                    <a:pt x="2" y="149"/>
                    <a:pt x="2" y="149"/>
                    <a:pt x="2" y="150"/>
                  </a:cubicBezTo>
                  <a:cubicBezTo>
                    <a:pt x="2" y="151"/>
                    <a:pt x="2" y="152"/>
                    <a:pt x="2" y="153"/>
                  </a:cubicBezTo>
                  <a:cubicBezTo>
                    <a:pt x="2" y="153"/>
                    <a:pt x="2" y="153"/>
                    <a:pt x="2" y="154"/>
                  </a:cubicBezTo>
                  <a:cubicBezTo>
                    <a:pt x="1" y="155"/>
                    <a:pt x="1" y="156"/>
                    <a:pt x="1" y="157"/>
                  </a:cubicBezTo>
                  <a:cubicBezTo>
                    <a:pt x="1" y="157"/>
                    <a:pt x="1" y="157"/>
                    <a:pt x="1" y="158"/>
                  </a:cubicBezTo>
                  <a:cubicBezTo>
                    <a:pt x="1" y="159"/>
                    <a:pt x="1" y="160"/>
                    <a:pt x="1" y="161"/>
                  </a:cubicBezTo>
                  <a:cubicBezTo>
                    <a:pt x="1" y="161"/>
                    <a:pt x="1" y="161"/>
                    <a:pt x="1" y="162"/>
                  </a:cubicBezTo>
                  <a:cubicBezTo>
                    <a:pt x="1" y="163"/>
                    <a:pt x="1" y="164"/>
                    <a:pt x="0" y="165"/>
                  </a:cubicBezTo>
                  <a:cubicBezTo>
                    <a:pt x="0" y="165"/>
                    <a:pt x="0" y="165"/>
                    <a:pt x="0" y="166"/>
                  </a:cubicBezTo>
                  <a:cubicBezTo>
                    <a:pt x="0" y="167"/>
                    <a:pt x="0" y="168"/>
                    <a:pt x="0" y="169"/>
                  </a:cubicBezTo>
                  <a:cubicBezTo>
                    <a:pt x="0" y="169"/>
                    <a:pt x="0" y="170"/>
                    <a:pt x="0" y="170"/>
                  </a:cubicBezTo>
                  <a:cubicBezTo>
                    <a:pt x="0" y="171"/>
                    <a:pt x="0" y="172"/>
                    <a:pt x="0" y="173"/>
                  </a:cubicBezTo>
                  <a:cubicBezTo>
                    <a:pt x="0" y="174"/>
                    <a:pt x="0" y="174"/>
                    <a:pt x="0" y="174"/>
                  </a:cubicBezTo>
                  <a:cubicBezTo>
                    <a:pt x="0" y="178"/>
                    <a:pt x="0" y="182"/>
                    <a:pt x="1" y="186"/>
                  </a:cubicBezTo>
                  <a:cubicBezTo>
                    <a:pt x="46" y="193"/>
                    <a:pt x="46" y="193"/>
                    <a:pt x="46" y="193"/>
                  </a:cubicBezTo>
                  <a:cubicBezTo>
                    <a:pt x="46" y="193"/>
                    <a:pt x="46" y="193"/>
                    <a:pt x="46" y="193"/>
                  </a:cubicBezTo>
                  <a:cubicBezTo>
                    <a:pt x="46" y="192"/>
                    <a:pt x="46" y="191"/>
                    <a:pt x="46" y="189"/>
                  </a:cubicBezTo>
                  <a:cubicBezTo>
                    <a:pt x="46" y="189"/>
                    <a:pt x="46" y="189"/>
                    <a:pt x="46" y="189"/>
                  </a:cubicBezTo>
                  <a:cubicBezTo>
                    <a:pt x="45" y="185"/>
                    <a:pt x="45" y="181"/>
                    <a:pt x="45" y="176"/>
                  </a:cubicBezTo>
                  <a:cubicBezTo>
                    <a:pt x="45" y="176"/>
                    <a:pt x="45" y="176"/>
                    <a:pt x="45" y="176"/>
                  </a:cubicBezTo>
                  <a:cubicBezTo>
                    <a:pt x="45" y="175"/>
                    <a:pt x="45" y="174"/>
                    <a:pt x="45" y="173"/>
                  </a:cubicBezTo>
                  <a:cubicBezTo>
                    <a:pt x="45" y="173"/>
                    <a:pt x="45" y="173"/>
                    <a:pt x="45" y="173"/>
                  </a:cubicBezTo>
                  <a:cubicBezTo>
                    <a:pt x="45" y="168"/>
                    <a:pt x="45" y="164"/>
                    <a:pt x="46" y="160"/>
                  </a:cubicBezTo>
                  <a:cubicBezTo>
                    <a:pt x="46" y="160"/>
                    <a:pt x="46" y="160"/>
                    <a:pt x="46" y="159"/>
                  </a:cubicBezTo>
                  <a:cubicBezTo>
                    <a:pt x="46" y="159"/>
                    <a:pt x="46" y="158"/>
                    <a:pt x="46" y="157"/>
                  </a:cubicBezTo>
                  <a:cubicBezTo>
                    <a:pt x="46" y="156"/>
                    <a:pt x="46" y="156"/>
                    <a:pt x="46" y="156"/>
                  </a:cubicBezTo>
                  <a:cubicBezTo>
                    <a:pt x="47" y="153"/>
                    <a:pt x="47" y="150"/>
                    <a:pt x="48" y="147"/>
                  </a:cubicBezTo>
                  <a:cubicBezTo>
                    <a:pt x="48" y="147"/>
                    <a:pt x="48" y="146"/>
                    <a:pt x="48" y="146"/>
                  </a:cubicBezTo>
                  <a:cubicBezTo>
                    <a:pt x="48" y="145"/>
                    <a:pt x="49" y="145"/>
                    <a:pt x="49" y="144"/>
                  </a:cubicBezTo>
                  <a:cubicBezTo>
                    <a:pt x="49" y="143"/>
                    <a:pt x="49" y="143"/>
                    <a:pt x="49" y="143"/>
                  </a:cubicBezTo>
                  <a:cubicBezTo>
                    <a:pt x="49" y="142"/>
                    <a:pt x="50" y="141"/>
                    <a:pt x="50" y="141"/>
                  </a:cubicBezTo>
                  <a:cubicBezTo>
                    <a:pt x="50" y="140"/>
                    <a:pt x="50" y="140"/>
                    <a:pt x="50" y="140"/>
                  </a:cubicBezTo>
                  <a:cubicBezTo>
                    <a:pt x="50" y="139"/>
                    <a:pt x="51" y="138"/>
                    <a:pt x="51" y="137"/>
                  </a:cubicBezTo>
                  <a:cubicBezTo>
                    <a:pt x="51" y="137"/>
                    <a:pt x="51" y="137"/>
                    <a:pt x="51" y="137"/>
                  </a:cubicBezTo>
                  <a:cubicBezTo>
                    <a:pt x="52" y="135"/>
                    <a:pt x="52" y="133"/>
                    <a:pt x="53" y="131"/>
                  </a:cubicBezTo>
                  <a:cubicBezTo>
                    <a:pt x="53" y="131"/>
                    <a:pt x="53" y="130"/>
                    <a:pt x="54" y="130"/>
                  </a:cubicBezTo>
                  <a:cubicBezTo>
                    <a:pt x="54" y="130"/>
                    <a:pt x="54" y="129"/>
                    <a:pt x="55" y="128"/>
                  </a:cubicBezTo>
                  <a:cubicBezTo>
                    <a:pt x="55" y="128"/>
                    <a:pt x="55" y="127"/>
                    <a:pt x="55" y="127"/>
                  </a:cubicBezTo>
                  <a:cubicBezTo>
                    <a:pt x="55" y="126"/>
                    <a:pt x="56" y="126"/>
                    <a:pt x="56" y="125"/>
                  </a:cubicBezTo>
                  <a:cubicBezTo>
                    <a:pt x="56" y="125"/>
                    <a:pt x="56" y="125"/>
                    <a:pt x="56" y="124"/>
                  </a:cubicBezTo>
                  <a:cubicBezTo>
                    <a:pt x="57" y="123"/>
                    <a:pt x="57" y="123"/>
                    <a:pt x="58" y="122"/>
                  </a:cubicBezTo>
                  <a:cubicBezTo>
                    <a:pt x="58" y="122"/>
                    <a:pt x="58" y="122"/>
                    <a:pt x="58" y="121"/>
                  </a:cubicBezTo>
                  <a:cubicBezTo>
                    <a:pt x="58" y="121"/>
                    <a:pt x="59" y="120"/>
                    <a:pt x="59" y="119"/>
                  </a:cubicBezTo>
                  <a:cubicBezTo>
                    <a:pt x="59" y="118"/>
                    <a:pt x="59" y="118"/>
                    <a:pt x="60" y="118"/>
                  </a:cubicBezTo>
                  <a:cubicBezTo>
                    <a:pt x="60" y="117"/>
                    <a:pt x="60" y="117"/>
                    <a:pt x="61" y="116"/>
                  </a:cubicBezTo>
                  <a:cubicBezTo>
                    <a:pt x="61" y="116"/>
                    <a:pt x="61" y="115"/>
                    <a:pt x="61" y="115"/>
                  </a:cubicBezTo>
                  <a:cubicBezTo>
                    <a:pt x="62" y="114"/>
                    <a:pt x="62" y="114"/>
                    <a:pt x="63" y="113"/>
                  </a:cubicBezTo>
                  <a:cubicBezTo>
                    <a:pt x="63" y="113"/>
                    <a:pt x="63" y="113"/>
                    <a:pt x="63" y="112"/>
                  </a:cubicBezTo>
                  <a:cubicBezTo>
                    <a:pt x="64" y="112"/>
                    <a:pt x="64" y="111"/>
                    <a:pt x="64" y="110"/>
                  </a:cubicBezTo>
                  <a:cubicBezTo>
                    <a:pt x="65" y="110"/>
                    <a:pt x="65" y="110"/>
                    <a:pt x="65" y="110"/>
                  </a:cubicBezTo>
                  <a:cubicBezTo>
                    <a:pt x="65" y="109"/>
                    <a:pt x="66" y="108"/>
                    <a:pt x="67" y="107"/>
                  </a:cubicBezTo>
                  <a:cubicBezTo>
                    <a:pt x="67" y="107"/>
                    <a:pt x="67" y="107"/>
                    <a:pt x="67" y="107"/>
                  </a:cubicBezTo>
                  <a:cubicBezTo>
                    <a:pt x="67" y="106"/>
                    <a:pt x="68" y="105"/>
                    <a:pt x="69" y="104"/>
                  </a:cubicBezTo>
                  <a:cubicBezTo>
                    <a:pt x="69" y="104"/>
                    <a:pt x="69" y="104"/>
                    <a:pt x="69" y="104"/>
                  </a:cubicBezTo>
                  <a:cubicBezTo>
                    <a:pt x="70" y="103"/>
                    <a:pt x="70" y="102"/>
                    <a:pt x="71" y="102"/>
                  </a:cubicBezTo>
                  <a:cubicBezTo>
                    <a:pt x="71" y="102"/>
                    <a:pt x="71" y="101"/>
                    <a:pt x="72" y="101"/>
                  </a:cubicBezTo>
                  <a:cubicBezTo>
                    <a:pt x="72" y="100"/>
                    <a:pt x="72" y="100"/>
                    <a:pt x="73" y="99"/>
                  </a:cubicBezTo>
                  <a:cubicBezTo>
                    <a:pt x="73" y="99"/>
                    <a:pt x="73" y="99"/>
                    <a:pt x="74" y="98"/>
                  </a:cubicBezTo>
                  <a:cubicBezTo>
                    <a:pt x="74" y="98"/>
                    <a:pt x="75" y="97"/>
                    <a:pt x="75" y="97"/>
                  </a:cubicBezTo>
                  <a:cubicBezTo>
                    <a:pt x="75" y="96"/>
                    <a:pt x="76" y="96"/>
                    <a:pt x="76" y="96"/>
                  </a:cubicBezTo>
                  <a:cubicBezTo>
                    <a:pt x="77" y="95"/>
                    <a:pt x="77" y="94"/>
                    <a:pt x="78" y="94"/>
                  </a:cubicBezTo>
                  <a:cubicBezTo>
                    <a:pt x="81" y="91"/>
                    <a:pt x="84" y="88"/>
                    <a:pt x="87" y="86"/>
                  </a:cubicBezTo>
                  <a:cubicBezTo>
                    <a:pt x="88" y="85"/>
                    <a:pt x="90" y="83"/>
                    <a:pt x="91" y="82"/>
                  </a:cubicBezTo>
                  <a:cubicBezTo>
                    <a:pt x="93" y="81"/>
                    <a:pt x="95" y="80"/>
                    <a:pt x="96" y="79"/>
                  </a:cubicBezTo>
                  <a:cubicBezTo>
                    <a:pt x="100" y="76"/>
                    <a:pt x="105" y="74"/>
                    <a:pt x="109" y="72"/>
                  </a:cubicBezTo>
                  <a:cubicBezTo>
                    <a:pt x="152" y="51"/>
                    <a:pt x="205" y="58"/>
                    <a:pt x="240" y="94"/>
                  </a:cubicBezTo>
                  <a:cubicBezTo>
                    <a:pt x="210" y="124"/>
                    <a:pt x="210" y="124"/>
                    <a:pt x="210" y="124"/>
                  </a:cubicBezTo>
                  <a:cubicBezTo>
                    <a:pt x="265" y="132"/>
                    <a:pt x="265" y="132"/>
                    <a:pt x="265" y="132"/>
                  </a:cubicBezTo>
                  <a:cubicBezTo>
                    <a:pt x="314" y="139"/>
                    <a:pt x="314" y="139"/>
                    <a:pt x="314" y="139"/>
                  </a:cubicBezTo>
                  <a:cubicBezTo>
                    <a:pt x="318" y="139"/>
                    <a:pt x="318" y="139"/>
                    <a:pt x="318" y="139"/>
                  </a:cubicBezTo>
                  <a:cubicBezTo>
                    <a:pt x="303" y="30"/>
                    <a:pt x="303" y="30"/>
                    <a:pt x="303" y="30"/>
                  </a:cubicBezTo>
                  <a:lnTo>
                    <a:pt x="271" y="62"/>
                  </a:lnTo>
                  <a:close/>
                </a:path>
              </a:pathLst>
            </a:custGeom>
            <a:solidFill>
              <a:srgbClr val="068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Freeform 75"/>
          <p:cNvSpPr/>
          <p:nvPr/>
        </p:nvSpPr>
        <p:spPr bwMode="auto">
          <a:xfrm rot="9354859">
            <a:off x="6700984" y="4526611"/>
            <a:ext cx="2491577"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tangle 132"/>
          <p:cNvSpPr/>
          <p:nvPr/>
        </p:nvSpPr>
        <p:spPr>
          <a:xfrm>
            <a:off x="6803488" y="3744288"/>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sp>
        <p:nvSpPr>
          <p:cNvPr id="59" name="Freeform 58"/>
          <p:cNvSpPr/>
          <p:nvPr/>
        </p:nvSpPr>
        <p:spPr bwMode="auto">
          <a:xfrm rot="10800000">
            <a:off x="6169213" y="3776000"/>
            <a:ext cx="2960948"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 name="Group 20"/>
          <p:cNvGrpSpPr/>
          <p:nvPr/>
        </p:nvGrpSpPr>
        <p:grpSpPr>
          <a:xfrm>
            <a:off x="8200272" y="584156"/>
            <a:ext cx="2146049" cy="1483510"/>
            <a:chOff x="8203573" y="593502"/>
            <a:chExt cx="2146049" cy="1483510"/>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03573" y="593502"/>
              <a:ext cx="1614132" cy="1086005"/>
            </a:xfrm>
            <a:prstGeom prst="rect">
              <a:avLst/>
            </a:prstGeom>
          </p:spPr>
        </p:pic>
        <p:grpSp>
          <p:nvGrpSpPr>
            <p:cNvPr id="4" name="Group 3"/>
            <p:cNvGrpSpPr/>
            <p:nvPr/>
          </p:nvGrpSpPr>
          <p:grpSpPr>
            <a:xfrm>
              <a:off x="8735490" y="875273"/>
              <a:ext cx="1614132" cy="1201739"/>
              <a:chOff x="9024734" y="989795"/>
              <a:chExt cx="1614132" cy="1201739"/>
            </a:xfrm>
          </p:grpSpPr>
          <p:grpSp>
            <p:nvGrpSpPr>
              <p:cNvPr id="46" name="Group 45"/>
              <p:cNvGrpSpPr>
                <a:grpSpLocks noChangeAspect="1"/>
              </p:cNvGrpSpPr>
              <p:nvPr/>
            </p:nvGrpSpPr>
            <p:grpSpPr>
              <a:xfrm>
                <a:off x="9024734" y="989795"/>
                <a:ext cx="1614132" cy="1086005"/>
                <a:chOff x="6516860" y="1123900"/>
                <a:chExt cx="4130988" cy="2779374"/>
              </a:xfrm>
            </p:grpSpPr>
            <p:pic>
              <p:nvPicPr>
                <p:cNvPr id="47" name="Picture 4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860" y="1123900"/>
                  <a:ext cx="4130988" cy="2779374"/>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418435" y="1858883"/>
                  <a:ext cx="2327838" cy="1309408"/>
                </a:xfrm>
                <a:prstGeom prst="rect">
                  <a:avLst/>
                </a:prstGeom>
              </p:spPr>
            </p:pic>
          </p:grpSp>
          <p:pic>
            <p:nvPicPr>
              <p:cNvPr id="50" name="Picture 5"/>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rot="10800000">
                <a:off x="9713547" y="1801738"/>
                <a:ext cx="393402" cy="38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6" name="Freeform 55"/>
          <p:cNvSpPr/>
          <p:nvPr/>
        </p:nvSpPr>
        <p:spPr bwMode="auto">
          <a:xfrm rot="3370808">
            <a:off x="9330068" y="2343966"/>
            <a:ext cx="89186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TextBox 18"/>
          <p:cNvSpPr txBox="1"/>
          <p:nvPr/>
        </p:nvSpPr>
        <p:spPr>
          <a:xfrm>
            <a:off x="8454809" y="805743"/>
            <a:ext cx="757834" cy="600164"/>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gradFill>
                  <a:gsLst>
                    <a:gs pos="2917">
                      <a:srgbClr val="FFFFFF"/>
                    </a:gs>
                    <a:gs pos="30000">
                      <a:srgbClr val="FFFFFF"/>
                    </a:gs>
                  </a:gsLst>
                  <a:lin ang="5400000" scaled="0"/>
                </a:gradFill>
              </a:rPr>
              <a:t>HR Apps</a:t>
            </a:r>
          </a:p>
        </p:txBody>
      </p:sp>
    </p:spTree>
    <p:extLst>
      <p:ext uri="{BB962C8B-B14F-4D97-AF65-F5344CB8AC3E}">
        <p14:creationId xmlns:p14="http://schemas.microsoft.com/office/powerpoint/2010/main" val="30433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2" presetClass="entr" presetSubtype="2" decel="7500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1000" fill="hold"/>
                                        <p:tgtEl>
                                          <p:spTgt spid="36"/>
                                        </p:tgtEl>
                                        <p:attrNameLst>
                                          <p:attrName>ppt_x</p:attrName>
                                        </p:attrNameLst>
                                      </p:cBhvr>
                                      <p:tavLst>
                                        <p:tav tm="0">
                                          <p:val>
                                            <p:strVal val="1+#ppt_w/2"/>
                                          </p:val>
                                        </p:tav>
                                        <p:tav tm="100000">
                                          <p:val>
                                            <p:strVal val="#ppt_x"/>
                                          </p:val>
                                        </p:tav>
                                      </p:tavLst>
                                    </p:anim>
                                    <p:anim calcmode="lin" valueType="num">
                                      <p:cBhvr additive="base">
                                        <p:cTn id="2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6"/>
                                        </p:tgtEl>
                                      </p:cBhvr>
                                    </p:animEffect>
                                    <p:set>
                                      <p:cBhvr>
                                        <p:cTn id="42" dur="1" fill="hold">
                                          <p:stCondLst>
                                            <p:cond delay="499"/>
                                          </p:stCondLst>
                                        </p:cTn>
                                        <p:tgtEl>
                                          <p:spTgt spid="8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6"/>
                                        </p:tgtEl>
                                      </p:cBhvr>
                                    </p:animEffect>
                                    <p:set>
                                      <p:cBhvr>
                                        <p:cTn id="48" dur="1" fill="hold">
                                          <p:stCondLst>
                                            <p:cond delay="499"/>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3"/>
                                        </p:tgtEl>
                                        <p:attrNameLst>
                                          <p:attrName>style.visibility</p:attrName>
                                        </p:attrNameLst>
                                      </p:cBhvr>
                                      <p:to>
                                        <p:strVal val="visible"/>
                                      </p:to>
                                    </p:set>
                                    <p:animEffect transition="in" filter="fade">
                                      <p:cBhvr>
                                        <p:cTn id="56" dur="500"/>
                                        <p:tgtEl>
                                          <p:spTgt spid="13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600"/>
                                        <p:tgtEl>
                                          <p:spTgt spid="63"/>
                                        </p:tgtEl>
                                      </p:cBhvr>
                                    </p:animEffect>
                                  </p:childTnLst>
                                </p:cTn>
                              </p:par>
                              <p:par>
                                <p:cTn id="63" presetID="8" presetClass="emph" presetSubtype="0" fill="hold" nodeType="withEffect">
                                  <p:stCondLst>
                                    <p:cond delay="0"/>
                                  </p:stCondLst>
                                  <p:childTnLst>
                                    <p:animRot by="21600000">
                                      <p:cBhvr>
                                        <p:cTn id="64" dur="2000" fill="hold"/>
                                        <p:tgtEl>
                                          <p:spTgt spid="63"/>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6" grpId="0" animBg="1"/>
      <p:bldP spid="86" grpId="1" animBg="1"/>
      <p:bldP spid="64" grpId="0" animBg="1"/>
      <p:bldP spid="64" grpId="1" animBg="1"/>
      <p:bldP spid="76" grpId="0" animBg="1"/>
      <p:bldP spid="76" grpId="1" animBg="1"/>
      <p:bldP spid="133" grpId="0"/>
      <p:bldP spid="59"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881153" y="5397509"/>
            <a:ext cx="2162740"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0" y="-1"/>
            <a:ext cx="12436475" cy="154370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cxnSp>
        <p:nvCxnSpPr>
          <p:cNvPr id="476" name="Straight Arrow Connector 475"/>
          <p:cNvCxnSpPr/>
          <p:nvPr/>
        </p:nvCxnSpPr>
        <p:spPr>
          <a:xfrm flipH="1">
            <a:off x="6239676" y="2447540"/>
            <a:ext cx="1511224"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934246" y="2446231"/>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62511" y="2509140"/>
            <a:ext cx="1436292"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118538" fontAlgn="base">
              <a:spcAft>
                <a:spcPct val="0"/>
              </a:spcAft>
            </a:pPr>
            <a:r>
              <a:rPr lang="en-US" sz="1600" dirty="0" smtClean="0">
                <a:ln>
                  <a:solidFill>
                    <a:srgbClr val="FFFFFF">
                      <a:alpha val="0"/>
                    </a:srgbClr>
                  </a:solidFill>
                </a:ln>
                <a:solidFill>
                  <a:srgbClr val="FFFFFF"/>
                </a:solidFill>
                <a:latin typeface="Segoe"/>
              </a:rPr>
              <a:t>Active Directory</a:t>
            </a:r>
            <a:endParaRPr lang="en-US" sz="1600" dirty="0">
              <a:ln>
                <a:solidFill>
                  <a:srgbClr val="FFFFFF">
                    <a:alpha val="0"/>
                  </a:srgbClr>
                </a:solidFill>
              </a:ln>
              <a:solidFill>
                <a:srgbClr val="FFFFFF"/>
              </a:solidFill>
              <a:latin typeface="Segoe"/>
            </a:endParaRPr>
          </a:p>
        </p:txBody>
      </p:sp>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29847" y="2157317"/>
            <a:ext cx="1882592" cy="436495"/>
          </a:xfrm>
          <a:prstGeom prst="rect">
            <a:avLst/>
          </a:prstGeom>
        </p:spPr>
      </p:pic>
      <p:pic>
        <p:nvPicPr>
          <p:cNvPr id="89" name="Picture 88" descr="Windows Azure Active Directory"/>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8053680" y="2196092"/>
            <a:ext cx="513539" cy="513539"/>
          </a:xfrm>
          <a:prstGeom prst="rect">
            <a:avLst/>
          </a:prstGeom>
          <a:noFill/>
          <a:ln>
            <a:noFill/>
          </a:ln>
        </p:spPr>
      </p:pic>
      <p:grpSp>
        <p:nvGrpSpPr>
          <p:cNvPr id="11" name="Group 10"/>
          <p:cNvGrpSpPr/>
          <p:nvPr/>
        </p:nvGrpSpPr>
        <p:grpSpPr>
          <a:xfrm>
            <a:off x="910346" y="1684927"/>
            <a:ext cx="2361192" cy="1416725"/>
            <a:chOff x="760009" y="2275590"/>
            <a:chExt cx="2361192" cy="1416725"/>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22" name="Group 21"/>
          <p:cNvGrpSpPr/>
          <p:nvPr/>
        </p:nvGrpSpPr>
        <p:grpSpPr>
          <a:xfrm>
            <a:off x="4616127" y="1585127"/>
            <a:ext cx="1962970" cy="1662232"/>
            <a:chOff x="4993491" y="1585127"/>
            <a:chExt cx="1962970" cy="1662232"/>
          </a:xfrm>
        </p:grpSpPr>
        <p:sp>
          <p:nvSpPr>
            <p:cNvPr id="479" name="Rectangle 478"/>
            <p:cNvSpPr/>
            <p:nvPr/>
          </p:nvSpPr>
          <p:spPr>
            <a:xfrm>
              <a:off x="4993491" y="2914960"/>
              <a:ext cx="1962970" cy="3323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smtClean="0">
                  <a:gradFill>
                    <a:gsLst>
                      <a:gs pos="21429">
                        <a:srgbClr val="002050"/>
                      </a:gs>
                      <a:gs pos="100000">
                        <a:srgbClr val="002050"/>
                      </a:gs>
                    </a:gsLst>
                    <a:lin ang="5400000" scaled="0"/>
                  </a:gradFill>
                </a:rPr>
                <a:t>Identity Synchronization with </a:t>
              </a:r>
              <a:r>
                <a:rPr lang="en-US" sz="1200" b="1" dirty="0" smtClean="0">
                  <a:gradFill>
                    <a:gsLst>
                      <a:gs pos="21429">
                        <a:srgbClr val="002050"/>
                      </a:gs>
                      <a:gs pos="100000">
                        <a:srgbClr val="002050"/>
                      </a:gs>
                    </a:gsLst>
                    <a:lin ang="5400000" scaled="0"/>
                  </a:gradFill>
                </a:rPr>
                <a:t>password (hash) </a:t>
              </a:r>
              <a:r>
                <a:rPr lang="en-US" sz="1200" b="1" dirty="0">
                  <a:gradFill>
                    <a:gsLst>
                      <a:gs pos="21429">
                        <a:srgbClr val="002050"/>
                      </a:gs>
                      <a:gs pos="100000">
                        <a:srgbClr val="002050"/>
                      </a:gs>
                    </a:gsLst>
                    <a:lin ang="5400000" scaled="0"/>
                  </a:gradFill>
                </a:rPr>
                <a:t>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21" name="Group 20"/>
          <p:cNvGrpSpPr/>
          <p:nvPr/>
        </p:nvGrpSpPr>
        <p:grpSpPr>
          <a:xfrm>
            <a:off x="4786307" y="3686384"/>
            <a:ext cx="1622611" cy="1508540"/>
            <a:chOff x="5163671" y="3671870"/>
            <a:chExt cx="1622611" cy="1508540"/>
          </a:xfrm>
        </p:grpSpPr>
        <p:sp>
          <p:nvSpPr>
            <p:cNvPr id="480" name="Rectangle 479"/>
            <p:cNvSpPr/>
            <p:nvPr/>
          </p:nvSpPr>
          <p:spPr>
            <a:xfrm>
              <a:off x="5163671" y="4997671"/>
              <a:ext cx="1622611" cy="18273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96" name="Picture 9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19" name="Group 18"/>
          <p:cNvGrpSpPr/>
          <p:nvPr/>
        </p:nvGrpSpPr>
        <p:grpSpPr>
          <a:xfrm>
            <a:off x="5011623" y="5332202"/>
            <a:ext cx="1062925" cy="1428141"/>
            <a:chOff x="5388987" y="5220866"/>
            <a:chExt cx="1062925" cy="1428141"/>
          </a:xfrm>
        </p:grpSpPr>
        <p:sp>
          <p:nvSpPr>
            <p:cNvPr id="505" name="Rectangle 504"/>
            <p:cNvSpPr/>
            <p:nvPr/>
          </p:nvSpPr>
          <p:spPr>
            <a:xfrm>
              <a:off x="5566890" y="6482808"/>
              <a:ext cx="885022" cy="1661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grpSp>
      </p:grpSp>
      <p:cxnSp>
        <p:nvCxnSpPr>
          <p:cNvPr id="110" name="Straight Arrow Connector 109"/>
          <p:cNvCxnSpPr/>
          <p:nvPr/>
        </p:nvCxnSpPr>
        <p:spPr>
          <a:xfrm>
            <a:off x="2934246" y="4615826"/>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93084" y="4615826"/>
            <a:ext cx="1748329"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164680" y="5397509"/>
            <a:ext cx="1676733"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74320" y="296898"/>
            <a:ext cx="11887518" cy="914365"/>
          </a:xfrm>
          <a:prstGeom prst="rect">
            <a:avLst/>
          </a:prstGeom>
          <a:noFill/>
        </p:spPr>
        <p:txBody>
          <a:bodyPr vert="horz" wrap="square" lIns="1920240" tIns="91440" rIns="146304" bIns="91440"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4000"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910346" y="4615826"/>
            <a:ext cx="2361192" cy="1416725"/>
            <a:chOff x="760009" y="2275590"/>
            <a:chExt cx="2361192" cy="1416725"/>
          </a:xfrm>
        </p:grpSpPr>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55" name="Group 54"/>
          <p:cNvGrpSpPr/>
          <p:nvPr/>
        </p:nvGrpSpPr>
        <p:grpSpPr>
          <a:xfrm>
            <a:off x="337611" y="382365"/>
            <a:ext cx="1471966" cy="1471966"/>
            <a:chOff x="265815" y="3299141"/>
            <a:chExt cx="2905296" cy="2905296"/>
          </a:xfrm>
        </p:grpSpPr>
        <p:pic>
          <p:nvPicPr>
            <p:cNvPr id="57" name="Picture 5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3" name="Group 12"/>
          <p:cNvGrpSpPr/>
          <p:nvPr/>
        </p:nvGrpSpPr>
        <p:grpSpPr>
          <a:xfrm>
            <a:off x="6829019" y="1301824"/>
            <a:ext cx="5364485" cy="2496558"/>
            <a:chOff x="6829019" y="1301824"/>
            <a:chExt cx="5364485" cy="2496558"/>
          </a:xfrm>
        </p:grpSpPr>
        <p:sp>
          <p:nvSpPr>
            <p:cNvPr id="817" name="Rectangle 816"/>
            <p:cNvSpPr/>
            <p:nvPr/>
          </p:nvSpPr>
          <p:spPr bwMode="auto">
            <a:xfrm>
              <a:off x="6831963" y="2911985"/>
              <a:ext cx="5361541"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a:t>
              </a:r>
              <a:r>
                <a:rPr lang="en-US" sz="1600" dirty="0" smtClean="0">
                  <a:gradFill>
                    <a:gsLst>
                      <a:gs pos="17431">
                        <a:srgbClr val="505050"/>
                      </a:gs>
                      <a:gs pos="39000">
                        <a:srgbClr val="505050"/>
                      </a:gs>
                    </a:gsLst>
                    <a:lin ang="5400000" scaled="0"/>
                  </a:gradFill>
                </a:rPr>
                <a:t>services </a:t>
              </a:r>
              <a:r>
                <a:rPr lang="en-US" sz="1600" b="1" dirty="0" smtClean="0">
                  <a:gradFill>
                    <a:gsLst>
                      <a:gs pos="17431">
                        <a:srgbClr val="008272"/>
                      </a:gs>
                      <a:gs pos="100000">
                        <a:srgbClr val="008272"/>
                      </a:gs>
                    </a:gsLst>
                    <a:lin ang="5400000" scaled="0"/>
                  </a:gradFill>
                </a:rPr>
                <a:t>including a password </a:t>
              </a:r>
              <a:r>
                <a:rPr lang="en-US" sz="1600" b="1" dirty="0">
                  <a:gradFill>
                    <a:gsLst>
                      <a:gs pos="17431">
                        <a:srgbClr val="008272"/>
                      </a:gs>
                      <a:gs pos="100000">
                        <a:srgbClr val="008272"/>
                      </a:gs>
                    </a:gsLst>
                    <a:lin ang="5400000" scaled="0"/>
                  </a:gradFill>
                </a:rPr>
                <a:t>hash, </a:t>
              </a:r>
              <a:r>
                <a:rPr lang="en-US" sz="1600" dirty="0" smtClean="0">
                  <a:gradFill>
                    <a:gsLst>
                      <a:gs pos="17431">
                        <a:srgbClr val="505050"/>
                      </a:gs>
                      <a:gs pos="39000">
                        <a:srgbClr val="505050"/>
                      </a:gs>
                    </a:gsLst>
                    <a:lin ang="5400000" scaled="0"/>
                  </a:gradFill>
                </a:rPr>
                <a:t>Authentication </a:t>
              </a:r>
              <a:r>
                <a:rPr lang="en-US" sz="1600" dirty="0">
                  <a:gradFill>
                    <a:gsLst>
                      <a:gs pos="17431">
                        <a:srgbClr val="505050"/>
                      </a:gs>
                      <a:gs pos="39000">
                        <a:srgbClr val="505050"/>
                      </a:gs>
                    </a:gsLst>
                    <a:lin ang="5400000" scaled="0"/>
                  </a:gradFill>
                </a:rPr>
                <a:t>is completed against </a:t>
              </a:r>
              <a:r>
                <a:rPr lang="en-US" sz="1600" b="1" dirty="0" smtClean="0">
                  <a:gradFill>
                    <a:gsLst>
                      <a:gs pos="17431">
                        <a:srgbClr val="008272"/>
                      </a:gs>
                      <a:gs pos="100000">
                        <a:srgbClr val="008272"/>
                      </a:gs>
                    </a:gsLst>
                    <a:lin ang="5400000" scaled="0"/>
                  </a:gradFill>
                </a:rPr>
                <a:t>Azure </a:t>
              </a:r>
              <a:r>
                <a:rPr lang="en-US" sz="1600" b="1" dirty="0">
                  <a:gradFill>
                    <a:gsLst>
                      <a:gs pos="17431">
                        <a:srgbClr val="008272"/>
                      </a:gs>
                      <a:gs pos="100000">
                        <a:srgbClr val="008272"/>
                      </a:gs>
                    </a:gsLst>
                    <a:lin ang="5400000" scaled="0"/>
                  </a:gradFill>
                </a:rPr>
                <a:t>Active Directory</a:t>
              </a:r>
            </a:p>
          </p:txBody>
        </p:sp>
        <p:grpSp>
          <p:nvGrpSpPr>
            <p:cNvPr id="4" name="Group 3"/>
            <p:cNvGrpSpPr/>
            <p:nvPr/>
          </p:nvGrpSpPr>
          <p:grpSpPr>
            <a:xfrm>
              <a:off x="6829019" y="1301824"/>
              <a:ext cx="4570497" cy="1489538"/>
              <a:chOff x="6829019" y="1223085"/>
              <a:chExt cx="4570497" cy="1489538"/>
            </a:xfrm>
          </p:grpSpPr>
          <p:pic>
            <p:nvPicPr>
              <p:cNvPr id="69" name="Picture 6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71" name="TextBox 70"/>
              <p:cNvSpPr txBox="1"/>
              <p:nvPr/>
            </p:nvSpPr>
            <p:spPr>
              <a:xfrm>
                <a:off x="6829019"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grpSp>
        <p:nvGrpSpPr>
          <p:cNvPr id="12" name="Group 11"/>
          <p:cNvGrpSpPr/>
          <p:nvPr/>
        </p:nvGrpSpPr>
        <p:grpSpPr>
          <a:xfrm>
            <a:off x="6831963" y="4044662"/>
            <a:ext cx="5262284" cy="2518281"/>
            <a:chOff x="6831963" y="4044662"/>
            <a:chExt cx="5262284" cy="2518281"/>
          </a:xfrm>
        </p:grpSpPr>
        <p:sp>
          <p:nvSpPr>
            <p:cNvPr id="552" name="Rectangle 551"/>
            <p:cNvSpPr/>
            <p:nvPr/>
          </p:nvSpPr>
          <p:spPr bwMode="auto">
            <a:xfrm>
              <a:off x="6831963" y="5676546"/>
              <a:ext cx="5262284"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a:t>
              </a:r>
              <a:r>
                <a:rPr lang="en-US" sz="1600" dirty="0" smtClean="0">
                  <a:gradFill>
                    <a:gsLst>
                      <a:gs pos="17431">
                        <a:srgbClr val="505050"/>
                      </a:gs>
                      <a:gs pos="39000">
                        <a:srgbClr val="505050"/>
                      </a:gs>
                    </a:gsLst>
                    <a:lin ang="5400000" scaled="0"/>
                  </a:gradFill>
                </a:rPr>
                <a:t>Identity Synchronization tools, </a:t>
              </a:r>
              <a:r>
                <a:rPr lang="en-US" sz="1600" b="1" dirty="0">
                  <a:gradFill>
                    <a:gsLst>
                      <a:gs pos="17431">
                        <a:srgbClr val="008272"/>
                      </a:gs>
                      <a:gs pos="100000">
                        <a:srgbClr val="008272"/>
                      </a:gs>
                    </a:gsLst>
                    <a:lin ang="5400000" scaled="0"/>
                  </a:gradFill>
                </a:rPr>
                <a:t>Authentication is passed back through federation </a:t>
              </a:r>
              <a:r>
                <a:rPr lang="en-US" sz="1600" dirty="0">
                  <a:gradFill>
                    <a:gsLst>
                      <a:gs pos="17431">
                        <a:srgbClr val="505050"/>
                      </a:gs>
                      <a:gs pos="39000">
                        <a:srgbClr val="505050"/>
                      </a:gs>
                    </a:gsLst>
                    <a:lin ang="5400000" scaled="0"/>
                  </a:gradFill>
                </a:rPr>
                <a:t>and completed against</a:t>
              </a:r>
              <a:r>
                <a:rPr lang="en-US" sz="1600" dirty="0" smtClean="0">
                  <a:solidFill>
                    <a:srgbClr val="969696">
                      <a:lumMod val="50000"/>
                    </a:srgbClr>
                  </a:solidFill>
                </a:rPr>
                <a:t> </a:t>
              </a:r>
              <a:r>
                <a:rPr lang="en-US" sz="1600" b="1" dirty="0" smtClean="0">
                  <a:gradFill>
                    <a:gsLst>
                      <a:gs pos="17431">
                        <a:srgbClr val="008272"/>
                      </a:gs>
                      <a:gs pos="100000">
                        <a:srgbClr val="008272"/>
                      </a:gs>
                    </a:gsLst>
                    <a:lin ang="5400000" scaled="0"/>
                  </a:gradFill>
                </a:rPr>
                <a:t>Windows </a:t>
              </a:r>
              <a:r>
                <a:rPr lang="en-US" sz="1600" b="1" dirty="0">
                  <a:gradFill>
                    <a:gsLst>
                      <a:gs pos="17431">
                        <a:srgbClr val="008272"/>
                      </a:gs>
                      <a:gs pos="100000">
                        <a:srgbClr val="008272"/>
                      </a:gs>
                    </a:gsLst>
                    <a:lin ang="5400000" scaled="0"/>
                  </a:gradFill>
                </a:rPr>
                <a:t>Server Active Directory</a:t>
              </a:r>
            </a:p>
          </p:txBody>
        </p:sp>
        <p:grpSp>
          <p:nvGrpSpPr>
            <p:cNvPr id="79" name="Group 78"/>
            <p:cNvGrpSpPr/>
            <p:nvPr/>
          </p:nvGrpSpPr>
          <p:grpSpPr>
            <a:xfrm>
              <a:off x="6906293" y="4044662"/>
              <a:ext cx="4570497" cy="1489538"/>
              <a:chOff x="6906293" y="1223085"/>
              <a:chExt cx="4570497" cy="1489538"/>
            </a:xfrm>
          </p:grpSpPr>
          <p:pic>
            <p:nvPicPr>
              <p:cNvPr id="81" name="Picture 8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83" name="TextBox 82"/>
              <p:cNvSpPr txBox="1"/>
              <p:nvPr/>
            </p:nvSpPr>
            <p:spPr>
              <a:xfrm>
                <a:off x="6906293"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2057416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Automation in the portal</a:t>
            </a:r>
            <a:endParaRPr lang="en-US" dirty="0"/>
          </a:p>
        </p:txBody>
      </p:sp>
      <p:sp>
        <p:nvSpPr>
          <p:cNvPr id="5" name="Text Placeholder 4"/>
          <p:cNvSpPr>
            <a:spLocks noGrp="1"/>
          </p:cNvSpPr>
          <p:nvPr>
            <p:ph sz="quarter" idx="12"/>
          </p:nvPr>
        </p:nvSpPr>
        <p:spPr/>
        <p:txBody>
          <a:bodyPr>
            <a:normAutofit fontScale="92500" lnSpcReduction="10000"/>
          </a:bodyPr>
          <a:lstStyle/>
          <a:p>
            <a:r>
              <a:rPr lang="en-US" dirty="0" smtClean="0"/>
              <a:t>Features</a:t>
            </a:r>
          </a:p>
          <a:p>
            <a:pPr lvl="1"/>
            <a:r>
              <a:rPr lang="en-US" dirty="0" smtClean="0"/>
              <a:t>PowerShell runbook editor</a:t>
            </a:r>
          </a:p>
          <a:p>
            <a:pPr lvl="1"/>
            <a:r>
              <a:rPr lang="en-US" dirty="0" smtClean="0"/>
              <a:t>Test &amp; publish runbooks</a:t>
            </a:r>
          </a:p>
          <a:p>
            <a:pPr lvl="1"/>
            <a:r>
              <a:rPr lang="en-US" dirty="0" smtClean="0"/>
              <a:t>Monitor &amp; troubleshoot </a:t>
            </a:r>
            <a:br>
              <a:rPr lang="en-US" dirty="0" smtClean="0"/>
            </a:br>
            <a:r>
              <a:rPr lang="en-US" dirty="0" smtClean="0"/>
              <a:t>production jobs</a:t>
            </a:r>
          </a:p>
          <a:p>
            <a:pPr lvl="1"/>
            <a:r>
              <a:rPr lang="en-US" dirty="0" smtClean="0"/>
              <a:t>Runbook Gallery </a:t>
            </a:r>
          </a:p>
          <a:p>
            <a:r>
              <a:rPr lang="en-US" dirty="0" smtClean="0"/>
              <a:t>Resources</a:t>
            </a:r>
          </a:p>
          <a:p>
            <a:pPr lvl="1"/>
            <a:r>
              <a:rPr lang="en-US" dirty="0" smtClean="0"/>
              <a:t>Runbooks</a:t>
            </a:r>
          </a:p>
          <a:p>
            <a:pPr lvl="1"/>
            <a:r>
              <a:rPr lang="en-US" dirty="0" smtClean="0"/>
              <a:t>Jobs</a:t>
            </a:r>
          </a:p>
          <a:p>
            <a:pPr lvl="1"/>
            <a:r>
              <a:rPr lang="en-US" dirty="0" smtClean="0"/>
              <a:t>Modules</a:t>
            </a:r>
          </a:p>
          <a:p>
            <a:pPr lvl="1"/>
            <a:r>
              <a:rPr lang="en-US" dirty="0" smtClean="0"/>
              <a:t>Schedules</a:t>
            </a:r>
          </a:p>
          <a:p>
            <a:pPr lvl="1"/>
            <a:r>
              <a:rPr lang="en-US" dirty="0" smtClean="0"/>
              <a:t>Certificates, variables, </a:t>
            </a:r>
            <a:br>
              <a:rPr lang="en-US" dirty="0" smtClean="0"/>
            </a:br>
            <a:r>
              <a:rPr lang="en-US" dirty="0" smtClean="0"/>
              <a:t>credentials, connections</a:t>
            </a:r>
          </a:p>
        </p:txBody>
      </p:sp>
      <p:pic>
        <p:nvPicPr>
          <p:cNvPr id="3" name="Picture 2"/>
          <p:cNvPicPr>
            <a:picLocks noChangeAspect="1"/>
          </p:cNvPicPr>
          <p:nvPr/>
        </p:nvPicPr>
        <p:blipFill>
          <a:blip r:embed="rId3"/>
          <a:stretch>
            <a:fillRect/>
          </a:stretch>
        </p:blipFill>
        <p:spPr>
          <a:xfrm>
            <a:off x="5837237" y="1550969"/>
            <a:ext cx="6098366" cy="4841893"/>
          </a:xfrm>
          <a:prstGeom prst="rect">
            <a:avLst/>
          </a:prstGeom>
          <a:scene3d>
            <a:camera prst="perspectiveLeft"/>
            <a:lightRig rig="threePt" dir="t"/>
          </a:scene3d>
        </p:spPr>
      </p:pic>
    </p:spTree>
    <p:extLst>
      <p:ext uri="{BB962C8B-B14F-4D97-AF65-F5344CB8AC3E}">
        <p14:creationId xmlns:p14="http://schemas.microsoft.com/office/powerpoint/2010/main" val="2131030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324592" y="411961"/>
            <a:ext cx="5638798" cy="917575"/>
          </a:xfrm>
          <a:prstGeom prst="rect">
            <a:avLst/>
          </a:prstGeom>
        </p:spPr>
        <p:txBody>
          <a:bodyPr vert="horz" wrap="square" lIns="146304" tIns="91440" rIns="146304" bIns="91440"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solidFill>
                <a:srgbClr val="B4A0FF"/>
              </a:solidFill>
            </a:endParaRPr>
          </a:p>
        </p:txBody>
      </p:sp>
      <p:sp>
        <p:nvSpPr>
          <p:cNvPr id="9" name="Titel 8"/>
          <p:cNvSpPr>
            <a:spLocks noGrp="1"/>
          </p:cNvSpPr>
          <p:nvPr>
            <p:ph type="title"/>
          </p:nvPr>
        </p:nvSpPr>
        <p:spPr/>
        <p:txBody>
          <a:bodyPr/>
          <a:lstStyle/>
          <a:p>
            <a:r>
              <a:rPr lang="en-US" smtClean="0"/>
              <a:t>Automation Concepts</a:t>
            </a:r>
            <a:br>
              <a:rPr lang="en-US" smtClean="0"/>
            </a:br>
            <a:endParaRPr lang="de-DE" dirty="0"/>
          </a:p>
        </p:txBody>
      </p:sp>
      <p:sp>
        <p:nvSpPr>
          <p:cNvPr id="4" name="Text Placeholder 3"/>
          <p:cNvSpPr>
            <a:spLocks noGrp="1"/>
          </p:cNvSpPr>
          <p:nvPr>
            <p:ph sz="quarter" idx="12"/>
          </p:nvPr>
        </p:nvSpPr>
        <p:spPr/>
        <p:txBody>
          <a:bodyPr/>
          <a:lstStyle/>
          <a:p>
            <a:r>
              <a:rPr lang="en-US" smtClean="0"/>
              <a:t>Core Automation resources</a:t>
            </a:r>
          </a:p>
          <a:p>
            <a:pPr lvl="1"/>
            <a:r>
              <a:rPr lang="en-US" smtClean="0"/>
              <a:t>Runbooks: textual and graphical</a:t>
            </a:r>
          </a:p>
          <a:p>
            <a:pPr lvl="1"/>
            <a:r>
              <a:rPr lang="en-US" smtClean="0"/>
              <a:t>Runbook Jobs</a:t>
            </a:r>
          </a:p>
          <a:p>
            <a:pPr lvl="1"/>
            <a:endParaRPr lang="en-US" smtClean="0"/>
          </a:p>
          <a:p>
            <a:pPr lvl="1"/>
            <a:endParaRPr lang="en-US" smtClean="0"/>
          </a:p>
          <a:p>
            <a:r>
              <a:rPr lang="en-US" smtClean="0"/>
              <a:t>Automation resources used by runbooks</a:t>
            </a:r>
          </a:p>
          <a:p>
            <a:pPr lvl="1"/>
            <a:r>
              <a:rPr lang="en-US" smtClean="0"/>
              <a:t>Runbook triggers: schedules, and webhooks  </a:t>
            </a:r>
          </a:p>
          <a:p>
            <a:pPr lvl="1"/>
            <a:r>
              <a:rPr lang="en-US" smtClean="0"/>
              <a:t>Modules, Certificates, Connections, Variables, Credentials</a:t>
            </a:r>
          </a:p>
          <a:p>
            <a:pPr lvl="1"/>
            <a:r>
              <a:rPr lang="en-US" smtClean="0"/>
              <a:t>DSC Configurations (coming soon to the portal!)</a:t>
            </a:r>
          </a:p>
          <a:p>
            <a:pPr lvl="1"/>
            <a:r>
              <a:rPr lang="en-US" smtClean="0"/>
              <a:t>Hybrid Runbook Workers</a:t>
            </a:r>
            <a:endParaRPr lang="en-US" dirty="0" smtClean="0"/>
          </a:p>
        </p:txBody>
      </p:sp>
    </p:spTree>
    <p:extLst>
      <p:ext uri="{BB962C8B-B14F-4D97-AF65-F5344CB8AC3E}">
        <p14:creationId xmlns:p14="http://schemas.microsoft.com/office/powerpoint/2010/main" val="9211043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e385fb40-52d4-4fae-9c5b-3e8ff8a5878e" ContentTypeId="0x010100FF1FAB0DEDE9AF4ABA57B67AF4A9F321"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4.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5.xml><?xml version="1.0" encoding="utf-8"?>
<ds:datastoreItem xmlns:ds="http://schemas.openxmlformats.org/officeDocument/2006/customXml" ds:itemID="{637CE760-3C25-48EA-9D92-DCD8CAA51C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921</Words>
  <Application>Microsoft Office PowerPoint</Application>
  <PresentationFormat>Benutzerdefiniert</PresentationFormat>
  <Paragraphs>228</Paragraphs>
  <Slides>11</Slides>
  <Notes>10</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11</vt:i4>
      </vt:variant>
    </vt:vector>
  </HeadingPairs>
  <TitlesOfParts>
    <vt:vector size="22" baseType="lpstr">
      <vt:lpstr>Arial Unicode MS</vt:lpstr>
      <vt:lpstr>Arial</vt:lpstr>
      <vt:lpstr>Calibri</vt:lpstr>
      <vt:lpstr>ＭＳ Ｐゴシック</vt:lpstr>
      <vt:lpstr>ＭＳ Ｐゴシック</vt:lpstr>
      <vt:lpstr>Segoe</vt:lpstr>
      <vt:lpstr>Segoe UI</vt:lpstr>
      <vt:lpstr>Segoe UI Light</vt:lpstr>
      <vt:lpstr>Segoe UI Semibold</vt:lpstr>
      <vt:lpstr>Wingdings</vt:lpstr>
      <vt:lpstr>1_Azure_2015</vt:lpstr>
      <vt:lpstr>Microsoft Azure </vt:lpstr>
      <vt:lpstr>PowerPoint-Präsentation</vt:lpstr>
      <vt:lpstr>Azure Virtual Networks</vt:lpstr>
      <vt:lpstr>Cross-premises Connectivity</vt:lpstr>
      <vt:lpstr>Identity as the control plane</vt:lpstr>
      <vt:lpstr>Your Directory on the cloud </vt:lpstr>
      <vt:lpstr>PowerPoint-Präsentation</vt:lpstr>
      <vt:lpstr>Automation in the portal</vt:lpstr>
      <vt:lpstr>Automation Concepts </vt:lpstr>
      <vt:lpstr>Integrate on-prem and cloud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537</cp:revision>
  <dcterms:created xsi:type="dcterms:W3CDTF">2015-03-02T23:11:00Z</dcterms:created>
  <dcterms:modified xsi:type="dcterms:W3CDTF">2015-10-11T09:38:07Z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