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6"/>
  </p:sldMasterIdLst>
  <p:notesMasterIdLst>
    <p:notesMasterId r:id="rId17"/>
  </p:notesMasterIdLst>
  <p:handoutMasterIdLst>
    <p:handoutMasterId r:id="rId18"/>
  </p:handoutMasterIdLst>
  <p:sldIdLst>
    <p:sldId id="409" r:id="rId7"/>
    <p:sldId id="534" r:id="rId8"/>
    <p:sldId id="536" r:id="rId9"/>
    <p:sldId id="537" r:id="rId10"/>
    <p:sldId id="538" r:id="rId11"/>
    <p:sldId id="540" r:id="rId12"/>
    <p:sldId id="541" r:id="rId13"/>
    <p:sldId id="542" r:id="rId14"/>
    <p:sldId id="535" r:id="rId15"/>
    <p:sldId id="527" r:id="rId16"/>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Intro" id="{624822EC-37D7-404C-B5BB-58E7B24D68AC}">
          <p14:sldIdLst>
            <p14:sldId id="534"/>
            <p14:sldId id="536"/>
            <p14:sldId id="537"/>
            <p14:sldId id="538"/>
            <p14:sldId id="540"/>
            <p14:sldId id="541"/>
            <p14:sldId id="542"/>
            <p14:sldId id="535"/>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250" autoAdjust="0"/>
    <p:restoredTop sz="72042" autoAdjust="0"/>
  </p:normalViewPr>
  <p:slideViewPr>
    <p:cSldViewPr snapToGrid="0">
      <p:cViewPr varScale="1">
        <p:scale>
          <a:sx n="81" d="100"/>
          <a:sy n="81" d="100"/>
        </p:scale>
        <p:origin x="1218" y="78"/>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20.10.2015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1400" baseline="0" dirty="0" smtClean="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10/20/2015</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http://azure.microsoft.com/de-de/offers/ms-azr-0063p</a:t>
            </a:r>
          </a:p>
        </p:txBody>
      </p:sp>
      <p:sp>
        <p:nvSpPr>
          <p:cNvPr id="4" name="Foliennummernplatzhalter 3"/>
          <p:cNvSpPr>
            <a:spLocks noGrp="1"/>
          </p:cNvSpPr>
          <p:nvPr>
            <p:ph type="sldNum" sz="quarter" idx="10"/>
          </p:nvPr>
        </p:nvSpPr>
        <p:spPr/>
        <p:txBody>
          <a:bodyPr/>
          <a:lstStyle/>
          <a:p>
            <a:fld id="{39914D0C-339F-421F-98FD-3094EED5FB99}" type="slidenum">
              <a:rPr lang="de-DE" smtClean="0"/>
              <a:t>6</a:t>
            </a:fld>
            <a:endParaRPr lang="de-DE"/>
          </a:p>
        </p:txBody>
      </p:sp>
    </p:spTree>
    <p:extLst>
      <p:ext uri="{BB962C8B-B14F-4D97-AF65-F5344CB8AC3E}">
        <p14:creationId xmlns:p14="http://schemas.microsoft.com/office/powerpoint/2010/main" val="272618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PAYG</a:t>
            </a:r>
            <a:r>
              <a:rPr lang="de-DE" baseline="0" dirty="0" smtClean="0"/>
              <a:t> = Pay-</a:t>
            </a:r>
            <a:r>
              <a:rPr lang="de-DE" baseline="0" dirty="0" err="1" smtClean="0"/>
              <a:t>as</a:t>
            </a:r>
            <a:r>
              <a:rPr lang="de-DE" baseline="0" dirty="0" smtClean="0"/>
              <a:t>-</a:t>
            </a:r>
            <a:r>
              <a:rPr lang="de-DE" baseline="0" dirty="0" err="1" smtClean="0"/>
              <a:t>you-go</a:t>
            </a:r>
            <a:r>
              <a:rPr lang="de-DE" baseline="0" dirty="0" smtClean="0"/>
              <a:t>, Verbrauchstarif</a:t>
            </a:r>
            <a:endParaRPr lang="de-DE" dirty="0" smtClean="0"/>
          </a:p>
        </p:txBody>
      </p:sp>
      <p:sp>
        <p:nvSpPr>
          <p:cNvPr id="4" name="Foliennummernplatzhalter 3"/>
          <p:cNvSpPr>
            <a:spLocks noGrp="1"/>
          </p:cNvSpPr>
          <p:nvPr>
            <p:ph type="sldNum" sz="quarter" idx="10"/>
          </p:nvPr>
        </p:nvSpPr>
        <p:spPr/>
        <p:txBody>
          <a:bodyPr/>
          <a:lstStyle/>
          <a:p>
            <a:fld id="{39914D0C-339F-421F-98FD-3094EED5FB99}" type="slidenum">
              <a:rPr lang="de-DE" smtClean="0"/>
              <a:t>7</a:t>
            </a:fld>
            <a:endParaRPr lang="de-DE"/>
          </a:p>
        </p:txBody>
      </p:sp>
    </p:spTree>
    <p:extLst>
      <p:ext uri="{BB962C8B-B14F-4D97-AF65-F5344CB8AC3E}">
        <p14:creationId xmlns:p14="http://schemas.microsoft.com/office/powerpoint/2010/main" val="148557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32425" rtl="0" eaLnBrk="1" fontAlgn="auto" latinLnBrk="0" hangingPunct="1">
              <a:lnSpc>
                <a:spcPct val="100000"/>
              </a:lnSpc>
              <a:spcBef>
                <a:spcPts val="0"/>
              </a:spcBef>
              <a:spcAft>
                <a:spcPts val="0"/>
              </a:spcAft>
              <a:buClrTx/>
              <a:buSzTx/>
              <a:buFontTx/>
              <a:buNone/>
              <a:tabLst/>
              <a:defRPr/>
            </a:pPr>
            <a:r>
              <a:rPr lang="de-DE" dirty="0" smtClean="0"/>
              <a:t>PAYG</a:t>
            </a:r>
            <a:r>
              <a:rPr lang="de-DE" baseline="0" dirty="0" smtClean="0"/>
              <a:t> = Pay-</a:t>
            </a:r>
            <a:r>
              <a:rPr lang="de-DE" baseline="0" dirty="0" err="1" smtClean="0"/>
              <a:t>as</a:t>
            </a:r>
            <a:r>
              <a:rPr lang="de-DE" baseline="0" dirty="0" smtClean="0"/>
              <a:t>-</a:t>
            </a:r>
            <a:r>
              <a:rPr lang="de-DE" baseline="0" dirty="0" err="1" smtClean="0"/>
              <a:t>you-go</a:t>
            </a:r>
            <a:r>
              <a:rPr lang="de-DE" baseline="0" dirty="0" smtClean="0"/>
              <a:t>, Verbrauchstarif</a:t>
            </a:r>
            <a:endParaRPr lang="de-DE" dirty="0" smtClean="0"/>
          </a:p>
          <a:p>
            <a:endParaRPr lang="de-DE" dirty="0"/>
          </a:p>
        </p:txBody>
      </p:sp>
      <p:sp>
        <p:nvSpPr>
          <p:cNvPr id="4" name="Foliennummernplatzhalter 3"/>
          <p:cNvSpPr>
            <a:spLocks noGrp="1"/>
          </p:cNvSpPr>
          <p:nvPr>
            <p:ph type="sldNum" sz="quarter" idx="10"/>
          </p:nvPr>
        </p:nvSpPr>
        <p:spPr/>
        <p:txBody>
          <a:bodyPr/>
          <a:lstStyle/>
          <a:p>
            <a:fld id="{39914D0C-339F-421F-98FD-3094EED5FB99}" type="slidenum">
              <a:rPr lang="de-DE" smtClean="0"/>
              <a:t>8</a:t>
            </a:fld>
            <a:endParaRPr lang="de-DE"/>
          </a:p>
        </p:txBody>
      </p:sp>
    </p:spTree>
    <p:extLst>
      <p:ext uri="{BB962C8B-B14F-4D97-AF65-F5344CB8AC3E}">
        <p14:creationId xmlns:p14="http://schemas.microsoft.com/office/powerpoint/2010/main" val="1767672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10/20/2015 1:44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818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Only_CeBIT2014">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50476" y="296906"/>
            <a:ext cx="9144000" cy="914385"/>
          </a:xfrm>
          <a:noFill/>
        </p:spPr>
        <p:txBody>
          <a:bodyPr lIns="108000" tIns="91420" rIns="108000" bIns="91420" anchor="t" anchorCtr="0"/>
          <a:lstStyle>
            <a:lvl1pPr>
              <a:spcBef>
                <a:spcPts val="1020"/>
              </a:spcBef>
              <a:defRPr sz="5507" spc="-101" baseline="0">
                <a:solidFill>
                  <a:schemeClr val="tx1"/>
                </a:solidFill>
              </a:defRPr>
            </a:lvl1pPr>
          </a:lstStyle>
          <a:p>
            <a:r>
              <a:rPr lang="en-US" dirty="0" smtClean="0"/>
              <a:t>Headline Basisfarbe</a:t>
            </a:r>
            <a:endParaRPr lang="en-US" dirty="0"/>
          </a:p>
        </p:txBody>
      </p:sp>
    </p:spTree>
    <p:extLst>
      <p:ext uri="{BB962C8B-B14F-4D97-AF65-F5344CB8AC3E}">
        <p14:creationId xmlns:p14="http://schemas.microsoft.com/office/powerpoint/2010/main" val="1721391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 id="2147484269" r:id="rId9"/>
  </p:sldLayoutIdLst>
  <p:transition>
    <p:fade/>
  </p:transition>
  <p:timing>
    <p:tnLst>
      <p:par>
        <p:cTn id="1" dur="indefinite" restart="never" nodeType="tmRoot"/>
      </p:par>
    </p:tnLst>
  </p:timing>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err="1" smtClean="0">
                <a:solidFill>
                  <a:srgbClr val="FFFFFF"/>
                </a:solidFill>
                <a:cs typeface="Segoe UI Light"/>
              </a:rPr>
              <a:t>Kosten</a:t>
            </a:r>
            <a:r>
              <a:rPr sz="4400" spc="0" dirty="0" smtClean="0">
                <a:solidFill>
                  <a:srgbClr val="FFFFFF"/>
                </a:solidFill>
                <a:cs typeface="Segoe UI Light"/>
              </a:rPr>
              <a:t> &amp; Sicherheit</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Platform Services</a:t>
            </a:r>
            <a:endParaRPr lang="en-US" sz="1400" b="1" kern="0" dirty="0">
              <a:solidFill>
                <a:srgbClr val="FFFF00"/>
              </a:solidFill>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chemeClr val="bg1"/>
                </a:solidFill>
                <a:ea typeface="Segoe UI" pitchFamily="34" charset="0"/>
                <a:cs typeface="Segoe UI" pitchFamily="34" charset="0"/>
              </a:rPr>
              <a:t>Security &amp; Management</a:t>
            </a:r>
            <a:endParaRPr lang="en-US" sz="1400" b="1" kern="0" dirty="0">
              <a:solidFill>
                <a:schemeClr val="bg1"/>
              </a:solidFill>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Infrastructure Services</a:t>
            </a:r>
            <a:endParaRPr lang="en-US" sz="1400" b="1" kern="0" dirty="0">
              <a:solidFill>
                <a:srgbClr val="FFFF00"/>
              </a:solidFill>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Storage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gradFill>
                  <a:gsLst>
                    <a:gs pos="0">
                      <a:srgbClr val="FFFFFF"/>
                    </a:gs>
                    <a:gs pos="100000">
                      <a:srgbClr val="FFFFFF"/>
                    </a:gs>
                  </a:gsLst>
                  <a:lin ang="5400000" scaled="0"/>
                </a:gradFill>
                <a:ea typeface="Segoe UI" pitchFamily="34" charset="0"/>
                <a:cs typeface="Segoe UI" pitchFamily="34" charset="0"/>
              </a:rPr>
              <a:t>Datacenter Infrastructure (24 Regions, 22 Online)</a:t>
            </a:r>
            <a:endParaRPr lang="en-US" sz="14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Web and Mobile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Media &amp; CDN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smtClean="0">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Integration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Networking</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Data</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smtClean="0">
                  <a:gradFill>
                    <a:gsLst>
                      <a:gs pos="0">
                        <a:srgbClr val="FFFFFF"/>
                      </a:gs>
                      <a:gs pos="100000">
                        <a:srgbClr val="FFFFFF"/>
                      </a:gs>
                    </a:gsLst>
                    <a:lin ang="5400000" scaled="0"/>
                  </a:gradFill>
                  <a:ea typeface="Segoe UI" pitchFamily="34" charset="0"/>
                  <a:cs typeface="Segoe UI" pitchFamily="34" charset="0"/>
                </a:rPr>
                <a:t>Virtual Machines</a:t>
              </a: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Developer Services</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a:t>
                </a: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Studio</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a:t>
            </a:r>
            <a:endParaRPr lang="de-DE" dirty="0"/>
          </a:p>
        </p:txBody>
      </p:sp>
      <p:sp>
        <p:nvSpPr>
          <p:cNvPr id="3" name="Inhaltsplatzhalter 2"/>
          <p:cNvSpPr>
            <a:spLocks noGrp="1"/>
          </p:cNvSpPr>
          <p:nvPr>
            <p:ph sz="quarter" idx="12"/>
          </p:nvPr>
        </p:nvSpPr>
        <p:spPr/>
        <p:txBody>
          <a:bodyPr/>
          <a:lstStyle/>
          <a:p>
            <a:r>
              <a:rPr lang="de-DE" dirty="0" smtClean="0"/>
              <a:t>Azure.com</a:t>
            </a:r>
          </a:p>
          <a:p>
            <a:pPr lvl="1"/>
            <a:r>
              <a:rPr lang="de-DE" dirty="0" smtClean="0"/>
              <a:t>Preisübersicht</a:t>
            </a:r>
          </a:p>
          <a:p>
            <a:pPr lvl="1"/>
            <a:r>
              <a:rPr lang="de-DE" dirty="0" smtClean="0"/>
              <a:t>Preisrechner</a:t>
            </a:r>
          </a:p>
          <a:p>
            <a:r>
              <a:rPr lang="de-DE" dirty="0" smtClean="0"/>
              <a:t>Beispiele</a:t>
            </a:r>
          </a:p>
          <a:p>
            <a:pPr lvl="1"/>
            <a:r>
              <a:rPr lang="de-DE" dirty="0" smtClean="0"/>
              <a:t>Webseite mit SSL und 1 bis 2 Instanzen (mit und ohne SLA)</a:t>
            </a:r>
          </a:p>
          <a:p>
            <a:pPr lvl="1"/>
            <a:r>
              <a:rPr lang="de-DE" dirty="0" smtClean="0"/>
              <a:t>VMs </a:t>
            </a:r>
            <a:r>
              <a:rPr lang="de-DE" dirty="0" err="1" smtClean="0"/>
              <a:t>Testlab</a:t>
            </a:r>
            <a:r>
              <a:rPr lang="de-DE" dirty="0" smtClean="0"/>
              <a:t> (mit und ohne SLA)</a:t>
            </a:r>
          </a:p>
          <a:p>
            <a:pPr lvl="1"/>
            <a:r>
              <a:rPr lang="de-DE" dirty="0" smtClean="0"/>
              <a:t>Backup (viele und wenig Instanzen)</a:t>
            </a:r>
          </a:p>
          <a:p>
            <a:pPr lvl="1"/>
            <a:r>
              <a:rPr lang="de-DE" dirty="0" smtClean="0"/>
              <a:t>Herangehensweise zeigen, wie man auf die Kosten kommt.</a:t>
            </a:r>
            <a:endParaRPr lang="de-DE" dirty="0"/>
          </a:p>
        </p:txBody>
      </p:sp>
    </p:spTree>
    <p:extLst>
      <p:ext uri="{BB962C8B-B14F-4D97-AF65-F5344CB8AC3E}">
        <p14:creationId xmlns:p14="http://schemas.microsoft.com/office/powerpoint/2010/main" val="22547305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sz="quarter" idx="4294967295"/>
          </p:nvPr>
        </p:nvPicPr>
        <p:blipFill>
          <a:blip r:embed="rId2"/>
          <a:stretch>
            <a:fillRect/>
          </a:stretch>
        </p:blipFill>
        <p:spPr>
          <a:xfrm>
            <a:off x="430" y="-1"/>
            <a:ext cx="12436045" cy="9881419"/>
          </a:xfrm>
          <a:prstGeom prst="rect">
            <a:avLst/>
          </a:prstGeom>
        </p:spPr>
      </p:pic>
    </p:spTree>
    <p:extLst>
      <p:ext uri="{BB962C8B-B14F-4D97-AF65-F5344CB8AC3E}">
        <p14:creationId xmlns:p14="http://schemas.microsoft.com/office/powerpoint/2010/main" val="285453663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64272" y="-1"/>
            <a:ext cx="13373128" cy="6994525"/>
          </a:xfrm>
          <a:prstGeom prst="rect">
            <a:avLst/>
          </a:prstGeom>
        </p:spPr>
      </p:pic>
    </p:spTree>
    <p:extLst>
      <p:ext uri="{BB962C8B-B14F-4D97-AF65-F5344CB8AC3E}">
        <p14:creationId xmlns:p14="http://schemas.microsoft.com/office/powerpoint/2010/main" val="132606348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smtClean="0"/>
              <a:t>Test </a:t>
            </a:r>
            <a:r>
              <a:rPr lang="de-DE" sz="4080" dirty="0"/>
              <a:t>Labs </a:t>
            </a:r>
            <a:r>
              <a:rPr lang="de-DE" sz="4080" dirty="0" smtClean="0"/>
              <a:t>(mit </a:t>
            </a:r>
            <a:r>
              <a:rPr lang="de-DE" sz="4080" dirty="0"/>
              <a:t>MSDN </a:t>
            </a:r>
            <a:r>
              <a:rPr lang="de-DE" sz="4080" dirty="0" smtClean="0"/>
              <a:t>Ultimate) </a:t>
            </a:r>
            <a:r>
              <a:rPr lang="de-DE" sz="2040" dirty="0"/>
              <a:t>(Stand </a:t>
            </a:r>
            <a:r>
              <a:rPr lang="de-DE" sz="2040" dirty="0" smtClean="0"/>
              <a:t>11.10.2015)</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4179898017"/>
              </p:ext>
            </p:extLst>
          </p:nvPr>
        </p:nvGraphicFramePr>
        <p:xfrm>
          <a:off x="1044637" y="1080599"/>
          <a:ext cx="10347200" cy="4764816"/>
        </p:xfrm>
        <a:graphic>
          <a:graphicData uri="http://schemas.openxmlformats.org/drawingml/2006/table">
            <a:tbl>
              <a:tblPr firstRow="1" bandRow="1">
                <a:tableStyleId>{5C22544A-7EE6-4342-B048-85BDC9FD1C3A}</a:tableStyleId>
              </a:tblPr>
              <a:tblGrid>
                <a:gridCol w="2586800">
                  <a:extLst>
                    <a:ext uri="{9D8B030D-6E8A-4147-A177-3AD203B41FA5}">
                      <a16:colId xmlns:a16="http://schemas.microsoft.com/office/drawing/2014/main" val="20000"/>
                    </a:ext>
                  </a:extLst>
                </a:gridCol>
                <a:gridCol w="2586800">
                  <a:extLst>
                    <a:ext uri="{9D8B030D-6E8A-4147-A177-3AD203B41FA5}">
                      <a16:colId xmlns:a16="http://schemas.microsoft.com/office/drawing/2014/main" val="20001"/>
                    </a:ext>
                  </a:extLst>
                </a:gridCol>
                <a:gridCol w="2586800">
                  <a:extLst>
                    <a:ext uri="{9D8B030D-6E8A-4147-A177-3AD203B41FA5}">
                      <a16:colId xmlns:a16="http://schemas.microsoft.com/office/drawing/2014/main" val="20002"/>
                    </a:ext>
                  </a:extLst>
                </a:gridCol>
                <a:gridCol w="2586800">
                  <a:extLst>
                    <a:ext uri="{9D8B030D-6E8A-4147-A177-3AD203B41FA5}">
                      <a16:colId xmlns:a16="http://schemas.microsoft.com/office/drawing/2014/main" val="20003"/>
                    </a:ext>
                  </a:extLst>
                </a:gridCol>
              </a:tblGrid>
              <a:tr h="378222">
                <a:tc>
                  <a:txBody>
                    <a:bodyPr/>
                    <a:lstStyle/>
                    <a:p>
                      <a:r>
                        <a:rPr lang="de-DE" sz="1600" dirty="0" smtClean="0"/>
                        <a:t>Komponente</a:t>
                      </a:r>
                      <a:endParaRPr lang="de-DE" sz="1600" dirty="0"/>
                    </a:p>
                  </a:txBody>
                  <a:tcPr marL="93260" marR="93260" marT="46630" marB="46630"/>
                </a:tc>
                <a:tc>
                  <a:txBody>
                    <a:bodyPr/>
                    <a:lstStyle/>
                    <a:p>
                      <a:r>
                        <a:rPr lang="de-DE" sz="1600" dirty="0" smtClean="0"/>
                        <a:t>Details</a:t>
                      </a:r>
                      <a:endParaRPr lang="de-DE" sz="1600" dirty="0"/>
                    </a:p>
                  </a:txBody>
                  <a:tcPr marL="93260" marR="93260" marT="46630" marB="46630"/>
                </a:tc>
                <a:tc>
                  <a:txBody>
                    <a:bodyPr/>
                    <a:lstStyle/>
                    <a:p>
                      <a:r>
                        <a:rPr lang="de-DE" sz="1600" dirty="0" smtClean="0"/>
                        <a:t>Kosten</a:t>
                      </a:r>
                      <a:endParaRPr lang="de-DE" sz="1600" dirty="0"/>
                    </a:p>
                  </a:txBody>
                  <a:tcPr marL="93260" marR="93260" marT="46630" marB="46630"/>
                </a:tc>
                <a:tc>
                  <a:txBody>
                    <a:bodyPr/>
                    <a:lstStyle/>
                    <a:p>
                      <a:r>
                        <a:rPr lang="de-DE" sz="1600" dirty="0" smtClean="0"/>
                        <a:t>Kosten</a:t>
                      </a:r>
                      <a:r>
                        <a:rPr lang="de-DE" sz="1600" baseline="0" dirty="0" smtClean="0"/>
                        <a:t> / 10h</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smtClean="0"/>
                        <a:t>Domain</a:t>
                      </a:r>
                      <a:r>
                        <a:rPr lang="de-DE" sz="1600" baseline="0" dirty="0" smtClean="0"/>
                        <a:t> Controller</a:t>
                      </a:r>
                      <a:endParaRPr lang="de-DE" sz="1600" dirty="0"/>
                    </a:p>
                  </a:txBody>
                  <a:tcPr marL="93260" marR="93260" marT="46630" marB="46630"/>
                </a:tc>
                <a:tc>
                  <a:txBody>
                    <a:bodyPr/>
                    <a:lstStyle/>
                    <a:p>
                      <a:r>
                        <a:rPr lang="de-DE" sz="1600" dirty="0" smtClean="0"/>
                        <a:t>VM Klein (A1, Basis)</a:t>
                      </a:r>
                      <a:br>
                        <a:rPr lang="de-DE" sz="1600" dirty="0" smtClean="0"/>
                      </a:br>
                      <a:r>
                        <a:rPr lang="de-DE" sz="1600" dirty="0" smtClean="0"/>
                        <a:t>1 Kern, 1,75 GB RAM</a:t>
                      </a:r>
                    </a:p>
                  </a:txBody>
                  <a:tcPr marL="93260" marR="93260" marT="46630" marB="46630"/>
                </a:tc>
                <a:tc>
                  <a:txBody>
                    <a:bodyPr/>
                    <a:lstStyle/>
                    <a:p>
                      <a:r>
                        <a:rPr lang="de-DE" sz="1600" dirty="0" smtClean="0"/>
                        <a:t>€0,0431 / Stunde</a:t>
                      </a:r>
                    </a:p>
                    <a:p>
                      <a:r>
                        <a:rPr lang="de-DE" sz="1600" dirty="0" smtClean="0"/>
                        <a:t>(40% Rabatt)</a:t>
                      </a:r>
                      <a:endParaRPr lang="de-DE" sz="1600" dirty="0"/>
                    </a:p>
                  </a:txBody>
                  <a:tcPr marL="93260" marR="93260" marT="46630" marB="46630"/>
                </a:tc>
                <a:tc>
                  <a:txBody>
                    <a:bodyPr/>
                    <a:lstStyle/>
                    <a:p>
                      <a:r>
                        <a:rPr lang="de-DE" sz="1600" dirty="0" smtClean="0"/>
                        <a:t>€0,431</a:t>
                      </a:r>
                      <a:endParaRPr lang="de-DE" sz="1600" dirty="0"/>
                    </a:p>
                  </a:txBody>
                  <a:tcPr marL="93260" marR="93260" marT="46630" marB="46630"/>
                </a:tc>
                <a:extLst>
                  <a:ext uri="{0D108BD9-81ED-4DB2-BD59-A6C34878D82A}">
                    <a16:rowId xmlns:a16="http://schemas.microsoft.com/office/drawing/2014/main" val="10001"/>
                  </a:ext>
                </a:extLst>
              </a:tr>
              <a:tr h="590649">
                <a:tc>
                  <a:txBody>
                    <a:bodyPr/>
                    <a:lstStyle/>
                    <a:p>
                      <a:r>
                        <a:rPr lang="de-DE" sz="1600" dirty="0" smtClean="0"/>
                        <a:t>SQL</a:t>
                      </a:r>
                      <a:r>
                        <a:rPr lang="de-DE" sz="1600" baseline="0" dirty="0" smtClean="0"/>
                        <a:t> Server</a:t>
                      </a:r>
                      <a:endParaRPr lang="de-DE" sz="1600" dirty="0"/>
                    </a:p>
                  </a:txBody>
                  <a:tcPr marL="93260" marR="93260" marT="46630" marB="46630"/>
                </a:tc>
                <a:tc>
                  <a:txBody>
                    <a:bodyPr/>
                    <a:lstStyle/>
                    <a:p>
                      <a:r>
                        <a:rPr lang="de-DE" sz="1600" dirty="0" smtClean="0"/>
                        <a:t>VM Groß (A3, Basis)</a:t>
                      </a:r>
                      <a:br>
                        <a:rPr lang="de-DE" sz="1600" dirty="0" smtClean="0"/>
                      </a:br>
                      <a:r>
                        <a:rPr lang="de-DE" sz="1600" dirty="0" smtClean="0"/>
                        <a:t>4 Kerne, 7</a:t>
                      </a:r>
                      <a:r>
                        <a:rPr lang="de-DE" sz="1600" baseline="0" dirty="0" smtClean="0"/>
                        <a:t> GB RAM</a:t>
                      </a:r>
                      <a:endParaRPr lang="de-DE" sz="1600" dirty="0"/>
                    </a:p>
                  </a:txBody>
                  <a:tcPr marL="93260" marR="93260" marT="46630" marB="46630"/>
                </a:tc>
                <a:tc>
                  <a:txBody>
                    <a:bodyPr/>
                    <a:lstStyle/>
                    <a:p>
                      <a:r>
                        <a:rPr lang="de-DE" sz="1600" dirty="0" smtClean="0"/>
                        <a:t>€0,1721 / Stunde</a:t>
                      </a:r>
                    </a:p>
                    <a:p>
                      <a:pPr marL="0" marR="0" indent="0" algn="l" defTabSz="914422" rtl="0" eaLnBrk="1" fontAlgn="auto" latinLnBrk="0" hangingPunct="1">
                        <a:lnSpc>
                          <a:spcPct val="100000"/>
                        </a:lnSpc>
                        <a:spcBef>
                          <a:spcPts val="0"/>
                        </a:spcBef>
                        <a:spcAft>
                          <a:spcPts val="0"/>
                        </a:spcAft>
                        <a:buClrTx/>
                        <a:buSzTx/>
                        <a:buFontTx/>
                        <a:buNone/>
                        <a:tabLst/>
                        <a:defRPr/>
                      </a:pPr>
                      <a:r>
                        <a:rPr lang="de-DE" sz="1600" dirty="0" smtClean="0"/>
                        <a:t>(40% Rabatt)</a:t>
                      </a:r>
                    </a:p>
                  </a:txBody>
                  <a:tcPr marL="93260" marR="93260" marT="46630" marB="46630"/>
                </a:tc>
                <a:tc>
                  <a:txBody>
                    <a:bodyPr/>
                    <a:lstStyle/>
                    <a:p>
                      <a:r>
                        <a:rPr lang="de-DE" sz="1600" dirty="0" smtClean="0"/>
                        <a:t>€1,721</a:t>
                      </a:r>
                      <a:endParaRPr lang="de-DE" sz="1600" dirty="0"/>
                    </a:p>
                  </a:txBody>
                  <a:tcPr marL="93260" marR="93260" marT="46630" marB="46630"/>
                </a:tc>
                <a:extLst>
                  <a:ext uri="{0D108BD9-81ED-4DB2-BD59-A6C34878D82A}">
                    <a16:rowId xmlns:a16="http://schemas.microsoft.com/office/drawing/2014/main" val="10002"/>
                  </a:ext>
                </a:extLst>
              </a:tr>
              <a:tr h="590649">
                <a:tc>
                  <a:txBody>
                    <a:bodyPr/>
                    <a:lstStyle/>
                    <a:p>
                      <a:r>
                        <a:rPr lang="de-DE" sz="1600" dirty="0" smtClean="0"/>
                        <a:t>SharePoint Server</a:t>
                      </a:r>
                      <a:endParaRPr lang="de-DE" sz="1600" dirty="0"/>
                    </a:p>
                  </a:txBody>
                  <a:tcPr marL="93260" marR="93260" marT="46630" marB="46630"/>
                </a:tc>
                <a:tc>
                  <a:txBody>
                    <a:bodyPr/>
                    <a:lstStyle/>
                    <a:p>
                      <a:r>
                        <a:rPr lang="de-DE" sz="1600" dirty="0" smtClean="0"/>
                        <a:t>VM Extra groß (A4, Basis)</a:t>
                      </a:r>
                      <a:br>
                        <a:rPr lang="de-DE" sz="1600" dirty="0" smtClean="0"/>
                      </a:br>
                      <a:r>
                        <a:rPr lang="de-DE" sz="1600" dirty="0" smtClean="0"/>
                        <a:t>8 Kerne, 14 GB RAM</a:t>
                      </a:r>
                      <a:endParaRPr lang="de-DE" sz="1600" dirty="0"/>
                    </a:p>
                  </a:txBody>
                  <a:tcPr marL="93260" marR="93260" marT="46630" marB="46630"/>
                </a:tc>
                <a:tc>
                  <a:txBody>
                    <a:bodyPr/>
                    <a:lstStyle/>
                    <a:p>
                      <a:r>
                        <a:rPr lang="de-DE" sz="1600" dirty="0" smtClean="0"/>
                        <a:t>€0,3441 / Stunde</a:t>
                      </a:r>
                    </a:p>
                    <a:p>
                      <a:pPr marL="0" marR="0" indent="0" algn="l" defTabSz="914422" rtl="0" eaLnBrk="1" fontAlgn="auto" latinLnBrk="0" hangingPunct="1">
                        <a:lnSpc>
                          <a:spcPct val="100000"/>
                        </a:lnSpc>
                        <a:spcBef>
                          <a:spcPts val="0"/>
                        </a:spcBef>
                        <a:spcAft>
                          <a:spcPts val="0"/>
                        </a:spcAft>
                        <a:buClrTx/>
                        <a:buSzTx/>
                        <a:buFontTx/>
                        <a:buNone/>
                        <a:tabLst/>
                        <a:defRPr/>
                      </a:pPr>
                      <a:r>
                        <a:rPr lang="de-DE" sz="1600" dirty="0" smtClean="0"/>
                        <a:t>(40% Rabatt)</a:t>
                      </a:r>
                    </a:p>
                  </a:txBody>
                  <a:tcPr marL="93260" marR="93260" marT="46630" marB="46630"/>
                </a:tc>
                <a:tc>
                  <a:txBody>
                    <a:bodyPr/>
                    <a:lstStyle/>
                    <a:p>
                      <a:r>
                        <a:rPr lang="de-DE" sz="1600" dirty="0" smtClean="0"/>
                        <a:t>€3,441</a:t>
                      </a:r>
                      <a:endParaRPr lang="de-DE" sz="1600" dirty="0"/>
                    </a:p>
                  </a:txBody>
                  <a:tcPr marL="93260" marR="93260" marT="46630" marB="46630"/>
                </a:tc>
                <a:extLst>
                  <a:ext uri="{0D108BD9-81ED-4DB2-BD59-A6C34878D82A}">
                    <a16:rowId xmlns:a16="http://schemas.microsoft.com/office/drawing/2014/main" val="10003"/>
                  </a:ext>
                </a:extLst>
              </a:tr>
              <a:tr h="590649">
                <a:tc>
                  <a:txBody>
                    <a:bodyPr/>
                    <a:lstStyle/>
                    <a:p>
                      <a:r>
                        <a:rPr lang="de-DE" sz="1600" dirty="0" smtClean="0"/>
                        <a:t>Speicher</a:t>
                      </a:r>
                      <a:endParaRPr lang="de-DE" sz="1600" dirty="0"/>
                    </a:p>
                  </a:txBody>
                  <a:tcPr marL="93260" marR="93260" marT="46630" marB="46630"/>
                </a:tc>
                <a:tc>
                  <a:txBody>
                    <a:bodyPr/>
                    <a:lstStyle/>
                    <a:p>
                      <a:r>
                        <a:rPr lang="de-DE" sz="1600" dirty="0" smtClean="0"/>
                        <a:t>ca. 60 GB (Page </a:t>
                      </a:r>
                      <a:r>
                        <a:rPr lang="de-DE" sz="1600" dirty="0" err="1" smtClean="0"/>
                        <a:t>Blob</a:t>
                      </a:r>
                      <a:r>
                        <a:rPr lang="de-DE" sz="1600" dirty="0" smtClean="0"/>
                        <a:t>)</a:t>
                      </a:r>
                    </a:p>
                    <a:p>
                      <a:r>
                        <a:rPr lang="de-DE" sz="1600" dirty="0" smtClean="0"/>
                        <a:t>(lokal redundant)</a:t>
                      </a:r>
                      <a:endParaRPr lang="de-DE" sz="1600" dirty="0"/>
                    </a:p>
                  </a:txBody>
                  <a:tcPr marL="93260" marR="93260" marT="46630" marB="46630"/>
                </a:tc>
                <a:tc>
                  <a:txBody>
                    <a:bodyPr/>
                    <a:lstStyle/>
                    <a:p>
                      <a:r>
                        <a:rPr lang="de-DE" sz="1600" dirty="0" smtClean="0"/>
                        <a:t>€0,0422 /</a:t>
                      </a:r>
                      <a:r>
                        <a:rPr lang="de-DE" sz="1600" baseline="0" dirty="0" smtClean="0"/>
                        <a:t> </a:t>
                      </a:r>
                      <a:r>
                        <a:rPr lang="de-DE" sz="1600" dirty="0" smtClean="0"/>
                        <a:t>GB /</a:t>
                      </a:r>
                      <a:r>
                        <a:rPr lang="de-DE" sz="1600" baseline="0" dirty="0" smtClean="0"/>
                        <a:t> Monat</a:t>
                      </a:r>
                      <a:endParaRPr lang="de-DE" sz="1600" dirty="0"/>
                    </a:p>
                  </a:txBody>
                  <a:tcPr marL="93260" marR="93260" marT="46630" marB="46630"/>
                </a:tc>
                <a:tc>
                  <a:txBody>
                    <a:bodyPr/>
                    <a:lstStyle/>
                    <a:p>
                      <a:r>
                        <a:rPr lang="de-DE" sz="1600" dirty="0" smtClean="0"/>
                        <a:t>€0,0844 pro Tag</a:t>
                      </a:r>
                    </a:p>
                    <a:p>
                      <a:r>
                        <a:rPr lang="de-DE" sz="1600" dirty="0" smtClean="0"/>
                        <a:t>(€2,532 / Monat)</a:t>
                      </a:r>
                    </a:p>
                  </a:txBody>
                  <a:tcPr marL="93260" marR="93260" marT="46630" marB="46630"/>
                </a:tc>
                <a:extLst>
                  <a:ext uri="{0D108BD9-81ED-4DB2-BD59-A6C34878D82A}">
                    <a16:rowId xmlns:a16="http://schemas.microsoft.com/office/drawing/2014/main" val="10004"/>
                  </a:ext>
                </a:extLst>
              </a:tr>
              <a:tr h="590649">
                <a:tc>
                  <a:txBody>
                    <a:bodyPr/>
                    <a:lstStyle/>
                    <a:p>
                      <a:r>
                        <a:rPr lang="de-DE" sz="1600" dirty="0" smtClean="0"/>
                        <a:t>Speichertransaktionen</a:t>
                      </a:r>
                      <a:endParaRPr lang="de-DE" sz="1600" dirty="0"/>
                    </a:p>
                  </a:txBody>
                  <a:tcPr marL="93260" marR="93260" marT="46630" marB="46630"/>
                </a:tc>
                <a:tc>
                  <a:txBody>
                    <a:bodyPr/>
                    <a:lstStyle/>
                    <a:p>
                      <a:r>
                        <a:rPr lang="de-DE" sz="1600" dirty="0" smtClean="0"/>
                        <a:t>Weit unter 1.000.000 Transaktionen</a:t>
                      </a:r>
                      <a:endParaRPr lang="de-DE" sz="1600" dirty="0"/>
                    </a:p>
                  </a:txBody>
                  <a:tcPr marL="93260" marR="93260" marT="46630" marB="46630"/>
                </a:tc>
                <a:tc>
                  <a:txBody>
                    <a:bodyPr/>
                    <a:lstStyle/>
                    <a:p>
                      <a:r>
                        <a:rPr lang="de-DE" sz="1600" dirty="0" smtClean="0"/>
                        <a:t>€0,0031 / 100.000 Transaktionen</a:t>
                      </a:r>
                      <a:endParaRPr lang="de-DE" sz="1600" dirty="0"/>
                    </a:p>
                  </a:txBody>
                  <a:tcPr marL="93260" marR="93260" marT="46630" marB="46630"/>
                </a:tc>
                <a:tc>
                  <a:txBody>
                    <a:bodyPr/>
                    <a:lstStyle/>
                    <a:p>
                      <a:r>
                        <a:rPr lang="de-DE" sz="1600" dirty="0" smtClean="0"/>
                        <a:t>€0,031</a:t>
                      </a:r>
                    </a:p>
                  </a:txBody>
                  <a:tcPr marL="93260" marR="93260" marT="46630" marB="46630"/>
                </a:tc>
                <a:extLst>
                  <a:ext uri="{0D108BD9-81ED-4DB2-BD59-A6C34878D82A}">
                    <a16:rowId xmlns:a16="http://schemas.microsoft.com/office/drawing/2014/main" val="10005"/>
                  </a:ext>
                </a:extLst>
              </a:tr>
              <a:tr h="590649">
                <a:tc>
                  <a:txBody>
                    <a:bodyPr/>
                    <a:lstStyle/>
                    <a:p>
                      <a:r>
                        <a:rPr lang="de-DE" sz="1600" dirty="0" smtClean="0"/>
                        <a:t>VPN-Gateway</a:t>
                      </a:r>
                      <a:endParaRPr lang="de-DE" sz="1600" dirty="0"/>
                    </a:p>
                  </a:txBody>
                  <a:tcPr marL="93260" marR="93260" marT="46630" marB="46630"/>
                </a:tc>
                <a:tc>
                  <a:txBody>
                    <a:bodyPr/>
                    <a:lstStyle/>
                    <a:p>
                      <a:r>
                        <a:rPr lang="de-DE" sz="1600" dirty="0" smtClean="0"/>
                        <a:t>1 Gateway (Basis)</a:t>
                      </a:r>
                      <a:endParaRPr lang="de-DE" sz="1600" dirty="0"/>
                    </a:p>
                  </a:txBody>
                  <a:tcPr marL="93260" marR="93260" marT="46630" marB="46630"/>
                </a:tc>
                <a:tc>
                  <a:txBody>
                    <a:bodyPr/>
                    <a:lstStyle/>
                    <a:p>
                      <a:r>
                        <a:rPr lang="de-DE" sz="1600" dirty="0" smtClean="0"/>
                        <a:t>€0,0304</a:t>
                      </a:r>
                      <a:r>
                        <a:rPr lang="de-DE" sz="1600" baseline="0" dirty="0" smtClean="0"/>
                        <a:t> / Gateway-Verfügbarkeit / Stunde</a:t>
                      </a:r>
                      <a:endParaRPr lang="de-DE" sz="1600" dirty="0"/>
                    </a:p>
                  </a:txBody>
                  <a:tcPr marL="93260" marR="93260" marT="46630" marB="46630"/>
                </a:tc>
                <a:tc>
                  <a:txBody>
                    <a:bodyPr/>
                    <a:lstStyle/>
                    <a:p>
                      <a:r>
                        <a:rPr lang="de-DE" sz="1600" dirty="0" smtClean="0"/>
                        <a:t>€0,304</a:t>
                      </a:r>
                    </a:p>
                  </a:txBody>
                  <a:tcPr marL="93260" marR="93260" marT="46630" marB="46630"/>
                </a:tc>
                <a:extLst>
                  <a:ext uri="{0D108BD9-81ED-4DB2-BD59-A6C34878D82A}">
                    <a16:rowId xmlns:a16="http://schemas.microsoft.com/office/drawing/2014/main" val="10006"/>
                  </a:ext>
                </a:extLst>
              </a:tr>
              <a:tr h="378222">
                <a:tc>
                  <a:txBody>
                    <a:bodyPr/>
                    <a:lstStyle/>
                    <a:p>
                      <a:r>
                        <a:rPr lang="de-DE" sz="1600" dirty="0" smtClean="0"/>
                        <a:t>Traffic</a:t>
                      </a:r>
                      <a:endParaRPr lang="de-DE" sz="1600" dirty="0"/>
                    </a:p>
                  </a:txBody>
                  <a:tcPr marL="93260" marR="93260" marT="46630" marB="46630"/>
                </a:tc>
                <a:tc>
                  <a:txBody>
                    <a:bodyPr/>
                    <a:lstStyle/>
                    <a:p>
                      <a:r>
                        <a:rPr lang="de-DE" sz="1600" dirty="0" smtClean="0"/>
                        <a:t>Unter</a:t>
                      </a:r>
                      <a:r>
                        <a:rPr lang="de-DE" sz="1600" baseline="0" dirty="0" smtClean="0"/>
                        <a:t> 5 GB</a:t>
                      </a:r>
                      <a:endParaRPr lang="de-DE" sz="1600" dirty="0"/>
                    </a:p>
                  </a:txBody>
                  <a:tcPr marL="93260" marR="93260" marT="46630" marB="46630"/>
                </a:tc>
                <a:tc>
                  <a:txBody>
                    <a:bodyPr/>
                    <a:lstStyle/>
                    <a:p>
                      <a:r>
                        <a:rPr lang="de-DE" sz="1600" dirty="0" smtClean="0"/>
                        <a:t>Die</a:t>
                      </a:r>
                      <a:r>
                        <a:rPr lang="de-DE" sz="1600" baseline="0" dirty="0" smtClean="0"/>
                        <a:t> ersten </a:t>
                      </a:r>
                      <a:r>
                        <a:rPr lang="de-DE" sz="1600" dirty="0" smtClean="0"/>
                        <a:t>5 GB:</a:t>
                      </a:r>
                      <a:r>
                        <a:rPr lang="de-DE" sz="1600" baseline="0" dirty="0" smtClean="0"/>
                        <a:t> kostenlos</a:t>
                      </a:r>
                      <a:endParaRPr lang="de-DE" sz="1600" dirty="0"/>
                    </a:p>
                  </a:txBody>
                  <a:tcPr marL="93260" marR="93260" marT="46630" marB="46630"/>
                </a:tc>
                <a:tc>
                  <a:txBody>
                    <a:bodyPr/>
                    <a:lstStyle/>
                    <a:p>
                      <a:r>
                        <a:rPr lang="de-DE" sz="1600" dirty="0" smtClean="0"/>
                        <a:t>€0,00</a:t>
                      </a:r>
                    </a:p>
                  </a:txBody>
                  <a:tcPr marL="93260" marR="93260" marT="46630" marB="46630"/>
                </a:tc>
                <a:extLst>
                  <a:ext uri="{0D108BD9-81ED-4DB2-BD59-A6C34878D82A}">
                    <a16:rowId xmlns:a16="http://schemas.microsoft.com/office/drawing/2014/main" val="10007"/>
                  </a:ext>
                </a:extLst>
              </a:tr>
              <a:tr h="378222">
                <a:tc>
                  <a:txBody>
                    <a:bodyPr/>
                    <a:lstStyle/>
                    <a:p>
                      <a:r>
                        <a:rPr lang="de-DE" sz="1600" b="1" dirty="0" smtClean="0"/>
                        <a:t>Summe</a:t>
                      </a:r>
                      <a:endParaRPr lang="de-DE" sz="1600" b="1" dirty="0"/>
                    </a:p>
                  </a:txBody>
                  <a:tcPr marL="93260" marR="93260" marT="46630" marB="46630"/>
                </a:tc>
                <a:tc>
                  <a:txBody>
                    <a:bodyPr/>
                    <a:lstStyle/>
                    <a:p>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smtClean="0"/>
                        <a:t>€6,0124 für 10h</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062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smtClean="0"/>
              <a:t>Professionelle Webseite (PAYG) </a:t>
            </a:r>
            <a:r>
              <a:rPr lang="de-DE" sz="2040" dirty="0"/>
              <a:t>(Stand 30.06.2014)</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3429547766"/>
              </p:ext>
            </p:extLst>
          </p:nvPr>
        </p:nvGraphicFramePr>
        <p:xfrm>
          <a:off x="1044637" y="1080599"/>
          <a:ext cx="10347200" cy="5146822"/>
        </p:xfrm>
        <a:graphic>
          <a:graphicData uri="http://schemas.openxmlformats.org/drawingml/2006/table">
            <a:tbl>
              <a:tblPr firstRow="1" bandRow="1">
                <a:tableStyleId>{5C22544A-7EE6-4342-B048-85BDC9FD1C3A}</a:tableStyleId>
              </a:tblPr>
              <a:tblGrid>
                <a:gridCol w="2586800">
                  <a:extLst>
                    <a:ext uri="{9D8B030D-6E8A-4147-A177-3AD203B41FA5}">
                      <a16:colId xmlns:a16="http://schemas.microsoft.com/office/drawing/2014/main" val="20000"/>
                    </a:ext>
                  </a:extLst>
                </a:gridCol>
                <a:gridCol w="2586800">
                  <a:extLst>
                    <a:ext uri="{9D8B030D-6E8A-4147-A177-3AD203B41FA5}">
                      <a16:colId xmlns:a16="http://schemas.microsoft.com/office/drawing/2014/main" val="20001"/>
                    </a:ext>
                  </a:extLst>
                </a:gridCol>
                <a:gridCol w="2586800">
                  <a:extLst>
                    <a:ext uri="{9D8B030D-6E8A-4147-A177-3AD203B41FA5}">
                      <a16:colId xmlns:a16="http://schemas.microsoft.com/office/drawing/2014/main" val="20002"/>
                    </a:ext>
                  </a:extLst>
                </a:gridCol>
                <a:gridCol w="2586800">
                  <a:extLst>
                    <a:ext uri="{9D8B030D-6E8A-4147-A177-3AD203B41FA5}">
                      <a16:colId xmlns:a16="http://schemas.microsoft.com/office/drawing/2014/main" val="20003"/>
                    </a:ext>
                  </a:extLst>
                </a:gridCol>
              </a:tblGrid>
              <a:tr h="378222">
                <a:tc>
                  <a:txBody>
                    <a:bodyPr/>
                    <a:lstStyle/>
                    <a:p>
                      <a:r>
                        <a:rPr lang="de-DE" sz="1600" dirty="0" smtClean="0"/>
                        <a:t>Komponente</a:t>
                      </a:r>
                      <a:endParaRPr lang="de-DE" sz="1600" dirty="0"/>
                    </a:p>
                  </a:txBody>
                  <a:tcPr marL="93260" marR="93260" marT="46630" marB="46630"/>
                </a:tc>
                <a:tc>
                  <a:txBody>
                    <a:bodyPr/>
                    <a:lstStyle/>
                    <a:p>
                      <a:r>
                        <a:rPr lang="de-DE" sz="1600" dirty="0" smtClean="0"/>
                        <a:t>Details</a:t>
                      </a:r>
                      <a:endParaRPr lang="de-DE" sz="1600" dirty="0"/>
                    </a:p>
                  </a:txBody>
                  <a:tcPr marL="93260" marR="93260" marT="46630" marB="46630"/>
                </a:tc>
                <a:tc>
                  <a:txBody>
                    <a:bodyPr/>
                    <a:lstStyle/>
                    <a:p>
                      <a:r>
                        <a:rPr lang="de-DE" sz="1600" dirty="0" smtClean="0"/>
                        <a:t>Kosten</a:t>
                      </a:r>
                      <a:endParaRPr lang="de-DE" sz="1600" dirty="0"/>
                    </a:p>
                  </a:txBody>
                  <a:tcPr marL="93260" marR="93260" marT="46630" marB="46630"/>
                </a:tc>
                <a:tc>
                  <a:txBody>
                    <a:bodyPr/>
                    <a:lstStyle/>
                    <a:p>
                      <a:r>
                        <a:rPr lang="de-DE" sz="1600" dirty="0" smtClean="0"/>
                        <a:t>Kosten</a:t>
                      </a:r>
                      <a:r>
                        <a:rPr lang="de-DE" sz="1600" baseline="0" dirty="0" smtClean="0"/>
                        <a:t> / 10h</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smtClean="0"/>
                        <a:t>Hauptzeit (8 – 20 Uhr)</a:t>
                      </a:r>
                    </a:p>
                    <a:p>
                      <a:r>
                        <a:rPr lang="de-DE" sz="1600" dirty="0" smtClean="0"/>
                        <a:t>10x Web App</a:t>
                      </a:r>
                    </a:p>
                    <a:p>
                      <a:r>
                        <a:rPr lang="de-DE" sz="1600" dirty="0" smtClean="0"/>
                        <a:t>(App Service)</a:t>
                      </a:r>
                      <a:endParaRPr lang="de-DE" sz="1600" dirty="0"/>
                    </a:p>
                  </a:txBody>
                  <a:tcPr marL="93260" marR="93260" marT="46630" marB="46630"/>
                </a:tc>
                <a:tc>
                  <a:txBody>
                    <a:bodyPr/>
                    <a:lstStyle/>
                    <a:p>
                      <a:r>
                        <a:rPr lang="de-DE" sz="1600" dirty="0" smtClean="0"/>
                        <a:t>Standard,</a:t>
                      </a:r>
                      <a:r>
                        <a:rPr lang="de-DE" sz="1600" baseline="0" dirty="0" smtClean="0"/>
                        <a:t> S2</a:t>
                      </a:r>
                      <a:endParaRPr lang="de-DE" sz="1600" dirty="0" smtClean="0"/>
                    </a:p>
                  </a:txBody>
                  <a:tcPr marL="93260" marR="93260" marT="46630" marB="46630"/>
                </a:tc>
                <a:tc>
                  <a:txBody>
                    <a:bodyPr/>
                    <a:lstStyle/>
                    <a:p>
                      <a:r>
                        <a:rPr lang="de-DE" sz="1600" dirty="0" smtClean="0"/>
                        <a:t>€0,0844 / Stunde</a:t>
                      </a:r>
                    </a:p>
                  </a:txBody>
                  <a:tcPr marL="93260" marR="93260" marT="46630" marB="46630"/>
                </a:tc>
                <a:tc>
                  <a:txBody>
                    <a:bodyPr/>
                    <a:lstStyle/>
                    <a:p>
                      <a:r>
                        <a:rPr lang="de-DE" sz="1600" dirty="0" smtClean="0"/>
                        <a:t>€0,</a:t>
                      </a:r>
                      <a:endParaRPr lang="de-DE" sz="1600" dirty="0"/>
                    </a:p>
                  </a:txBody>
                  <a:tcPr marL="93260" marR="93260" marT="46630" marB="46630"/>
                </a:tc>
                <a:extLst>
                  <a:ext uri="{0D108BD9-81ED-4DB2-BD59-A6C34878D82A}">
                    <a16:rowId xmlns:a16="http://schemas.microsoft.com/office/drawing/2014/main" val="10001"/>
                  </a:ext>
                </a:extLst>
              </a:tr>
              <a:tr h="590649">
                <a:tc>
                  <a:txBody>
                    <a:bodyPr/>
                    <a:lstStyle/>
                    <a:p>
                      <a:r>
                        <a:rPr lang="de-DE" sz="1600" dirty="0" smtClean="0"/>
                        <a:t>Nebenzeit (20 – 8 Uhr)</a:t>
                      </a:r>
                    </a:p>
                    <a:p>
                      <a:r>
                        <a:rPr lang="de-DE" sz="1600" dirty="0" smtClean="0"/>
                        <a:t>3x Web App</a:t>
                      </a:r>
                    </a:p>
                    <a:p>
                      <a:r>
                        <a:rPr lang="de-DE" sz="1600" dirty="0" smtClean="0"/>
                        <a:t>(App Service)</a:t>
                      </a:r>
                    </a:p>
                  </a:txBody>
                  <a:tcPr marL="93260" marR="93260" marT="46630" marB="46630"/>
                </a:tc>
                <a:tc>
                  <a:txBody>
                    <a:bodyPr/>
                    <a:lstStyle/>
                    <a:p>
                      <a:r>
                        <a:rPr lang="de-DE" sz="1600" dirty="0" smtClean="0"/>
                        <a:t>Standard,</a:t>
                      </a:r>
                      <a:r>
                        <a:rPr lang="de-DE" sz="1600" baseline="0" dirty="0" smtClean="0"/>
                        <a:t> S2</a:t>
                      </a:r>
                      <a:endParaRPr lang="de-DE" sz="1600" dirty="0"/>
                    </a:p>
                  </a:txBody>
                  <a:tcPr marL="93260" marR="93260" marT="46630" marB="46630"/>
                </a:tc>
                <a:tc>
                  <a:txBody>
                    <a:bodyPr/>
                    <a:lstStyle/>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smtClean="0"/>
                        <a:t>€0,0844 / Stunde</a:t>
                      </a:r>
                    </a:p>
                    <a:p>
                      <a:endParaRPr lang="de-DE" sz="1600" dirty="0" smtClean="0"/>
                    </a:p>
                  </a:txBody>
                  <a:tcPr marL="93260" marR="93260" marT="46630" marB="46630"/>
                </a:tc>
                <a:tc>
                  <a:txBody>
                    <a:bodyPr/>
                    <a:lstStyle/>
                    <a:p>
                      <a:endParaRPr lang="de-DE" sz="1600" dirty="0"/>
                    </a:p>
                  </a:txBody>
                  <a:tcPr marL="93260" marR="93260" marT="46630" marB="46630"/>
                </a:tc>
                <a:extLst>
                  <a:ext uri="{0D108BD9-81ED-4DB2-BD59-A6C34878D82A}">
                    <a16:rowId xmlns:a16="http://schemas.microsoft.com/office/drawing/2014/main" val="10002"/>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smtClean="0"/>
                    </a:p>
                  </a:txBody>
                  <a:tcPr marL="93260" marR="93260" marT="46630" marB="46630"/>
                </a:tc>
                <a:tc>
                  <a:txBody>
                    <a:bodyPr/>
                    <a:lstStyle/>
                    <a:p>
                      <a:endParaRPr lang="de-DE" sz="1600" dirty="0"/>
                    </a:p>
                  </a:txBody>
                  <a:tcPr marL="93260" marR="93260" marT="46630" marB="46630"/>
                </a:tc>
                <a:extLst>
                  <a:ext uri="{0D108BD9-81ED-4DB2-BD59-A6C34878D82A}">
                    <a16:rowId xmlns:a16="http://schemas.microsoft.com/office/drawing/2014/main" val="10003"/>
                  </a:ext>
                </a:extLst>
              </a:tr>
              <a:tr h="590649">
                <a:tc>
                  <a:txBody>
                    <a:bodyPr/>
                    <a:lstStyle/>
                    <a:p>
                      <a:r>
                        <a:rPr lang="de-DE" sz="1600" dirty="0" smtClean="0"/>
                        <a:t>Speicher</a:t>
                      </a:r>
                      <a:endParaRPr lang="de-DE" sz="1600" dirty="0"/>
                    </a:p>
                  </a:txBody>
                  <a:tcPr marL="93260" marR="93260" marT="46630" marB="46630"/>
                </a:tc>
                <a:tc>
                  <a:txBody>
                    <a:bodyPr/>
                    <a:lstStyle/>
                    <a:p>
                      <a:r>
                        <a:rPr lang="de-DE" sz="1600" dirty="0" smtClean="0"/>
                        <a:t>ca. 60 GB </a:t>
                      </a:r>
                    </a:p>
                    <a:p>
                      <a:r>
                        <a:rPr lang="de-DE" sz="1600" dirty="0" smtClean="0"/>
                        <a:t>(lokal redundant)</a:t>
                      </a:r>
                      <a:endParaRPr lang="de-DE" sz="1600" dirty="0"/>
                    </a:p>
                  </a:txBody>
                  <a:tcPr marL="93260" marR="93260" marT="46630" marB="46630"/>
                </a:tc>
                <a:tc>
                  <a:txBody>
                    <a:bodyPr/>
                    <a:lstStyle/>
                    <a:p>
                      <a:r>
                        <a:rPr lang="de-DE" sz="1600" dirty="0" smtClean="0"/>
                        <a:t>€0,038 /</a:t>
                      </a:r>
                      <a:r>
                        <a:rPr lang="de-DE" sz="1600" baseline="0" dirty="0" smtClean="0"/>
                        <a:t> </a:t>
                      </a:r>
                      <a:r>
                        <a:rPr lang="de-DE" sz="1600" dirty="0" smtClean="0"/>
                        <a:t>GB /</a:t>
                      </a:r>
                      <a:r>
                        <a:rPr lang="de-DE" sz="1600" baseline="0" dirty="0" smtClean="0"/>
                        <a:t> Monat</a:t>
                      </a:r>
                      <a:endParaRPr lang="de-DE" sz="1600" dirty="0"/>
                    </a:p>
                  </a:txBody>
                  <a:tcPr marL="93260" marR="93260" marT="46630" marB="46630"/>
                </a:tc>
                <a:tc>
                  <a:txBody>
                    <a:bodyPr/>
                    <a:lstStyle/>
                    <a:p>
                      <a:r>
                        <a:rPr lang="de-DE" sz="1600" dirty="0" smtClean="0"/>
                        <a:t>€2,28 / Monat</a:t>
                      </a:r>
                    </a:p>
                  </a:txBody>
                  <a:tcPr marL="93260" marR="93260" marT="46630" marB="46630"/>
                </a:tc>
                <a:extLst>
                  <a:ext uri="{0D108BD9-81ED-4DB2-BD59-A6C34878D82A}">
                    <a16:rowId xmlns:a16="http://schemas.microsoft.com/office/drawing/2014/main" val="10004"/>
                  </a:ext>
                </a:extLst>
              </a:tr>
              <a:tr h="590649">
                <a:tc>
                  <a:txBody>
                    <a:bodyPr/>
                    <a:lstStyle/>
                    <a:p>
                      <a:r>
                        <a:rPr lang="de-DE" sz="1600" dirty="0" smtClean="0"/>
                        <a:t>Speichertransaktionen</a:t>
                      </a:r>
                      <a:endParaRPr lang="de-DE" sz="1600" dirty="0"/>
                    </a:p>
                  </a:txBody>
                  <a:tcPr marL="93260" marR="93260" marT="46630" marB="46630"/>
                </a:tc>
                <a:tc>
                  <a:txBody>
                    <a:bodyPr/>
                    <a:lstStyle/>
                    <a:p>
                      <a:r>
                        <a:rPr lang="de-DE" sz="1600" dirty="0" smtClean="0"/>
                        <a:t>Weit unter 1.000.000 Transaktionen</a:t>
                      </a:r>
                      <a:endParaRPr lang="de-DE" sz="1600" dirty="0"/>
                    </a:p>
                  </a:txBody>
                  <a:tcPr marL="93260" marR="93260" marT="46630" marB="46630"/>
                </a:tc>
                <a:tc>
                  <a:txBody>
                    <a:bodyPr/>
                    <a:lstStyle/>
                    <a:p>
                      <a:r>
                        <a:rPr lang="de-DE" sz="1600" dirty="0" smtClean="0"/>
                        <a:t>€0,004 / 100.000 Transaktionen</a:t>
                      </a:r>
                      <a:endParaRPr lang="de-DE" sz="1600" dirty="0"/>
                    </a:p>
                  </a:txBody>
                  <a:tcPr marL="93260" marR="93260" marT="46630" marB="46630"/>
                </a:tc>
                <a:tc>
                  <a:txBody>
                    <a:bodyPr/>
                    <a:lstStyle/>
                    <a:p>
                      <a:r>
                        <a:rPr lang="de-DE" sz="1600" dirty="0" smtClean="0"/>
                        <a:t>€0,04</a:t>
                      </a:r>
                    </a:p>
                  </a:txBody>
                  <a:tcPr marL="93260" marR="93260" marT="46630" marB="46630"/>
                </a:tc>
                <a:extLst>
                  <a:ext uri="{0D108BD9-81ED-4DB2-BD59-A6C34878D82A}">
                    <a16:rowId xmlns:a16="http://schemas.microsoft.com/office/drawing/2014/main" val="10005"/>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smtClean="0"/>
                    </a:p>
                  </a:txBody>
                  <a:tcPr marL="93260" marR="93260" marT="46630" marB="46630"/>
                </a:tc>
                <a:extLst>
                  <a:ext uri="{0D108BD9-81ED-4DB2-BD59-A6C34878D82A}">
                    <a16:rowId xmlns:a16="http://schemas.microsoft.com/office/drawing/2014/main" val="10006"/>
                  </a:ext>
                </a:extLst>
              </a:tr>
              <a:tr h="378222">
                <a:tc>
                  <a:txBody>
                    <a:bodyPr/>
                    <a:lstStyle/>
                    <a:p>
                      <a:r>
                        <a:rPr lang="de-DE" sz="1600" dirty="0" smtClean="0"/>
                        <a:t>Traffic</a:t>
                      </a:r>
                      <a:endParaRPr lang="de-DE" sz="1600" dirty="0"/>
                    </a:p>
                  </a:txBody>
                  <a:tcPr marL="93260" marR="93260" marT="46630" marB="46630"/>
                </a:tc>
                <a:tc>
                  <a:txBody>
                    <a:bodyPr/>
                    <a:lstStyle/>
                    <a:p>
                      <a:r>
                        <a:rPr lang="de-DE" sz="1600" dirty="0" smtClean="0"/>
                        <a:t>10 TB</a:t>
                      </a:r>
                      <a:endParaRPr lang="de-DE" sz="1600" dirty="0"/>
                    </a:p>
                  </a:txBody>
                  <a:tcPr marL="93260" marR="93260" marT="46630" marB="46630"/>
                </a:tc>
                <a:tc>
                  <a:txBody>
                    <a:bodyPr/>
                    <a:lstStyle/>
                    <a:p>
                      <a:r>
                        <a:rPr lang="de-DE" sz="1600" dirty="0" smtClean="0"/>
                        <a:t>Unter 5 GB:</a:t>
                      </a:r>
                      <a:r>
                        <a:rPr lang="de-DE" sz="1600" baseline="0" dirty="0" smtClean="0"/>
                        <a:t> kostenlos</a:t>
                      </a:r>
                      <a:endParaRPr lang="de-DE" sz="1600" dirty="0"/>
                    </a:p>
                  </a:txBody>
                  <a:tcPr marL="93260" marR="93260" marT="46630" marB="46630"/>
                </a:tc>
                <a:tc>
                  <a:txBody>
                    <a:bodyPr/>
                    <a:lstStyle/>
                    <a:p>
                      <a:r>
                        <a:rPr lang="de-DE" sz="1600" dirty="0" smtClean="0"/>
                        <a:t>€0,</a:t>
                      </a:r>
                    </a:p>
                  </a:txBody>
                  <a:tcPr marL="93260" marR="93260" marT="46630" marB="46630"/>
                </a:tc>
                <a:extLst>
                  <a:ext uri="{0D108BD9-81ED-4DB2-BD59-A6C34878D82A}">
                    <a16:rowId xmlns:a16="http://schemas.microsoft.com/office/drawing/2014/main" val="10007"/>
                  </a:ext>
                </a:extLst>
              </a:tr>
              <a:tr h="378222">
                <a:tc>
                  <a:txBody>
                    <a:bodyPr/>
                    <a:lstStyle/>
                    <a:p>
                      <a:r>
                        <a:rPr lang="de-DE" sz="1600" b="1" dirty="0" smtClean="0"/>
                        <a:t>Summe</a:t>
                      </a:r>
                      <a:endParaRPr lang="de-DE" sz="1600" b="1" dirty="0"/>
                    </a:p>
                  </a:txBody>
                  <a:tcPr marL="93260" marR="93260" marT="46630" marB="46630"/>
                </a:tc>
                <a:tc>
                  <a:txBody>
                    <a:bodyPr/>
                    <a:lstStyle/>
                    <a:p>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smtClean="0"/>
                        <a:t>€5,456 für 10h</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064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smtClean="0"/>
              <a:t>Azure Backup (PAYG) </a:t>
            </a:r>
            <a:r>
              <a:rPr lang="de-DE" sz="2040" dirty="0"/>
              <a:t>(Stand </a:t>
            </a:r>
            <a:r>
              <a:rPr lang="de-DE" sz="2040" dirty="0" smtClean="0"/>
              <a:t>11.10.2015)</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2971746954"/>
              </p:ext>
            </p:extLst>
          </p:nvPr>
        </p:nvGraphicFramePr>
        <p:xfrm>
          <a:off x="1044637" y="1080599"/>
          <a:ext cx="10347200" cy="4998947"/>
        </p:xfrm>
        <a:graphic>
          <a:graphicData uri="http://schemas.openxmlformats.org/drawingml/2006/table">
            <a:tbl>
              <a:tblPr firstRow="1" bandRow="1">
                <a:tableStyleId>{5C22544A-7EE6-4342-B048-85BDC9FD1C3A}</a:tableStyleId>
              </a:tblPr>
              <a:tblGrid>
                <a:gridCol w="2586800">
                  <a:extLst>
                    <a:ext uri="{9D8B030D-6E8A-4147-A177-3AD203B41FA5}">
                      <a16:colId xmlns:a16="http://schemas.microsoft.com/office/drawing/2014/main" val="20000"/>
                    </a:ext>
                  </a:extLst>
                </a:gridCol>
                <a:gridCol w="2586800">
                  <a:extLst>
                    <a:ext uri="{9D8B030D-6E8A-4147-A177-3AD203B41FA5}">
                      <a16:colId xmlns:a16="http://schemas.microsoft.com/office/drawing/2014/main" val="20001"/>
                    </a:ext>
                  </a:extLst>
                </a:gridCol>
                <a:gridCol w="2586800">
                  <a:extLst>
                    <a:ext uri="{9D8B030D-6E8A-4147-A177-3AD203B41FA5}">
                      <a16:colId xmlns:a16="http://schemas.microsoft.com/office/drawing/2014/main" val="20002"/>
                    </a:ext>
                  </a:extLst>
                </a:gridCol>
                <a:gridCol w="2586800">
                  <a:extLst>
                    <a:ext uri="{9D8B030D-6E8A-4147-A177-3AD203B41FA5}">
                      <a16:colId xmlns:a16="http://schemas.microsoft.com/office/drawing/2014/main" val="20003"/>
                    </a:ext>
                  </a:extLst>
                </a:gridCol>
              </a:tblGrid>
              <a:tr h="378222">
                <a:tc>
                  <a:txBody>
                    <a:bodyPr/>
                    <a:lstStyle/>
                    <a:p>
                      <a:r>
                        <a:rPr lang="de-DE" sz="1600" dirty="0" smtClean="0"/>
                        <a:t>Komponente</a:t>
                      </a:r>
                      <a:endParaRPr lang="de-DE" sz="1600" dirty="0"/>
                    </a:p>
                  </a:txBody>
                  <a:tcPr marL="93260" marR="93260" marT="46630" marB="46630"/>
                </a:tc>
                <a:tc>
                  <a:txBody>
                    <a:bodyPr/>
                    <a:lstStyle/>
                    <a:p>
                      <a:r>
                        <a:rPr lang="de-DE" sz="1600" dirty="0" smtClean="0"/>
                        <a:t>Details</a:t>
                      </a:r>
                      <a:endParaRPr lang="de-DE" sz="1600" dirty="0"/>
                    </a:p>
                  </a:txBody>
                  <a:tcPr marL="93260" marR="93260" marT="46630" marB="46630"/>
                </a:tc>
                <a:tc>
                  <a:txBody>
                    <a:bodyPr/>
                    <a:lstStyle/>
                    <a:p>
                      <a:r>
                        <a:rPr lang="de-DE" sz="1600" dirty="0" smtClean="0"/>
                        <a:t>Kosten</a:t>
                      </a:r>
                      <a:endParaRPr lang="de-DE" sz="1600" dirty="0"/>
                    </a:p>
                  </a:txBody>
                  <a:tcPr marL="93260" marR="93260" marT="46630" marB="46630"/>
                </a:tc>
                <a:tc>
                  <a:txBody>
                    <a:bodyPr/>
                    <a:lstStyle/>
                    <a:p>
                      <a:r>
                        <a:rPr lang="de-DE" sz="1600" dirty="0" smtClean="0"/>
                        <a:t>Kosten</a:t>
                      </a:r>
                      <a:r>
                        <a:rPr lang="de-DE" sz="1600" baseline="0" dirty="0" smtClean="0"/>
                        <a:t> / 10h</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smtClean="0"/>
                        <a:t>Geschützte</a:t>
                      </a:r>
                      <a:r>
                        <a:rPr lang="de-DE" sz="1600" baseline="0" dirty="0" smtClean="0"/>
                        <a:t> Instanzen bis 50 GB Daten</a:t>
                      </a:r>
                      <a:endParaRPr lang="de-DE" sz="1600" dirty="0"/>
                    </a:p>
                  </a:txBody>
                  <a:tcPr marL="93260" marR="93260" marT="46630" marB="46630"/>
                </a:tc>
                <a:tc>
                  <a:txBody>
                    <a:bodyPr/>
                    <a:lstStyle/>
                    <a:p>
                      <a:endParaRPr lang="de-DE" sz="1600" dirty="0" smtClean="0"/>
                    </a:p>
                  </a:txBody>
                  <a:tcPr marL="93260" marR="93260" marT="46630" marB="46630"/>
                </a:tc>
                <a:tc>
                  <a:txBody>
                    <a:bodyPr/>
                    <a:lstStyle/>
                    <a:p>
                      <a:r>
                        <a:rPr lang="de-DE" sz="1600" dirty="0" smtClean="0"/>
                        <a:t>€0,038 / Monat</a:t>
                      </a:r>
                    </a:p>
                  </a:txBody>
                  <a:tcPr marL="93260" marR="93260" marT="46630" marB="46630"/>
                </a:tc>
                <a:tc>
                  <a:txBody>
                    <a:bodyPr/>
                    <a:lstStyle/>
                    <a:p>
                      <a:r>
                        <a:rPr lang="de-DE" sz="1600" dirty="0" smtClean="0"/>
                        <a:t>€0,38</a:t>
                      </a:r>
                      <a:endParaRPr lang="de-DE" sz="1600" dirty="0"/>
                    </a:p>
                  </a:txBody>
                  <a:tcPr marL="93260" marR="93260" marT="46630" marB="46630"/>
                </a:tc>
                <a:extLst>
                  <a:ext uri="{0D108BD9-81ED-4DB2-BD59-A6C34878D82A}">
                    <a16:rowId xmlns:a16="http://schemas.microsoft.com/office/drawing/2014/main" val="10001"/>
                  </a:ext>
                </a:extLst>
              </a:tr>
              <a:tr h="590649">
                <a:tc>
                  <a:txBody>
                    <a:bodyPr/>
                    <a:lstStyle/>
                    <a:p>
                      <a:r>
                        <a:rPr lang="de-DE" sz="1600" dirty="0" smtClean="0"/>
                        <a:t>Geschützte</a:t>
                      </a:r>
                      <a:r>
                        <a:rPr lang="de-DE" sz="1600" baseline="0" dirty="0" smtClean="0"/>
                        <a:t> Instanzen zwischen 50 GB und 500 GB Daten</a:t>
                      </a:r>
                      <a:endParaRPr lang="de-DE" sz="1600" dirty="0"/>
                    </a:p>
                  </a:txBody>
                  <a:tcPr marL="93260" marR="93260" marT="46630" marB="46630"/>
                </a:tc>
                <a:tc>
                  <a:txBody>
                    <a:bodyPr/>
                    <a:lstStyle/>
                    <a:p>
                      <a:endParaRPr lang="de-DE" sz="1600" dirty="0"/>
                    </a:p>
                  </a:txBody>
                  <a:tcPr marL="93260" marR="93260" marT="46630" marB="46630"/>
                </a:tc>
                <a:tc>
                  <a:txBody>
                    <a:bodyPr/>
                    <a:lstStyle/>
                    <a:p>
                      <a:r>
                        <a:rPr lang="de-DE" sz="1600" dirty="0" smtClean="0"/>
                        <a:t>€0,152 / Stunde</a:t>
                      </a:r>
                    </a:p>
                    <a:p>
                      <a:pPr marL="0" marR="0" indent="0" algn="l" defTabSz="914422" rtl="0" eaLnBrk="1" fontAlgn="auto" latinLnBrk="0" hangingPunct="1">
                        <a:lnSpc>
                          <a:spcPct val="100000"/>
                        </a:lnSpc>
                        <a:spcBef>
                          <a:spcPts val="0"/>
                        </a:spcBef>
                        <a:spcAft>
                          <a:spcPts val="0"/>
                        </a:spcAft>
                        <a:buClrTx/>
                        <a:buSzTx/>
                        <a:buFontTx/>
                        <a:buNone/>
                        <a:tabLst/>
                        <a:defRPr/>
                      </a:pPr>
                      <a:r>
                        <a:rPr lang="de-DE" sz="1600" dirty="0" smtClean="0"/>
                        <a:t>(40% Rabatt)</a:t>
                      </a:r>
                    </a:p>
                  </a:txBody>
                  <a:tcPr marL="93260" marR="93260" marT="46630" marB="46630"/>
                </a:tc>
                <a:tc>
                  <a:txBody>
                    <a:bodyPr/>
                    <a:lstStyle/>
                    <a:p>
                      <a:r>
                        <a:rPr lang="de-DE" sz="1600" dirty="0" smtClean="0"/>
                        <a:t>€1,52</a:t>
                      </a:r>
                      <a:endParaRPr lang="de-DE" sz="1600" dirty="0"/>
                    </a:p>
                  </a:txBody>
                  <a:tcPr marL="93260" marR="93260" marT="46630" marB="46630"/>
                </a:tc>
                <a:extLst>
                  <a:ext uri="{0D108BD9-81ED-4DB2-BD59-A6C34878D82A}">
                    <a16:rowId xmlns:a16="http://schemas.microsoft.com/office/drawing/2014/main" val="10002"/>
                  </a:ext>
                </a:extLst>
              </a:tr>
              <a:tr h="590649">
                <a:tc>
                  <a:txBody>
                    <a:bodyPr/>
                    <a:lstStyle/>
                    <a:p>
                      <a:r>
                        <a:rPr lang="de-DE" sz="1600" dirty="0" smtClean="0"/>
                        <a:t>Geschützte</a:t>
                      </a:r>
                      <a:r>
                        <a:rPr lang="de-DE" sz="1600" baseline="0" dirty="0" smtClean="0"/>
                        <a:t> Instanzen größer als 500 GB Daten</a:t>
                      </a:r>
                      <a:endParaRPr lang="de-DE" sz="1600" dirty="0"/>
                    </a:p>
                  </a:txBody>
                  <a:tcPr marL="93260" marR="93260" marT="46630" marB="46630"/>
                </a:tc>
                <a:tc>
                  <a:txBody>
                    <a:bodyPr/>
                    <a:lstStyle/>
                    <a:p>
                      <a:endParaRPr lang="de-DE" sz="1600" dirty="0"/>
                    </a:p>
                  </a:txBody>
                  <a:tcPr marL="93260" marR="93260" marT="46630" marB="46630"/>
                </a:tc>
                <a:tc>
                  <a:txBody>
                    <a:bodyPr/>
                    <a:lstStyle/>
                    <a:p>
                      <a:r>
                        <a:rPr lang="de-DE" sz="1600" dirty="0" smtClean="0"/>
                        <a:t>€0,304 / Stunde</a:t>
                      </a:r>
                    </a:p>
                    <a:p>
                      <a:pPr marL="0" marR="0" indent="0" algn="l" defTabSz="914422" rtl="0" eaLnBrk="1" fontAlgn="auto" latinLnBrk="0" hangingPunct="1">
                        <a:lnSpc>
                          <a:spcPct val="100000"/>
                        </a:lnSpc>
                        <a:spcBef>
                          <a:spcPts val="0"/>
                        </a:spcBef>
                        <a:spcAft>
                          <a:spcPts val="0"/>
                        </a:spcAft>
                        <a:buClrTx/>
                        <a:buSzTx/>
                        <a:buFontTx/>
                        <a:buNone/>
                        <a:tabLst/>
                        <a:defRPr/>
                      </a:pPr>
                      <a:r>
                        <a:rPr lang="de-DE" sz="1600" dirty="0" smtClean="0"/>
                        <a:t>(40% Rabatt)</a:t>
                      </a:r>
                    </a:p>
                  </a:txBody>
                  <a:tcPr marL="93260" marR="93260" marT="46630" marB="46630"/>
                </a:tc>
                <a:tc>
                  <a:txBody>
                    <a:bodyPr/>
                    <a:lstStyle/>
                    <a:p>
                      <a:r>
                        <a:rPr lang="de-DE" sz="1600" dirty="0" smtClean="0"/>
                        <a:t>€3,04</a:t>
                      </a:r>
                      <a:endParaRPr lang="de-DE" sz="1600" dirty="0"/>
                    </a:p>
                  </a:txBody>
                  <a:tcPr marL="93260" marR="93260" marT="46630" marB="46630"/>
                </a:tc>
                <a:extLst>
                  <a:ext uri="{0D108BD9-81ED-4DB2-BD59-A6C34878D82A}">
                    <a16:rowId xmlns:a16="http://schemas.microsoft.com/office/drawing/2014/main" val="10003"/>
                  </a:ext>
                </a:extLst>
              </a:tr>
              <a:tr h="590649">
                <a:tc>
                  <a:txBody>
                    <a:bodyPr/>
                    <a:lstStyle/>
                    <a:p>
                      <a:r>
                        <a:rPr lang="de-DE" sz="1600" dirty="0" smtClean="0"/>
                        <a:t>Speicher</a:t>
                      </a:r>
                      <a:endParaRPr lang="de-DE" sz="1600" dirty="0"/>
                    </a:p>
                  </a:txBody>
                  <a:tcPr marL="93260" marR="93260" marT="46630" marB="46630"/>
                </a:tc>
                <a:tc>
                  <a:txBody>
                    <a:bodyPr/>
                    <a:lstStyle/>
                    <a:p>
                      <a:r>
                        <a:rPr lang="de-DE" sz="1600" dirty="0" smtClean="0"/>
                        <a:t>ca. 60 GB </a:t>
                      </a:r>
                    </a:p>
                    <a:p>
                      <a:r>
                        <a:rPr lang="de-DE" sz="1600" dirty="0" smtClean="0"/>
                        <a:t>(lokal redundant)</a:t>
                      </a:r>
                      <a:endParaRPr lang="de-DE" sz="1600" dirty="0"/>
                    </a:p>
                  </a:txBody>
                  <a:tcPr marL="93260" marR="93260" marT="46630" marB="46630"/>
                </a:tc>
                <a:tc>
                  <a:txBody>
                    <a:bodyPr/>
                    <a:lstStyle/>
                    <a:p>
                      <a:r>
                        <a:rPr lang="de-DE" sz="1600" dirty="0" smtClean="0"/>
                        <a:t>€0,038 /</a:t>
                      </a:r>
                      <a:r>
                        <a:rPr lang="de-DE" sz="1600" baseline="0" dirty="0" smtClean="0"/>
                        <a:t> </a:t>
                      </a:r>
                      <a:r>
                        <a:rPr lang="de-DE" sz="1600" dirty="0" smtClean="0"/>
                        <a:t>GB /</a:t>
                      </a:r>
                      <a:r>
                        <a:rPr lang="de-DE" sz="1600" baseline="0" dirty="0" smtClean="0"/>
                        <a:t> Monat</a:t>
                      </a:r>
                      <a:endParaRPr lang="de-DE" sz="1600" dirty="0"/>
                    </a:p>
                  </a:txBody>
                  <a:tcPr marL="93260" marR="93260" marT="46630" marB="46630"/>
                </a:tc>
                <a:tc>
                  <a:txBody>
                    <a:bodyPr/>
                    <a:lstStyle/>
                    <a:p>
                      <a:r>
                        <a:rPr lang="de-DE" sz="1600" dirty="0" smtClean="0"/>
                        <a:t>€0,076 pro Tag</a:t>
                      </a:r>
                    </a:p>
                    <a:p>
                      <a:r>
                        <a:rPr lang="de-DE" sz="1600" dirty="0" smtClean="0"/>
                        <a:t>(€2,28 / Monat)</a:t>
                      </a:r>
                    </a:p>
                  </a:txBody>
                  <a:tcPr marL="93260" marR="93260" marT="46630" marB="46630"/>
                </a:tc>
                <a:extLst>
                  <a:ext uri="{0D108BD9-81ED-4DB2-BD59-A6C34878D82A}">
                    <a16:rowId xmlns:a16="http://schemas.microsoft.com/office/drawing/2014/main" val="10004"/>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smtClean="0"/>
                    </a:p>
                  </a:txBody>
                  <a:tcPr marL="93260" marR="93260" marT="46630" marB="46630"/>
                </a:tc>
                <a:extLst>
                  <a:ext uri="{0D108BD9-81ED-4DB2-BD59-A6C34878D82A}">
                    <a16:rowId xmlns:a16="http://schemas.microsoft.com/office/drawing/2014/main" val="10005"/>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smtClean="0"/>
                    </a:p>
                  </a:txBody>
                  <a:tcPr marL="93260" marR="93260" marT="46630" marB="46630"/>
                </a:tc>
                <a:extLst>
                  <a:ext uri="{0D108BD9-81ED-4DB2-BD59-A6C34878D82A}">
                    <a16:rowId xmlns:a16="http://schemas.microsoft.com/office/drawing/2014/main" val="10006"/>
                  </a:ext>
                </a:extLst>
              </a:tr>
              <a:tr h="378222">
                <a:tc>
                  <a:txBody>
                    <a:bodyPr/>
                    <a:lstStyle/>
                    <a:p>
                      <a:r>
                        <a:rPr lang="de-DE" sz="1600" dirty="0" smtClean="0"/>
                        <a:t>Traffic</a:t>
                      </a:r>
                      <a:endParaRPr lang="de-DE" sz="1600" dirty="0"/>
                    </a:p>
                  </a:txBody>
                  <a:tcPr marL="93260" marR="93260" marT="46630" marB="46630"/>
                </a:tc>
                <a:tc>
                  <a:txBody>
                    <a:bodyPr/>
                    <a:lstStyle/>
                    <a:p>
                      <a:r>
                        <a:rPr lang="de-DE" sz="1600" dirty="0" smtClean="0"/>
                        <a:t>Unter</a:t>
                      </a:r>
                      <a:r>
                        <a:rPr lang="de-DE" sz="1600" baseline="0" dirty="0" smtClean="0"/>
                        <a:t> 5 GB</a:t>
                      </a:r>
                      <a:endParaRPr lang="de-DE" sz="1600" dirty="0"/>
                    </a:p>
                  </a:txBody>
                  <a:tcPr marL="93260" marR="93260" marT="46630" marB="46630"/>
                </a:tc>
                <a:tc>
                  <a:txBody>
                    <a:bodyPr/>
                    <a:lstStyle/>
                    <a:p>
                      <a:r>
                        <a:rPr lang="de-DE" sz="1600" dirty="0" smtClean="0"/>
                        <a:t>Unter 5 GB:</a:t>
                      </a:r>
                      <a:r>
                        <a:rPr lang="de-DE" sz="1600" baseline="0" dirty="0" smtClean="0"/>
                        <a:t> kostenlos</a:t>
                      </a:r>
                      <a:endParaRPr lang="de-DE" sz="1600" dirty="0"/>
                    </a:p>
                  </a:txBody>
                  <a:tcPr marL="93260" marR="93260" marT="46630" marB="46630"/>
                </a:tc>
                <a:tc>
                  <a:txBody>
                    <a:bodyPr/>
                    <a:lstStyle/>
                    <a:p>
                      <a:r>
                        <a:rPr lang="de-DE" sz="1600" dirty="0" smtClean="0"/>
                        <a:t>€0,00</a:t>
                      </a:r>
                    </a:p>
                  </a:txBody>
                  <a:tcPr marL="93260" marR="93260" marT="46630" marB="46630"/>
                </a:tc>
                <a:extLst>
                  <a:ext uri="{0D108BD9-81ED-4DB2-BD59-A6C34878D82A}">
                    <a16:rowId xmlns:a16="http://schemas.microsoft.com/office/drawing/2014/main" val="10007"/>
                  </a:ext>
                </a:extLst>
              </a:tr>
              <a:tr h="378222">
                <a:tc>
                  <a:txBody>
                    <a:bodyPr/>
                    <a:lstStyle/>
                    <a:p>
                      <a:r>
                        <a:rPr lang="de-DE" sz="1600" b="1" dirty="0" smtClean="0"/>
                        <a:t>Summe</a:t>
                      </a:r>
                      <a:endParaRPr lang="de-DE" sz="1600" b="1" dirty="0"/>
                    </a:p>
                  </a:txBody>
                  <a:tcPr marL="93260" marR="93260" marT="46630" marB="46630"/>
                </a:tc>
                <a:tc>
                  <a:txBody>
                    <a:bodyPr/>
                    <a:lstStyle/>
                    <a:p>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smtClean="0"/>
                        <a:t>€5,456 für 10h</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56473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Sicherheit</a:t>
            </a:r>
            <a:endParaRPr lang="de-DE" dirty="0"/>
          </a:p>
        </p:txBody>
      </p:sp>
      <p:sp>
        <p:nvSpPr>
          <p:cNvPr id="4" name="Inhaltsplatzhalter 3"/>
          <p:cNvSpPr>
            <a:spLocks noGrp="1"/>
          </p:cNvSpPr>
          <p:nvPr>
            <p:ph sz="quarter" idx="12"/>
          </p:nvPr>
        </p:nvSpPr>
        <p:spPr/>
        <p:txBody>
          <a:bodyPr/>
          <a:lstStyle/>
          <a:p>
            <a:r>
              <a:rPr lang="de-DE" dirty="0" smtClean="0"/>
              <a:t>Datenschutz</a:t>
            </a:r>
          </a:p>
          <a:p>
            <a:r>
              <a:rPr lang="de-DE" dirty="0" smtClean="0"/>
              <a:t>Datensicherheit</a:t>
            </a:r>
          </a:p>
          <a:p>
            <a:r>
              <a:rPr lang="de-DE" dirty="0" smtClean="0"/>
              <a:t>Verschlüsselung</a:t>
            </a:r>
          </a:p>
          <a:p>
            <a:pPr lvl="1"/>
            <a:r>
              <a:rPr lang="de-DE" dirty="0" err="1" smtClean="0"/>
              <a:t>CloudLink</a:t>
            </a:r>
            <a:r>
              <a:rPr lang="de-DE" dirty="0" smtClean="0"/>
              <a:t>, Azure </a:t>
            </a:r>
            <a:r>
              <a:rPr lang="de-DE" dirty="0" err="1" smtClean="0"/>
              <a:t>KeyVault</a:t>
            </a:r>
            <a:endParaRPr lang="de-DE" dirty="0"/>
          </a:p>
        </p:txBody>
      </p:sp>
    </p:spTree>
    <p:extLst>
      <p:ext uri="{BB962C8B-B14F-4D97-AF65-F5344CB8AC3E}">
        <p14:creationId xmlns:p14="http://schemas.microsoft.com/office/powerpoint/2010/main" val="2045040535"/>
      </p:ext>
    </p:extLst>
  </p:cSld>
  <p:clrMapOvr>
    <a:masterClrMapping/>
  </p:clrMapOvr>
  <p:transition>
    <p:fade/>
  </p:transition>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4e240d41-6d38-4eac-9584-b3f543b50010">Use this deck as the main EBC and Azure Overview deck.  Customize the deck as needed (additional slides in the appendix).  This deck should be delivered with the supporting demo’s and is scoped at the decision makers within IT.</DocumentDescription>
    <h1e7aaa5788c480c922636922fec8914 xmlns="4e240d41-6d38-4eac-9584-b3f543b50010">
      <Terms xmlns="http://schemas.microsoft.com/office/infopath/2007/PartnerControls"/>
    </h1e7aaa5788c480c922636922fec8914>
    <AudiencesTaxHTField0 xmlns="4e240d41-6d38-4eac-9584-b3f543b50010">
      <Terms xmlns="http://schemas.microsoft.com/office/infopath/2007/PartnerControls">
        <TermInfo xmlns="http://schemas.microsoft.com/office/infopath/2007/PartnerControls">
          <TermName xmlns="http://schemas.microsoft.com/office/infopath/2007/PartnerControls">business decision makers</TermName>
          <TermId xmlns="http://schemas.microsoft.com/office/infopath/2007/PartnerControls">c5581652-6887-44c0-9e7e-d38ca54728bd</TermId>
        </TermInfo>
        <TermInfo xmlns="http://schemas.microsoft.com/office/infopath/2007/PartnerControls">
          <TermName xmlns="http://schemas.microsoft.com/office/infopath/2007/PartnerControls">IT decision makers</TermName>
          <TermId xmlns="http://schemas.microsoft.com/office/infopath/2007/PartnerControls">9b4e6e74-580c-4c34-b4d3-48674047e67e</TermId>
        </TermInfo>
      </Terms>
    </AudiencesTaxHTField0>
    <SegmentsTaxHTField0 xmlns="4e240d41-6d38-4eac-9584-b3f543b50010">
      <Terms xmlns="http://schemas.microsoft.com/office/infopath/2007/PartnerControls"/>
    </SegmentsTaxHTField0>
    <Expire_x0020_Review xmlns="4e240d41-6d38-4eac-9584-b3f543b50010">2016-08-23T07:00:00+00:00</Expire_x0020_Review>
    <TopicsTaxHTField0 xmlns="4e240d41-6d38-4eac-9584-b3f543b50010">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Info xmlns="http://schemas.microsoft.com/office/infopath/2007/PartnerControls">
          <TermName xmlns="http://schemas.microsoft.com/office/infopath/2007/PartnerControls">inside sales</TermName>
          <TermId xmlns="http://schemas.microsoft.com/office/infopath/2007/PartnerControls">7c476b68-6f84-4a80-9930-2286afc962a8</TermId>
        </TermInfo>
      </Terms>
    </TopicsTaxHTField0>
    <_dlc_DocId xmlns="230e9df3-be65-4c73-a93b-d1236ebd677e">KC00-15-210934</_dlc_DocId>
    <Thumbnail1 xmlns="4e240d41-6d38-4eac-9584-b3f543b50010">
      <Url>http://infopedia/kc02/media/Thumbnails/Microsoft%20Azure%20Domain/KC00-15-107844/azure.PNG</Url>
      <Description>/kc02/media/Thumbnails/Microsoft Azure Domain/KC00-15-107844/azure.PNG</Description>
    </Thumbnail1>
    <AverageRating xmlns="http://schemas.microsoft.com/sharepoint/v3" xsi:nil="true"/>
    <TaxKeywordTaxHTField xmlns="230e9df3-be65-4c73-a93b-d1236ebd677e">
      <Terms xmlns="http://schemas.microsoft.com/office/infopath/2007/PartnerControls"/>
    </TaxKeywordTaxHTField>
    <TagTemplate xmlns="4e240d41-6d38-4eac-9584-b3f543b50010" xsi:nil="true"/>
    <PublishDate xmlns="4e240d41-6d38-4eac-9584-b3f543b50010" xsi:nil="true"/>
    <DocumentSetKcId xmlns="7b813d5f-7206-4d46-95a5-a58185f478af">107844</DocumentSetKcId>
    <RoutingRuleDescription xmlns="http://schemas.microsoft.com/sharepoint/v3" xsi:nil="true"/>
    <CompetitorsTaxHTField0 xmlns="4e240d41-6d38-4eac-9584-b3f543b50010">
      <Terms xmlns="http://schemas.microsoft.com/office/infopath/2007/PartnerControls"/>
    </CompetitorsTaxHTField0>
    <IconOverlay xmlns="http://schemas.microsoft.com/sharepoint/v4" xsi:nil="true"/>
    <Owner xmlns="4e240d41-6d38-4eac-9584-b3f543b50010">
      <UserInfo>
        <DisplayName>Tony Meleg</DisplayName>
        <AccountId>26501</AccountId>
        <AccountType/>
      </UserInfo>
    </Owner>
    <PublishingExpirationDate xmlns="http://schemas.microsoft.com/sharepoint/v3" xsi:nil="true"/>
    <EnterpriseDomainTagsTaxHTField0 xmlns="4e240d41-6d38-4eac-9584-b3f543b50010">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EnterpriseDomainTagsTaxHTField0>
    <IndustriesTaxHTField0 xmlns="4e240d41-6d38-4eac-9584-b3f543b50010">
      <Terms xmlns="http://schemas.microsoft.com/office/infopath/2007/PartnerControls"/>
    </Industri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Telesales Domain</TermName>
          <TermId xmlns="http://schemas.microsoft.com/office/infopath/2007/PartnerControls">04a5111f-c67b-4a6e-bf36-05714763ab37</TermId>
        </TermInfo>
        <TermInfo xmlns="http://schemas.microsoft.com/office/infopath/2007/PartnerControls">
          <TermName xmlns="http://schemas.microsoft.com/office/infopath/2007/PartnerControls">China Market Domain</TermName>
          <TermId xmlns="http://schemas.microsoft.com/office/infopath/2007/PartnerControls">01326006-a657-42bf-b23e-048a7db28273</TermId>
        </TermInfo>
      </Terms>
    </SMSGDomainTaxHTField0>
    <ItemTypeTaxHTField0 xmlns="4e240d41-6d38-4eac-9584-b3f543b50010">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ItemTypeTaxHTField0>
    <_dlc_DocIdUrl xmlns="230e9df3-be65-4c73-a93b-d1236ebd677e">
      <Url>http://infopedia/docstore/_layouts/DocIdRedir.aspx?ID=KC00-15-210934</Url>
      <Description>KC00-15-210934</Description>
    </_dlc_DocIdUrl>
    <ProductsTaxHTField0 xmlns="4e240d41-6d38-4eac-9584-b3f543b50010">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ProductsTaxHTField0>
    <RolesTaxHTField0 xmlns="4e240d41-6d38-4eac-9584-b3f543b50010">
      <Terms xmlns="http://schemas.microsoft.com/office/infopath/2007/PartnerControls">
        <TermInfo xmlns="http://schemas.microsoft.com/office/infopath/2007/PartnerControls">
          <TermName xmlns="http://schemas.microsoft.com/office/infopath/2007/PartnerControls">Telesales Solution Specialist</TermName>
          <TermId xmlns="http://schemas.microsoft.com/office/infopath/2007/PartnerControls">a293ec10-2fac-46ec-98ae-6149da09be06</TermId>
        </TermInfo>
        <TermInfo xmlns="http://schemas.microsoft.com/office/infopath/2007/PartnerControls">
          <TermName xmlns="http://schemas.microsoft.com/office/infopath/2007/PartnerControls">Solution Sales</TermName>
          <TermId xmlns="http://schemas.microsoft.com/office/infopath/2007/PartnerControls">170353c6-5135-48bf-b60a-c3b55ac67d1c</TermId>
        </TermInfo>
      </Terms>
    </RolesTaxHTField0>
    <PublishingPageContent xmlns="http://schemas.microsoft.com/sharepoint/v3" xsi:nil="true"/>
    <fe32998799ba48dcafc127a14edc00fb xmlns="4e240d41-6d38-4eac-9584-b3f543b50010">
      <Terms xmlns="http://schemas.microsoft.com/office/infopath/2007/PartnerControls"/>
    </fe32998799ba48dcafc127a14edc00fb>
    <RegionTaxHTField0 xmlns="4e240d41-6d38-4eac-9584-b3f543b50010">
      <Terms xmlns="http://schemas.microsoft.com/office/infopath/2007/PartnerControls">
        <TermInfo xmlns="http://schemas.microsoft.com/office/infopath/2007/PartnerControls">
          <TermName xmlns="http://schemas.microsoft.com/office/infopath/2007/PartnerControls">China</TermName>
          <TermId xmlns="http://schemas.microsoft.com/office/infopath/2007/PartnerControls">0f275d9d-9fcb-4bdb-9fdc-f425e5d35066</TermId>
        </TermInfo>
      </Terms>
    </RegionTaxHTField0>
    <GroupsTaxHTField0 xmlns="4e240d41-6d38-4eac-9584-b3f543b50010">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GroupsTaxHTField0>
    <CoOwner xmlns="4e240d41-6d38-4eac-9584-b3f543b50010">
      <UserInfo>
        <DisplayName>i:0#.w|redmond\v-brisch</DisplayName>
        <AccountId>39</AccountId>
        <AccountType/>
      </UserInfo>
      <UserInfo>
        <DisplayName>i:0#.w|redmond\meeryan</DisplayName>
        <AccountId>44027</AccountId>
        <AccountType/>
      </UserInfo>
      <UserInfo>
        <DisplayName>i:0#.w|fareast\v-hesehg</DisplayName>
        <AccountId>143284</AccountId>
        <AccountType/>
      </UserInfo>
      <UserInfo>
        <DisplayName>i:0#.w|redmond\chrisper</DisplayName>
        <AccountId>38059</AccountId>
        <AccountType/>
      </UserInfo>
      <UserInfo>
        <DisplayName>i:0#.w|redmond\anushar</DisplayName>
        <AccountId>22194</AccountId>
        <AccountType/>
      </UserInfo>
      <UserInfo>
        <DisplayName>i:0#.w|redmond\v-anmarv</DisplayName>
        <AccountId>211331</AccountId>
        <AccountType/>
      </UserInfo>
    </CoOwner>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BusinessArchitectureTaxHTField0 xmlns="4e240d41-6d38-4eac-9584-b3f543b50010">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BusinessArchitectureTaxHTField0>
    <PartnersTaxHTField0 xmlns="4e240d41-6d38-4eac-9584-b3f543b50010">
      <Terms xmlns="http://schemas.microsoft.com/office/infopath/2007/PartnerControls"/>
    </PartnersTaxHTField0>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Executive Briefing Center</TermName>
          <TermId xmlns="http://schemas.microsoft.com/office/infopath/2007/PartnerControls">f6f45d27-6c93-466a-8cd5-2846af886eb9</TermId>
        </TermInfo>
        <TermInfo xmlns="http://schemas.microsoft.com/office/infopath/2007/PartnerControls">
          <TermName xmlns="http://schemas.microsoft.com/office/infopath/2007/PartnerControls">Worldwide Inside Sales Readiness</TermName>
          <TermId xmlns="http://schemas.microsoft.com/office/infopath/2007/PartnerControls">3a4e01ea-907e-4f11-9b1b-2424e207e8d1</TermId>
        </TermInfo>
      </Terms>
    </ActivitiesAndProgramsTaxHTField0>
    <ApplyWorkflowRules xmlns="4e240d41-6d38-4eac-9584-b3f543b50010">Yes</ApplyWorkflowRules>
    <TaxCatchAll xmlns="230e9df3-be65-4c73-a93b-d1236ebd677e">
      <Value>20682</Value>
      <Value>18422</Value>
      <Value>13833</Value>
      <Value>10205</Value>
      <Value>10056</Value>
      <Value>13755</Value>
      <Value>20050</Value>
      <Value>10052</Value>
      <Value>18906</Value>
      <Value>20557</Value>
      <Value>21</Value>
      <Value>14856</Value>
      <Value>12938</Value>
      <Value>18442</Value>
      <Value>19685</Value>
      <Value>10077</Value>
      <Value>20954</Value>
      <Value>17845</Value>
      <Value>20730</Value>
      <Value>19399</Value>
      <Value>10849</Value>
      <Value>10921</Value>
      <Value>15579</Value>
      <Value>17058</Value>
      <Value>13172</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77" ma:contentTypeDescription="" ma:contentTypeScope="" ma:versionID="97f91f319da502963c66db7bd9bafa24">
  <xsd:schema xmlns:xsd="http://www.w3.org/2001/XMLSchema" xmlns:xs="http://www.w3.org/2001/XMLSchema" xmlns:p="http://schemas.microsoft.com/office/2006/metadata/properties" xmlns:ns1="http://schemas.microsoft.com/sharepoint/v3" xmlns:ns2="4e240d41-6d38-4eac-9584-b3f543b50010" xmlns:ns3="230e9df3-be65-4c73-a93b-d1236ebd677e" xmlns:ns4="7b813d5f-7206-4d46-95a5-a58185f478af" xmlns:ns5="http://schemas.microsoft.com/sharepoint/v4" targetNamespace="http://schemas.microsoft.com/office/2006/metadata/properties" ma:root="true" ma:fieldsID="36d8d8ec0295720aab47118a50085ece" ns1:_="" ns2:_="" ns3:_="" ns4:_="" ns5:_="">
    <xsd:import namespace="http://schemas.microsoft.com/sharepoint/v3"/>
    <xsd:import namespace="4e240d41-6d38-4eac-9584-b3f543b50010"/>
    <xsd:import namespace="230e9df3-be65-4c73-a93b-d1236ebd677e"/>
    <xsd:import namespace="7b813d5f-7206-4d46-95a5-a58185f478af"/>
    <xsd:import namespace="http://schemas.microsoft.com/sharepoint/v4"/>
    <xsd:element name="properties">
      <xsd:complexType>
        <xsd:sequence>
          <xsd:element name="documentManagement">
            <xsd:complexType>
              <xsd:all>
                <xsd:element ref="ns2:DocumentDescription" minOccurs="0"/>
                <xsd:element ref="ns2:PublishDate" minOccurs="0"/>
                <xsd:element ref="ns1:PublishingExpirationDate" minOccurs="0"/>
                <xsd:element ref="ns1:PublishingPageContent" minOccurs="0"/>
                <xsd:element ref="ns2:Thumbnail1" minOccurs="0"/>
                <xsd:element ref="ns2:CoOwner" minOccurs="0"/>
                <xsd:element ref="ns2:Owner" minOccurs="0"/>
                <xsd:element ref="ns4:DocumentSetKcId" minOccurs="0"/>
                <xsd:element ref="ns2:TagTemplate" minOccurs="0"/>
                <xsd:element ref="ns1:RatingCount" minOccurs="0"/>
                <xsd:element ref="ns1:AverageRating" minOccurs="0"/>
                <xsd:element ref="ns2:Expire_x0020_Review"/>
                <xsd:element ref="ns3:TaxKeywordTaxHTField" minOccurs="0"/>
                <xsd:element ref="ns2:RegionTaxHTField0" minOccurs="0"/>
                <xsd:element ref="ns3:_dlc_DocId" minOccurs="0"/>
                <xsd:element ref="ns2:ConfidentialityTaxHTField0" minOccurs="0"/>
                <xsd:element ref="ns3:_dlc_DocIdUrl" minOccurs="0"/>
                <xsd:element ref="ns2:BusinessArchitectureTaxHTField0" minOccurs="0"/>
                <xsd:element ref="ns3:_dlc_DocIdPersistId" minOccurs="0"/>
                <xsd:element ref="ns2:TopicsTaxHTField0" minOccurs="0"/>
                <xsd:element ref="ns5:IconOverlay" minOccurs="0"/>
                <xsd:element ref="ns2:GroupsTaxHTField0" minOccurs="0"/>
                <xsd:element ref="ns2:PartnersTaxHTField0" minOccurs="0"/>
                <xsd:element ref="ns3:TaxCatchAll" minOccurs="0"/>
                <xsd:element ref="ns2:ActivitiesAndProgramsTaxHTField0" minOccurs="0"/>
                <xsd:element ref="ns2:RolesTaxHTField0" minOccurs="0"/>
                <xsd:element ref="ns3:TaxCatchAllLabel" minOccurs="0"/>
                <xsd:element ref="ns1:RoutingRuleDescription" minOccurs="0"/>
                <xsd:element ref="ns2:SMSGDomainTaxHTField0" minOccurs="0"/>
                <xsd:element ref="ns2:ProductsTaxHTField0" minOccurs="0"/>
                <xsd:element ref="ns1:_vti_ItemDeclaredRecord" minOccurs="0"/>
                <xsd:element ref="ns1:_vti_ItemHoldRecordStatus" minOccurs="0"/>
                <xsd:element ref="ns2:LanguagesTaxHTField0" minOccurs="0"/>
                <xsd:element ref="ns2:CompetitorsTaxHTField0" minOccurs="0"/>
                <xsd:element ref="ns2:h1e7aaa5788c480c922636922fec8914" minOccurs="0"/>
                <xsd:element ref="ns2:ItemTypeTaxHTField0" minOccurs="0"/>
                <xsd:element ref="ns2:IndustriesTaxHTField0" minOccurs="0"/>
                <xsd:element ref="ns2:SegmentsTaxHTField0" minOccurs="0"/>
                <xsd:element ref="ns2:ApplyWorkflowRules" minOccurs="0"/>
                <xsd:element ref="ns2:EnterpriseDomainTagsTaxHTField0" minOccurs="0"/>
                <xsd:element ref="ns2:AudiencesTaxHTField0" minOccurs="0"/>
                <xsd:element ref="ns2:fe32998799ba48dcafc127a14edc00f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PublishingPageContent" ma:index="9" nillable="true" ma:displayName="Page Content" ma:internalName="PublishingPageContent">
      <xsd:simpleType>
        <xsd:restriction base="dms:Unknown"/>
      </xsd:simpleType>
    </xsd:element>
    <xsd:element name="RatingCount" ma:index="28" nillable="true" ma:displayName="Number of Ratings" ma:decimals="0" ma:description="Number of ratings submitted" ma:indexed="true" ma:internalName="Number_x0020_of_x0020_Ratings" ma:readOnly="true">
      <xsd:simpleType>
        <xsd:restriction base="dms:Number"/>
      </xsd:simpleType>
    </xsd:element>
    <xsd:element name="AverageRating" ma:index="29"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4" nillable="true" ma:displayName="Declared Record" ma:hidden="true" ma:internalName="_vti_ItemDeclaredRecord" ma:readOnly="true">
      <xsd:simpleType>
        <xsd:restriction base="dms:DateTime"/>
      </xsd:simpleType>
    </xsd:element>
    <xsd:element name="_vti_ItemHoldRecordStatus" ma:index="5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Document Description for document content type KCDoc" ma:internalName="DocumentDescription">
      <xsd:simpleType>
        <xsd:restriction base="dms:Note"/>
      </xsd:simpleType>
    </xsd:element>
    <xsd:element name="PublishDate" ma:index="7" nillable="true" ma:displayName="PublishDate" ma:description="Used in Blog Posts, this date is used to specify the Blog Article Date." ma:format="DateOnly" ma:internalName="PublishDate">
      <xsd:simpleType>
        <xsd:restriction base="dms:DateTime"/>
      </xsd:simpleType>
    </xsd:element>
    <xsd:element name="Thumbnail1" ma:index="10"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CoOwner" ma:index="20"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2"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gTemplate" ma:index="25" nillable="true" ma:displayName="TagTemplate" ma:internalName="TagTemplate0">
      <xsd:simpleType>
        <xsd:restriction base="dms:Text">
          <xsd:maxLength value="255"/>
        </xsd:restriction>
      </xsd:simpleType>
    </xsd:element>
    <xsd:element name="Expire_x0020_Review" ma:index="32" ma:displayName="Expiration" ma:description="Date content is to expire; set 1 day to 24 months out" ma:format="DateOnly" ma:internalName="Expire_x0020_Review" ma:readOnly="false">
      <xsd:simpleType>
        <xsd:restriction base="dms:DateTime"/>
      </xsd:simple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PartnersTaxHTField0" ma:index="43"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RolesTaxHTField0" ma:index="46"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roductsTaxHTField0" ma:index="52"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anguagesTaxHTField0" ma:index="56"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CompetitorsTaxHTField0" ma:index="60"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h1e7aaa5788c480c922636922fec8914" ma:index="61"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element name="ItemTypeTaxHTField0" ma:index="6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IndustriesTaxHTField0" ma:index="63"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SegmentsTaxHTField0" ma:index="65"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ApplyWorkflowRules" ma:index="66"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EnterpriseDomainTagsTaxHTField0" ma:index="67" nillable="true" ma:taxonomy="true" ma:internalName="EnterpriseDomainTagsTaxHTField0" ma:taxonomyFieldName="EnterpriseDomainTags" ma:displayName="EnterpriseDomainTags" ma:default="" ma:fieldId="{b0426b94-b978-4d64-9f6d-77397f8ecefd}"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AudiencesTaxHTField0" ma:index="69"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fe32998799ba48dcafc127a14edc00fb" ma:index="70" nillable="true" ma:taxonomy="true" ma:internalName="fe32998799ba48dcafc127a14edc00fb" ma:taxonomyFieldName="TechnicalLevel" ma:displayName="Technical Level" ma:default="" ma:fieldId="{fe329987-99ba-48dc-afc1-27a14edc00fb}"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33"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 ma:index="35" nillable="true" ma:displayName="Document ID Value" ma:description="The value of the document ID assigned to this item." ma:indexed="true"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9" nillable="true" ma:displayName="Persist ID" ma:description="Keep ID on add." ma:hidden="true" ma:internalName="_dlc_DocIdPersistId" ma:readOnly="true">
      <xsd:simpleType>
        <xsd:restriction base="dms:Boolean"/>
      </xsd:simpleType>
    </xsd:element>
    <xsd:element name="TaxCatchAll" ma:index="44"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47"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24" nillable="true" ma:displayName="DocumentSetKcId" ma:indexed="true" ma:internalName="DocumentSetKc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e385fb40-52d4-4fae-9c5b-3e8ff8a5878e" ContentTypeId="0x010100FF1FAB0DEDE9AF4ABA57B67AF4A9F321" PreviousValue="false"/>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D87765-BD76-43B8-A7B8-9DBD5B7B4763}">
  <ds:schemaRefs>
    <ds:schemaRef ds:uri="230e9df3-be65-4c73-a93b-d1236ebd677e"/>
    <ds:schemaRef ds:uri="http://purl.org/dc/elements/1.1/"/>
    <ds:schemaRef ds:uri="http://schemas.microsoft.com/office/2006/metadata/properties"/>
    <ds:schemaRef ds:uri="7b813d5f-7206-4d46-95a5-a58185f478af"/>
    <ds:schemaRef ds:uri="http://schemas.microsoft.com/office/infopath/2007/PartnerControls"/>
    <ds:schemaRef ds:uri="http://purl.org/dc/terms/"/>
    <ds:schemaRef ds:uri="4e240d41-6d38-4eac-9584-b3f543b50010"/>
    <ds:schemaRef ds:uri="http://schemas.openxmlformats.org/package/2006/metadata/core-properties"/>
    <ds:schemaRef ds:uri="http://schemas.microsoft.com/office/2006/documentManagement/types"/>
    <ds:schemaRef ds:uri="http://schemas.microsoft.com/sharepoint/v4"/>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C11CD21E-5B4D-41AA-8CC9-0207EAA9F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240d41-6d38-4eac-9584-b3f543b50010"/>
    <ds:schemaRef ds:uri="230e9df3-be65-4c73-a93b-d1236ebd677e"/>
    <ds:schemaRef ds:uri="7b813d5f-7206-4d46-95a5-a58185f478a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2AFFCC-E1DC-4673-B786-3C88E30A3D8E}">
  <ds:schemaRefs>
    <ds:schemaRef ds:uri="Microsoft.SharePoint.Taxonomy.ContentTypeSync"/>
  </ds:schemaRefs>
</ds:datastoreItem>
</file>

<file path=customXml/itemProps4.xml><?xml version="1.0" encoding="utf-8"?>
<ds:datastoreItem xmlns:ds="http://schemas.openxmlformats.org/officeDocument/2006/customXml" ds:itemID="{E5FD8E07-4E68-4E3F-96BD-4FFA3AC81A1B}">
  <ds:schemaRefs>
    <ds:schemaRef ds:uri="http://schemas.microsoft.com/sharepoint/events"/>
  </ds:schemaRefs>
</ds:datastoreItem>
</file>

<file path=customXml/itemProps5.xml><?xml version="1.0" encoding="utf-8"?>
<ds:datastoreItem xmlns:ds="http://schemas.openxmlformats.org/officeDocument/2006/customXml" ds:itemID="{637CE760-3C25-48EA-9D92-DCD8CAA51C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741</Words>
  <Application>Microsoft Office PowerPoint</Application>
  <PresentationFormat>Benutzerdefiniert</PresentationFormat>
  <Paragraphs>235</Paragraphs>
  <Slides>10</Slides>
  <Notes>6</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10</vt:i4>
      </vt:variant>
    </vt:vector>
  </HeadingPairs>
  <TitlesOfParts>
    <vt:vector size="18" baseType="lpstr">
      <vt:lpstr>Arial Unicode MS</vt:lpstr>
      <vt:lpstr>Arial</vt:lpstr>
      <vt:lpstr>Calibri</vt:lpstr>
      <vt:lpstr>MS PGothic</vt:lpstr>
      <vt:lpstr>MS PGothic</vt:lpstr>
      <vt:lpstr>Segoe UI</vt:lpstr>
      <vt:lpstr>Segoe UI Light</vt:lpstr>
      <vt:lpstr>1_Azure_2015</vt:lpstr>
      <vt:lpstr>Microsoft Azure </vt:lpstr>
      <vt:lpstr>PowerPoint-Präsentation</vt:lpstr>
      <vt:lpstr>Kosten</vt:lpstr>
      <vt:lpstr>PowerPoint-Präsentation</vt:lpstr>
      <vt:lpstr>PowerPoint-Präsentation</vt:lpstr>
      <vt:lpstr>Test Labs (mit MSDN Ultimate) (Stand 11.10.2015)</vt:lpstr>
      <vt:lpstr>Professionelle Webseite (PAYG) (Stand 30.06.2014)</vt:lpstr>
      <vt:lpstr>Azure Backup (PAYG) (Stand 11.10.2015)</vt:lpstr>
      <vt:lpstr>Sicherheit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EBC Deck FY16 v1.0</dc:title>
  <dc:creator>Tony.Meleg@microsoft.com</dc:creator>
  <cp:lastModifiedBy>Peter Kirchner</cp:lastModifiedBy>
  <cp:revision>549</cp:revision>
  <dcterms:created xsi:type="dcterms:W3CDTF">2015-03-02T23:11:00Z</dcterms:created>
  <dcterms:modified xsi:type="dcterms:W3CDTF">2015-10-20T12:21:57Z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rder">
    <vt:r8>20110500</vt:r8>
  </property>
  <property fmtid="{D5CDD505-2E9C-101B-9397-08002B2CF9AE}" pid="4" name="_dlc_policyId">
    <vt:lpwstr/>
  </property>
  <property fmtid="{D5CDD505-2E9C-101B-9397-08002B2CF9AE}" pid="5" name="Region">
    <vt:lpwstr>17845;#China|0f275d9d-9fcb-4bdb-9fdc-f425e5d35066</vt:lpwstr>
  </property>
  <property fmtid="{D5CDD505-2E9C-101B-9397-08002B2CF9AE}" pid="6" name="Confidentiality">
    <vt:lpwstr>21;#Microsoft confidential|461efa83-0283-486a-a8d5-943328f3693f</vt:lpwstr>
  </property>
  <property fmtid="{D5CDD505-2E9C-101B-9397-08002B2CF9AE}" pid="7" name="ItemType">
    <vt:lpwstr>10849;#customer presentations|18e9ae94-e321-4eea-82d2-ad5b2f470f3c</vt:lpwstr>
  </property>
  <property fmtid="{D5CDD505-2E9C-101B-9397-08002B2CF9AE}" pid="8" name="ContentTypeId">
    <vt:lpwstr>0x010100FF1FAB0DEDE9AF4ABA57B67AF4A9F3210200596A0E07C3E77448942F9A5D1E81E582</vt:lpwstr>
  </property>
  <property fmtid="{D5CDD505-2E9C-101B-9397-08002B2CF9AE}" pid="9" name="Industries">
    <vt:lpwstr/>
  </property>
  <property fmtid="{D5CDD505-2E9C-101B-9397-08002B2CF9AE}" pid="10" name="Event Location">
    <vt:lpwstr>308;#Redmond|c18f3657-b811-49ee-9b08-ce77b3e7702b</vt:lpwstr>
  </property>
  <property fmtid="{D5CDD505-2E9C-101B-9397-08002B2CF9AE}" pid="11" name="Roles">
    <vt:lpwstr>20730;#Telesales Solution Specialist|a293ec10-2fac-46ec-98ae-6149da09be06;#17058;#Solution Sales|170353c6-5135-48bf-b60a-c3b55ac67d1c</vt:lpwstr>
  </property>
  <property fmtid="{D5CDD505-2E9C-101B-9397-08002B2CF9AE}" pid="12" name="Audience">
    <vt:lpwstr/>
  </property>
  <property fmtid="{D5CDD505-2E9C-101B-9397-08002B2CF9AE}" pid="13" name="SMSGDomain">
    <vt:lpwstr>19685;#Microsoft Azure Domain|d600a391-d529-4311-892b-2c05c1ab2538;#20557;#Cloud and Enterprise|adc2fe87-c79a-4ded-a449-3f86b954069d;#13172;#Server and Tools Business|6783548d-8609-4f97-be4a-4ca2616905a6;#13755;#Sales, Marketing, Services Group|ecda8836-a</vt:lpwstr>
  </property>
  <property fmtid="{D5CDD505-2E9C-101B-9397-08002B2CF9AE}" pid="14" name="Competitors">
    <vt:lpwstr/>
  </property>
  <property fmtid="{D5CDD505-2E9C-101B-9397-08002B2CF9AE}" pid="15" name="Event1">
    <vt:lpwstr>605;#BUILD|58542b36-5bf5-46a6-a53f-a41fb7a73785</vt:lpwstr>
  </property>
  <property fmtid="{D5CDD505-2E9C-101B-9397-08002B2CF9AE}" pid="16" name="ItemRetentionFormula">
    <vt:lpwstr/>
  </property>
  <property fmtid="{D5CDD505-2E9C-101B-9397-08002B2CF9AE}" pid="17" name="BusinessArchitecture">
    <vt:lpwstr>19399;#Cloud Platform (sales theme)|ec248454-62d9-485e-995d-0cfad61f7f4c</vt:lpwstr>
  </property>
  <property fmtid="{D5CDD505-2E9C-101B-9397-08002B2CF9AE}" pid="18" name="SMSGTags">
    <vt:lpwstr/>
  </property>
  <property fmtid="{D5CDD505-2E9C-101B-9397-08002B2CF9AE}" pid="19" name="Products">
    <vt:lpwstr>13833;#Microsoft Azure platform|df6aaec2-d07c-4319-b510-15a691aea35b;#10921;#Microsoft Azure|669a3112-5edf-444b-a003-630063601f07</vt:lpwstr>
  </property>
  <property fmtid="{D5CDD505-2E9C-101B-9397-08002B2CF9AE}" pid="20" name="_dlc_DocIdItemGuid">
    <vt:lpwstr>c3e3c2e4-d5e5-4bca-8b59-42b36f690843</vt:lpwstr>
  </property>
  <property fmtid="{D5CDD505-2E9C-101B-9397-08002B2CF9AE}" pid="21" name="Campaign">
    <vt:lpwstr/>
  </property>
  <property fmtid="{D5CDD505-2E9C-101B-9397-08002B2CF9AE}" pid="22" name="EnterpriseDomainTags">
    <vt:lpwstr>18906;#SMSG Readiness|c6595b84-b463-470a-bb46-2a47364645be;#18442;#Cloud and Enterprise Marketing Group|4f75e184-e5aa-4234-a07f-b032d60df254</vt:lpwstr>
  </property>
  <property fmtid="{D5CDD505-2E9C-101B-9397-08002B2CF9AE}" pid="23" name="Segments">
    <vt:lpwstr/>
  </property>
  <property fmtid="{D5CDD505-2E9C-101B-9397-08002B2CF9AE}" pid="24" name="ActivitiesAndPrograms">
    <vt:lpwstr>10205;#Executive Briefing Center|f6f45d27-6c93-466a-8cd5-2846af886eb9;#20682;#Worldwide Inside Sales Readiness|3a4e01ea-907e-4f11-9b1b-2424e207e8d1</vt:lpwstr>
  </property>
  <property fmtid="{D5CDD505-2E9C-101B-9397-08002B2CF9AE}" pid="25" name="Partners">
    <vt:lpwstr/>
  </property>
  <property fmtid="{D5CDD505-2E9C-101B-9397-08002B2CF9AE}" pid="26" name="WorkflowChangePath">
    <vt:lpwstr>d3765c0c-e2b5-4307-934b-d5d862e93ab3,2;d3765c0c-e2b5-4307-934b-d5d862e93ab3,2;d3765c0c-e2b5-4307-934b-d5d862e93ab3,14;d3765c0c-e2b5-4307-934b-d5d862e93ab3,17;d779f5e8-bb23-40fa-a1a5-97eb63737902,3;d779f5e8-bb23-40fa-a1a5-97eb63737902,11;d779f5e8-bb23-40fa</vt:lpwstr>
  </property>
  <property fmtid="{D5CDD505-2E9C-101B-9397-08002B2CF9AE}" pid="27" name="Groups">
    <vt:lpwstr>18422;#Microsoft Azure Marketing|0958c357-5252-473f-8b4e-42f27525a99d;#18906;#SMSG Readiness|c6595b84-b463-470a-bb46-2a47364645be;#18442;#Cloud and Enterprise Marketing Group|4f75e184-e5aa-4234-a07f-b032d60df254</vt:lpwstr>
  </property>
  <property fmtid="{D5CDD505-2E9C-101B-9397-08002B2CF9AE}" pid="28" name="Topics">
    <vt:lpwstr>15579;#readiness|0bad9107-5243-4424-8599-de9537dda9af;#20050;#hub subset|c6bfd112-b986-4a0a-aa8d-90e767bfdfa6;#12938;#inside sales|7c476b68-6f84-4a80-9930-2286afc962a8</vt:lpwstr>
  </property>
  <property fmtid="{D5CDD505-2E9C-101B-9397-08002B2CF9AE}" pid="29" name="Event Venue">
    <vt:lpwstr>309;#Microsoft Conference Center|9ee5e79d-18a6-44c6-bfde-7021198eb4fc</vt:lpwstr>
  </property>
  <property fmtid="{D5CDD505-2E9C-101B-9397-08002B2CF9AE}" pid="30" name="Track">
    <vt:lpwstr/>
  </property>
  <property fmtid="{D5CDD505-2E9C-101B-9397-08002B2CF9AE}" pid="31" name="messageframeworktype">
    <vt:lpwstr/>
  </property>
  <property fmtid="{D5CDD505-2E9C-101B-9397-08002B2CF9AE}" pid="32" name="LastUpdatedByBatchTagging">
    <vt:bool>true</vt:bool>
  </property>
  <property fmtid="{D5CDD505-2E9C-101B-9397-08002B2CF9AE}" pid="33" name="Languages">
    <vt:lpwstr>10056;#English|cb91f272-ce4d-4a7e-9bbf-78b58e3d188d</vt:lpwstr>
  </property>
  <property fmtid="{D5CDD505-2E9C-101B-9397-08002B2CF9AE}" pid="34" name="_docset_NoMedatataSyncRequired">
    <vt:lpwstr>False</vt:lpwstr>
  </property>
  <property fmtid="{D5CDD505-2E9C-101B-9397-08002B2CF9AE}" pid="35" name="SMSGTagsTaxHTField0">
    <vt:lpwstr/>
  </property>
  <property fmtid="{D5CDD505-2E9C-101B-9397-08002B2CF9AE}" pid="36" name="TechnicalLevel">
    <vt:lpwstr/>
  </property>
  <property fmtid="{D5CDD505-2E9C-101B-9397-08002B2CF9AE}" pid="37" name="Audiences">
    <vt:lpwstr>10052;#business decision makers|c5581652-6887-44c0-9e7e-d38ca54728bd;#10077;#IT decision makers|9b4e6e74-580c-4c34-b4d3-48674047e67e</vt:lpwstr>
  </property>
  <property fmtid="{D5CDD505-2E9C-101B-9397-08002B2CF9AE}" pid="38" name="Product">
    <vt:lpwstr/>
  </property>
</Properties>
</file>