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7"/>
  </p:notesMasterIdLst>
  <p:handoutMasterIdLst>
    <p:handoutMasterId r:id="rId8"/>
  </p:handoutMasterIdLst>
  <p:sldIdLst>
    <p:sldId id="257" r:id="rId2"/>
    <p:sldId id="258" r:id="rId3"/>
    <p:sldId id="259" r:id="rId4"/>
    <p:sldId id="260" r:id="rId5"/>
    <p:sldId id="261" r:id="rId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7" d="100"/>
          <a:sy n="87" d="100"/>
        </p:scale>
        <p:origin x="528" y="67"/>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notesViewPr>
    <p:cSldViewPr snapToGrid="0">
      <p:cViewPr varScale="1">
        <p:scale>
          <a:sx n="88" d="100"/>
          <a:sy n="88" d="100"/>
        </p:scale>
        <p:origin x="379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4C99588-E81D-4318-8F16-87CD9ED114B1}" type="datetime1">
              <a:rPr lang="fr-FR" smtClean="0"/>
              <a:t>15/04/2020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3EBC1D5-B3EF-4A13-8CDE-7F28DE69B96C}" type="slidenum">
              <a:rPr lang="fr-FR" smtClean="0"/>
              <a:t>‹N°›</a:t>
            </a:fld>
            <a:endParaRPr lang="fr-FR"/>
          </a:p>
        </p:txBody>
      </p:sp>
    </p:spTree>
    <p:extLst>
      <p:ext uri="{BB962C8B-B14F-4D97-AF65-F5344CB8AC3E}">
        <p14:creationId xmlns:p14="http://schemas.microsoft.com/office/powerpoint/2010/main" val="37590146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136970-064B-4E2F-9439-C3D69C9E927D}" type="datetime1">
              <a:rPr lang="fr-FR" noProof="0" smtClean="0"/>
              <a:t>15/04/2020</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FD34AC2-3728-4A8B-B58F-6888FAEC3D20}" type="slidenum">
              <a:rPr lang="fr-FR" noProof="0" smtClean="0"/>
              <a:t>‹N°›</a:t>
            </a:fld>
            <a:endParaRPr lang="fr-FR" noProof="0"/>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5FD34AC2-3728-4A8B-B58F-6888FAEC3D20}" type="slidenum">
              <a:rPr lang="fr-FR" smtClean="0"/>
              <a:t>1</a:t>
            </a:fld>
            <a:endParaRPr lang="fr-FR"/>
          </a:p>
        </p:txBody>
      </p:sp>
    </p:spTree>
    <p:extLst>
      <p:ext uri="{BB962C8B-B14F-4D97-AF65-F5344CB8AC3E}">
        <p14:creationId xmlns:p14="http://schemas.microsoft.com/office/powerpoint/2010/main" val="122656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rtlCol="0" anchor="b"/>
          <a:lstStyle>
            <a:lvl1pPr algn="ctr">
              <a:defRPr sz="6000"/>
            </a:lvl1pPr>
          </a:lstStyle>
          <a:p>
            <a:pPr rtl="0"/>
            <a:r>
              <a:rPr lang="fr-FR" noProof="0"/>
              <a:t>Modifiez le style du titre</a:t>
            </a:r>
          </a:p>
        </p:txBody>
      </p:sp>
      <p:sp>
        <p:nvSpPr>
          <p:cNvPr id="3" name="Sous-titre 2"/>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3FCF0FF9-56C8-4C0A-B59C-9A7837770158}" type="datetime1">
              <a:rPr lang="fr-FR" noProof="0" smtClean="0"/>
              <a:t>15/04/2020</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5183188" y="987425"/>
            <a:ext cx="6172200" cy="4873625"/>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E380BF45-B887-493D-9F7C-C877444E3139}" type="datetime1">
              <a:rPr lang="fr-FR" noProof="0" smtClean="0"/>
              <a:t>15/04/2020</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434B759B-E26A-4C51-8A81-1C413A6011AD}" type="datetime1">
              <a:rPr lang="fr-FR" noProof="0" smtClean="0"/>
              <a:t>15/04/2020</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838200" y="365125"/>
            <a:ext cx="7734300" cy="5811838"/>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E0D69AB9-FB7A-4AB1-BBEF-4C1017CA76AA}" type="datetime1">
              <a:rPr lang="fr-FR" noProof="0" smtClean="0"/>
              <a:t>15/04/2020</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D7F87D21-5CE4-4145-AC06-A18922C5DB75}" type="datetime1">
              <a:rPr lang="fr-FR" noProof="0" smtClean="0"/>
              <a:t>15/04/2020</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rtlCol="0" anchor="b"/>
          <a:lstStyle>
            <a:lvl1pPr>
              <a:defRPr sz="6000"/>
            </a:lvl1pPr>
          </a:lstStyle>
          <a:p>
            <a:pPr rtl="0"/>
            <a:r>
              <a:rPr lang="fr-FR" noProof="0"/>
              <a:t>Modifiez le style du titre</a:t>
            </a:r>
          </a:p>
        </p:txBody>
      </p:sp>
      <p:sp>
        <p:nvSpPr>
          <p:cNvPr id="3" name="Espace réservé du texte 2"/>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2B6EAB2-2A88-432A-8B22-0188C9C30512}" type="datetime1">
              <a:rPr lang="fr-FR" noProof="0" smtClean="0"/>
              <a:t>15/04/2020</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838200" y="1825625"/>
            <a:ext cx="5181600" cy="435133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72200" y="1825625"/>
            <a:ext cx="5181600" cy="435133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A818B0BD-8AE0-4A1E-A71B-E58441F2E152}" type="datetime1">
              <a:rPr lang="fr-FR" noProof="0" smtClean="0"/>
              <a:t>15/04/2020</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839788" y="2505075"/>
            <a:ext cx="5157787" cy="368458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72200" y="2505075"/>
            <a:ext cx="5183188" cy="368458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E40A13BA-E575-419B-BB2A-58E39830ECA3}" type="datetime1">
              <a:rPr lang="fr-FR" noProof="0" smtClean="0"/>
              <a:t>15/04/2020</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8D27338E-934C-437F-B2AA-AD30FAA58555}" type="datetime1">
              <a:rPr lang="fr-FR" noProof="0" smtClean="0"/>
              <a:t>15/04/2020</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E6F9A367-DDBA-4CC1-A6B8-6C2E262B84B0}" type="datetime1">
              <a:rPr lang="fr-FR" noProof="0" smtClean="0"/>
              <a:t>15/04/2020</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23B832CC-E04A-47A7-966D-475AEA6409AB}"/>
              </a:ext>
            </a:extLst>
          </p:cNvPr>
          <p:cNvSpPr>
            <a:spLocks noGrp="1"/>
          </p:cNvSpPr>
          <p:nvPr>
            <p:ph type="pic" sz="quarter" idx="13" hasCustomPrompt="1"/>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fr-FR" noProof="0"/>
              <a:t>Cliquez sur l’icône pour ajouter une image</a:t>
            </a:r>
          </a:p>
        </p:txBody>
      </p:sp>
      <p:sp>
        <p:nvSpPr>
          <p:cNvPr id="2" name="Espace réservé de la date 1"/>
          <p:cNvSpPr>
            <a:spLocks noGrp="1"/>
          </p:cNvSpPr>
          <p:nvPr>
            <p:ph type="dt" sz="half" idx="10"/>
          </p:nvPr>
        </p:nvSpPr>
        <p:spPr/>
        <p:txBody>
          <a:bodyPr rtlCol="0"/>
          <a:lstStyle/>
          <a:p>
            <a:pPr rtl="0"/>
            <a:fld id="{8A226061-0AF8-43AD-82A8-8E544304D557}" type="datetime1">
              <a:rPr lang="fr-FR" noProof="0" smtClean="0"/>
              <a:t>15/04/2020</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
        <p:nvSpPr>
          <p:cNvPr id="6" name="Forme libre : Forme 7">
            <a:extLst>
              <a:ext uri="{FF2B5EF4-FFF2-40B4-BE49-F238E27FC236}">
                <a16:creationId xmlns:a16="http://schemas.microsoft.com/office/drawing/2014/main" id="{23B832CC-E04A-47A7-966D-475AEA6409AB}"/>
              </a:ext>
            </a:extLst>
          </p:cNvPr>
          <p:cNvSpPr>
            <a:spLocks noGrp="1"/>
          </p:cNvSpPr>
          <p:nvPr>
            <p:ph type="pic" sz="quarter" idx="14" hasCustomPrompt="1"/>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fr-FR" noProof="0"/>
              <a:t>Cliquez sur l’icône pour ajouter une image</a:t>
            </a:r>
          </a:p>
        </p:txBody>
      </p:sp>
      <p:sp>
        <p:nvSpPr>
          <p:cNvPr id="7" name="Forme libre : Forme 7">
            <a:extLst>
              <a:ext uri="{FF2B5EF4-FFF2-40B4-BE49-F238E27FC236}">
                <a16:creationId xmlns:a16="http://schemas.microsoft.com/office/drawing/2014/main" id="{23B832CC-E04A-47A7-966D-475AEA6409AB}"/>
              </a:ext>
            </a:extLst>
          </p:cNvPr>
          <p:cNvSpPr>
            <a:spLocks noGrp="1"/>
          </p:cNvSpPr>
          <p:nvPr>
            <p:ph type="pic" sz="quarter" idx="15" hasCustomPrompt="1"/>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fr-FR" noProof="0"/>
              <a:t>Cliquez sur l’icône pour ajouter une image</a:t>
            </a:r>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u contenu 2"/>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C88EE434-ECFC-4EEC-88AA-45E57DDA955A}" type="datetime1">
              <a:rPr lang="fr-FR" noProof="0" smtClean="0"/>
              <a:t>15/04/2020</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E58923CC-7FB7-4145-A66B-273E799C851E}" type="datetime1">
              <a:rPr lang="fr-FR" noProof="0" smtClean="0"/>
              <a:t>15/04/2020</a:t>
            </a:fld>
            <a:endParaRPr lang="fr-FR" noProof="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428E537-E56B-49CA-B596-52598082FBE8}" type="slidenum">
              <a:rPr lang="fr-FR" noProof="0" smtClean="0"/>
              <a:t>‹N°›</a:t>
            </a:fld>
            <a:endParaRPr lang="fr-FR" noProof="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ntentfreeconsulting.typepad.com/.a/6a00d834681efa53ef0240a46fb982200c-popup" TargetMode="External"/><Relationship Id="rId1" Type="http://schemas.openxmlformats.org/officeDocument/2006/relationships/slideLayout" Target="../slideLayouts/slideLayout6.xml"/><Relationship Id="rId5" Type="http://schemas.openxmlformats.org/officeDocument/2006/relationships/hyperlink" Target="https://contentfreeconsulting.typepad.com/blog/a-tale-of-two-neighborhoods-toronto-philadelphia.html#_ftn2" TargetMode="External"/><Relationship Id="rId4" Type="http://schemas.openxmlformats.org/officeDocument/2006/relationships/hyperlink" Target="https://contentfreeconsulting.typepad.com/blog/a-tale-of-two-neighborhoods-toronto-philadelphia.html#_ftn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ntentfreeconsulting.typepad.com/.a/6a00d834681efa53ef0240a498fea3200d-popup"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ntentfreeconsulting.typepad.com/.a/6a00d834681efa53ef0240a498fc73200d-popup" TargetMode="Externa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hyperlink" Target="https://contentfreeconsulting.typepad.com/.a/6a00d834681efa53ef0240a498fc8b200d-popup"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contentfreeconsulting.typepad.com/blog/a-tale-of-two-neighborhoods-toronto-philadelphia.html#h_17671260391563558564692"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descr="Photo en noir et blanc d’une ville&#10;&#10;Description générée automatiquement"/>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1" name="Zone de texte 20"/>
          <p:cNvSpPr txBox="1"/>
          <p:nvPr/>
        </p:nvSpPr>
        <p:spPr>
          <a:xfrm>
            <a:off x="2980592" y="3587322"/>
            <a:ext cx="6392007" cy="861774"/>
          </a:xfrm>
          <a:prstGeom prst="rect">
            <a:avLst/>
          </a:prstGeom>
          <a:noFill/>
        </p:spPr>
        <p:txBody>
          <a:bodyPr wrap="square" lIns="0" tIns="0" rIns="0" bIns="0" rtlCol="0">
            <a:spAutoFit/>
          </a:bodyPr>
          <a:lstStyle/>
          <a:p>
            <a:pPr algn="ctr">
              <a:tabLst>
                <a:tab pos="347663" algn="l"/>
              </a:tabLst>
            </a:pPr>
            <a:r>
              <a:rPr lang="en-US" sz="2800" b="1" dirty="0">
                <a:solidFill>
                  <a:schemeClr val="bg1"/>
                </a:solidFill>
              </a:rPr>
              <a:t>Capstone Project - The Battle of Neighborhoods</a:t>
            </a:r>
            <a:endParaRPr lang="fr-FR" sz="2800" b="1" dirty="0">
              <a:solidFill>
                <a:schemeClr val="bg1"/>
              </a:solidFill>
            </a:endParaRPr>
          </a:p>
        </p:txBody>
      </p:sp>
      <p:sp>
        <p:nvSpPr>
          <p:cNvPr id="2" name="Ovale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bg1"/>
              </a:solidFill>
            </a:endParaRPr>
          </a:p>
        </p:txBody>
      </p:sp>
      <p:sp>
        <p:nvSpPr>
          <p:cNvPr id="10" name="Ovale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1" name="Ovale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 name="Titre 2" hidden="1">
            <a:extLst>
              <a:ext uri="{FF2B5EF4-FFF2-40B4-BE49-F238E27FC236}">
                <a16:creationId xmlns:a16="http://schemas.microsoft.com/office/drawing/2014/main" id="{80AA5C56-EC57-4914-8118-68854697E0F3}"/>
              </a:ext>
            </a:extLst>
          </p:cNvPr>
          <p:cNvSpPr>
            <a:spLocks noGrp="1"/>
          </p:cNvSpPr>
          <p:nvPr>
            <p:ph type="title"/>
          </p:nvPr>
        </p:nvSpPr>
        <p:spPr/>
        <p:txBody>
          <a:bodyPr rtlCol="0"/>
          <a:lstStyle/>
          <a:p>
            <a:pPr rtl="0"/>
            <a:r>
              <a:rPr lang="fr" dirty="0"/>
              <a:t>Diapositive 1</a:t>
            </a:r>
          </a:p>
        </p:txBody>
      </p:sp>
    </p:spTree>
    <p:extLst>
      <p:ext uri="{BB962C8B-B14F-4D97-AF65-F5344CB8AC3E}">
        <p14:creationId xmlns:p14="http://schemas.microsoft.com/office/powerpoint/2010/main" val="73508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7924E23-8B00-47BF-9129-DDAE6E8403C3}"/>
              </a:ext>
            </a:extLst>
          </p:cNvPr>
          <p:cNvSpPr/>
          <p:nvPr/>
        </p:nvSpPr>
        <p:spPr>
          <a:xfrm>
            <a:off x="82061" y="131322"/>
            <a:ext cx="12109939" cy="249684"/>
          </a:xfrm>
          <a:prstGeom prst="rect">
            <a:avLst/>
          </a:prstGeom>
        </p:spPr>
        <p:txBody>
          <a:bodyPr wrap="square">
            <a:spAutoFit/>
          </a:bodyPr>
          <a:lstStyle/>
          <a:p>
            <a:pPr>
              <a:lnSpc>
                <a:spcPct val="107000"/>
              </a:lnSpc>
              <a:spcBef>
                <a:spcPts val="750"/>
              </a:spcBef>
              <a:spcAft>
                <a:spcPts val="750"/>
              </a:spcAft>
            </a:pPr>
            <a:r>
              <a:rPr lang="en-US" sz="1000" dirty="0">
                <a:solidFill>
                  <a:srgbClr val="333333"/>
                </a:solidFill>
                <a:latin typeface="Calibri" panose="020F0502020204030204" pitchFamily="34" charset="0"/>
                <a:ea typeface="Times New Roman" panose="02020603050405020304" pitchFamily="18" charset="0"/>
                <a:cs typeface="Calibri" panose="020F0502020204030204" pitchFamily="34" charset="0"/>
              </a:rPr>
              <a:t>Their metro areas are almost the same size: Toronto's, as of 2016, was 6,417,516; Philadelphia's was, in 2017, 6,096,120. (Sources: US Census Bureau, Canadian Statistics Bureau).</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 3" descr="Table1">
            <a:hlinkClick r:id="rId2"/>
            <a:extLst>
              <a:ext uri="{FF2B5EF4-FFF2-40B4-BE49-F238E27FC236}">
                <a16:creationId xmlns:a16="http://schemas.microsoft.com/office/drawing/2014/main" id="{F8D38719-719E-4363-B145-C5BC3C56277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2982" y="803237"/>
            <a:ext cx="2544664" cy="6054763"/>
          </a:xfrm>
          <a:prstGeom prst="rect">
            <a:avLst/>
          </a:prstGeom>
          <a:noFill/>
          <a:ln>
            <a:noFill/>
          </a:ln>
        </p:spPr>
      </p:pic>
      <p:sp>
        <p:nvSpPr>
          <p:cNvPr id="5" name="Rectangle 4">
            <a:extLst>
              <a:ext uri="{FF2B5EF4-FFF2-40B4-BE49-F238E27FC236}">
                <a16:creationId xmlns:a16="http://schemas.microsoft.com/office/drawing/2014/main" id="{E30EFCC9-ACBA-4F0B-9AE6-4C8703FA1513}"/>
              </a:ext>
            </a:extLst>
          </p:cNvPr>
          <p:cNvSpPr/>
          <p:nvPr/>
        </p:nvSpPr>
        <p:spPr>
          <a:xfrm>
            <a:off x="4920762" y="2903837"/>
            <a:ext cx="6096000" cy="3822841"/>
          </a:xfrm>
          <a:prstGeom prst="rect">
            <a:avLst/>
          </a:prstGeom>
        </p:spPr>
        <p:txBody>
          <a:bodyPr>
            <a:spAutoFit/>
          </a:bodyPr>
          <a:lstStyle/>
          <a:p>
            <a:pPr marL="742950" marR="95250" lvl="1" indent="-285750">
              <a:lnSpc>
                <a:spcPct val="107000"/>
              </a:lnSpc>
              <a:spcBef>
                <a:spcPts val="375"/>
              </a:spcBef>
              <a:spcAft>
                <a:spcPts val="375"/>
              </a:spcAft>
              <a:buSzPts val="1000"/>
              <a:buFont typeface="Courier New" panose="02070309020205020404" pitchFamily="49" charset="0"/>
              <a:buChar char="o"/>
              <a:tabLst>
                <a:tab pos="914400" algn="l"/>
              </a:tabLst>
            </a:pP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Locate Web sites offering Zip and or Postal Code information that can be readily scraped.</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marL="742950" marR="95250" lvl="1" indent="-285750">
              <a:lnSpc>
                <a:spcPct val="107000"/>
              </a:lnSpc>
              <a:spcBef>
                <a:spcPts val="375"/>
              </a:spcBef>
              <a:spcAft>
                <a:spcPts val="375"/>
              </a:spcAft>
              <a:buSzPts val="1000"/>
              <a:buFont typeface="Courier New" panose="02070309020205020404" pitchFamily="49" charset="0"/>
              <a:buChar char="o"/>
              <a:tabLst>
                <a:tab pos="914400" algn="l"/>
              </a:tabLst>
            </a:pP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We will use python’s </a:t>
            </a:r>
            <a:r>
              <a:rPr lang="en-US" sz="1200" i="1"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beautifulsoup</a:t>
            </a: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 library to extract postal code lists.</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marL="742950" marR="95250" lvl="1" indent="-285750">
              <a:lnSpc>
                <a:spcPct val="107000"/>
              </a:lnSpc>
              <a:spcBef>
                <a:spcPts val="375"/>
              </a:spcBef>
              <a:spcAft>
                <a:spcPts val="375"/>
              </a:spcAft>
              <a:buSzPts val="1000"/>
              <a:buFont typeface="Courier New" panose="02070309020205020404" pitchFamily="49" charset="0"/>
              <a:buChar char="o"/>
              <a:tabLst>
                <a:tab pos="914400" algn="l"/>
              </a:tabLst>
            </a:pP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Then, we will get the geographical coordinates (latitude and longitude) so we can use them to query the Foursquare API database.</a:t>
            </a:r>
            <a:r>
              <a:rPr lang="fr-FR" sz="1200" b="1" dirty="0">
                <a:solidFill>
                  <a:srgbClr val="FF0033"/>
                </a:solidFill>
                <a:latin typeface="Calibri" panose="020F0502020204030204" pitchFamily="34" charset="0"/>
                <a:ea typeface="Times New Roman" panose="02020603050405020304" pitchFamily="18" charset="0"/>
                <a:cs typeface="Calibri" panose="020F0502020204030204" pitchFamily="34" charset="0"/>
                <a:hlinkClick r:id="rId4"/>
              </a:rPr>
              <a:t>[1]</a:t>
            </a:r>
            <a:r>
              <a:rPr lang="fr-FR"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 A </a:t>
            </a:r>
            <a:r>
              <a:rPr lang="fr-FR" sz="1200" i="1"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geocoder</a:t>
            </a:r>
            <a:r>
              <a:rPr lang="fr-FR"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 </a:t>
            </a:r>
            <a:r>
              <a:rPr lang="fr-FR" sz="1200"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will</a:t>
            </a:r>
            <a:r>
              <a:rPr lang="fr-FR"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 </a:t>
            </a:r>
            <a:r>
              <a:rPr lang="fr-FR" sz="1200"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allow</a:t>
            </a:r>
            <a:r>
              <a:rPr lang="fr-FR"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 us to do </a:t>
            </a:r>
            <a:r>
              <a:rPr lang="fr-FR" sz="1200"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so</a:t>
            </a:r>
            <a:r>
              <a:rPr lang="fr-FR"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marL="742950" marR="95250" lvl="1" indent="-285750">
              <a:lnSpc>
                <a:spcPct val="107000"/>
              </a:lnSpc>
              <a:spcBef>
                <a:spcPts val="375"/>
              </a:spcBef>
              <a:spcAft>
                <a:spcPts val="375"/>
              </a:spcAft>
              <a:buSzPts val="1000"/>
              <a:buFont typeface="Courier New" panose="02070309020205020404" pitchFamily="49" charset="0"/>
              <a:buChar char="o"/>
              <a:tabLst>
                <a:tab pos="914400" algn="l"/>
              </a:tabLst>
            </a:pP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We will then be able to load this information into a pandas </a:t>
            </a:r>
            <a:r>
              <a:rPr lang="en-US" sz="1200"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dataframe</a:t>
            </a: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 then using </a:t>
            </a:r>
            <a:r>
              <a:rPr lang="en-US" sz="1200" i="1" dirty="0">
                <a:solidFill>
                  <a:srgbClr val="333333"/>
                </a:solidFill>
                <a:latin typeface="Calibri" panose="020F0502020204030204" pitchFamily="34" charset="0"/>
                <a:ea typeface="Times New Roman" panose="02020603050405020304" pitchFamily="18" charset="0"/>
                <a:cs typeface="Calibri" panose="020F0502020204030204" pitchFamily="34" charset="0"/>
              </a:rPr>
              <a:t>folium</a:t>
            </a: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 we will visualize each city’s </a:t>
            </a:r>
            <a:r>
              <a:rPr lang="en-US" sz="1200"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neighbourhoods</a:t>
            </a: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 on the map.</a:t>
            </a:r>
            <a:r>
              <a:rPr lang="fr-FR" sz="1200" b="1" dirty="0">
                <a:solidFill>
                  <a:srgbClr val="FF0033"/>
                </a:solidFill>
                <a:latin typeface="Calibri" panose="020F0502020204030204" pitchFamily="34" charset="0"/>
                <a:ea typeface="Times New Roman" panose="02020603050405020304" pitchFamily="18" charset="0"/>
                <a:cs typeface="Calibri" panose="020F0502020204030204" pitchFamily="34" charset="0"/>
                <a:hlinkClick r:id="rId5"/>
              </a:rPr>
              <a:t>[2]</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marL="742950" marR="95250" lvl="1" indent="-285750">
              <a:lnSpc>
                <a:spcPct val="107000"/>
              </a:lnSpc>
              <a:spcBef>
                <a:spcPts val="375"/>
              </a:spcBef>
              <a:spcAft>
                <a:spcPts val="375"/>
              </a:spcAft>
              <a:buSzPts val="1000"/>
              <a:buFont typeface="Courier New" panose="02070309020205020404" pitchFamily="49" charset="0"/>
              <a:buChar char="o"/>
              <a:tabLst>
                <a:tab pos="914400" algn="l"/>
              </a:tabLst>
            </a:pP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Load Foursquare data for all Zip Codes in Philadelphia and all Postal Codes in Toronto.</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333333"/>
                </a:solidFill>
                <a:latin typeface="Calibri" panose="020F0502020204030204" pitchFamily="34" charset="0"/>
                <a:ea typeface="Times New Roman" panose="02020603050405020304" pitchFamily="18" charset="0"/>
              </a:rPr>
              <a:t>Using the Foursquare API, we will subsequently get the top 100 venues that are within a radius of 500 meters from the center point of each Zip or Postal Code. We do this by making API calls to Foursquare, passing the geographical coordinates until we are done via a Python loop. Foursquare then returns venue data to us in a JSON format, and we extract the venue name, category, latitude, and longitude. With these data, we will be able to check to see how many venues were returned for each </a:t>
            </a:r>
            <a:r>
              <a:rPr lang="en-US" sz="1200" dirty="0" err="1">
                <a:solidFill>
                  <a:srgbClr val="333333"/>
                </a:solidFill>
                <a:latin typeface="Calibri" panose="020F0502020204030204" pitchFamily="34" charset="0"/>
                <a:ea typeface="Times New Roman" panose="02020603050405020304" pitchFamily="18" charset="0"/>
              </a:rPr>
              <a:t>neighbourhood</a:t>
            </a:r>
            <a:r>
              <a:rPr lang="en-US" sz="1200" dirty="0">
                <a:solidFill>
                  <a:srgbClr val="333333"/>
                </a:solidFill>
                <a:latin typeface="Calibri" panose="020F0502020204030204" pitchFamily="34" charset="0"/>
                <a:ea typeface="Times New Roman" panose="02020603050405020304" pitchFamily="18" charset="0"/>
              </a:rPr>
              <a:t> and to tally up the number of (somewhat)</a:t>
            </a:r>
            <a:r>
              <a:rPr lang="en-US" sz="1200" b="1" dirty="0">
                <a:solidFill>
                  <a:srgbClr val="FF0033"/>
                </a:solidFill>
                <a:latin typeface="Calibri" panose="020F0502020204030204" pitchFamily="34" charset="0"/>
                <a:ea typeface="Times New Roman" panose="02020603050405020304" pitchFamily="18" charset="0"/>
                <a:hlinkClick r:id="rId4"/>
              </a:rPr>
              <a:t>[3]</a:t>
            </a:r>
            <a:r>
              <a:rPr lang="en-US" sz="1200" dirty="0">
                <a:solidFill>
                  <a:srgbClr val="333333"/>
                </a:solidFill>
                <a:latin typeface="Calibri" panose="020F0502020204030204" pitchFamily="34" charset="0"/>
                <a:ea typeface="Times New Roman" panose="02020603050405020304" pitchFamily="18" charset="0"/>
              </a:rPr>
              <a:t> unique categories can be curated from all the returned venues</a:t>
            </a:r>
            <a:endParaRPr lang="fr-FR" dirty="0"/>
          </a:p>
        </p:txBody>
      </p:sp>
      <p:sp>
        <p:nvSpPr>
          <p:cNvPr id="6" name="Rectangle 5">
            <a:extLst>
              <a:ext uri="{FF2B5EF4-FFF2-40B4-BE49-F238E27FC236}">
                <a16:creationId xmlns:a16="http://schemas.microsoft.com/office/drawing/2014/main" id="{E07E7EBC-D61F-4606-9A13-70D435A2A270}"/>
              </a:ext>
            </a:extLst>
          </p:cNvPr>
          <p:cNvSpPr/>
          <p:nvPr/>
        </p:nvSpPr>
        <p:spPr>
          <a:xfrm>
            <a:off x="5316415" y="901404"/>
            <a:ext cx="6096000" cy="2153731"/>
          </a:xfrm>
          <a:prstGeom prst="rect">
            <a:avLst/>
          </a:prstGeom>
        </p:spPr>
        <p:txBody>
          <a:bodyPr>
            <a:spAutoFit/>
          </a:bodyPr>
          <a:lstStyle/>
          <a:p>
            <a:pPr>
              <a:lnSpc>
                <a:spcPct val="107000"/>
              </a:lnSpc>
              <a:spcAft>
                <a:spcPts val="0"/>
              </a:spcAft>
            </a:pPr>
            <a:r>
              <a:rPr lang="en-US" b="1" dirty="0">
                <a:solidFill>
                  <a:srgbClr val="0000FF"/>
                </a:solidFill>
                <a:latin typeface="Calibri" panose="020F0502020204030204" pitchFamily="34" charset="0"/>
                <a:ea typeface="Times New Roman" panose="02020603050405020304" pitchFamily="18" charset="0"/>
                <a:cs typeface="Calibri" panose="020F0502020204030204" pitchFamily="34" charset="0"/>
              </a:rPr>
              <a:t>Conduct k-means clustering</a:t>
            </a:r>
            <a:r>
              <a:rPr lang="en-US" dirty="0">
                <a:solidFill>
                  <a:srgbClr val="111111"/>
                </a:solidFill>
                <a:latin typeface="Calibri" panose="020F0502020204030204" pitchFamily="34" charset="0"/>
                <a:ea typeface="Times New Roman" panose="02020603050405020304" pitchFamily="18" charset="0"/>
                <a:cs typeface="Calibri" panose="020F0502020204030204" pitchFamily="34" charset="0"/>
              </a:rPr>
              <a:t>, using the mean frequency of occurrence of each venue category to create a centroid for each postal code. The k-means clustering algorithm identifies k number of centroids, and then allocates every data point to the nearest cluster, while keeping the centroids as distinct as possible.</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333333"/>
                </a:solidFill>
                <a:latin typeface="Calibri" panose="020F0502020204030204" pitchFamily="34" charset="0"/>
                <a:ea typeface="Times New Roman" panose="02020603050405020304" pitchFamily="18" charset="0"/>
                <a:cs typeface="Calibri" panose="020F0502020204030204" pitchFamily="34" charset="0"/>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145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A341FDA0-EE59-4742-9FBE-72F77579F9CA}"/>
              </a:ext>
            </a:extLst>
          </p:cNvPr>
          <p:cNvSpPr>
            <a:spLocks noChangeArrowheads="1"/>
          </p:cNvSpPr>
          <p:nvPr/>
        </p:nvSpPr>
        <p:spPr bwMode="auto">
          <a:xfrm>
            <a:off x="109966" y="280011"/>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200" b="1" i="0" u="sng"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Results</a:t>
            </a:r>
            <a:br>
              <a:rPr kumimoji="0" lang="en-US" altLang="fr-FR" sz="12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br>
            <a:r>
              <a:rPr kumimoji="0" lang="en-US" altLang="fr-FR" sz="1200" b="1" i="1"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map depicts the five clusters identified by the analysis, on a map generated using </a:t>
            </a:r>
            <a:r>
              <a:rPr kumimoji="0" lang="en-US" altLang="fr-FR" sz="1200" b="1" i="1"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Nominatim</a:t>
            </a:r>
            <a:r>
              <a:rPr kumimoji="0" lang="en-US" altLang="fr-FR" sz="1200" b="1" i="1"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openstreetmap.org library.</a:t>
            </a:r>
            <a:br>
              <a:rPr kumimoji="0" lang="en-US" altLang="fr-FR" sz="12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br>
            <a:br>
              <a:rPr kumimoji="0" lang="en-US" altLang="fr-FR" sz="12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br>
            <a:endParaRPr kumimoji="0" lang="en-US" altLang="fr-FR" sz="1800" b="0" i="0" u="none" strike="noStrike" cap="none" normalizeH="0" baseline="0" dirty="0">
              <a:ln>
                <a:noFill/>
              </a:ln>
              <a:solidFill>
                <a:schemeClr val="tx1"/>
              </a:solidFill>
              <a:effectLst/>
              <a:latin typeface="Arial" panose="020B0604020202020204" pitchFamily="34" charset="0"/>
            </a:endParaRPr>
          </a:p>
        </p:txBody>
      </p:sp>
      <p:pic>
        <p:nvPicPr>
          <p:cNvPr id="1028" name="Image 4" descr="PhillyClusters2">
            <a:hlinkClick r:id="rId2"/>
            <a:extLst>
              <a:ext uri="{FF2B5EF4-FFF2-40B4-BE49-F238E27FC236}">
                <a16:creationId xmlns:a16="http://schemas.microsoft.com/office/drawing/2014/main" id="{2DCCE5C9-4CE1-43C5-95C8-4901AC748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31" y="872699"/>
            <a:ext cx="5761038" cy="34591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1D9E92CF-E90E-4696-9AD0-377613A46E83}"/>
              </a:ext>
            </a:extLst>
          </p:cNvPr>
          <p:cNvSpPr>
            <a:spLocks noChangeArrowheads="1"/>
          </p:cNvSpPr>
          <p:nvPr/>
        </p:nvSpPr>
        <p:spPr bwMode="auto">
          <a:xfrm>
            <a:off x="0" y="3500865"/>
            <a:ext cx="21993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fr-FR" sz="12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br>
            <a:br>
              <a:rPr kumimoji="0" lang="en-US" altLang="fr-FR" sz="12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br>
            <a:br>
              <a:rPr kumimoji="0" lang="en-US" altLang="fr-FR" sz="12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br>
            <a:r>
              <a:rPr kumimoji="0" lang="en-US" altLang="fr-FR" sz="12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54C3531E-C6DD-4223-9179-1935C444A675}"/>
              </a:ext>
            </a:extLst>
          </p:cNvPr>
          <p:cNvSpPr/>
          <p:nvPr/>
        </p:nvSpPr>
        <p:spPr>
          <a:xfrm>
            <a:off x="620619" y="4467350"/>
            <a:ext cx="8945412" cy="646331"/>
          </a:xfrm>
          <a:prstGeom prst="rect">
            <a:avLst/>
          </a:prstGeom>
        </p:spPr>
        <p:txBody>
          <a:bodyPr wrap="square">
            <a:spAutoFit/>
          </a:bodyPr>
          <a:lstStyle/>
          <a:p>
            <a:pPr lvl="0" eaLnBrk="0" fontAlgn="base" hangingPunct="0">
              <a:spcBef>
                <a:spcPct val="0"/>
              </a:spcBef>
              <a:spcAft>
                <a:spcPct val="0"/>
              </a:spcAft>
            </a:pPr>
            <a:r>
              <a:rPr lang="en-US" altLang="fr-FR" b="1" i="1" dirty="0">
                <a:solidFill>
                  <a:srgbClr val="000000"/>
                </a:solidFill>
                <a:latin typeface="Calibri" panose="020F0502020204030204" pitchFamily="34" charset="0"/>
                <a:ea typeface="Times New Roman" panose="02020603050405020304" pitchFamily="18" charset="0"/>
                <a:cs typeface="Calibri" panose="020F0502020204030204" pitchFamily="34" charset="0"/>
              </a:rPr>
              <a:t>When we look more closely at Chestnut Hill (Zip code 19118), this is the mix of venues we find.</a:t>
            </a:r>
            <a:endParaRPr lang="fr-FR" altLang="fr-FR" sz="1050" dirty="0"/>
          </a:p>
        </p:txBody>
      </p:sp>
    </p:spTree>
    <p:extLst>
      <p:ext uri="{BB962C8B-B14F-4D97-AF65-F5344CB8AC3E}">
        <p14:creationId xmlns:p14="http://schemas.microsoft.com/office/powerpoint/2010/main" val="283218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13576FF-751D-4E72-8CD6-D2BC3F3BCE0E}"/>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2049" name="Image 3" descr="CHillSpots">
            <a:hlinkClick r:id="rId2"/>
            <a:extLst>
              <a:ext uri="{FF2B5EF4-FFF2-40B4-BE49-F238E27FC236}">
                <a16:creationId xmlns:a16="http://schemas.microsoft.com/office/drawing/2014/main" id="{D70A1008-868B-48D3-989D-AB2C3FB309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7200"/>
            <a:ext cx="2865438" cy="4816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2E5A5AC-40DF-427F-B344-DF863557BB65}"/>
              </a:ext>
            </a:extLst>
          </p:cNvPr>
          <p:cNvSpPr>
            <a:spLocks noChangeArrowheads="1"/>
          </p:cNvSpPr>
          <p:nvPr/>
        </p:nvSpPr>
        <p:spPr bwMode="auto">
          <a:xfrm>
            <a:off x="167054" y="5368250"/>
            <a:ext cx="3754315"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2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fr-FR" altLang="fr-F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200" b="1" i="1"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Which should not in any way imply that the clustering process I used should be determinative. See what these clusters look like on a map, below.</a:t>
            </a:r>
            <a:endParaRPr kumimoji="0" lang="en-US" altLang="fr-FR" sz="1800" b="0" i="0" u="none" strike="noStrike" cap="none" normalizeH="0" baseline="0" dirty="0">
              <a:ln>
                <a:noFill/>
              </a:ln>
              <a:solidFill>
                <a:schemeClr val="tx1"/>
              </a:solidFill>
              <a:effectLst/>
              <a:latin typeface="Arial" panose="020B0604020202020204" pitchFamily="34" charset="0"/>
            </a:endParaRPr>
          </a:p>
        </p:txBody>
      </p:sp>
      <p:pic>
        <p:nvPicPr>
          <p:cNvPr id="6" name="Image 5" descr="Philazips2">
            <a:hlinkClick r:id="rId4"/>
            <a:extLst>
              <a:ext uri="{FF2B5EF4-FFF2-40B4-BE49-F238E27FC236}">
                <a16:creationId xmlns:a16="http://schemas.microsoft.com/office/drawing/2014/main" id="{EFCEB483-C64A-4D03-B5B5-E13E5C4849B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275385" y="680025"/>
            <a:ext cx="4870938" cy="4217289"/>
          </a:xfrm>
          <a:prstGeom prst="rect">
            <a:avLst/>
          </a:prstGeom>
          <a:noFill/>
          <a:ln>
            <a:noFill/>
          </a:ln>
        </p:spPr>
      </p:pic>
      <p:sp>
        <p:nvSpPr>
          <p:cNvPr id="5" name="Rectangle 4">
            <a:extLst>
              <a:ext uri="{FF2B5EF4-FFF2-40B4-BE49-F238E27FC236}">
                <a16:creationId xmlns:a16="http://schemas.microsoft.com/office/drawing/2014/main" id="{393448EA-6B92-4F69-B6F3-6AA97046F113}"/>
              </a:ext>
            </a:extLst>
          </p:cNvPr>
          <p:cNvSpPr/>
          <p:nvPr/>
        </p:nvSpPr>
        <p:spPr>
          <a:xfrm>
            <a:off x="6312450" y="5544323"/>
            <a:ext cx="4695519" cy="478849"/>
          </a:xfrm>
          <a:prstGeom prst="rect">
            <a:avLst/>
          </a:prstGeom>
        </p:spPr>
        <p:txBody>
          <a:bodyPr wrap="square">
            <a:spAutoFit/>
          </a:bodyPr>
          <a:lstStyle/>
          <a:p>
            <a:pPr>
              <a:lnSpc>
                <a:spcPct val="107000"/>
              </a:lnSpc>
              <a:spcBef>
                <a:spcPts val="750"/>
              </a:spcBef>
              <a:spcAft>
                <a:spcPts val="750"/>
              </a:spcAft>
            </a:pPr>
            <a:r>
              <a:rPr lang="en-US" sz="1200" b="1" i="1" dirty="0">
                <a:solidFill>
                  <a:srgbClr val="333333"/>
                </a:solidFill>
                <a:latin typeface="Calibri" panose="020F0502020204030204" pitchFamily="34" charset="0"/>
                <a:ea typeface="Times New Roman" panose="02020603050405020304" pitchFamily="18" charset="0"/>
                <a:cs typeface="Calibri" panose="020F0502020204030204" pitchFamily="34" charset="0"/>
              </a:rPr>
              <a:t>Certainly, it would seem, there are neighborhoods in Toronto with a similar range of venues.</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10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945113-3A08-40F7-AA7D-955F934E1788}"/>
              </a:ext>
            </a:extLst>
          </p:cNvPr>
          <p:cNvSpPr/>
          <p:nvPr/>
        </p:nvSpPr>
        <p:spPr>
          <a:xfrm>
            <a:off x="964223" y="1414943"/>
            <a:ext cx="6096000" cy="4841582"/>
          </a:xfrm>
          <a:prstGeom prst="rect">
            <a:avLst/>
          </a:prstGeom>
        </p:spPr>
        <p:txBody>
          <a:bodyPr>
            <a:spAutoFit/>
          </a:bodyPr>
          <a:lstStyle/>
          <a:p>
            <a:pPr>
              <a:lnSpc>
                <a:spcPct val="107000"/>
              </a:lnSpc>
              <a:spcAft>
                <a:spcPts val="750"/>
              </a:spcAft>
            </a:pP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Relocation analysis is serious business, and this data collection/analysis process is a good beginning. Going forward, I plan to use it as a jumping off point for looking at </a:t>
            </a:r>
            <a:r>
              <a:rPr lang="en-US" sz="1200"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neighbourhoods</a:t>
            </a: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 using units of measurement (e.g., the Census block group that are more stable and are linked with larger data sets like the Economic Census, as well as differences in governance, etc. - which are a function of differences between Canada and the US. One thing I know and like very much is Canada's approach to immigration (in other words, it is good for society, the economy, the wellbeing of all and should be encouraged).</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Still, I did find a partial answer to my question of where I would want to live/work if I moved to Toronto. "Old Toronto" looks very attractive to me for so many reasons - not the least of which is the presence of the University nearby. Thriving educational institutions are essential to a good economy - especially if the type of work one does is cognitive in nature, as is the case for me. This is a pretty large area and includes a broad variety of </a:t>
            </a:r>
            <a:r>
              <a:rPr lang="en-US" sz="1200"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neighbourhoods</a:t>
            </a: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750"/>
              </a:spcBef>
              <a:spcAft>
                <a:spcPts val="750"/>
              </a:spcAft>
            </a:pP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One of the analyses I conducted was to look at the mix of venues in my own </a:t>
            </a:r>
            <a:r>
              <a:rPr lang="en-US" sz="1200"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neighbourhood</a:t>
            </a: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 then sort the Toronto data to see which among the </a:t>
            </a:r>
            <a:r>
              <a:rPr lang="en-US" sz="1200"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neighbourhoods</a:t>
            </a: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 covered in our class's work was most similar to my own. One thing I noticed: Chestnut Hill likes food, and parks! There are several ice cream </a:t>
            </a:r>
            <a:r>
              <a:rPr lang="en-US" sz="1200"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parlours</a:t>
            </a: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 and bakeries a farmer's market, and two of the three grocery stores are organic. There are numerous parks, one of which is among the largest in the US, and there are two light commuter rail lines. Among the Toronto Postal Codes covered by our analysis of Foursquare venues, the Toronto </a:t>
            </a:r>
            <a:r>
              <a:rPr lang="en-US" sz="1200"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neighbourhoods</a:t>
            </a:r>
            <a:r>
              <a:rPr lang="en-US"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 called Rosedale, Moore Park," seem to have the qualities I would seek. Yes, more research is required, but Data Science has given me more and better tools. </a:t>
            </a:r>
            <a:r>
              <a:rPr lang="fr-FR"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This </a:t>
            </a:r>
            <a:r>
              <a:rPr lang="fr-FR" sz="1200"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is</a:t>
            </a:r>
            <a:r>
              <a:rPr lang="fr-FR"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 </a:t>
            </a:r>
            <a:r>
              <a:rPr lang="fr-FR" sz="1200"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just</a:t>
            </a:r>
            <a:r>
              <a:rPr lang="fr-FR"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 the </a:t>
            </a:r>
            <a:r>
              <a:rPr lang="fr-FR" sz="1200"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beginning</a:t>
            </a:r>
            <a:r>
              <a:rPr lang="fr-FR" sz="1200" dirty="0">
                <a:solidFill>
                  <a:srgbClr val="333333"/>
                </a:solidFill>
                <a:latin typeface="Calibri" panose="020F0502020204030204" pitchFamily="34" charset="0"/>
                <a:ea typeface="Times New Roman" panose="02020603050405020304" pitchFamily="18" charset="0"/>
                <a:cs typeface="Calibri" panose="020F0502020204030204" pitchFamily="34" charset="0"/>
              </a:rPr>
              <a: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200" dirty="0">
                <a:latin typeface="Calibri" panose="020F0502020204030204" pitchFamily="34" charset="0"/>
                <a:ea typeface="Calibri" panose="020F0502020204030204" pitchFamily="34" charset="0"/>
                <a:cs typeface="Calibri" panose="020F0502020204030204" pitchFamily="34" charset="0"/>
              </a:rPr>
              <a:t>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84220647-0EBF-4F4C-B51F-3E99F1539CA9}"/>
              </a:ext>
            </a:extLst>
          </p:cNvPr>
          <p:cNvSpPr/>
          <p:nvPr/>
        </p:nvSpPr>
        <p:spPr>
          <a:xfrm>
            <a:off x="964223" y="413699"/>
            <a:ext cx="1757212" cy="375552"/>
          </a:xfrm>
          <a:prstGeom prst="rect">
            <a:avLst/>
          </a:prstGeom>
        </p:spPr>
        <p:txBody>
          <a:bodyPr wrap="none">
            <a:spAutoFit/>
          </a:bodyPr>
          <a:lstStyle/>
          <a:p>
            <a:pPr marL="342900" marR="95250" lvl="0" indent="-342900">
              <a:lnSpc>
                <a:spcPct val="107000"/>
              </a:lnSpc>
              <a:spcBef>
                <a:spcPts val="750"/>
              </a:spcBef>
              <a:spcAft>
                <a:spcPts val="750"/>
              </a:spcAft>
              <a:buSzPts val="1000"/>
              <a:buFont typeface="Symbol" panose="05050102010706020507" pitchFamily="18" charset="2"/>
              <a:buChar char=""/>
              <a:tabLst>
                <a:tab pos="457200" algn="l"/>
              </a:tabLst>
            </a:pPr>
            <a:r>
              <a:rPr lang="fr-FR" b="1" dirty="0">
                <a:solidFill>
                  <a:srgbClr val="0000FF"/>
                </a:solidFill>
                <a:latin typeface="Calibri" panose="020F0502020204030204" pitchFamily="34" charset="0"/>
                <a:ea typeface="Times New Roman" panose="02020603050405020304" pitchFamily="18" charset="0"/>
                <a:cs typeface="Calibri" panose="020F0502020204030204" pitchFamily="34" charset="0"/>
                <a:hlinkClick r:id="rId2"/>
              </a:rPr>
              <a:t>Conclusions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5735754"/>
      </p:ext>
    </p:extLst>
  </p:cSld>
  <p:clrMapOvr>
    <a:masterClrMapping/>
  </p:clrMapOvr>
</p:sld>
</file>

<file path=ppt/theme/theme1.xml><?xml version="1.0" encoding="utf-8"?>
<a:theme xmlns:a="http://schemas.openxmlformats.org/drawingml/2006/main" name="Thème Off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7542834_TF88930311" id="{3C9A0D3D-CCBF-49EA-B46C-8ADBCE79F63F}" vid="{35096C07-4F9C-486C-8464-3BC7226195D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guidée par les données, à partir de 24Slides</Template>
  <TotalTime>0</TotalTime>
  <Words>539</Words>
  <Application>Microsoft Office PowerPoint</Application>
  <PresentationFormat>Grand écran</PresentationFormat>
  <Paragraphs>23</Paragraphs>
  <Slides>5</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Arial</vt:lpstr>
      <vt:lpstr>Calibri</vt:lpstr>
      <vt:lpstr>Century Gothic</vt:lpstr>
      <vt:lpstr>Courier New</vt:lpstr>
      <vt:lpstr>Segoe UI Light</vt:lpstr>
      <vt:lpstr>Symbol</vt:lpstr>
      <vt:lpstr>Thème Office</vt:lpstr>
      <vt:lpstr>Diapositive 1</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2020-04-15T19:35:36Z</dcterms:created>
  <dcterms:modified xsi:type="dcterms:W3CDTF">2020-04-15T19:44:51Z</dcterms:modified>
</cp:coreProperties>
</file>