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545" r:id="rId3"/>
    <p:sldId id="528" r:id="rId4"/>
    <p:sldId id="529" r:id="rId5"/>
    <p:sldId id="542" r:id="rId6"/>
    <p:sldId id="530" r:id="rId7"/>
    <p:sldId id="546" r:id="rId8"/>
    <p:sldId id="532" r:id="rId9"/>
    <p:sldId id="531" r:id="rId10"/>
    <p:sldId id="544" r:id="rId11"/>
    <p:sldId id="533" r:id="rId12"/>
    <p:sldId id="534" r:id="rId13"/>
    <p:sldId id="535" r:id="rId14"/>
    <p:sldId id="536" r:id="rId15"/>
    <p:sldId id="537" r:id="rId16"/>
    <p:sldId id="539" r:id="rId17"/>
    <p:sldId id="540" r:id="rId18"/>
    <p:sldId id="541" r:id="rId19"/>
    <p:sldId id="543" r:id="rId20"/>
    <p:sldId id="54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>
      <p:cViewPr varScale="1">
        <p:scale>
          <a:sx n="67" d="100"/>
          <a:sy n="67" d="100"/>
        </p:scale>
        <p:origin x="12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09828-C3F3-4110-94FF-36ADEFC13107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7DB2-5DF9-4717-A06F-6D23946667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2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8EED294-5A4C-492B-9D20-F5E7AADA09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46B2CEB-E9EF-4DCC-9C5E-C9F6F2206479}"/>
              </a:ext>
            </a:extLst>
          </p:cNvPr>
          <p:cNvCxnSpPr/>
          <p:nvPr userDrawn="1"/>
        </p:nvCxnSpPr>
        <p:spPr>
          <a:xfrm>
            <a:off x="436563" y="4622800"/>
            <a:ext cx="8383587" cy="0"/>
          </a:xfrm>
          <a:prstGeom prst="line">
            <a:avLst/>
          </a:prstGeom>
          <a:ln>
            <a:solidFill>
              <a:srgbClr val="CF0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3">
            <a:extLst>
              <a:ext uri="{FF2B5EF4-FFF2-40B4-BE49-F238E27FC236}">
                <a16:creationId xmlns:a16="http://schemas.microsoft.com/office/drawing/2014/main" id="{03EFF76C-B22E-4EC3-9101-17E3D05333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219700" y="1628775"/>
            <a:ext cx="3429000" cy="728663"/>
            <a:chOff x="4495861" y="1534661"/>
            <a:chExt cx="3231649" cy="608413"/>
          </a:xfrm>
        </p:grpSpPr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C568F907-181B-4B23-930C-A4483E2E2709}"/>
                </a:ext>
              </a:extLst>
            </p:cNvPr>
            <p:cNvSpPr/>
            <p:nvPr/>
          </p:nvSpPr>
          <p:spPr>
            <a:xfrm>
              <a:off x="4495861" y="1546591"/>
              <a:ext cx="3231649" cy="55008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" name="组合 10">
              <a:extLst>
                <a:ext uri="{FF2B5EF4-FFF2-40B4-BE49-F238E27FC236}">
                  <a16:creationId xmlns:a16="http://schemas.microsoft.com/office/drawing/2014/main" id="{72101BD0-F3BA-466E-8A96-2885D677D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61" y="1534661"/>
              <a:ext cx="3231649" cy="608413"/>
              <a:chOff x="4281547" y="1534661"/>
              <a:chExt cx="3231649" cy="608413"/>
            </a:xfrm>
          </p:grpSpPr>
          <p:sp>
            <p:nvSpPr>
              <p:cNvPr id="7" name="矩形 16">
                <a:extLst>
                  <a:ext uri="{FF2B5EF4-FFF2-40B4-BE49-F238E27FC236}">
                    <a16:creationId xmlns:a16="http://schemas.microsoft.com/office/drawing/2014/main" id="{0C9C8290-2BD5-4AD8-B32E-5E4F21EE4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547" y="1534661"/>
                <a:ext cx="3231649" cy="43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Better Man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17">
                <a:extLst>
                  <a:ext uri="{FF2B5EF4-FFF2-40B4-BE49-F238E27FC236}">
                    <a16:creationId xmlns:a16="http://schemas.microsoft.com/office/drawing/2014/main" id="{72CA0DB6-0C9C-4785-9E05-45082F8A6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982" y="1774580"/>
                <a:ext cx="1149031" cy="368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 be a 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" name="TextBox 13">
            <a:extLst>
              <a:ext uri="{FF2B5EF4-FFF2-40B4-BE49-F238E27FC236}">
                <a16:creationId xmlns:a16="http://schemas.microsoft.com/office/drawing/2014/main" id="{F55B6158-978A-405E-BCDF-6427A8BCB3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04025" y="6140450"/>
            <a:ext cx="2171700" cy="4778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互联网专业教育研究院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华信智原教育技术有限公司</a:t>
            </a:r>
            <a:endParaRPr lang="en-US" altLang="zh-CN" sz="1200" b="1" dirty="0">
              <a:solidFill>
                <a:srgbClr val="5957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>
            <a:extLst>
              <a:ext uri="{FF2B5EF4-FFF2-40B4-BE49-F238E27FC236}">
                <a16:creationId xmlns:a16="http://schemas.microsoft.com/office/drawing/2014/main" id="{FCC3AC09-9EDF-485E-9086-E6841B4A6AC4}"/>
              </a:ext>
            </a:extLst>
          </p:cNvPr>
          <p:cNvSpPr/>
          <p:nvPr userDrawn="1"/>
        </p:nvSpPr>
        <p:spPr bwMode="auto">
          <a:xfrm>
            <a:off x="6875463" y="5854700"/>
            <a:ext cx="973137" cy="252413"/>
          </a:xfrm>
          <a:prstGeom prst="roundRect">
            <a:avLst/>
          </a:prstGeom>
          <a:solidFill>
            <a:srgbClr val="595758"/>
          </a:solidFill>
          <a:ln>
            <a:noFill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  V 1.0</a:t>
            </a:r>
            <a:endParaRPr lang="zh-CN" altLang="en-US" sz="12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64B40D4-B7E4-493A-96D9-7A36CF1B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3540128"/>
            <a:ext cx="7337424" cy="1470025"/>
          </a:xfrm>
          <a:noFill/>
        </p:spPr>
        <p:txBody>
          <a:bodyPr>
            <a:normAutofit/>
          </a:bodyPr>
          <a:lstStyle>
            <a:lvl1pPr algn="l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9B27AA3F-83E7-4B9D-99FF-6CD49CB3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034F4AA4-8D98-4B2E-AA68-A04CF01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414F04EC-70C2-4E45-A6B8-12AB2A92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27680D-7C8A-486B-9C1F-E747BD87A0C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168504A-4285-46C1-98B8-064169B7CFC7}"/>
              </a:ext>
            </a:extLst>
          </p:cNvPr>
          <p:cNvCxnSpPr/>
          <p:nvPr userDrawn="1"/>
        </p:nvCxnSpPr>
        <p:spPr>
          <a:xfrm>
            <a:off x="0" y="490538"/>
            <a:ext cx="9144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03D41D6-D22B-4B31-B715-FC916D9ABFEF}"/>
              </a:ext>
            </a:extLst>
          </p:cNvPr>
          <p:cNvSpPr/>
          <p:nvPr userDrawn="1"/>
        </p:nvSpPr>
        <p:spPr>
          <a:xfrm>
            <a:off x="7019925" y="6581775"/>
            <a:ext cx="2124075" cy="2762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知而获智，智达高远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4654403-6A37-4195-9CA1-FF24B5CA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224" y="239103"/>
            <a:ext cx="2300062" cy="523220"/>
          </a:xfrm>
          <a:prstGeom prst="rect">
            <a:avLst/>
          </a:prstGeom>
          <a:solidFill>
            <a:srgbClr val="F5F5F5"/>
          </a:solidFill>
        </p:spPr>
        <p:txBody>
          <a:bodyPr>
            <a:spAutoFit/>
          </a:bodyPr>
          <a:lstStyle>
            <a:lvl1pPr>
              <a:defRPr sz="2800" b="1">
                <a:solidFill>
                  <a:srgbClr val="59575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E8311A4-2892-4E76-98BE-B2AB1BB0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30188"/>
            <a:ext cx="413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">
            <a:extLst>
              <a:ext uri="{FF2B5EF4-FFF2-40B4-BE49-F238E27FC236}">
                <a16:creationId xmlns:a16="http://schemas.microsoft.com/office/drawing/2014/main" id="{79A742D7-DA20-47E2-AD0A-ECCFB9E980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2" y="2252663"/>
            <a:ext cx="8280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B6D0F87-360B-4222-8E75-DE701522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B5ACEE42-3D64-447A-A35F-95C86C09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5E5B90D-0D4F-4996-B27D-1B5815A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E5756B-B3EB-46A6-A3D0-3DCBFADDF4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35838;&#31243;&#25991;&#26723;/Java&#27880;&#35299;.do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CEC3-40FA-4116-9A02-67495B3F5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枚举和注解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二、注解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016793"/>
            <a:ext cx="7938591" cy="4824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endParaRPr lang="en-US" altLang="zh-CN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内置的基本注解类型（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个）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自定义注解类型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对注解进行注解（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个）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利用反射获取注解信息（在反射部分涉及）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B90E0-0C4B-44F7-9DA5-067BF79D8D46}"/>
              </a:ext>
            </a:extLst>
          </p:cNvPr>
          <p:cNvSpPr txBox="1"/>
          <p:nvPr/>
        </p:nvSpPr>
        <p:spPr>
          <a:xfrm>
            <a:off x="2151931" y="6249565"/>
            <a:ext cx="162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学习参考文档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39103"/>
            <a:ext cx="3956246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注解</a:t>
            </a:r>
            <a:r>
              <a:rPr lang="en-US" altLang="zh-CN" b="1" dirty="0">
                <a:cs typeface="Times New Roman" panose="02020603050405020304" pitchFamily="18" charset="0"/>
              </a:rPr>
              <a:t> (Annotation) </a:t>
            </a:r>
            <a:r>
              <a:rPr lang="zh-CN" altLang="en-US" b="1" dirty="0"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320087" cy="43481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从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JDK 5.0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增加了对元数据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MetaData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的支持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也就是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注解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其实就是代码里的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特殊标记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这些标记可以在编译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类加载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运行时被读取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并执行相应的处理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通过使用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程序员可以在不改变原有逻辑的情况下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在源文件中嵌入一些补充信息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可以像修饰符一样被使用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可用于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修饰包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局部变量的声明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这些信息被保存在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“name=value”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对中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能被用来为程序元素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设置元数据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104" y="239103"/>
            <a:ext cx="3380182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基本的 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847" y="908720"/>
            <a:ext cx="8429625" cy="357187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时要在其前面增加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@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把该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当成一个修饰符使用。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用于修饰它支持的程序元素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三个基本的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@Override: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限定重写父类方法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该注释只能用于方法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@Deprecated: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用于表示某个程序元素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已过时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SuppressWarnings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抑制编译器警告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6136" y="239103"/>
            <a:ext cx="3092150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自定义 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36712"/>
            <a:ext cx="8351838" cy="466566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定义新的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类型使用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@interface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成员变量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定义中以无参数方法的形式来声明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其方法名和返回值定义了该成员的名字和类型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可以在定义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的成员变量时为其指定初始值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指定成员变量的初始值可使用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default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public @interface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MyAnnotation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	      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default “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atwyl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";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}</a:t>
            </a:r>
            <a:endParaRPr lang="zh-CN" altLang="en-US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没有成员定义的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称为标记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包含成员变量的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称为元数据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64" y="239103"/>
            <a:ext cx="3740222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提取 </a:t>
            </a:r>
            <a:r>
              <a:rPr lang="en-US" altLang="zh-CN" b="1" dirty="0">
                <a:cs typeface="Times New Roman" panose="02020603050405020304" pitchFamily="18" charset="0"/>
              </a:rPr>
              <a:t>Annotation </a:t>
            </a:r>
            <a:r>
              <a:rPr lang="zh-CN" altLang="en-US" b="1" dirty="0">
                <a:cs typeface="Times New Roman" panose="02020603050405020304" pitchFamily="18" charset="0"/>
              </a:rPr>
              <a:t>信息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4704"/>
            <a:ext cx="8642350" cy="320675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JDK 5.0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java.lang.reflect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包下新增了 </a:t>
            </a:r>
            <a:r>
              <a:rPr lang="en-US" altLang="zh-CN" sz="2400" b="1" dirty="0" err="1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AnnotatedElement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该接口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代表程序中可以接受注解的程序元素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当一个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类型被定义为运行时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该注释才是运行时可见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文件被载入时保存在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文件中的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才会被虚拟机读取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程序可以调用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AnnotationElement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对象的如下方法来访问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49080"/>
            <a:ext cx="836439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JDK </a:t>
            </a:r>
            <a:r>
              <a:rPr lang="zh-CN" altLang="en-US" b="1" dirty="0">
                <a:cs typeface="Times New Roman" panose="02020603050405020304" pitchFamily="18" charset="0"/>
              </a:rPr>
              <a:t>的元 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68413"/>
            <a:ext cx="8640762" cy="35131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的元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用于修饰其他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Calibri" panose="020F0502020204030204" pitchFamily="34" charset="0"/>
              <a:buChar char="•"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C00000"/>
              </a:buClr>
              <a:buFont typeface="Calibri" panose="020F050202020403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JDK5.0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提供了专门在注解上的注解类型，分别是：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Documented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Inherited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158933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元数据</a:t>
            </a:r>
            <a:endParaRPr lang="en-US" altLang="zh-CN" dirty="0"/>
          </a:p>
          <a:p>
            <a:r>
              <a:rPr lang="en-US" altLang="zh-CN" dirty="0"/>
              <a:t>String name = “</a:t>
            </a:r>
            <a:r>
              <a:rPr lang="en-US" altLang="zh-CN" dirty="0" err="1"/>
              <a:t>atwyl</a:t>
            </a:r>
            <a:r>
              <a:rPr lang="en-US" altLang="zh-CN" dirty="0"/>
              <a:t>”;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39103"/>
            <a:ext cx="3668214" cy="52322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JDK </a:t>
            </a:r>
            <a:r>
              <a:rPr lang="zh-CN" altLang="en-US" b="1" dirty="0">
                <a:cs typeface="Times New Roman" panose="02020603050405020304" pitchFamily="18" charset="0"/>
              </a:rPr>
              <a:t>的元 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668" y="773783"/>
            <a:ext cx="8856663" cy="46656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@Retention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只能用于修饰一个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用于指定该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可以保留多长时间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@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Rentention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包含一个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类型的成员变量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Rentention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时必须为该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成员变量指定值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编译器直接丢弃这种策略的注释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RetentionPolicy.CLASS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编译器将把注释记录在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当运行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程序时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JVM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不会保留注解。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RetentionPolicy.RUNTIME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编译器将把注释记录在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当运行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程序时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, JVM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会保留注释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程序可以通过反射获取该注释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08720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enum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RetentionPolicy</a:t>
            </a:r>
            <a:r>
              <a:rPr lang="en-US" altLang="zh-CN" sz="2400" b="1" dirty="0"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	CLASS,</a:t>
            </a: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	RUNTIME</a:t>
            </a:r>
          </a:p>
          <a:p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42900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RetentionPolicy.SOURCE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b="1" dirty="0">
                <a:cs typeface="Times New Roman" panose="02020603050405020304" pitchFamily="18" charset="0"/>
              </a:rPr>
              <a:t>@interface MyAnnotation1{  }</a:t>
            </a:r>
          </a:p>
          <a:p>
            <a:r>
              <a:rPr lang="en-US" altLang="zh-CN" sz="2800" b="1" dirty="0">
                <a:cs typeface="Times New Roman" panose="02020603050405020304" pitchFamily="18" charset="0"/>
              </a:rPr>
              <a:t>@interface MyAnnotation2{  }</a:t>
            </a:r>
          </a:p>
          <a:p>
            <a:endParaRPr lang="en-US" altLang="zh-CN" sz="2800" b="1" dirty="0"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@Retention(</a:t>
            </a:r>
            <a:r>
              <a:rPr lang="en-US" altLang="zh-CN" sz="28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RetentionPolicy.RUNTIME</a:t>
            </a:r>
            <a:r>
              <a:rPr lang="en-US" altLang="zh-CN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b="1" dirty="0">
                <a:cs typeface="Times New Roman" panose="02020603050405020304" pitchFamily="18" charset="0"/>
              </a:rPr>
              <a:t>@interface MyAnnotation3{  }</a:t>
            </a:r>
            <a:endParaRPr lang="zh-CN" alt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2F0BA7-4335-4EE1-926E-E01A368F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296" y="239103"/>
            <a:ext cx="1651990" cy="523220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6096" y="239103"/>
            <a:ext cx="3452190" cy="52322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JDK </a:t>
            </a:r>
            <a:r>
              <a:rPr lang="zh-CN" altLang="en-US" b="1" dirty="0">
                <a:cs typeface="Times New Roman" panose="02020603050405020304" pitchFamily="18" charset="0"/>
              </a:rPr>
              <a:t>的元 </a:t>
            </a:r>
            <a:r>
              <a:rPr lang="en-US" altLang="zh-CN" b="1" dirty="0">
                <a:cs typeface="Times New Roman" panose="02020603050405020304" pitchFamily="18" charset="0"/>
              </a:rPr>
              <a:t>Annotation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509" y="836712"/>
            <a:ext cx="8462963" cy="4954587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@Target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用于修饰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用于指定被修饰的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能用于修饰哪些程序元素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 @Target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也包含一个名为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的成员变量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@Documented: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用于指定被该元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修饰的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类将被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javadoc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工具提取成文档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Documented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的注解必须设置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Retention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RUNTIME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@Inherited: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被它修饰的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继承性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如果某个类使用了被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@Inherited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修饰的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Annotation,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则其子类将自动具有该注解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实际应用中，使用较少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352" y="239103"/>
            <a:ext cx="1147934" cy="52322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23528" y="1052736"/>
            <a:ext cx="8435975" cy="30527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编写一个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类，使用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Override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注解它的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自定义一个名为“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MyTiger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”的注解类型，它只可以使用在方法上，带一个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属性，然后在第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题中的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类上正确使用。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一、枚举类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99936" y="780256"/>
            <a:ext cx="8388350" cy="423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主要内容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如何自定义枚举类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如何使用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定义枚举类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枚举类的主要方法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Calibri" panose="020F0502020204030204" pitchFamily="34" charset="0"/>
              <a:buChar char="Ω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实现接口的枚举类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8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80728"/>
            <a:ext cx="8535987" cy="244951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之前需要自定义枚举类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 1.5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新增的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用于定义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枚举类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若枚举只有一个成员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则可以作为一种单例模式的实现方式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枚举类的属性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6939" y="1052736"/>
            <a:ext cx="8391525" cy="2879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枚举类对象的属性不应允许被改动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所以应该使用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private final 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修饰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枚举类的使用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private final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修饰的属性应该在构造器中为其赋值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若枚举类显式的定义了带参数的构造器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则在列出枚举值时也必须对应的传入参数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cs typeface="Times New Roman" panose="02020603050405020304" pitchFamily="18" charset="0"/>
              </a:rPr>
              <a:t>Enum</a:t>
            </a:r>
            <a:r>
              <a:rPr lang="zh-CN" altLang="en-US" b="1" dirty="0">
                <a:cs typeface="Times New Roman" panose="02020603050405020304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263" y="764704"/>
            <a:ext cx="8785225" cy="41608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必须在枚举类的第一行声明枚举类对象。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枚举类和普通类的区别：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定义的枚举类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默认继承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了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java.lang.Enum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枚举类的构造器只能使用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private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访问控制符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列出的实例系统会自动添加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final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修饰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定义的枚举类的对象作为表达式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case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子句可以直接使用枚举值的名字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239103"/>
            <a:ext cx="4172270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使用 </a:t>
            </a:r>
            <a:r>
              <a:rPr lang="en-US" altLang="zh-CN" b="1" dirty="0" err="1">
                <a:cs typeface="Times New Roman" panose="02020603050405020304" pitchFamily="18" charset="0"/>
              </a:rPr>
              <a:t>Enum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cs typeface="Times New Roman" panose="02020603050405020304" pitchFamily="18" charset="0"/>
              </a:rPr>
              <a:t>定义的 </a:t>
            </a:r>
            <a:r>
              <a:rPr lang="en-US" altLang="zh-CN" b="1" dirty="0">
                <a:cs typeface="Times New Roman" panose="02020603050405020304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602068" cy="518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cs typeface="Times New Roman" panose="02020603050405020304" pitchFamily="18" charset="0"/>
              </a:rPr>
              <a:t>Enum</a:t>
            </a:r>
            <a:r>
              <a:rPr lang="zh-CN" altLang="en-US" b="1" dirty="0">
                <a:cs typeface="Times New Roman" panose="02020603050405020304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96300" cy="2952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枚举类的主要方法：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values()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：返回枚举类型的对象数组。该方法可以很方便地遍历所有的枚举值。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valueOf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：可以把一个字符串转为对应的枚举类对象。要求字符串必须是枚举类对象的“名字”。如不是，会有运行时异常。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zh-CN" altLang="en-US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239103"/>
            <a:ext cx="3020142" cy="52322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cs typeface="Times New Roman" panose="02020603050405020304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039" y="1052736"/>
            <a:ext cx="8353425" cy="2765425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和普通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类一样，枚举类可以实现一个或多个接口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若需要每个枚举值在调用实现的接口方法呈现出不同的行为方式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则可以让每个枚举值分别来实现该方法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607</TotalTime>
  <Words>1137</Words>
  <Application>Microsoft Office PowerPoint</Application>
  <PresentationFormat>全屏显示(4:3)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Arial</vt:lpstr>
      <vt:lpstr>Calibri</vt:lpstr>
      <vt:lpstr>Times New Roman</vt:lpstr>
      <vt:lpstr>Wingdings</vt:lpstr>
      <vt:lpstr>PPT模板</vt:lpstr>
      <vt:lpstr>Java 枚举和注解</vt:lpstr>
      <vt:lpstr>一、枚举类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二、注解Annotation</vt:lpstr>
      <vt:lpstr>注解 (Annotation) 概述</vt:lpstr>
      <vt:lpstr>基本的 Annotation</vt:lpstr>
      <vt:lpstr>自定义 Annotation</vt:lpstr>
      <vt:lpstr>提取 Annotation 信息</vt:lpstr>
      <vt:lpstr>JDK 的元 Annotation</vt:lpstr>
      <vt:lpstr>JDK 的元 Annotation</vt:lpstr>
      <vt:lpstr>示例</vt:lpstr>
      <vt:lpstr>JDK 的元 Annotation</vt:lpstr>
      <vt:lpstr>练习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Youliang Wang</cp:lastModifiedBy>
  <cp:revision>456</cp:revision>
  <dcterms:created xsi:type="dcterms:W3CDTF">2012-08-05T14:09:00Z</dcterms:created>
  <dcterms:modified xsi:type="dcterms:W3CDTF">2017-11-16T06:41:08Z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