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596" r:id="rId3"/>
    <p:sldId id="624" r:id="rId4"/>
    <p:sldId id="625" r:id="rId5"/>
    <p:sldId id="626" r:id="rId6"/>
    <p:sldId id="627" r:id="rId7"/>
    <p:sldId id="636" r:id="rId8"/>
    <p:sldId id="628" r:id="rId9"/>
    <p:sldId id="633" r:id="rId10"/>
    <p:sldId id="629" r:id="rId11"/>
    <p:sldId id="630" r:id="rId12"/>
    <p:sldId id="631" r:id="rId13"/>
    <p:sldId id="632" r:id="rId14"/>
    <p:sldId id="634" r:id="rId15"/>
    <p:sldId id="637" r:id="rId16"/>
    <p:sldId id="635" r:id="rId17"/>
    <p:sldId id="638" r:id="rId18"/>
    <p:sldId id="639" r:id="rId19"/>
    <p:sldId id="640" r:id="rId20"/>
    <p:sldId id="641" r:id="rId21"/>
    <p:sldId id="62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0" autoAdjust="0"/>
  </p:normalViewPr>
  <p:slideViewPr>
    <p:cSldViewPr>
      <p:cViewPr varScale="1">
        <p:scale>
          <a:sx n="67" d="100"/>
          <a:sy n="67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04A4570-F5E6-451F-B183-8720C70A8F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2E693E-355A-49DA-B69E-C810B09B557B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id="{A1C9BA54-BDBA-45E4-B274-E71A9BFB4B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EC42D9BA-13CC-47CC-826F-48A2F51F3336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FE493F55-682F-4E45-9204-E5D5974A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id="{2D4F255F-3D6A-43C8-A32E-7426BBA9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DA161B1D-ED07-4696-B448-7D819211B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477" y="1775183"/>
                <a:ext cx="1150215" cy="367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F339492A-11C9-4D5B-9DC5-5FDED87F48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id="{BF54BC57-E24F-4A29-BFD1-4CF11BA991A1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None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539CA22-EB44-4A86-912F-6935C3CB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411A7371-5E78-4DF7-8E97-1519B4B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C9F9E8C0-9E56-45B4-BC49-C6DAD932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6587E3C0-AC50-4266-9BCD-18DA320F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07A0FC-EBD9-471B-B01A-9F818199E28C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C60F48-399F-4E4D-9CEE-5EA410746D55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CE1962-087F-4F00-9865-E4611D5D4354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E398E48-1B3C-42E4-AB40-5FA0F4DE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2C9839-F80D-4FCC-9AF5-71E62676F7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>
            <a:extLst>
              <a:ext uri="{FF2B5EF4-FFF2-40B4-BE49-F238E27FC236}">
                <a16:creationId xmlns:a16="http://schemas.microsoft.com/office/drawing/2014/main" id="{7EE3ED33-0745-4262-B965-A0CBD37E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2103F5D-43BA-4671-92C6-7C05809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75C2ECF-B042-486F-900B-CF6FF103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82A4D4-66CB-40E1-852A-F435C305AE11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A3C7006D-86B8-441D-AA0F-56453E181A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7EA1-C6C5-46E8-B9A5-31033804E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7092280" y="239103"/>
            <a:ext cx="1796006" cy="523220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C596A-36E4-4B2C-8345-23B0DF3EB667}"/>
              </a:ext>
            </a:extLst>
          </p:cNvPr>
          <p:cNvSpPr txBox="1">
            <a:spLocks/>
          </p:cNvSpPr>
          <p:nvPr/>
        </p:nvSpPr>
        <p:spPr>
          <a:xfrm>
            <a:off x="107504" y="692696"/>
            <a:ext cx="8780782" cy="165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事件相关的主要概念有三个，分别是</a:t>
            </a:r>
            <a:r>
              <a:rPr lang="zh-CN" altLang="en-US" sz="2400" dirty="0">
                <a:solidFill>
                  <a:srgbClr val="FF0000"/>
                </a:solidFill>
              </a:rPr>
              <a:t>事件源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source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事件对象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object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</a:t>
            </a:r>
            <a:r>
              <a:rPr lang="zh-CN" altLang="en-US" sz="2400" dirty="0">
                <a:solidFill>
                  <a:srgbClr val="FF0000"/>
                </a:solidFill>
              </a:rPr>
              <a:t>事件监听器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listener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以明星为例，可以如下理解：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1" descr="C:\Users\wxh\AppData\Roaming\Tencent\Users\29097443\QQ\WinTemp\RichOle\VB{A`K~~THK`0QT{`A{W1I2.png">
            <a:extLst>
              <a:ext uri="{FF2B5EF4-FFF2-40B4-BE49-F238E27FC236}">
                <a16:creationId xmlns:a16="http://schemas.microsoft.com/office/drawing/2014/main" id="{2830B2D2-BC98-4155-8568-3E33322D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768" y="3841629"/>
            <a:ext cx="1104900" cy="1295400"/>
          </a:xfrm>
          <a:prstGeom prst="rect">
            <a:avLst/>
          </a:prstGeom>
          <a:noFill/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E3D0503C-BC47-49FD-B8D6-6E27E8D085B1}"/>
              </a:ext>
            </a:extLst>
          </p:cNvPr>
          <p:cNvSpPr txBox="1"/>
          <p:nvPr/>
        </p:nvSpPr>
        <p:spPr>
          <a:xfrm>
            <a:off x="470519" y="3463257"/>
            <a:ext cx="173420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明星：事件源</a:t>
            </a:r>
            <a:endParaRPr lang="en-US" dirty="0"/>
          </a:p>
        </p:txBody>
      </p:sp>
      <p:pic>
        <p:nvPicPr>
          <p:cNvPr id="6" name="Picture 2" descr="C:\Users\wxh\AppData\Roaming\Tencent\Users\29097443\QQ\WinTemp\RichOle\OR_)`X)_ZTE_LL9P0D5A@]1.png">
            <a:extLst>
              <a:ext uri="{FF2B5EF4-FFF2-40B4-BE49-F238E27FC236}">
                <a16:creationId xmlns:a16="http://schemas.microsoft.com/office/drawing/2014/main" id="{F3E1686E-E15C-4960-8BDF-9F1468A3A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161" y="3328809"/>
            <a:ext cx="2514600" cy="1685925"/>
          </a:xfrm>
          <a:prstGeom prst="rect">
            <a:avLst/>
          </a:prstGeom>
          <a:noFill/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B88E3552-1650-4603-BA9F-B123ED1FAF85}"/>
              </a:ext>
            </a:extLst>
          </p:cNvPr>
          <p:cNvSpPr txBox="1"/>
          <p:nvPr/>
        </p:nvSpPr>
        <p:spPr>
          <a:xfrm>
            <a:off x="5998445" y="2967265"/>
            <a:ext cx="282202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娱乐记者：事件监听器</a:t>
            </a:r>
            <a:endParaRPr lang="en-US" dirty="0"/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DEBA3176-1F3D-4A38-8789-7904985DE59C}"/>
              </a:ext>
            </a:extLst>
          </p:cNvPr>
          <p:cNvSpPr/>
          <p:nvPr/>
        </p:nvSpPr>
        <p:spPr>
          <a:xfrm>
            <a:off x="2630396" y="2454263"/>
            <a:ext cx="2301765" cy="3547242"/>
          </a:xfrm>
          <a:prstGeom prst="ellipse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0110594E-799C-4277-A175-0E521D6E9BB9}"/>
              </a:ext>
            </a:extLst>
          </p:cNvPr>
          <p:cNvSpPr txBox="1"/>
          <p:nvPr/>
        </p:nvSpPr>
        <p:spPr>
          <a:xfrm>
            <a:off x="2882645" y="2391201"/>
            <a:ext cx="18603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明星活动：事件</a:t>
            </a:r>
            <a:endParaRPr lang="en-US" dirty="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127FDB6F-ECC0-4DD9-BDBD-6F5C4D961291}"/>
              </a:ext>
            </a:extLst>
          </p:cNvPr>
          <p:cNvSpPr/>
          <p:nvPr/>
        </p:nvSpPr>
        <p:spPr>
          <a:xfrm>
            <a:off x="3308314" y="2990292"/>
            <a:ext cx="961696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演唱会</a:t>
            </a:r>
            <a:endParaRPr lang="en-US" dirty="0"/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79B80A9D-DD61-41C3-AE73-F5EF526DA03A}"/>
              </a:ext>
            </a:extLst>
          </p:cNvPr>
          <p:cNvSpPr/>
          <p:nvPr/>
        </p:nvSpPr>
        <p:spPr>
          <a:xfrm>
            <a:off x="3303058" y="4671946"/>
            <a:ext cx="961696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见面会</a:t>
            </a:r>
            <a:endParaRPr lang="en-US" dirty="0"/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B60692D0-3015-4457-AEAB-89B3E75D4B36}"/>
              </a:ext>
            </a:extLst>
          </p:cNvPr>
          <p:cNvSpPr/>
          <p:nvPr/>
        </p:nvSpPr>
        <p:spPr>
          <a:xfrm>
            <a:off x="3297805" y="3846884"/>
            <a:ext cx="961696" cy="53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演电影</a:t>
            </a:r>
            <a:endParaRPr lang="en-US" dirty="0"/>
          </a:p>
        </p:txBody>
      </p:sp>
      <p:cxnSp>
        <p:nvCxnSpPr>
          <p:cNvPr id="13" name="Curved Connector 21">
            <a:extLst>
              <a:ext uri="{FF2B5EF4-FFF2-40B4-BE49-F238E27FC236}">
                <a16:creationId xmlns:a16="http://schemas.microsoft.com/office/drawing/2014/main" id="{5438DCBA-A1E9-4755-8FC9-8C877B30512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1827668" y="3258306"/>
            <a:ext cx="1480646" cy="12310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24">
            <a:extLst>
              <a:ext uri="{FF2B5EF4-FFF2-40B4-BE49-F238E27FC236}">
                <a16:creationId xmlns:a16="http://schemas.microsoft.com/office/drawing/2014/main" id="{F2C8789D-5D3A-485F-AE5F-A448959E1086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1827668" y="4114898"/>
            <a:ext cx="1470137" cy="3744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6">
            <a:extLst>
              <a:ext uri="{FF2B5EF4-FFF2-40B4-BE49-F238E27FC236}">
                <a16:creationId xmlns:a16="http://schemas.microsoft.com/office/drawing/2014/main" id="{ED1203C0-FA4C-4081-AD40-CF47711D7BA7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827668" y="4489329"/>
            <a:ext cx="1475390" cy="4506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29">
            <a:extLst>
              <a:ext uri="{FF2B5EF4-FFF2-40B4-BE49-F238E27FC236}">
                <a16:creationId xmlns:a16="http://schemas.microsoft.com/office/drawing/2014/main" id="{B6F1224D-D58B-4406-B7E3-8765F72F2080}"/>
              </a:ext>
            </a:extLst>
          </p:cNvPr>
          <p:cNvSpPr/>
          <p:nvPr/>
        </p:nvSpPr>
        <p:spPr>
          <a:xfrm>
            <a:off x="5200175" y="3810098"/>
            <a:ext cx="811985" cy="756745"/>
          </a:xfrm>
          <a:prstGeom prst="rightArrow">
            <a:avLst/>
          </a:prstGeom>
          <a:noFill/>
          <a:ln w="444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B1A8FB6D-B3D7-4576-92DD-4AC15CF99B44}"/>
              </a:ext>
            </a:extLst>
          </p:cNvPr>
          <p:cNvSpPr txBox="1"/>
          <p:nvPr/>
        </p:nvSpPr>
        <p:spPr>
          <a:xfrm>
            <a:off x="323528" y="5180999"/>
            <a:ext cx="208630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所有的事件都由事件源发出，所有的明星活动都由明星发出。</a:t>
            </a:r>
            <a:endParaRPr lang="en-US" dirty="0"/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E8715331-6C32-4772-9941-F6D8040CD5F0}"/>
              </a:ext>
            </a:extLst>
          </p:cNvPr>
          <p:cNvSpPr txBox="1"/>
          <p:nvPr/>
        </p:nvSpPr>
        <p:spPr>
          <a:xfrm>
            <a:off x="6492430" y="5171224"/>
            <a:ext cx="20863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监听器将监听到事件源发出的事件，并进行不同的响应。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444208" y="239103"/>
            <a:ext cx="2444078" cy="523220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中的事件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723B0-06EA-49F4-9BAD-CA9CBCF9AB45}"/>
              </a:ext>
            </a:extLst>
          </p:cNvPr>
          <p:cNvSpPr txBox="1">
            <a:spLocks/>
          </p:cNvSpPr>
          <p:nvPr/>
        </p:nvSpPr>
        <p:spPr>
          <a:xfrm>
            <a:off x="337930" y="908720"/>
            <a:ext cx="8550356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中的事件为例，</a:t>
            </a:r>
            <a:r>
              <a:rPr lang="zh-CN" altLang="en-US" sz="2000" dirty="0">
                <a:solidFill>
                  <a:srgbClr val="FF0000"/>
                </a:solidFill>
              </a:rPr>
              <a:t>事件源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的组件，例如按钮、文本框等；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事件对象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就是操作组件时触发的对象，是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中定义好的类型，例如鼠标事件、窗口事件等；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事件监听器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是一系列的接口，是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中定义好的接口，接口中的方法用来处理相应的事件，例如鼠标事件对应鼠标监听器，窗口事件对应窗口监听器等；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</a:t>
            </a:r>
            <a:r>
              <a:rPr lang="zh-CN" altLang="en-US" sz="2000" dirty="0">
                <a:solidFill>
                  <a:srgbClr val="FF0000"/>
                </a:solidFill>
              </a:rPr>
              <a:t>事件处理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的步骤：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实现相应事件的事件监听器，重写监听器中的方法；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对事件源注册监听器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78932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事件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DCB97538-6346-4708-9E9A-9A17C4029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9" y="836712"/>
            <a:ext cx="846613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45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5580112" y="239103"/>
            <a:ext cx="3308174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事件监听机制流程图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37F2D9-8260-4BE8-A120-DEB84717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7" y="548680"/>
            <a:ext cx="1910655" cy="1057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EFBDE9-E9B1-4560-B84D-2E37C79DE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65104"/>
            <a:ext cx="1955652" cy="732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13F4BE-BDAA-4727-A833-72FFB23D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29" y="2788167"/>
            <a:ext cx="1354340" cy="640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C8EAC4-4E76-4FB8-87CD-3A97C11E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916832"/>
            <a:ext cx="5886450" cy="45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A0828A-D191-4E59-8407-7CC88BFB4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998" y="4042395"/>
            <a:ext cx="2305050" cy="466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93DBA-53F0-4A3D-978B-A3C2752D0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359" y="2584709"/>
            <a:ext cx="2857500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DF7E0A-B8F8-417E-990A-C2AB73228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24" y="5589240"/>
            <a:ext cx="3495675" cy="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F91833-0FB4-485E-9798-D48B8A5F0E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004" y="4779428"/>
            <a:ext cx="2575468" cy="16019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3C733B-08F5-4F1B-8024-697BA8796FE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373362" y="1606646"/>
            <a:ext cx="11063" cy="27584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7F9055B-A527-45E3-9AF5-D135F3426A9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351188" y="3108584"/>
            <a:ext cx="1314041" cy="162277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CB4B56C-49FA-4F50-9FE0-5BE3E84EA7DC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5019569" y="3108584"/>
            <a:ext cx="2513169" cy="167084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3D70B10-356C-4632-B488-AD1D41C19475}"/>
              </a:ext>
            </a:extLst>
          </p:cNvPr>
          <p:cNvCxnSpPr>
            <a:cxnSpLocks/>
            <a:stCxn id="9" idx="1"/>
            <a:endCxn id="3" idx="2"/>
          </p:cNvCxnSpPr>
          <p:nvPr/>
        </p:nvCxnSpPr>
        <p:spPr>
          <a:xfrm rot="10800000">
            <a:off x="1373362" y="5097610"/>
            <a:ext cx="4871642" cy="482768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2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7092280" y="239103"/>
            <a:ext cx="1796006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键盘事件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C5B43D9B-85BB-4119-A027-F9429DFB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 err="1">
                <a:ea typeface="宋体" panose="02010600030101010101" pitchFamily="2" charset="-122"/>
              </a:rPr>
              <a:t>tf.addKeyListener</a:t>
            </a:r>
            <a:r>
              <a:rPr lang="en-US" altLang="zh-CN" sz="2000" dirty="0">
                <a:ea typeface="宋体" panose="02010600030101010101" pitchFamily="2" charset="-122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</a:rPr>
              <a:t>KeyAdapter</a:t>
            </a:r>
            <a:r>
              <a:rPr lang="en-US" altLang="zh-CN" sz="2000" dirty="0">
                <a:ea typeface="宋体" panose="02010600030101010101" pitchFamily="2" charset="-122"/>
              </a:rPr>
              <a:t>() {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@Override//</a:t>
            </a:r>
            <a:r>
              <a:rPr lang="zh-CN" altLang="en-US" sz="2000" dirty="0">
                <a:ea typeface="宋体" panose="02010600030101010101" pitchFamily="2" charset="-122"/>
              </a:rPr>
              <a:t>键盘按下，未释放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keyPressed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</a:t>
            </a:r>
            <a:r>
              <a:rPr lang="en-US" altLang="zh-CN" sz="2000" dirty="0">
                <a:ea typeface="宋体" panose="02010600030101010101" pitchFamily="2" charset="-122"/>
              </a:rPr>
              <a:t> e) {			</a:t>
            </a: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KeyEvent.getKeyText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())+"::::"+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()+":::::::"+</a:t>
            </a:r>
            <a:r>
              <a:rPr lang="en-US" altLang="zh-CN" sz="2000" dirty="0" err="1">
                <a:ea typeface="宋体" panose="02010600030101010101" pitchFamily="2" charset="-122"/>
              </a:rPr>
              <a:t>e.getKeyChar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@Override//</a:t>
            </a:r>
            <a:r>
              <a:rPr lang="zh-CN" altLang="en-US" sz="2000" dirty="0">
                <a:ea typeface="宋体" panose="02010600030101010101" pitchFamily="2" charset="-122"/>
              </a:rPr>
              <a:t>键盘上某个键被按下，又释放；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keyReleased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</a:t>
            </a:r>
            <a:r>
              <a:rPr lang="en-US" altLang="zh-CN" sz="2000" dirty="0">
                <a:ea typeface="宋体" panose="02010600030101010101" pitchFamily="2" charset="-122"/>
              </a:rPr>
              <a:t> e) {		</a:t>
            </a: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KeyEvent.getKeyText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())+"::::"+ 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()+":::::::"+</a:t>
            </a:r>
            <a:r>
              <a:rPr lang="en-US" altLang="zh-CN" sz="2000" dirty="0" err="1">
                <a:ea typeface="宋体" panose="02010600030101010101" pitchFamily="2" charset="-122"/>
              </a:rPr>
              <a:t>e.getKeyChar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//</a:t>
            </a:r>
            <a:r>
              <a:rPr lang="en-US" altLang="zh-CN" sz="2000" dirty="0" err="1">
                <a:ea typeface="宋体" panose="02010600030101010101" pitchFamily="2" charset="-122"/>
              </a:rPr>
              <a:t>keyPressed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ea typeface="宋体" panose="02010600030101010101" pitchFamily="2" charset="-122"/>
              </a:rPr>
              <a:t>keyReleased</a:t>
            </a:r>
            <a:r>
              <a:rPr lang="zh-CN" altLang="en-US" sz="2000" dirty="0">
                <a:ea typeface="宋体" panose="02010600030101010101" pitchFamily="2" charset="-122"/>
              </a:rPr>
              <a:t>两个方法的组合。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	@Override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public void </a:t>
            </a:r>
            <a:r>
              <a:rPr lang="en-US" altLang="zh-CN" sz="2000" dirty="0" err="1">
                <a:ea typeface="宋体" panose="02010600030101010101" pitchFamily="2" charset="-122"/>
              </a:rPr>
              <a:t>keyTyped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</a:t>
            </a:r>
            <a:r>
              <a:rPr lang="en-US" altLang="zh-CN" sz="2000" dirty="0">
                <a:ea typeface="宋体" panose="02010600030101010101" pitchFamily="2" charset="-122"/>
              </a:rPr>
              <a:t> e) {		</a:t>
            </a:r>
            <a:r>
              <a:rPr lang="en-US" altLang="zh-CN" sz="20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KeyEvent.getKeyText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())+"::::"+</a:t>
            </a:r>
            <a:r>
              <a:rPr lang="en-US" altLang="zh-CN" sz="2000" dirty="0" err="1">
                <a:ea typeface="宋体" panose="02010600030101010101" pitchFamily="2" charset="-122"/>
              </a:rPr>
              <a:t>e.getKeyCode</a:t>
            </a:r>
            <a:r>
              <a:rPr lang="en-US" altLang="zh-CN" sz="2000" dirty="0">
                <a:ea typeface="宋体" panose="02010600030101010101" pitchFamily="2" charset="-122"/>
              </a:rPr>
              <a:t>()+":::::::"+</a:t>
            </a:r>
            <a:r>
              <a:rPr lang="en-US" altLang="zh-CN" sz="2000" dirty="0" err="1">
                <a:ea typeface="宋体" panose="02010600030101010101" pitchFamily="2" charset="-122"/>
              </a:rPr>
              <a:t>e.getKeyChar</a:t>
            </a:r>
            <a:r>
              <a:rPr lang="en-US" altLang="zh-CN" sz="20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	}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});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94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23806-0B1F-46BB-8448-BA32EA4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</p:spPr>
        <p:txBody>
          <a:bodyPr/>
          <a:lstStyle/>
          <a:p>
            <a:r>
              <a:rPr lang="en-US" altLang="zh-CN" dirty="0"/>
              <a:t>Swing</a:t>
            </a:r>
            <a:r>
              <a:rPr lang="zh-CN" altLang="en-US" dirty="0"/>
              <a:t>插件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2F50969-971A-4FE5-BF76-C13C10DC0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36" y="727146"/>
            <a:ext cx="86042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dirty="0"/>
              <a:t>WindowBuilder_v1.5.0</a:t>
            </a:r>
            <a:r>
              <a:rPr lang="zh-CN" altLang="en-US" dirty="0"/>
              <a:t>（</a:t>
            </a:r>
            <a:r>
              <a:rPr lang="en-US" altLang="zh-CN" dirty="0"/>
              <a:t>Swing</a:t>
            </a:r>
            <a:r>
              <a:rPr lang="zh-CN" altLang="en-US" dirty="0"/>
              <a:t>可视化插件）</a:t>
            </a:r>
            <a:endParaRPr lang="en-US" altLang="zh-CN" dirty="0"/>
          </a:p>
          <a:p>
            <a:pPr marL="342900" indent="-342900" eaLnBrk="1" hangingPunct="1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解压复制</a:t>
            </a:r>
            <a:r>
              <a:rPr lang="en-US" altLang="zh-CN" dirty="0"/>
              <a:t>WindowBuilder_v1.5</a:t>
            </a:r>
            <a:r>
              <a:rPr lang="zh-CN" altLang="en-US" dirty="0"/>
              <a:t>下的</a:t>
            </a:r>
            <a:r>
              <a:rPr lang="en-US" altLang="zh-CN" dirty="0"/>
              <a:t>plugins</a:t>
            </a:r>
            <a:r>
              <a:rPr lang="zh-CN" altLang="en-US" dirty="0"/>
              <a:t>和</a:t>
            </a:r>
            <a:r>
              <a:rPr lang="en-US" altLang="zh-CN" dirty="0"/>
              <a:t>features</a:t>
            </a:r>
            <a:r>
              <a:rPr lang="zh-CN" altLang="en-US" dirty="0"/>
              <a:t>文件夹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在某个盘下面新建文件夹</a:t>
            </a:r>
            <a:r>
              <a:rPr lang="en-US" altLang="zh-CN" dirty="0"/>
              <a:t>swing</a:t>
            </a:r>
            <a:r>
              <a:rPr lang="zh-CN" altLang="en-US" dirty="0"/>
              <a:t>放入上面两个文件</a:t>
            </a:r>
            <a:r>
              <a:rPr lang="en-US" altLang="zh-CN" dirty="0"/>
              <a:t>D:\software\eclipse\swing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进入</a:t>
            </a:r>
            <a:r>
              <a:rPr lang="en-US" altLang="zh-CN" dirty="0"/>
              <a:t>eclipse</a:t>
            </a:r>
            <a:r>
              <a:rPr lang="zh-CN" altLang="en-US" dirty="0"/>
              <a:t>的安装目录</a:t>
            </a:r>
            <a:r>
              <a:rPr lang="en-US" altLang="zh-CN" dirty="0"/>
              <a:t>D:\software\eclipse\dropins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新建文件</a:t>
            </a:r>
            <a:r>
              <a:rPr lang="en-US" altLang="zh-CN" dirty="0" err="1"/>
              <a:t>swing.link</a:t>
            </a:r>
            <a:r>
              <a:rPr lang="zh-CN" altLang="en-US" dirty="0"/>
              <a:t>用记事本打开写上</a:t>
            </a:r>
            <a:r>
              <a:rPr lang="en-US" altLang="zh-CN" dirty="0"/>
              <a:t>path= D:\\software\\eclipse\\swing</a:t>
            </a:r>
          </a:p>
          <a:p>
            <a:pPr marL="342900" indent="-342900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打开</a:t>
            </a:r>
            <a:r>
              <a:rPr lang="en-US" altLang="zh-CN" dirty="0"/>
              <a:t>D:\software\eclipse\configuration</a:t>
            </a:r>
            <a:r>
              <a:rPr lang="zh-CN" altLang="en-US" dirty="0"/>
              <a:t>删除文件夹</a:t>
            </a:r>
            <a:r>
              <a:rPr lang="en-US" altLang="zh-CN" dirty="0" err="1"/>
              <a:t>org.eclipse.update</a:t>
            </a:r>
            <a:r>
              <a:rPr lang="zh-CN" altLang="en-US" dirty="0"/>
              <a:t>，这样</a:t>
            </a:r>
            <a:r>
              <a:rPr lang="en-US" altLang="zh-CN" dirty="0"/>
              <a:t>eclipse</a:t>
            </a:r>
            <a:r>
              <a:rPr lang="zh-CN" altLang="en-US" dirty="0"/>
              <a:t>才知道有插件没有更新通知更新</a:t>
            </a:r>
          </a:p>
          <a:p>
            <a:pPr marL="342900" indent="-342900" eaLnBrk="1" hangingPunct="1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新建项目</a:t>
            </a:r>
            <a:r>
              <a:rPr lang="en-US" altLang="zh-CN" dirty="0" err="1"/>
              <a:t>WindowBuilder</a:t>
            </a:r>
            <a:r>
              <a:rPr lang="en-US" altLang="zh-CN" dirty="0"/>
              <a:t>--SWT Designer--SWT/</a:t>
            </a:r>
            <a:r>
              <a:rPr lang="en-US" altLang="zh-CN" dirty="0" err="1"/>
              <a:t>JFace</a:t>
            </a:r>
            <a:r>
              <a:rPr lang="en-US" altLang="zh-CN" dirty="0"/>
              <a:t> Java Project</a:t>
            </a:r>
          </a:p>
          <a:p>
            <a:pPr marL="342900" indent="-342900" eaLnBrk="1" hangingPunct="1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dirty="0"/>
              <a:t>新建类，从</a:t>
            </a:r>
            <a:r>
              <a:rPr lang="en-US" altLang="zh-CN" dirty="0"/>
              <a:t>other</a:t>
            </a:r>
            <a:r>
              <a:rPr lang="zh-CN" altLang="en-US" dirty="0"/>
              <a:t>进去</a:t>
            </a:r>
            <a:r>
              <a:rPr lang="en-US" altLang="zh-CN" dirty="0"/>
              <a:t>--SWT Designer--</a:t>
            </a:r>
            <a:r>
              <a:rPr lang="en-US" altLang="zh-CN" dirty="0" err="1"/>
              <a:t>JFrame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90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案例一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55109A12-6E0E-44C7-9093-1F4B932C8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5911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56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3474-155D-428A-8B95-DD8DE240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28" y="239103"/>
            <a:ext cx="1363958" cy="523220"/>
          </a:xfrm>
        </p:spPr>
        <p:txBody>
          <a:bodyPr/>
          <a:lstStyle/>
          <a:p>
            <a:r>
              <a:rPr lang="zh-CN" altLang="en-US" dirty="0"/>
              <a:t>案例一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8CBD288-CEBF-4658-8C92-0C916936E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8222"/>
            <a:ext cx="8915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获取文本框里面的文本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File(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.exists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()&amp;&amp;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.isDirectory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 {</a:t>
            </a:r>
          </a:p>
          <a:p>
            <a:pPr lvl="2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清空</a:t>
            </a:r>
          </a:p>
          <a:p>
            <a:pPr lvl="2"/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获取所有的文件和文件夹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 []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(File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: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3"/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.append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lvl="3"/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.append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LINE_SEPARATOR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路径输入不正确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10FE82BD-CA27-44A8-B1C7-40EEF4DC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43400"/>
            <a:ext cx="8610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.addKeyListener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KeyAdapter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</a:p>
          <a:p>
            <a:pPr lvl="1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keyPressed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2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键盘按下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.getKeyCode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()==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KeyEvent.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VK_ENTER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showDir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});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15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E42C4-EF83-4321-86C8-B0BAA92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28" y="239103"/>
            <a:ext cx="1363958" cy="523220"/>
          </a:xfrm>
        </p:spPr>
        <p:txBody>
          <a:bodyPr/>
          <a:lstStyle/>
          <a:p>
            <a:r>
              <a:rPr lang="zh-CN" altLang="en-US" dirty="0"/>
              <a:t>案例二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77D1E726-75AC-4FC8-8C3C-F29453DD6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92696"/>
            <a:ext cx="9112696" cy="592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8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E42C4-EF83-4321-86C8-B0BAA92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28" y="239103"/>
            <a:ext cx="1363958" cy="523220"/>
          </a:xfrm>
        </p:spPr>
        <p:txBody>
          <a:bodyPr/>
          <a:lstStyle/>
          <a:p>
            <a:r>
              <a:rPr lang="zh-CN" altLang="en-US" dirty="0"/>
              <a:t>案例二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9AF88A-66F0-4135-B7D8-78DC7D08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714598"/>
            <a:ext cx="8229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ea typeface="宋体" panose="02010600030101010101" pitchFamily="2" charset="-122"/>
              </a:rPr>
              <a:t>protected static final String LINE_SEPARATOR = </a:t>
            </a:r>
            <a:r>
              <a:rPr lang="en-US" altLang="zh-CN" sz="1600" dirty="0" err="1">
                <a:ea typeface="宋体" panose="02010600030101010101" pitchFamily="2" charset="-122"/>
              </a:rPr>
              <a:t>System.getProperty</a:t>
            </a:r>
            <a:r>
              <a:rPr lang="en-US" altLang="zh-CN" sz="1600" dirty="0">
                <a:ea typeface="宋体" panose="02010600030101010101" pitchFamily="2" charset="-122"/>
              </a:rPr>
              <a:t>("</a:t>
            </a:r>
            <a:r>
              <a:rPr lang="en-US" altLang="zh-CN" sz="1600" dirty="0" err="1">
                <a:ea typeface="宋体" panose="02010600030101010101" pitchFamily="2" charset="-122"/>
              </a:rPr>
              <a:t>line.separator</a:t>
            </a:r>
            <a:r>
              <a:rPr lang="en-US" altLang="zh-CN" sz="1600" dirty="0">
                <a:ea typeface="宋体" panose="02010600030101010101" pitchFamily="2" charset="-122"/>
              </a:rPr>
              <a:t>");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E006FFF7-DF89-444E-BC76-5EFC413A8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197372"/>
            <a:ext cx="868680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menu_item1ActionPeerformed(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"d:\\"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returnVal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.showOpenDialog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打开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returnVal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CANCEL_OPTION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2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选择了取消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获取选择的文件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.getSelectedFile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BufferedReader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u="sng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reader</a:t>
            </a:r>
            <a:r>
              <a:rPr lang="en-US" altLang="zh-CN" sz="1600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BufferedReader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u="sng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FileReader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u="sng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sz="1600" b="1" u="sng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reader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.readLine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())!=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</a:t>
            </a:r>
          </a:p>
          <a:p>
            <a:pPr lvl="3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.append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3"/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.append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LINE_SEPARATOR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FileNotFoundException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1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e1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.printStackTrace();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1"/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e1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.printStackTrace();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7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7164288" y="239103"/>
            <a:ext cx="1723998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633E11-E991-46A5-8365-8594C80E21EA}"/>
              </a:ext>
            </a:extLst>
          </p:cNvPr>
          <p:cNvSpPr txBox="1">
            <a:spLocks/>
          </p:cNvSpPr>
          <p:nvPr/>
        </p:nvSpPr>
        <p:spPr>
          <a:xfrm>
            <a:off x="899592" y="980728"/>
            <a:ext cx="7478216" cy="48557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节：事件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E42C4-EF83-4321-86C8-B0BAA92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328" y="239103"/>
            <a:ext cx="1363958" cy="523220"/>
          </a:xfrm>
        </p:spPr>
        <p:txBody>
          <a:bodyPr/>
          <a:lstStyle/>
          <a:p>
            <a:r>
              <a:rPr lang="zh-CN" altLang="en-US" dirty="0"/>
              <a:t>案例二</a:t>
            </a: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DAFCAACF-4CE8-4FFA-8B7A-D67C5C5C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4455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protected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menu_item2actionPerformed(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"d:\\"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.showSaveDialog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应该是保存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returnVal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JFileChooser.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CANCEL_OPTION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lvl="2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选择了取消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.getSelectedFile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写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textArea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lvl="2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BufferedWriter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writer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writer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.flush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2"/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writer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e1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e1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.printStackTrace();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86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2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012160" y="239103"/>
            <a:ext cx="287612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GUI</a:t>
            </a:r>
            <a:r>
              <a:rPr lang="zh-CN" altLang="en-US" dirty="0"/>
              <a:t>图形用户界面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94C110-86B4-4B9B-8B97-E63B62C376DA}"/>
              </a:ext>
            </a:extLst>
          </p:cNvPr>
          <p:cNvSpPr txBox="1"/>
          <p:nvPr/>
        </p:nvSpPr>
        <p:spPr>
          <a:xfrm>
            <a:off x="251520" y="764704"/>
            <a:ext cx="8636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Graphical User Interface (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图形用户接口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用图形的方式，来显示计算机操作的界面，这样更方便，更直观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Command Line User Interface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（命令行用户界面）。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就是常见的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命令行操作。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需要记忆一些常见的命令，操作不直观。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举例：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比如：创建文件夹，或者删除文件夹等等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提供的对象都存放在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java.Awt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java.Swing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两个包中。</a:t>
            </a:r>
          </a:p>
        </p:txBody>
      </p:sp>
    </p:spTree>
    <p:extLst>
      <p:ext uri="{BB962C8B-B14F-4D97-AF65-F5344CB8AC3E}">
        <p14:creationId xmlns:p14="http://schemas.microsoft.com/office/powerpoint/2010/main" val="395030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372200" y="239103"/>
            <a:ext cx="2516086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Awt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Swing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8915F9-7F74-42C4-8748-8463804687AF}"/>
              </a:ext>
            </a:extLst>
          </p:cNvPr>
          <p:cNvSpPr txBox="1"/>
          <p:nvPr/>
        </p:nvSpPr>
        <p:spPr>
          <a:xfrm>
            <a:off x="251520" y="764704"/>
            <a:ext cx="86367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Awt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java.awt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  Window  Toolkit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（抽象窗口工具包），需要调用本地操作系统方法实现功能，属于重量级控件。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javax.swing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基础之上，建立的一套图形界面系统，其中提供了更多的组件，而且完全有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实现，增强了移植性，属于轻量级控件。</a:t>
            </a:r>
          </a:p>
        </p:txBody>
      </p:sp>
    </p:spTree>
    <p:extLst>
      <p:ext uri="{BB962C8B-B14F-4D97-AF65-F5344CB8AC3E}">
        <p14:creationId xmlns:p14="http://schemas.microsoft.com/office/powerpoint/2010/main" val="422763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948264" y="239103"/>
            <a:ext cx="1940022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继承关系图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BBB4A4-E9D9-44F5-BAE0-141B3D936902}"/>
              </a:ext>
            </a:extLst>
          </p:cNvPr>
          <p:cNvSpPr/>
          <p:nvPr/>
        </p:nvSpPr>
        <p:spPr>
          <a:xfrm>
            <a:off x="3369568" y="692696"/>
            <a:ext cx="2570584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A4E90B8-2CD3-4AEE-BD0C-D9A77D823781}"/>
              </a:ext>
            </a:extLst>
          </p:cNvPr>
          <p:cNvCxnSpPr>
            <a:cxnSpLocks/>
          </p:cNvCxnSpPr>
          <p:nvPr/>
        </p:nvCxnSpPr>
        <p:spPr>
          <a:xfrm flipV="1">
            <a:off x="3707904" y="141277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F9E039-D44C-4948-9402-24F5850ED50F}"/>
              </a:ext>
            </a:extLst>
          </p:cNvPr>
          <p:cNvSpPr/>
          <p:nvPr/>
        </p:nvSpPr>
        <p:spPr>
          <a:xfrm>
            <a:off x="1907704" y="1916832"/>
            <a:ext cx="2232248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Container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B217BD-498C-46AC-8331-88430885C9B7}"/>
              </a:ext>
            </a:extLst>
          </p:cNvPr>
          <p:cNvSpPr/>
          <p:nvPr/>
        </p:nvSpPr>
        <p:spPr>
          <a:xfrm>
            <a:off x="755576" y="3212976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6209B4-CCBE-47FD-A4E7-28F5D0B0B420}"/>
              </a:ext>
            </a:extLst>
          </p:cNvPr>
          <p:cNvSpPr/>
          <p:nvPr/>
        </p:nvSpPr>
        <p:spPr>
          <a:xfrm>
            <a:off x="3705846" y="3212976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Panel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BA4A67-4141-49DA-BAA4-36C195DC736D}"/>
              </a:ext>
            </a:extLst>
          </p:cNvPr>
          <p:cNvSpPr/>
          <p:nvPr/>
        </p:nvSpPr>
        <p:spPr>
          <a:xfrm>
            <a:off x="107504" y="4365104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38A441-43A3-471D-8FA5-0242271E5430}"/>
              </a:ext>
            </a:extLst>
          </p:cNvPr>
          <p:cNvSpPr/>
          <p:nvPr/>
        </p:nvSpPr>
        <p:spPr>
          <a:xfrm>
            <a:off x="1835696" y="4365104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Dialog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F671EA3-B3EB-451C-AACC-C1EC4FC46EE2}"/>
              </a:ext>
            </a:extLst>
          </p:cNvPr>
          <p:cNvSpPr/>
          <p:nvPr/>
        </p:nvSpPr>
        <p:spPr>
          <a:xfrm>
            <a:off x="1835696" y="5229200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FileDialog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1A24EF-D2EE-4F9C-959D-4BB077DF5F1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511660" y="2636912"/>
            <a:ext cx="151216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7B8D47-88E4-4A77-8D73-38CEF979EA6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3023828" y="2636912"/>
            <a:ext cx="143810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05E882-8206-46EF-BB9E-7DCAF3C781D4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863588" y="3645024"/>
            <a:ext cx="64807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CBD8E03-D7BD-46CE-81B8-550A6EA172A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1511660" y="3645024"/>
            <a:ext cx="108012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7E385A-F312-4EC0-9659-BB6CBB016F4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591780" y="47971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0AF3D6-38B1-4691-8709-ECC3C6555E0C}"/>
              </a:ext>
            </a:extLst>
          </p:cNvPr>
          <p:cNvCxnSpPr>
            <a:cxnSpLocks/>
          </p:cNvCxnSpPr>
          <p:nvPr/>
        </p:nvCxnSpPr>
        <p:spPr>
          <a:xfrm flipH="1" flipV="1">
            <a:off x="5508107" y="1412777"/>
            <a:ext cx="18852" cy="244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9A01BAC-C3B5-4DD9-A63E-61A6837E07B5}"/>
              </a:ext>
            </a:extLst>
          </p:cNvPr>
          <p:cNvCxnSpPr>
            <a:cxnSpLocks/>
          </p:cNvCxnSpPr>
          <p:nvPr/>
        </p:nvCxnSpPr>
        <p:spPr>
          <a:xfrm>
            <a:off x="5526960" y="1792997"/>
            <a:ext cx="86409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D6695DC-8729-4A84-979C-5E0ED986F07C}"/>
              </a:ext>
            </a:extLst>
          </p:cNvPr>
          <p:cNvSpPr/>
          <p:nvPr/>
        </p:nvSpPr>
        <p:spPr>
          <a:xfrm>
            <a:off x="6391053" y="1556792"/>
            <a:ext cx="2069377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Button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A47F196-8EFF-45AE-9870-D97E593413D4}"/>
              </a:ext>
            </a:extLst>
          </p:cNvPr>
          <p:cNvCxnSpPr>
            <a:cxnSpLocks/>
          </p:cNvCxnSpPr>
          <p:nvPr/>
        </p:nvCxnSpPr>
        <p:spPr>
          <a:xfrm>
            <a:off x="5536385" y="2441069"/>
            <a:ext cx="86409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568C574-286E-40FD-B848-7798C71870E4}"/>
              </a:ext>
            </a:extLst>
          </p:cNvPr>
          <p:cNvSpPr/>
          <p:nvPr/>
        </p:nvSpPr>
        <p:spPr>
          <a:xfrm>
            <a:off x="6400478" y="2204864"/>
            <a:ext cx="2059953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CD5F2D9-FAE2-4EA4-A73E-BFB7CBB8D307}"/>
              </a:ext>
            </a:extLst>
          </p:cNvPr>
          <p:cNvCxnSpPr>
            <a:cxnSpLocks/>
          </p:cNvCxnSpPr>
          <p:nvPr/>
        </p:nvCxnSpPr>
        <p:spPr>
          <a:xfrm>
            <a:off x="5545812" y="3161149"/>
            <a:ext cx="86409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FEC9EC1-1356-4990-82A4-D8BFCC0FF738}"/>
              </a:ext>
            </a:extLst>
          </p:cNvPr>
          <p:cNvSpPr/>
          <p:nvPr/>
        </p:nvSpPr>
        <p:spPr>
          <a:xfrm>
            <a:off x="6409906" y="2924944"/>
            <a:ext cx="2050526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Checkbox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3718FCA-36BB-4571-AA2A-04FA169D9E82}"/>
              </a:ext>
            </a:extLst>
          </p:cNvPr>
          <p:cNvCxnSpPr>
            <a:cxnSpLocks/>
          </p:cNvCxnSpPr>
          <p:nvPr/>
        </p:nvCxnSpPr>
        <p:spPr>
          <a:xfrm>
            <a:off x="5545812" y="3809221"/>
            <a:ext cx="87954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550EC88-9F5C-4FC2-83E1-AF0F32DF595F}"/>
              </a:ext>
            </a:extLst>
          </p:cNvPr>
          <p:cNvSpPr/>
          <p:nvPr/>
        </p:nvSpPr>
        <p:spPr>
          <a:xfrm>
            <a:off x="6425352" y="3573016"/>
            <a:ext cx="2035080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TextComponent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C7D5914-E36B-4A80-8107-A18DA607FA10}"/>
              </a:ext>
            </a:extLst>
          </p:cNvPr>
          <p:cNvSpPr/>
          <p:nvPr/>
        </p:nvSpPr>
        <p:spPr>
          <a:xfrm>
            <a:off x="5796136" y="4869160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TextArea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57D7849-C391-4E9F-ADE2-227BABEDAB65}"/>
              </a:ext>
            </a:extLst>
          </p:cNvPr>
          <p:cNvSpPr/>
          <p:nvPr/>
        </p:nvSpPr>
        <p:spPr>
          <a:xfrm>
            <a:off x="7581480" y="4869160"/>
            <a:ext cx="1512168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TextField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570C49A-D7AA-45C1-8D69-4A283DA7CC39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6552220" y="4005064"/>
            <a:ext cx="89067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20415A0-DA44-4F4D-A5DC-D63C666157C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442892" y="4005064"/>
            <a:ext cx="89467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44FBA5F-1AE7-49D7-9198-8BE3FA49B7A6}"/>
              </a:ext>
            </a:extLst>
          </p:cNvPr>
          <p:cNvSpPr txBox="1"/>
          <p:nvPr/>
        </p:nvSpPr>
        <p:spPr>
          <a:xfrm>
            <a:off x="126358" y="5877272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Container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为容器，是一个特殊的组件，该组件中可以通过</a:t>
            </a:r>
            <a:r>
              <a:rPr lang="en-US" altLang="zh-CN" dirty="0"/>
              <a:t>add</a:t>
            </a:r>
            <a:r>
              <a:rPr lang="zh-CN" altLang="en-US" dirty="0"/>
              <a:t>方法添加其他组件进来</a:t>
            </a:r>
          </a:p>
        </p:txBody>
      </p:sp>
    </p:spTree>
    <p:extLst>
      <p:ext uri="{BB962C8B-B14F-4D97-AF65-F5344CB8AC3E}">
        <p14:creationId xmlns:p14="http://schemas.microsoft.com/office/powerpoint/2010/main" val="386117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876256" y="239103"/>
            <a:ext cx="2012030" cy="523220"/>
          </a:xfrm>
        </p:spPr>
        <p:txBody>
          <a:bodyPr>
            <a:normAutofit/>
          </a:bodyPr>
          <a:lstStyle/>
          <a:p>
            <a:r>
              <a:rPr lang="zh-CN" altLang="en-US" dirty="0"/>
              <a:t>布局管理器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B1B7F-1AAD-4C3D-A6CD-47A2182443C3}"/>
              </a:ext>
            </a:extLst>
          </p:cNvPr>
          <p:cNvSpPr txBox="1"/>
          <p:nvPr/>
        </p:nvSpPr>
        <p:spPr>
          <a:xfrm>
            <a:off x="251520" y="692696"/>
            <a:ext cx="86367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容器中的组件的排序方式，就是布局。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常见的布局管理器：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FlowLayout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（流式布局管理器）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从左到右的顺序排列。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Panel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默认的布局管理器。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（边界布局管理器）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东、南、西、北、中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Frame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默认的布局管理器。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（网格布局管理器）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规则的矩阵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（卡片布局管理器）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选项卡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GridBagLayout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（网格包布局管理器）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非规则的矩阵</a:t>
            </a:r>
          </a:p>
        </p:txBody>
      </p:sp>
    </p:spTree>
    <p:extLst>
      <p:ext uri="{BB962C8B-B14F-4D97-AF65-F5344CB8AC3E}">
        <p14:creationId xmlns:p14="http://schemas.microsoft.com/office/powerpoint/2010/main" val="8707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F5A2-2AE0-40C1-81A6-F12C01A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5C68B-4BFF-4E05-8396-F5C64014CB4D}"/>
              </a:ext>
            </a:extLst>
          </p:cNvPr>
          <p:cNvSpPr txBox="1">
            <a:spLocks/>
          </p:cNvSpPr>
          <p:nvPr/>
        </p:nvSpPr>
        <p:spPr>
          <a:xfrm>
            <a:off x="337930" y="764704"/>
            <a:ext cx="8550356" cy="4890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一个图形用户界面上会有很多个组件，这些组件需要根据用户使用需求和习惯进行布局，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中提供了几种常用的布局管理器来进行布局；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流布局管理器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FlowLayout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，组件按照从左到右，从上到下的方式依次布局；是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JPanel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的默认布局管理器；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边界布局管理器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，将容器分为东西南北中五个区域，可以在指定区域放置组件；是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JFrame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的默认布局管理；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网格布局管理器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GridLayout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，将容器分成等行等列的网格；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7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6156176" y="239103"/>
            <a:ext cx="2732110" cy="52322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建一个简单的窗体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2BBD76-FCB5-44DB-A518-5C9C642A4906}"/>
              </a:ext>
            </a:extLst>
          </p:cNvPr>
          <p:cNvSpPr txBox="1"/>
          <p:nvPr/>
        </p:nvSpPr>
        <p:spPr>
          <a:xfrm>
            <a:off x="251520" y="1012661"/>
            <a:ext cx="86367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常用子类：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 Panel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（面板，不能单独存在）。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常用子类：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 Dialog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简单的窗体创建过程：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Frame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Frame(</a:t>
            </a:r>
            <a:r>
              <a:rPr lang="en-US" altLang="zh-CN" sz="20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 First Window"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.setLayout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FlowLayout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(500, 400);</a:t>
            </a:r>
            <a:r>
              <a:rPr lang="en-US" altLang="zh-CN" sz="20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F7F5F"/>
                </a:solidFill>
                <a:latin typeface="Courier New" panose="02070309020205020404" pitchFamily="49" charset="0"/>
              </a:rPr>
              <a:t>设置窗体的大小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.setLocation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(300, 200);</a:t>
            </a:r>
            <a:r>
              <a:rPr lang="en-US" altLang="zh-CN" sz="20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3F7F5F"/>
                </a:solidFill>
                <a:latin typeface="Courier New" panose="02070309020205020404" pitchFamily="49" charset="0"/>
              </a:rPr>
              <a:t>设置窗体在屏幕上出现的位置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.setVisible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5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94"/>
          <p:cNvSpPr>
            <a:spLocks noGrp="1"/>
          </p:cNvSpPr>
          <p:nvPr>
            <p:ph type="title"/>
          </p:nvPr>
        </p:nvSpPr>
        <p:spPr>
          <a:xfrm>
            <a:off x="3707904" y="239103"/>
            <a:ext cx="5180382" cy="52322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JFrame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JPanel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JButton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简单用法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8BB7-6A3B-44DD-BE3E-05B340F4B5B1}"/>
              </a:ext>
            </a:extLst>
          </p:cNvPr>
          <p:cNvSpPr txBox="1">
            <a:spLocks/>
          </p:cNvSpPr>
          <p:nvPr/>
        </p:nvSpPr>
        <p:spPr>
          <a:xfrm>
            <a:off x="107504" y="779905"/>
            <a:ext cx="8780782" cy="1749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编程，主要相关的包是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javax.swing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，部分的事件相关类位于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java.awt.event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使用的组件都位于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javax.swing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中，其中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JFrame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用来创建一个窗口，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JPanel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用来创建面板、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JButton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用来创建按钮；还有很多常用的组件，可以使用文档查阅；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C00000"/>
              </a:buClr>
              <a:buFont typeface="Arial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981307C-48B8-4DC3-A6C1-0BA569808E63}"/>
              </a:ext>
            </a:extLst>
          </p:cNvPr>
          <p:cNvSpPr txBox="1"/>
          <p:nvPr/>
        </p:nvSpPr>
        <p:spPr>
          <a:xfrm>
            <a:off x="397160" y="2492896"/>
            <a:ext cx="8423312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创建</a:t>
            </a:r>
            <a:r>
              <a:rPr lang="en-US" altLang="zh-CN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JFrame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对象</a:t>
            </a:r>
          </a:p>
          <a:p>
            <a:r>
              <a:rPr lang="nn-NO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JFrame </a:t>
            </a:r>
            <a:r>
              <a:rPr lang="nn-NO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nn-NO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nn-NO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nn-NO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JFrame(</a:t>
            </a:r>
            <a:r>
              <a:rPr lang="nn-NO" altLang="zh-CN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"TestJFrame"</a:t>
            </a:r>
            <a:r>
              <a:rPr lang="nn-NO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获得内容面板容器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Container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.getContentPane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创建</a:t>
            </a:r>
            <a:r>
              <a:rPr lang="en-US" altLang="zh-CN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JPanel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对象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JPanel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创建</a:t>
            </a:r>
            <a:r>
              <a:rPr lang="en-US" altLang="zh-CN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JButton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对象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JButton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JButton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发送</a:t>
            </a:r>
            <a:r>
              <a:rPr lang="en-US" altLang="zh-CN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JButton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quit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JButton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退出</a:t>
            </a:r>
            <a:r>
              <a:rPr lang="en-US" altLang="zh-CN" sz="1600" b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把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button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放置到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panel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上，把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panel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放置到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frame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上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send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quit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pane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panel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设置大小及可见性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.setSize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(300, 200);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frame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.setVisible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pic>
        <p:nvPicPr>
          <p:cNvPr id="5" name="Picture 1" descr="C:\Users\wxh\AppData\Roaming\Tencent\Users\29097443\QQ\WinTemp\RichOle\WRZQDMS)9$IY2ASM~N)P`NO.png">
            <a:extLst>
              <a:ext uri="{FF2B5EF4-FFF2-40B4-BE49-F238E27FC236}">
                <a16:creationId xmlns:a16="http://schemas.microsoft.com/office/drawing/2014/main" id="{63151E55-0374-42A2-B2DF-48A114FC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8886" y="4077072"/>
            <a:ext cx="2819400" cy="1857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1037722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6452</TotalTime>
  <Words>1161</Words>
  <Application>Microsoft Office PowerPoint</Application>
  <PresentationFormat>全屏显示(4:3)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Courier New</vt:lpstr>
      <vt:lpstr>Wingdings</vt:lpstr>
      <vt:lpstr>PPT模板</vt:lpstr>
      <vt:lpstr>GUI</vt:lpstr>
      <vt:lpstr>本章内容</vt:lpstr>
      <vt:lpstr>GUI图形用户界面</vt:lpstr>
      <vt:lpstr>Awt 和 Swing</vt:lpstr>
      <vt:lpstr>继承关系图</vt:lpstr>
      <vt:lpstr>布局管理器</vt:lpstr>
      <vt:lpstr>布局</vt:lpstr>
      <vt:lpstr>建一个简单的窗体</vt:lpstr>
      <vt:lpstr>JFrame、JPanel、JButton简单用法</vt:lpstr>
      <vt:lpstr>Java事件</vt:lpstr>
      <vt:lpstr>Java中的事件</vt:lpstr>
      <vt:lpstr>Java事件</vt:lpstr>
      <vt:lpstr>事件监听机制流程图</vt:lpstr>
      <vt:lpstr>键盘事件</vt:lpstr>
      <vt:lpstr>Swing插件</vt:lpstr>
      <vt:lpstr>案例一</vt:lpstr>
      <vt:lpstr>案例一</vt:lpstr>
      <vt:lpstr>案例二</vt:lpstr>
      <vt:lpstr>案例二</vt:lpstr>
      <vt:lpstr>案例二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Youliang Wang</cp:lastModifiedBy>
  <cp:revision>661</cp:revision>
  <dcterms:created xsi:type="dcterms:W3CDTF">2012-08-05T14:09:30Z</dcterms:created>
  <dcterms:modified xsi:type="dcterms:W3CDTF">2017-11-16T07:50:15Z</dcterms:modified>
</cp:coreProperties>
</file>