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596" r:id="rId3"/>
    <p:sldId id="597" r:id="rId4"/>
    <p:sldId id="598" r:id="rId5"/>
    <p:sldId id="599" r:id="rId6"/>
    <p:sldId id="600" r:id="rId7"/>
    <p:sldId id="601" r:id="rId8"/>
    <p:sldId id="602" r:id="rId9"/>
    <p:sldId id="603" r:id="rId10"/>
    <p:sldId id="604" r:id="rId11"/>
    <p:sldId id="605" r:id="rId12"/>
    <p:sldId id="606" r:id="rId13"/>
    <p:sldId id="607" r:id="rId14"/>
    <p:sldId id="608" r:id="rId15"/>
    <p:sldId id="610" r:id="rId16"/>
    <p:sldId id="609" r:id="rId17"/>
    <p:sldId id="612" r:id="rId18"/>
    <p:sldId id="611" r:id="rId19"/>
    <p:sldId id="613" r:id="rId20"/>
    <p:sldId id="614" r:id="rId21"/>
    <p:sldId id="615" r:id="rId22"/>
    <p:sldId id="616" r:id="rId23"/>
    <p:sldId id="617" r:id="rId24"/>
    <p:sldId id="618" r:id="rId25"/>
    <p:sldId id="619" r:id="rId26"/>
    <p:sldId id="620" r:id="rId27"/>
    <p:sldId id="621" r:id="rId28"/>
    <p:sldId id="622" r:id="rId29"/>
    <p:sldId id="623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50" autoAdjust="0"/>
  </p:normalViewPr>
  <p:slideViewPr>
    <p:cSldViewPr>
      <p:cViewPr varScale="1">
        <p:scale>
          <a:sx n="68" d="100"/>
          <a:sy n="68" d="100"/>
        </p:scale>
        <p:origin x="5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04A4570-F5E6-451F-B183-8720C70A8F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0188"/>
            <a:ext cx="413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C2E693E-355A-49DA-B69E-C810B09B557B}"/>
              </a:ext>
            </a:extLst>
          </p:cNvPr>
          <p:cNvCxnSpPr/>
          <p:nvPr userDrawn="1"/>
        </p:nvCxnSpPr>
        <p:spPr>
          <a:xfrm>
            <a:off x="436563" y="4622800"/>
            <a:ext cx="8383587" cy="0"/>
          </a:xfrm>
          <a:prstGeom prst="line">
            <a:avLst/>
          </a:prstGeom>
          <a:ln>
            <a:solidFill>
              <a:srgbClr val="CF0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3">
            <a:extLst>
              <a:ext uri="{FF2B5EF4-FFF2-40B4-BE49-F238E27FC236}">
                <a16:creationId xmlns:a16="http://schemas.microsoft.com/office/drawing/2014/main" id="{A1C9BA54-BDBA-45E4-B274-E71A9BFB4B3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219700" y="1628775"/>
            <a:ext cx="3429000" cy="728663"/>
            <a:chOff x="4495861" y="1534661"/>
            <a:chExt cx="3231649" cy="608413"/>
          </a:xfrm>
        </p:grpSpPr>
        <p:sp>
          <p:nvSpPr>
            <p:cNvPr id="5" name="圆角矩形 9">
              <a:extLst>
                <a:ext uri="{FF2B5EF4-FFF2-40B4-BE49-F238E27FC236}">
                  <a16:creationId xmlns:a16="http://schemas.microsoft.com/office/drawing/2014/main" id="{EC42D9BA-13CC-47CC-826F-48A2F51F3336}"/>
                </a:ext>
              </a:extLst>
            </p:cNvPr>
            <p:cNvSpPr/>
            <p:nvPr/>
          </p:nvSpPr>
          <p:spPr>
            <a:xfrm>
              <a:off x="4495861" y="1546591"/>
              <a:ext cx="3231649" cy="55008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grpSp>
          <p:nvGrpSpPr>
            <p:cNvPr id="6" name="组合 10">
              <a:extLst>
                <a:ext uri="{FF2B5EF4-FFF2-40B4-BE49-F238E27FC236}">
                  <a16:creationId xmlns:a16="http://schemas.microsoft.com/office/drawing/2014/main" id="{FE493F55-682F-4E45-9204-E5D5974A5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61" y="1534661"/>
              <a:ext cx="3231649" cy="608413"/>
              <a:chOff x="4281547" y="1534661"/>
              <a:chExt cx="3231649" cy="608413"/>
            </a:xfrm>
          </p:grpSpPr>
          <p:sp>
            <p:nvSpPr>
              <p:cNvPr id="7" name="矩形 16">
                <a:extLst>
                  <a:ext uri="{FF2B5EF4-FFF2-40B4-BE49-F238E27FC236}">
                    <a16:creationId xmlns:a16="http://schemas.microsoft.com/office/drawing/2014/main" id="{2D4F255F-3D6A-43C8-A32E-7426BBA90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1547" y="1534661"/>
                <a:ext cx="3231649" cy="436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Better Man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17">
                <a:extLst>
                  <a:ext uri="{FF2B5EF4-FFF2-40B4-BE49-F238E27FC236}">
                    <a16:creationId xmlns:a16="http://schemas.microsoft.com/office/drawing/2014/main" id="{DA161B1D-ED07-4696-B448-7D819211B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477" y="1775183"/>
                <a:ext cx="1150215" cy="3678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 be a 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TextBox 13">
            <a:extLst>
              <a:ext uri="{FF2B5EF4-FFF2-40B4-BE49-F238E27FC236}">
                <a16:creationId xmlns:a16="http://schemas.microsoft.com/office/drawing/2014/main" id="{F339492A-11C9-4D5B-9DC5-5FDED87F48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04025" y="6140450"/>
            <a:ext cx="2171700" cy="4778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200" b="1" dirty="0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互联网专业教育研究院</a:t>
            </a:r>
            <a:endParaRPr lang="en-US" altLang="zh-CN" sz="1200" b="1" dirty="0">
              <a:solidFill>
                <a:srgbClr val="595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200" b="1" dirty="0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华信智原教育技术有限公司</a:t>
            </a:r>
            <a:endParaRPr lang="en-US" altLang="zh-CN" sz="1200" b="1" dirty="0">
              <a:solidFill>
                <a:srgbClr val="595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4">
            <a:extLst>
              <a:ext uri="{FF2B5EF4-FFF2-40B4-BE49-F238E27FC236}">
                <a16:creationId xmlns:a16="http://schemas.microsoft.com/office/drawing/2014/main" id="{BF54BC57-E24F-4A29-BFD1-4CF11BA991A1}"/>
              </a:ext>
            </a:extLst>
          </p:cNvPr>
          <p:cNvSpPr/>
          <p:nvPr userDrawn="1"/>
        </p:nvSpPr>
        <p:spPr bwMode="auto">
          <a:xfrm>
            <a:off x="6875463" y="5854700"/>
            <a:ext cx="973137" cy="252413"/>
          </a:xfrm>
          <a:prstGeom prst="roundRect">
            <a:avLst/>
          </a:prstGeom>
          <a:solidFill>
            <a:srgbClr val="595758"/>
          </a:solidFill>
          <a:ln>
            <a:noFill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Tx/>
              <a:buNone/>
              <a:defRPr/>
            </a:pP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  V 1.0</a:t>
            </a:r>
            <a:endParaRPr lang="zh-CN" altLang="en-US" sz="12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539CA22-EB44-4A86-912F-6935C3CBB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3540128"/>
            <a:ext cx="7337424" cy="1470025"/>
          </a:xfrm>
          <a:noFill/>
        </p:spPr>
        <p:txBody>
          <a:bodyPr>
            <a:normAutofit/>
          </a:bodyPr>
          <a:lstStyle>
            <a:lvl1pPr algn="l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2" name="日期占位符 1">
            <a:extLst>
              <a:ext uri="{FF2B5EF4-FFF2-40B4-BE49-F238E27FC236}">
                <a16:creationId xmlns:a16="http://schemas.microsoft.com/office/drawing/2014/main" id="{411A7371-5E78-4DF7-8E97-1519B4B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C9F9E8C0-9E56-45B4-BC49-C6DAD932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6587E3C0-AC50-4266-9BCD-18DA320F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07A0FC-EBD9-471B-B01A-9F818199E28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9C60F48-399F-4E4D-9CEE-5EA410746D55}"/>
              </a:ext>
            </a:extLst>
          </p:cNvPr>
          <p:cNvCxnSpPr/>
          <p:nvPr userDrawn="1"/>
        </p:nvCxnSpPr>
        <p:spPr>
          <a:xfrm>
            <a:off x="0" y="490538"/>
            <a:ext cx="9144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0CE1962-087F-4F00-9865-E4611D5D4354}"/>
              </a:ext>
            </a:extLst>
          </p:cNvPr>
          <p:cNvSpPr/>
          <p:nvPr userDrawn="1"/>
        </p:nvSpPr>
        <p:spPr>
          <a:xfrm>
            <a:off x="7019925" y="6581775"/>
            <a:ext cx="2124075" cy="2762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知而获智，智达高远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E398E48-1B3C-42E4-AB40-5FA0F4DE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224" y="239103"/>
            <a:ext cx="2300062" cy="523220"/>
          </a:xfrm>
          <a:prstGeom prst="rect">
            <a:avLst/>
          </a:prstGeom>
          <a:solidFill>
            <a:srgbClr val="F5F5F5"/>
          </a:solidFill>
        </p:spPr>
        <p:txBody>
          <a:bodyPr>
            <a:spAutoFit/>
          </a:bodyPr>
          <a:lstStyle>
            <a:lvl1pPr>
              <a:defRPr sz="2800" b="1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62C9839-F80D-4FCC-9AF5-71E62676F7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0188"/>
            <a:ext cx="413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>
            <a:extLst>
              <a:ext uri="{FF2B5EF4-FFF2-40B4-BE49-F238E27FC236}">
                <a16:creationId xmlns:a16="http://schemas.microsoft.com/office/drawing/2014/main" id="{7EE3ED33-0745-4262-B965-A0CBD37E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2103F5D-43BA-4671-92C6-7C05809E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F75C2ECF-B042-486F-900B-CF6FF103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782A4D4-66CB-40E1-852A-F435C305AE11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A3C7006D-86B8-441D-AA0F-56453E181A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52663"/>
            <a:ext cx="82804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77EA1-C6C5-46E8-B9A5-31033804EF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网络群聊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3968" y="239103"/>
            <a:ext cx="4604318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服务端</a:t>
            </a:r>
            <a:r>
              <a:rPr lang="en-US" altLang="zh-CN" dirty="0"/>
              <a:t>-</a:t>
            </a:r>
            <a:r>
              <a:rPr lang="en-US" altLang="zh-CN" dirty="0" err="1"/>
              <a:t>ServerFrame</a:t>
            </a:r>
            <a:r>
              <a:rPr lang="zh-CN" altLang="en-US" dirty="0"/>
              <a:t>启动监听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980728"/>
            <a:ext cx="8496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btnStart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.addActionListener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启动监听</a:t>
            </a:r>
          </a:p>
          <a:p>
            <a:pPr lvl="2"/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server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.startListener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server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.isStart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ServerFrame.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btnStart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.setEnabled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ServerFrame.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btnStop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.setEnabled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LogUtils.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showLog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启动监听成功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~~~"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LogUtils.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showLog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启动监听失败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~~~"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00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7944" y="239103"/>
            <a:ext cx="4820342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服务端</a:t>
            </a:r>
            <a:r>
              <a:rPr lang="en-US" altLang="zh-CN" dirty="0"/>
              <a:t>-</a:t>
            </a:r>
            <a:r>
              <a:rPr lang="en-US" altLang="zh-CN" dirty="0" err="1"/>
              <a:t>ServerFrame</a:t>
            </a:r>
            <a:r>
              <a:rPr lang="zh-CN" altLang="en-US" dirty="0"/>
              <a:t>停止监听</a:t>
            </a:r>
          </a:p>
        </p:txBody>
      </p:sp>
      <p:sp>
        <p:nvSpPr>
          <p:cNvPr id="3" name="矩形 2"/>
          <p:cNvSpPr/>
          <p:nvPr/>
        </p:nvSpPr>
        <p:spPr>
          <a:xfrm>
            <a:off x="419514" y="908720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btnStop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.addActionListener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ActionListener()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停止监听</a:t>
            </a:r>
          </a:p>
          <a:p>
            <a:pPr lvl="2"/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server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.stopListener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server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.isStart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()==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ServerFrame.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btnStart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.setEnabled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ServerFrame.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btnStop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.setEnabled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LogUtils.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showLog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停止监听成功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~~~"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LogUtils.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showLog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停止监听失败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~~~"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zh-CN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4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2080" y="239103"/>
            <a:ext cx="3596206" cy="523220"/>
          </a:xfrm>
        </p:spPr>
        <p:txBody>
          <a:bodyPr>
            <a:norm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en-US" altLang="zh-CN" dirty="0" err="1"/>
              <a:t>ClientFrame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980728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ClientFrame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持有一个客户端封装的对象</a:t>
            </a:r>
            <a:endParaRPr lang="en-US" altLang="zh-CN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TCPClient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JPanel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contentPane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JTextField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txtName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姓名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JTextField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txtContent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发送内容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显示发送内容的文本域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btnLink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连接按钮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disLink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断开按钮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6673" y="4005064"/>
            <a:ext cx="8207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ClientFrame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实例化客户端对象，在构造器的第一行就可以实例化</a:t>
            </a:r>
          </a:p>
          <a:p>
            <a:pPr lvl="1"/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TCPClient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64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3928" y="239103"/>
            <a:ext cx="4964358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en-US" altLang="zh-CN" dirty="0" err="1"/>
              <a:t>ClientFrame</a:t>
            </a:r>
            <a:r>
              <a:rPr lang="zh-CN" altLang="en-US" dirty="0"/>
              <a:t>连接服务器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980728"/>
            <a:ext cx="84249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btnLink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.addActionListener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ActionListener()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连接服务器</a:t>
            </a:r>
          </a:p>
          <a:p>
            <a:pPr lvl="2"/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.isConnected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ClientFrame.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btnLink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.setEnabled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ClientFrame.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disLink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.setEnabled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LogUtils.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showLog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连接  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.getHostip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: 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.getPort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 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成功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~~~"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LogUtils.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showLog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连接  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.getHostip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: 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.getPort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 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失败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~~~"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24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936" y="239103"/>
            <a:ext cx="4892350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en-US" altLang="zh-CN" dirty="0" err="1"/>
              <a:t>ClientFrame</a:t>
            </a:r>
            <a:r>
              <a:rPr lang="zh-CN" altLang="en-US" dirty="0"/>
              <a:t>断开服务器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980728"/>
            <a:ext cx="82809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disLink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.addActionListener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ActionListener()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断开服务器</a:t>
            </a:r>
          </a:p>
          <a:p>
            <a:pPr lvl="2"/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.disConnect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.isConnected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()==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ClientFrame.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btnLink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.setEnabled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ClientFrame.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disLink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.setEnabled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LogUtils.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showLog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断开  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.getHostip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: 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.getPort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 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成功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~~~"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LogUtils.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showLog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断开  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.getHostip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: 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.getPort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 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失败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~~~"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72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3888" y="239103"/>
            <a:ext cx="5324398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服务端</a:t>
            </a:r>
            <a:r>
              <a:rPr lang="en-US" altLang="zh-CN" dirty="0" err="1"/>
              <a:t>TCPServer</a:t>
            </a:r>
            <a:r>
              <a:rPr lang="zh-CN" altLang="en-US" dirty="0"/>
              <a:t>启动监听成功之后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764704"/>
            <a:ext cx="842493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server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启动监听成功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~~~"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isStart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StartAcceptThread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startAccept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StartAcceptThread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();//</a:t>
            </a:r>
            <a:r>
              <a:rPr lang="zh-CN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此处要创建线程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startAccept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391333" y="2708920"/>
            <a:ext cx="82809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StartAcceptThread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pPr lvl="1"/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2"/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 2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不断等待客户端连接</a:t>
            </a:r>
          </a:p>
          <a:p>
            <a:pPr lvl="2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Socket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server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.accept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创建线程对象，并启动</a:t>
            </a:r>
          </a:p>
          <a:p>
            <a:pPr lvl="4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MyClientThread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MyClientThread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905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6016" y="239103"/>
            <a:ext cx="4172270" cy="523220"/>
          </a:xfrm>
        </p:spPr>
        <p:txBody>
          <a:bodyPr>
            <a:normAutofit/>
          </a:bodyPr>
          <a:lstStyle/>
          <a:p>
            <a:r>
              <a:rPr lang="zh-CN" altLang="en-US" dirty="0"/>
              <a:t>服务器</a:t>
            </a:r>
            <a:r>
              <a:rPr lang="en-US" altLang="zh-CN" dirty="0" err="1"/>
              <a:t>TCPServer</a:t>
            </a:r>
            <a:r>
              <a:rPr lang="zh-CN" altLang="en-US" dirty="0"/>
              <a:t>端线程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692696"/>
            <a:ext cx="871296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服务端使用的，专门与一个客户端对话的线程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MyClientThread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pPr lvl="1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Socket </a:t>
            </a:r>
            <a:r>
              <a:rPr lang="en-US" altLang="zh-CN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对话的客户端端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MyClientThread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(Socket </a:t>
            </a:r>
            <a:r>
              <a:rPr lang="en-US" altLang="zh-CN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来自客户端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.getRemoteSocketAddress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的连接！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zh-CN" sz="1200" dirty="0">
                <a:solidFill>
                  <a:srgbClr val="3F7F5F"/>
                </a:solidFill>
                <a:latin typeface="Consolas" panose="020B0609020204030204" pitchFamily="49" charset="0"/>
              </a:rPr>
              <a:t>// 3 </a:t>
            </a:r>
            <a:r>
              <a:rPr lang="zh-CN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读取来自客户端的消息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Consolas" panose="020B0609020204030204" pitchFamily="49" charset="0"/>
              </a:rPr>
              <a:t>dis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.getInputStream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3E3E"/>
                </a:solidFill>
                <a:latin typeface="Consolas" panose="020B0609020204030204" pitchFamily="49" charset="0"/>
              </a:rPr>
              <a:t>dos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.getOutputStream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3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dis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.readUTF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读取客户端的信息</a:t>
            </a:r>
          </a:p>
          <a:p>
            <a:pPr lvl="4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收到客户端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.getRemoteSocketAddress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消息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zh-CN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pPr lvl="4"/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响应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-"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</a:p>
          <a:p>
            <a:pPr lvl="4"/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dos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.writeUTF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服务器将信息发回给客户端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读取客户端信息失败，客户端可能已经断开！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zh-CN" sz="12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e1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zh-CN" sz="1200" dirty="0">
                <a:solidFill>
                  <a:srgbClr val="6A3E3E"/>
                </a:solidFill>
                <a:latin typeface="Consolas" panose="020B0609020204030204" pitchFamily="49" charset="0"/>
              </a:rPr>
              <a:t>	e1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.printStackTrace();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0177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7944" y="239103"/>
            <a:ext cx="4820342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客户端</a:t>
            </a:r>
            <a:r>
              <a:rPr lang="en-US" altLang="zh-CN" dirty="0" err="1"/>
              <a:t>TCPClient</a:t>
            </a:r>
            <a:r>
              <a:rPr lang="zh-CN" altLang="en-US" dirty="0"/>
              <a:t>连接成功之后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980728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socket</a:t>
            </a:r>
            <a:r>
              <a:rPr lang="en-US" altLang="zh-CN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Socket(</a:t>
            </a:r>
            <a:r>
              <a:rPr lang="en-US" altLang="zh-CN" b="1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hostip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连接服务器成功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~~~"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isConnected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//2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连接成功后，先创建线程，不断从服务端读信息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MyClientReceiveThread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MyClientReceiveThread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client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启动线程，不断从服务端读取信息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472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8024" y="239103"/>
            <a:ext cx="4100262" cy="523220"/>
          </a:xfrm>
        </p:spPr>
        <p:txBody>
          <a:bodyPr>
            <a:norm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 -</a:t>
            </a:r>
            <a:r>
              <a:rPr lang="en-US" altLang="zh-CN" dirty="0" err="1"/>
              <a:t>TCPClient</a:t>
            </a:r>
            <a:r>
              <a:rPr lang="zh-CN" altLang="en-US" dirty="0"/>
              <a:t>线程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692696"/>
            <a:ext cx="849694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客户端线程，不断接受服务器下推得消息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MyClientReceiveThread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Socket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本客户端的对象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MyClientReceiveThread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(Socket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dis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dis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3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dis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.readUTF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收到来自服务端的响应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zh-CN" alt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dis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e2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303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7904" y="239103"/>
            <a:ext cx="5180382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客户端</a:t>
            </a:r>
            <a:r>
              <a:rPr lang="en-US" altLang="zh-CN" dirty="0" err="1"/>
              <a:t>TCPClient</a:t>
            </a:r>
            <a:r>
              <a:rPr lang="zh-CN" altLang="en-US" dirty="0"/>
              <a:t>发送方法的实现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836712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发送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send(String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isConnected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dos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dos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.getOutputStream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dos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.writeUTF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发送消息失败！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.disConnect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断开连接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83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 94"/>
          <p:cNvSpPr>
            <a:spLocks noGrp="1"/>
          </p:cNvSpPr>
          <p:nvPr>
            <p:ph type="title"/>
          </p:nvPr>
        </p:nvSpPr>
        <p:spPr>
          <a:xfrm>
            <a:off x="5292080" y="239103"/>
            <a:ext cx="3596206" cy="5232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网络群聊界面设计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835292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13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9952" y="239103"/>
            <a:ext cx="4748334" cy="52322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TCPServer</a:t>
            </a:r>
            <a:r>
              <a:rPr lang="zh-CN" altLang="en-US" dirty="0"/>
              <a:t>修改接收消息的方法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620688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添加属性和构造器</a:t>
            </a:r>
            <a:endParaRPr lang="en-US" altLang="zh-CN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ServerFrame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serverFrame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拥有此网络服务器的窗口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TCPServer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ServerFrame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serverFrame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serverFrame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serverFrame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2277447"/>
            <a:ext cx="87849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将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run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方法所属类改为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TCPServer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的内部类，以便访问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ServerFrame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里面的文本框，见红色代码</a:t>
            </a:r>
            <a:endParaRPr lang="en-US" altLang="zh-CN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来自客户端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.getRemoteSocketAddress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的连接！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 3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读取来自客户端的消息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dis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u="sng" dirty="0">
                <a:solidFill>
                  <a:srgbClr val="6A3E3E"/>
                </a:solidFill>
                <a:latin typeface="Consolas" panose="020B0609020204030204" pitchFamily="49" charset="0"/>
              </a:rPr>
              <a:t>dos</a:t>
            </a:r>
            <a:r>
              <a:rPr lang="en-US" altLang="zh-CN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.getOutputStream</a:t>
            </a:r>
            <a:r>
              <a:rPr lang="en-US" altLang="zh-CN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dis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.readUTF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读取客户端的信息</a:t>
            </a:r>
          </a:p>
          <a:p>
            <a:pPr lvl="2"/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String log="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收到客户端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client.getRemoteSocketAddress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() + "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消息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:"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zh-CN" sz="1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(log);</a:t>
            </a:r>
          </a:p>
          <a:p>
            <a:pPr lvl="2"/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LogUtils.</a:t>
            </a:r>
            <a:r>
              <a:rPr lang="en-US" altLang="zh-CN" sz="16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showLog</a:t>
            </a:r>
            <a:r>
              <a:rPr lang="en-US" altLang="zh-CN" sz="1600" i="1" dirty="0">
                <a:solidFill>
                  <a:srgbClr val="FF0000"/>
                </a:solidFill>
                <a:latin typeface="Consolas" panose="020B0609020204030204" pitchFamily="49" charset="0"/>
              </a:rPr>
              <a:t>(log, </a:t>
            </a:r>
            <a:r>
              <a:rPr lang="en-US" altLang="zh-CN" sz="16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serverFrame.getTextArea</a:t>
            </a:r>
            <a:r>
              <a:rPr lang="en-US" altLang="zh-CN" sz="1600" i="1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2055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4088" y="239103"/>
            <a:ext cx="3524198" cy="523220"/>
          </a:xfrm>
        </p:spPr>
        <p:txBody>
          <a:bodyPr>
            <a:normAutofit/>
          </a:bodyPr>
          <a:lstStyle/>
          <a:p>
            <a:r>
              <a:rPr lang="zh-CN" altLang="en-US" dirty="0"/>
              <a:t>服务端</a:t>
            </a:r>
            <a:r>
              <a:rPr lang="en-US" altLang="zh-CN" dirty="0" err="1"/>
              <a:t>ServerFrame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6597" y="836712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实例化群聊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Server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对象，此时构造器构造的是带一个参数的构造</a:t>
            </a:r>
          </a:p>
          <a:p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server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TCPServer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597" y="2420888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添加多行文本框的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getter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方法和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setter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方法，以便外部（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TCPServer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）访问</a:t>
            </a:r>
            <a:endParaRPr lang="en-US" altLang="zh-CN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getTextArea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385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0" y="239103"/>
            <a:ext cx="395624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客户端</a:t>
            </a:r>
            <a:r>
              <a:rPr lang="en-US" altLang="zh-CN" dirty="0" err="1"/>
              <a:t>TCPClient</a:t>
            </a:r>
            <a:r>
              <a:rPr lang="zh-CN" altLang="en-US" dirty="0"/>
              <a:t>修改发送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2132856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发送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send(String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isConnected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dos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dos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.getOutputStream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dos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.writeUTF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LogUtils.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showLog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clientFrame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.getTextArea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发送消息失败！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.disConnect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断开连接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7620" y="908720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ClientFrame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clientFrame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;//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添加客户端窗体对象属性并修改构造器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TCPClient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ClientFrame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clientFrame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clientFrame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clientFrame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132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0" y="239103"/>
            <a:ext cx="395624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en-US" altLang="zh-CN" dirty="0" err="1"/>
              <a:t>ClientFrame</a:t>
            </a:r>
            <a:r>
              <a:rPr lang="zh-CN" altLang="en-US" dirty="0"/>
              <a:t>修改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980728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修改</a:t>
            </a:r>
            <a:endParaRPr lang="en-US" altLang="zh-CN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ClientFrame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实例化客户端对象调用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TCPClient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带一参构造器</a:t>
            </a:r>
          </a:p>
          <a:p>
            <a:pPr lvl="1"/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TCPClient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9777" y="2852936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增加文本框的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getter  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和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setter  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方法以便对外公开</a:t>
            </a:r>
            <a:endParaRPr lang="en-US" altLang="zh-CN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getTextArea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776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6016" y="239103"/>
            <a:ext cx="4172270" cy="523220"/>
          </a:xfrm>
        </p:spPr>
        <p:txBody>
          <a:bodyPr>
            <a:normAutofit/>
          </a:bodyPr>
          <a:lstStyle/>
          <a:p>
            <a:r>
              <a:rPr lang="zh-CN" altLang="en-US" dirty="0"/>
              <a:t>服务端</a:t>
            </a:r>
            <a:r>
              <a:rPr lang="en-US" altLang="zh-CN" dirty="0"/>
              <a:t>-</a:t>
            </a:r>
            <a:r>
              <a:rPr lang="en-US" altLang="zh-CN" dirty="0" err="1"/>
              <a:t>TCPServer</a:t>
            </a:r>
            <a:r>
              <a:rPr lang="zh-CN" altLang="en-US" dirty="0"/>
              <a:t>优化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908720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新增属性：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关于客户端线程的列表，记录每个客户端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Vector&lt;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MyClientThread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clientlist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Vector&lt;&gt;();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2492896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StartAcceptThread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个线程中的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run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方法中，把客户端加入集合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将客户端线程加入到记录客户端列表的集合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TCPServer.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clientlist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.addElement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4077072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dirty="0" err="1"/>
              <a:t>StartAcceptThread</a:t>
            </a:r>
            <a:r>
              <a:rPr lang="zh-CN" altLang="en-US" dirty="0"/>
              <a:t>线程的</a:t>
            </a:r>
            <a:r>
              <a:rPr lang="en-US" altLang="zh-CN" dirty="0"/>
              <a:t>run</a:t>
            </a:r>
            <a:r>
              <a:rPr lang="zh-CN" altLang="en-US" dirty="0"/>
              <a:t>方法中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统计在线人数：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LogUtils.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showLog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当前在线用户：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TCPServer.</a:t>
            </a:r>
            <a:r>
              <a:rPr lang="en-US" altLang="zh-CN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clientlist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947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5816" y="239103"/>
            <a:ext cx="5972470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服务端</a:t>
            </a:r>
            <a:r>
              <a:rPr lang="en-US" altLang="zh-CN" dirty="0"/>
              <a:t>-</a:t>
            </a:r>
            <a:r>
              <a:rPr lang="en-US" altLang="zh-CN" dirty="0" err="1"/>
              <a:t>TCPServer</a:t>
            </a:r>
            <a:r>
              <a:rPr lang="zh-CN" altLang="en-US" dirty="0"/>
              <a:t>：</a:t>
            </a:r>
            <a:r>
              <a:rPr lang="en-US" altLang="zh-CN" dirty="0" err="1"/>
              <a:t>MyClientThread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764704"/>
            <a:ext cx="849694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MyClientThread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run</a:t>
            </a:r>
            <a:r>
              <a:rPr lang="zh-CN" alt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方法中，加入了如下标红的代码片段</a:t>
            </a:r>
            <a:endParaRPr lang="en-US" altLang="zh-CN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//..........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此处省略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LogUtils.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showLog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serverFrame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.getTextArea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将客户端列表中的所有的客户端都下发该消息</a:t>
            </a:r>
          </a:p>
          <a:p>
            <a:pPr lvl="1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for (</a:t>
            </a:r>
            <a:r>
              <a:rPr lang="en-US" altLang="zh-CN" sz="1600" b="1" dirty="0" err="1">
                <a:solidFill>
                  <a:srgbClr val="FF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MyClientThread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mcl : </a:t>
            </a:r>
            <a:r>
              <a:rPr lang="en-US" altLang="zh-CN" sz="1600" b="1" dirty="0" err="1">
                <a:solidFill>
                  <a:srgbClr val="FF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clientlist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mcl.send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(log);//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往下发</a:t>
            </a:r>
          </a:p>
          <a:p>
            <a:pPr lvl="1"/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95536" y="3212976"/>
            <a:ext cx="84969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将消息发送给本线程对应的客户端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send(String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dos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.getOutputStream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dos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.writeUTF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zh-CN" altLang="en-US" sz="1600" b="1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发送失败</a:t>
            </a:r>
            <a:r>
              <a:rPr lang="en-US" altLang="zh-CN" sz="1600" b="1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~~~"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9534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5816" y="239103"/>
            <a:ext cx="5972470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服务端</a:t>
            </a:r>
            <a:r>
              <a:rPr lang="en-US" altLang="zh-CN" dirty="0"/>
              <a:t>-</a:t>
            </a:r>
            <a:r>
              <a:rPr lang="en-US" altLang="zh-CN" dirty="0" err="1"/>
              <a:t>TCPServer</a:t>
            </a:r>
            <a:r>
              <a:rPr lang="zh-CN" altLang="en-US" dirty="0"/>
              <a:t>：</a:t>
            </a:r>
            <a:r>
              <a:rPr lang="en-US" altLang="zh-CN" dirty="0" err="1"/>
              <a:t>MyClientThread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4325" y="836712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此处是用户断开连接实时更新在线人数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......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将客户端列表中的所有的客户端都下发该消息</a:t>
            </a:r>
          </a:p>
          <a:p>
            <a:pPr lvl="2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MyClientThread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mcl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clientlist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mcl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往下发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读取客户端信息失败，客户端可能已经断开！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LogUtils.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showLog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读取客户端信息失败，客户端可能已经断开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serverFrame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.getTextArea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clientlist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LogUtils.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showLog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当前客户端人数：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clientlist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serverFrame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.getTextArea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48723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0072" y="239103"/>
            <a:ext cx="3668214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zh-CN" altLang="en-US" dirty="0"/>
              <a:t>修改客户端线程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764704"/>
            <a:ext cx="871296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修改客户端线程，加入下面加粗变红的代码，因为我想要把读取服务器下推得消息显示在文本框中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MyClientReceiveThread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Socket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本客户端的对象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MyClientReceiveThread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(Socket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dis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dis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3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dis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.readUTF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收到来自服务端的响应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zh-CN" alt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LogUtils.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showLog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str,clientFrame.getTextArea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dis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e2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7766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0112" y="239103"/>
            <a:ext cx="3308174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zh-CN" altLang="en-US" dirty="0"/>
              <a:t>修改</a:t>
            </a:r>
            <a:r>
              <a:rPr lang="en-US" altLang="zh-CN" dirty="0"/>
              <a:t>send</a:t>
            </a:r>
            <a:r>
              <a:rPr lang="zh-CN" altLang="en-US" dirty="0"/>
              <a:t>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98453" y="848901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修改下面加红色变粗的代码，因为我不想发一条消息，文本框中显示了两条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send(String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isConnected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dos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dos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.getOutputStream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dos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.writeUTF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LogUtils.showLog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clientFrame.getTextArea</a:t>
            </a:r>
            <a:r>
              <a:rPr lang="en-US" altLang="zh-CN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发送消息失败！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.disConnect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断开连接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848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25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0" y="239103"/>
            <a:ext cx="3956246" cy="523220"/>
          </a:xfrm>
        </p:spPr>
        <p:txBody>
          <a:bodyPr>
            <a:normAutofit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网络群聊界面设计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0768"/>
            <a:ext cx="828092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8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136" y="239103"/>
            <a:ext cx="3092150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服务端</a:t>
            </a:r>
            <a:r>
              <a:rPr lang="en-US" altLang="zh-CN" dirty="0"/>
              <a:t>TCPServer-1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7504" y="1166843"/>
            <a:ext cx="89289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TCPServer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用于标识是否启动监听服务，要给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isStart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生产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getter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setter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公开出去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isStart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服务端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Socket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对象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ServerSocket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server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端口号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1245;</a:t>
            </a:r>
          </a:p>
          <a:p>
            <a:pPr lvl="1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启动监听服务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startListener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endParaRPr lang="zh-CN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停止监听服务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stopListener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endParaRPr lang="zh-CN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65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8144" y="239103"/>
            <a:ext cx="3020142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TCPClient-1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303015"/>
            <a:ext cx="828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TCPClient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Socket </a:t>
            </a:r>
            <a:r>
              <a:rPr lang="en-US" altLang="zh-CN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是否处于连接状态，要给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isConnected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生成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getter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setter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公开出去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isConnected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//IP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地址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hostip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"127.0.0.1"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端口号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=1245;</a:t>
            </a:r>
          </a:p>
          <a:p>
            <a:pPr lvl="1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连接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connect(){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断开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disConnect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发送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send(){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83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136" y="239103"/>
            <a:ext cx="3092150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服务端</a:t>
            </a:r>
            <a:r>
              <a:rPr lang="en-US" altLang="zh-CN" dirty="0"/>
              <a:t>TCPServer-2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1520" y="764704"/>
            <a:ext cx="864096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启动监听服务</a:t>
            </a:r>
          </a:p>
          <a:p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startListener() {</a:t>
            </a:r>
          </a:p>
          <a:p>
            <a:pPr lvl="1"/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1600">
                <a:solidFill>
                  <a:srgbClr val="0000C0"/>
                </a:solidFill>
                <a:latin typeface="Consolas" panose="020B0609020204030204" pitchFamily="49" charset="0"/>
              </a:rPr>
              <a:t>server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ServerSocket(</a:t>
            </a:r>
            <a:r>
              <a:rPr lang="en-US" altLang="zh-CN" sz="1600" b="1">
                <a:solidFill>
                  <a:srgbClr val="0000C0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sz="1600" b="1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i="1">
                <a:solidFill>
                  <a:srgbClr val="2A00FF"/>
                </a:solidFill>
                <a:latin typeface="Consolas" panose="020B0609020204030204" pitchFamily="49" charset="0"/>
              </a:rPr>
              <a:t>启动监听成功</a:t>
            </a:r>
            <a:r>
              <a:rPr lang="en-US" altLang="zh-CN" sz="1600" b="1" i="1">
                <a:solidFill>
                  <a:srgbClr val="2A00FF"/>
                </a:solidFill>
                <a:latin typeface="Consolas" panose="020B0609020204030204" pitchFamily="49" charset="0"/>
              </a:rPr>
              <a:t>~~~"</a:t>
            </a:r>
            <a:r>
              <a:rPr lang="en-US" altLang="zh-CN" sz="16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>
                <a:solidFill>
                  <a:srgbClr val="0000C0"/>
                </a:solidFill>
                <a:latin typeface="Consolas" panose="020B0609020204030204" pitchFamily="49" charset="0"/>
              </a:rPr>
              <a:t>isStart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sz="1600" b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.printStackTrace();</a:t>
            </a:r>
          </a:p>
          <a:p>
            <a:pPr lvl="2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sz="1600" b="1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i="1">
                <a:solidFill>
                  <a:srgbClr val="2A00FF"/>
                </a:solidFill>
                <a:latin typeface="Consolas" panose="020B0609020204030204" pitchFamily="49" charset="0"/>
              </a:rPr>
              <a:t>启动监听失败</a:t>
            </a:r>
            <a:r>
              <a:rPr lang="en-US" altLang="zh-CN" sz="1600" b="1" i="1">
                <a:solidFill>
                  <a:srgbClr val="2A00FF"/>
                </a:solidFill>
                <a:latin typeface="Consolas" panose="020B0609020204030204" pitchFamily="49" charset="0"/>
              </a:rPr>
              <a:t>~~~"</a:t>
            </a:r>
            <a:r>
              <a:rPr lang="en-US" altLang="zh-CN" sz="16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>
                <a:solidFill>
                  <a:srgbClr val="0000C0"/>
                </a:solidFill>
                <a:latin typeface="Consolas" panose="020B0609020204030204" pitchFamily="49" charset="0"/>
              </a:rPr>
              <a:t>isStart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停止监听服务</a:t>
            </a:r>
          </a:p>
          <a:p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stopListener() {</a:t>
            </a:r>
          </a:p>
          <a:p>
            <a:pPr lvl="1"/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1600">
                <a:solidFill>
                  <a:srgbClr val="0000C0"/>
                </a:solidFill>
                <a:latin typeface="Consolas" panose="020B0609020204030204" pitchFamily="49" charset="0"/>
              </a:rPr>
              <a:t>server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pPr lvl="2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sz="1600" b="1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i="1">
                <a:solidFill>
                  <a:srgbClr val="2A00FF"/>
                </a:solidFill>
                <a:latin typeface="Consolas" panose="020B0609020204030204" pitchFamily="49" charset="0"/>
              </a:rPr>
              <a:t>停止监听成功</a:t>
            </a:r>
            <a:r>
              <a:rPr lang="en-US" altLang="zh-CN" sz="1600" b="1" i="1">
                <a:solidFill>
                  <a:srgbClr val="2A00FF"/>
                </a:solidFill>
                <a:latin typeface="Consolas" panose="020B0609020204030204" pitchFamily="49" charset="0"/>
              </a:rPr>
              <a:t>~~~"</a:t>
            </a:r>
            <a:r>
              <a:rPr lang="en-US" altLang="zh-CN" sz="16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>
                <a:solidFill>
                  <a:srgbClr val="0000C0"/>
                </a:solidFill>
                <a:latin typeface="Consolas" panose="020B0609020204030204" pitchFamily="49" charset="0"/>
              </a:rPr>
              <a:t>isStart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b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sz="1600" b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sz="160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.printStackTrace();</a:t>
            </a:r>
          </a:p>
          <a:p>
            <a:pPr lvl="2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sz="1600" b="1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i="1">
                <a:solidFill>
                  <a:srgbClr val="2A00FF"/>
                </a:solidFill>
                <a:latin typeface="Consolas" panose="020B0609020204030204" pitchFamily="49" charset="0"/>
              </a:rPr>
              <a:t>停止监听失败</a:t>
            </a:r>
            <a:r>
              <a:rPr lang="en-US" altLang="zh-CN" sz="1600" b="1" i="1">
                <a:solidFill>
                  <a:srgbClr val="2A00FF"/>
                </a:solidFill>
                <a:latin typeface="Consolas" panose="020B0609020204030204" pitchFamily="49" charset="0"/>
              </a:rPr>
              <a:t>~~~"</a:t>
            </a:r>
            <a:r>
              <a:rPr lang="en-US" altLang="zh-CN" sz="16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40904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136" y="239103"/>
            <a:ext cx="3092150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TCPClient-2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1520" y="764704"/>
            <a:ext cx="871296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连接服务器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connect(){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Socket(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hostip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连接服务器成功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~~~"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isConnected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连接服务器失败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~~~"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isConnected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断开服务器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disConnect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client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断开服务器成功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~~~"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isConnected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断开服务器失败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~~~"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599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0112" y="239103"/>
            <a:ext cx="3308174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服务端</a:t>
            </a:r>
            <a:r>
              <a:rPr lang="en-US" altLang="zh-CN" dirty="0"/>
              <a:t>TCPServer-3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4532927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ServerFrame() {</a:t>
            </a:r>
            <a:endParaRPr lang="zh-CN" altLang="en-US">
              <a:latin typeface="Consolas" panose="020B0609020204030204" pitchFamily="49" charset="0"/>
            </a:endParaRPr>
          </a:p>
          <a:p>
            <a:pPr lvl="1"/>
            <a:r>
              <a:rPr lang="en-US" altLang="zh-CN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>
                <a:solidFill>
                  <a:srgbClr val="3F7F5F"/>
                </a:solidFill>
                <a:latin typeface="Consolas" panose="020B0609020204030204" pitchFamily="49" charset="0"/>
              </a:rPr>
              <a:t>在窗体的构造器的第一行实例化群聊</a:t>
            </a:r>
            <a:r>
              <a:rPr lang="en-US" altLang="zh-CN">
                <a:solidFill>
                  <a:srgbClr val="3F7F5F"/>
                </a:solidFill>
                <a:latin typeface="Consolas" panose="020B0609020204030204" pitchFamily="49" charset="0"/>
              </a:rPr>
              <a:t>Server</a:t>
            </a:r>
            <a:r>
              <a:rPr lang="zh-CN" altLang="en-US">
                <a:solidFill>
                  <a:srgbClr val="3F7F5F"/>
                </a:solidFill>
                <a:latin typeface="Consolas" panose="020B0609020204030204" pitchFamily="49" charset="0"/>
              </a:rPr>
              <a:t>对象</a:t>
            </a:r>
          </a:p>
          <a:p>
            <a:pPr lvl="1"/>
            <a:r>
              <a:rPr lang="en-US" altLang="zh-CN">
                <a:solidFill>
                  <a:srgbClr val="0000C0"/>
                </a:solidFill>
                <a:latin typeface="Consolas" panose="020B0609020204030204" pitchFamily="49" charset="0"/>
              </a:rPr>
              <a:t>server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TCPServer();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5536" y="908720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>
                <a:solidFill>
                  <a:srgbClr val="000000"/>
                </a:solidFill>
                <a:latin typeface="Consolas" panose="020B0609020204030204" pitchFamily="49" charset="0"/>
              </a:rPr>
              <a:t>ServerFrame </a:t>
            </a:r>
            <a:r>
              <a:rPr lang="en-US" altLang="zh-CN" b="1" u="sng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u="sng">
                <a:solidFill>
                  <a:srgbClr val="000000"/>
                </a:solidFill>
                <a:latin typeface="Consolas" panose="020B0609020204030204" pitchFamily="49" charset="0"/>
              </a:rPr>
              <a:t> JFrame {</a:t>
            </a:r>
          </a:p>
          <a:p>
            <a:r>
              <a:rPr lang="en-US" altLang="zh-CN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>
                <a:solidFill>
                  <a:srgbClr val="3F7F5F"/>
                </a:solidFill>
                <a:latin typeface="Consolas" panose="020B0609020204030204" pitchFamily="49" charset="0"/>
              </a:rPr>
              <a:t>持有一个服务端封装的对象</a:t>
            </a:r>
          </a:p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TCPServer </a:t>
            </a:r>
            <a:r>
              <a:rPr lang="en-US" altLang="zh-CN" b="1">
                <a:solidFill>
                  <a:srgbClr val="0000C0"/>
                </a:solidFill>
                <a:latin typeface="Consolas" panose="020B0609020204030204" pitchFamily="49" charset="0"/>
              </a:rPr>
              <a:t>server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b="1">
                <a:solidFill>
                  <a:srgbClr val="3F7F5F"/>
                </a:solidFill>
                <a:latin typeface="Consolas" panose="020B0609020204030204" pitchFamily="49" charset="0"/>
              </a:rPr>
              <a:t>持有一个服务端封装的对象</a:t>
            </a:r>
          </a:p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JPanel </a:t>
            </a:r>
            <a:r>
              <a:rPr lang="en-US" altLang="zh-CN" b="1">
                <a:solidFill>
                  <a:srgbClr val="0000C0"/>
                </a:solidFill>
                <a:latin typeface="Consolas" panose="020B0609020204030204" pitchFamily="49" charset="0"/>
              </a:rPr>
              <a:t>contentPane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JButton </a:t>
            </a:r>
            <a:r>
              <a:rPr lang="en-US" altLang="zh-CN" b="1">
                <a:solidFill>
                  <a:srgbClr val="0000C0"/>
                </a:solidFill>
                <a:latin typeface="Consolas" panose="020B0609020204030204" pitchFamily="49" charset="0"/>
              </a:rPr>
              <a:t>btnStart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>
                <a:solidFill>
                  <a:srgbClr val="3F7F5F"/>
                </a:solidFill>
                <a:latin typeface="Consolas" panose="020B0609020204030204" pitchFamily="49" charset="0"/>
              </a:rPr>
              <a:t>启动监听按钮对象</a:t>
            </a:r>
          </a:p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JTextArea </a:t>
            </a:r>
            <a:r>
              <a:rPr lang="en-US" altLang="zh-CN" b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>
                <a:solidFill>
                  <a:srgbClr val="3F7F5F"/>
                </a:solidFill>
                <a:latin typeface="Consolas" panose="020B0609020204030204" pitchFamily="49" charset="0"/>
              </a:rPr>
              <a:t>服务端文本域显示消息</a:t>
            </a:r>
          </a:p>
          <a:p>
            <a:r>
              <a:rPr lang="en-US" altLang="zh-CN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 JButton </a:t>
            </a:r>
            <a:r>
              <a:rPr lang="en-US" altLang="zh-CN" b="1">
                <a:solidFill>
                  <a:srgbClr val="0000C0"/>
                </a:solidFill>
                <a:latin typeface="Consolas" panose="020B0609020204030204" pitchFamily="49" charset="0"/>
              </a:rPr>
              <a:t>btnStop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>
                <a:solidFill>
                  <a:srgbClr val="3F7F5F"/>
                </a:solidFill>
                <a:latin typeface="Consolas" panose="020B0609020204030204" pitchFamily="49" charset="0"/>
              </a:rPr>
              <a:t>停止监听按钮对象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7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239103"/>
            <a:ext cx="5828454" cy="52322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LogUtils</a:t>
            </a:r>
            <a:r>
              <a:rPr lang="zh-CN" altLang="en-US" dirty="0"/>
              <a:t>服务端窗体在文本框显示日志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908720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LogUtils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用于将信息存入文本框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showLog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JTextArea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获取系统当前时间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pPr lvl="2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格式化时间格式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time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-MM-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hh:mm:ss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).format(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获取文本框之前的内容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oldContent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需要新加入的内容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newContent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time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"---"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oldContent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newContent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328339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6124</TotalTime>
  <Words>2039</Words>
  <Application>Microsoft Office PowerPoint</Application>
  <PresentationFormat>全屏显示(4:3)</PresentationFormat>
  <Paragraphs>442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宋体</vt:lpstr>
      <vt:lpstr>微软雅黑</vt:lpstr>
      <vt:lpstr>Arial</vt:lpstr>
      <vt:lpstr>Arial Unicode MS</vt:lpstr>
      <vt:lpstr>Calibri</vt:lpstr>
      <vt:lpstr>Consolas</vt:lpstr>
      <vt:lpstr>PPT模板</vt:lpstr>
      <vt:lpstr>网络群聊</vt:lpstr>
      <vt:lpstr>Java 网络群聊界面设计</vt:lpstr>
      <vt:lpstr>Java 网络群聊界面设计</vt:lpstr>
      <vt:lpstr>服务端TCPServer-1</vt:lpstr>
      <vt:lpstr>客户端TCPClient-1</vt:lpstr>
      <vt:lpstr>服务端TCPServer-2</vt:lpstr>
      <vt:lpstr>客户端TCPClient-2</vt:lpstr>
      <vt:lpstr>服务端TCPServer-3</vt:lpstr>
      <vt:lpstr>LogUtils服务端窗体在文本框显示日志</vt:lpstr>
      <vt:lpstr>服务端-ServerFrame启动监听</vt:lpstr>
      <vt:lpstr>服务端-ServerFrame停止监听</vt:lpstr>
      <vt:lpstr>客户端-ClientFrame</vt:lpstr>
      <vt:lpstr>客户端-ClientFrame连接服务器</vt:lpstr>
      <vt:lpstr>客户端-ClientFrame断开服务器</vt:lpstr>
      <vt:lpstr>服务端TCPServer启动监听成功之后</vt:lpstr>
      <vt:lpstr>服务器TCPServer端线程</vt:lpstr>
      <vt:lpstr>客户端TCPClient连接成功之后</vt:lpstr>
      <vt:lpstr>客户端 -TCPClient线程</vt:lpstr>
      <vt:lpstr>客户端TCPClient发送方法的实现</vt:lpstr>
      <vt:lpstr>TCPServer修改接收消息的方法</vt:lpstr>
      <vt:lpstr>服务端ServerFrame</vt:lpstr>
      <vt:lpstr>客户端TCPClient修改发送</vt:lpstr>
      <vt:lpstr>客户端-ClientFrame修改</vt:lpstr>
      <vt:lpstr>服务端-TCPServer优化</vt:lpstr>
      <vt:lpstr>服务端-TCPServer：MyClientThread</vt:lpstr>
      <vt:lpstr>服务端-TCPServer：MyClientThread</vt:lpstr>
      <vt:lpstr>客户端-修改客户端线程</vt:lpstr>
      <vt:lpstr>客户端-修改send方法</vt:lpstr>
      <vt:lpstr>PowerPoint 演示文稿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Youliang Wang</cp:lastModifiedBy>
  <cp:revision>623</cp:revision>
  <dcterms:created xsi:type="dcterms:W3CDTF">2012-08-05T14:09:30Z</dcterms:created>
  <dcterms:modified xsi:type="dcterms:W3CDTF">2017-11-07T02:48:50Z</dcterms:modified>
</cp:coreProperties>
</file>