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8" r:id="rId2"/>
    <p:sldId id="486" r:id="rId3"/>
    <p:sldId id="597" r:id="rId4"/>
    <p:sldId id="598" r:id="rId5"/>
    <p:sldId id="600" r:id="rId6"/>
    <p:sldId id="601" r:id="rId7"/>
    <p:sldId id="602" r:id="rId8"/>
    <p:sldId id="643" r:id="rId9"/>
    <p:sldId id="644" r:id="rId10"/>
    <p:sldId id="603" r:id="rId11"/>
    <p:sldId id="645" r:id="rId12"/>
    <p:sldId id="646" r:id="rId13"/>
    <p:sldId id="647" r:id="rId14"/>
    <p:sldId id="648" r:id="rId15"/>
    <p:sldId id="649" r:id="rId16"/>
    <p:sldId id="650" r:id="rId17"/>
    <p:sldId id="651" r:id="rId18"/>
    <p:sldId id="652" r:id="rId19"/>
    <p:sldId id="653" r:id="rId20"/>
    <p:sldId id="654" r:id="rId21"/>
    <p:sldId id="604" r:id="rId22"/>
    <p:sldId id="627" r:id="rId23"/>
    <p:sldId id="605" r:id="rId24"/>
    <p:sldId id="606" r:id="rId25"/>
    <p:sldId id="607" r:id="rId26"/>
    <p:sldId id="608" r:id="rId27"/>
    <p:sldId id="609" r:id="rId28"/>
    <p:sldId id="610" r:id="rId29"/>
    <p:sldId id="611" r:id="rId30"/>
    <p:sldId id="628" r:id="rId31"/>
    <p:sldId id="612" r:id="rId32"/>
    <p:sldId id="613" r:id="rId33"/>
    <p:sldId id="614" r:id="rId34"/>
    <p:sldId id="615" r:id="rId35"/>
    <p:sldId id="655" r:id="rId36"/>
    <p:sldId id="656" r:id="rId37"/>
    <p:sldId id="657" r:id="rId38"/>
    <p:sldId id="658" r:id="rId39"/>
    <p:sldId id="659" r:id="rId40"/>
    <p:sldId id="660" r:id="rId41"/>
    <p:sldId id="661" r:id="rId42"/>
    <p:sldId id="662" r:id="rId43"/>
    <p:sldId id="663" r:id="rId44"/>
    <p:sldId id="664" r:id="rId45"/>
    <p:sldId id="665" r:id="rId46"/>
    <p:sldId id="616" r:id="rId47"/>
    <p:sldId id="617" r:id="rId48"/>
    <p:sldId id="618" r:id="rId49"/>
    <p:sldId id="619" r:id="rId50"/>
    <p:sldId id="629" r:id="rId51"/>
    <p:sldId id="630" r:id="rId52"/>
    <p:sldId id="631" r:id="rId53"/>
    <p:sldId id="632" r:id="rId54"/>
    <p:sldId id="633" r:id="rId55"/>
    <p:sldId id="634" r:id="rId56"/>
    <p:sldId id="620" r:id="rId57"/>
    <p:sldId id="621" r:id="rId58"/>
    <p:sldId id="636" r:id="rId59"/>
    <p:sldId id="637" r:id="rId60"/>
    <p:sldId id="638" r:id="rId61"/>
    <p:sldId id="639" r:id="rId62"/>
    <p:sldId id="640" r:id="rId63"/>
    <p:sldId id="641" r:id="rId64"/>
    <p:sldId id="623" r:id="rId65"/>
    <p:sldId id="666" r:id="rId66"/>
    <p:sldId id="624" r:id="rId67"/>
    <p:sldId id="625" r:id="rId68"/>
    <p:sldId id="626" r:id="rId69"/>
    <p:sldId id="667" r:id="rId70"/>
    <p:sldId id="586" r:id="rId71"/>
    <p:sldId id="587" r:id="rId72"/>
    <p:sldId id="588" r:id="rId73"/>
    <p:sldId id="594" r:id="rId74"/>
    <p:sldId id="635" r:id="rId75"/>
    <p:sldId id="589" r:id="rId76"/>
    <p:sldId id="590" r:id="rId77"/>
    <p:sldId id="591" r:id="rId78"/>
    <p:sldId id="642" r:id="rId7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472" autoAdjust="0"/>
  </p:normalViewPr>
  <p:slideViewPr>
    <p:cSldViewPr>
      <p:cViewPr varScale="1">
        <p:scale>
          <a:sx n="67" d="100"/>
          <a:sy n="67" d="100"/>
        </p:scale>
        <p:origin x="126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2017/11/16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ea typeface="宋体" charset="-122"/>
              </a:rPr>
              <a:t>物理层和数据链路层涉及物理介质访问和二进制数据流传输。</a:t>
            </a:r>
            <a:endParaRPr lang="en-US" altLang="zh-CN" dirty="0">
              <a:ea typeface="宋体" charset="-122"/>
            </a:endParaRPr>
          </a:p>
          <a:p>
            <a:pPr eaLnBrk="1" hangingPunct="1"/>
            <a:r>
              <a:rPr lang="zh-CN" altLang="en-US" dirty="0">
                <a:ea typeface="宋体" charset="-122"/>
              </a:rPr>
              <a:t>网络层的主要协议有</a:t>
            </a:r>
            <a:r>
              <a:rPr lang="en-US" altLang="zh-CN" dirty="0">
                <a:ea typeface="宋体" charset="-122"/>
              </a:rPr>
              <a:t>IP</a:t>
            </a:r>
            <a:r>
              <a:rPr lang="zh-CN" altLang="en-US" dirty="0">
                <a:ea typeface="宋体" charset="-122"/>
              </a:rPr>
              <a:t>（</a:t>
            </a:r>
            <a:r>
              <a:rPr lang="en-US" altLang="zh-CN" dirty="0">
                <a:ea typeface="宋体" charset="-122"/>
              </a:rPr>
              <a:t>Internet protocol</a:t>
            </a:r>
            <a:r>
              <a:rPr lang="zh-CN" altLang="en-US" dirty="0">
                <a:ea typeface="宋体" charset="-122"/>
              </a:rPr>
              <a:t>）、</a:t>
            </a:r>
            <a:r>
              <a:rPr lang="en-US" altLang="zh-CN" dirty="0">
                <a:ea typeface="宋体" charset="-122"/>
              </a:rPr>
              <a:t>ICMP</a:t>
            </a:r>
            <a:r>
              <a:rPr lang="zh-CN" altLang="en-US" dirty="0">
                <a:ea typeface="宋体" charset="-122"/>
              </a:rPr>
              <a:t>（</a:t>
            </a:r>
            <a:r>
              <a:rPr lang="en-US" altLang="zh-CN" dirty="0">
                <a:ea typeface="宋体" charset="-122"/>
              </a:rPr>
              <a:t>Internet Control Message Protocol</a:t>
            </a:r>
            <a:r>
              <a:rPr lang="zh-CN" altLang="en-US" dirty="0">
                <a:ea typeface="宋体" charset="-122"/>
              </a:rPr>
              <a:t>，互联网控制报文协议）、</a:t>
            </a:r>
            <a:r>
              <a:rPr lang="en-US" altLang="zh-CN" dirty="0">
                <a:ea typeface="宋体" charset="-122"/>
              </a:rPr>
              <a:t>IGMP</a:t>
            </a:r>
            <a:r>
              <a:rPr lang="zh-CN" altLang="en-US" dirty="0">
                <a:ea typeface="宋体" charset="-122"/>
              </a:rPr>
              <a:t>（</a:t>
            </a:r>
            <a:r>
              <a:rPr lang="en-US" altLang="zh-CN" dirty="0">
                <a:ea typeface="宋体" charset="-122"/>
              </a:rPr>
              <a:t>Internet Group Management Protocol</a:t>
            </a:r>
            <a:r>
              <a:rPr lang="zh-CN" altLang="en-US" dirty="0">
                <a:ea typeface="宋体" charset="-122"/>
              </a:rPr>
              <a:t>，互联网组管理协议）、</a:t>
            </a:r>
            <a:r>
              <a:rPr lang="en-US" altLang="zh-CN" dirty="0">
                <a:ea typeface="宋体" charset="-122"/>
              </a:rPr>
              <a:t>ARP</a:t>
            </a:r>
            <a:r>
              <a:rPr lang="zh-CN" altLang="en-US" dirty="0">
                <a:ea typeface="宋体" charset="-122"/>
              </a:rPr>
              <a:t>（</a:t>
            </a:r>
            <a:r>
              <a:rPr lang="en-US" altLang="zh-CN" dirty="0">
                <a:ea typeface="宋体" charset="-122"/>
              </a:rPr>
              <a:t>Address Resolution Protocol</a:t>
            </a:r>
            <a:r>
              <a:rPr lang="zh-CN" altLang="en-US" dirty="0">
                <a:ea typeface="宋体" charset="-122"/>
              </a:rPr>
              <a:t>，地址解析协议）和</a:t>
            </a:r>
            <a:r>
              <a:rPr lang="en-US" altLang="zh-CN" dirty="0">
                <a:ea typeface="宋体" charset="-122"/>
              </a:rPr>
              <a:t>RARP</a:t>
            </a:r>
            <a:r>
              <a:rPr lang="zh-CN" altLang="en-US" dirty="0">
                <a:ea typeface="宋体" charset="-122"/>
              </a:rPr>
              <a:t>（</a:t>
            </a:r>
            <a:r>
              <a:rPr lang="en-US" altLang="zh-CN" dirty="0">
                <a:ea typeface="宋体" charset="-122"/>
              </a:rPr>
              <a:t>Reverse Address Resolution Protocol</a:t>
            </a:r>
            <a:r>
              <a:rPr lang="zh-CN" altLang="en-US" dirty="0">
                <a:ea typeface="宋体" charset="-122"/>
              </a:rPr>
              <a:t>，反向地址解析协议）等。涉及寻址和路由选择</a:t>
            </a:r>
            <a:endParaRPr lang="en-US" altLang="zh-CN" dirty="0">
              <a:ea typeface="宋体" charset="-122"/>
            </a:endParaRPr>
          </a:p>
          <a:p>
            <a:pPr eaLnBrk="1" hangingPunct="1"/>
            <a:r>
              <a:rPr lang="zh-CN" altLang="en-US" dirty="0">
                <a:ea typeface="宋体" charset="-122"/>
              </a:rPr>
              <a:t>传输层的基本功能是为两台主机间的应用程序提供端到端的通信。传输层从应用层接受数据，并且在必要的时候把它分成较小的单元，传递给网络层，并确保到达对方的各段信息正确无误。</a:t>
            </a:r>
            <a:endParaRPr lang="en-US" altLang="zh-CN" dirty="0">
              <a:ea typeface="宋体" charset="-122"/>
            </a:endParaRPr>
          </a:p>
          <a:p>
            <a:pPr eaLnBrk="1" hangingPunct="1"/>
            <a:r>
              <a:rPr lang="zh-CN" altLang="en-US">
                <a:ea typeface="宋体" charset="-122"/>
              </a:rPr>
              <a:t>应用层提供应用程序的网络接口。</a:t>
            </a:r>
            <a:endParaRPr lang="zh-CN" altLang="en-US" dirty="0">
              <a:ea typeface="宋体" charset="-122"/>
            </a:endParaRP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6</a:t>
            </a:fld>
            <a:endParaRPr lang="zh-CN" altLang="en-US"/>
          </a:p>
        </p:txBody>
      </p:sp>
    </p:spTree>
    <p:extLst>
      <p:ext uri="{BB962C8B-B14F-4D97-AF65-F5344CB8AC3E}">
        <p14:creationId xmlns:p14="http://schemas.microsoft.com/office/powerpoint/2010/main" val="2827608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52</a:t>
            </a:fld>
            <a:endParaRPr lang="zh-CN" altLang="en-US"/>
          </a:p>
        </p:txBody>
      </p:sp>
    </p:spTree>
    <p:extLst>
      <p:ext uri="{BB962C8B-B14F-4D97-AF65-F5344CB8AC3E}">
        <p14:creationId xmlns:p14="http://schemas.microsoft.com/office/powerpoint/2010/main" val="659678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http://localhost:8088/project_by_mvc/login_by_jQuery.html</a:t>
            </a:r>
          </a:p>
          <a:p>
            <a:endParaRPr lang="en-US" altLang="zh-CN" dirty="0"/>
          </a:p>
          <a:p>
            <a:r>
              <a:rPr lang="en-US" altLang="zh-CN" dirty="0"/>
              <a:t>http://localhost:8088/project_by_mvc/images/logininfo.png</a:t>
            </a:r>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70</a:t>
            </a:fld>
            <a:endParaRPr lang="zh-CN" altLang="en-US"/>
          </a:p>
        </p:txBody>
      </p:sp>
    </p:spTree>
    <p:extLst>
      <p:ext uri="{BB962C8B-B14F-4D97-AF65-F5344CB8AC3E}">
        <p14:creationId xmlns:p14="http://schemas.microsoft.com/office/powerpoint/2010/main" val="305227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73</a:t>
            </a:fld>
            <a:endParaRPr lang="zh-CN" altLang="en-US"/>
          </a:p>
        </p:txBody>
      </p:sp>
    </p:spTree>
    <p:extLst>
      <p:ext uri="{BB962C8B-B14F-4D97-AF65-F5344CB8AC3E}">
        <p14:creationId xmlns:p14="http://schemas.microsoft.com/office/powerpoint/2010/main" val="2767985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B5E8D46-0905-430C-B7A4-D20B31D6307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A16BA5F2-23F3-478F-9894-F7D196E2A0EA}"/>
              </a:ext>
            </a:extLst>
          </p:cNvPr>
          <p:cNvCxnSpPr/>
          <p:nvPr userDrawn="1"/>
        </p:nvCxnSpPr>
        <p:spPr>
          <a:xfrm>
            <a:off x="436563" y="4622800"/>
            <a:ext cx="8383587" cy="0"/>
          </a:xfrm>
          <a:prstGeom prst="line">
            <a:avLst/>
          </a:prstGeom>
          <a:ln>
            <a:solidFill>
              <a:srgbClr val="CF0D30"/>
            </a:solidFill>
          </a:ln>
        </p:spPr>
        <p:style>
          <a:lnRef idx="1">
            <a:schemeClr val="accent1"/>
          </a:lnRef>
          <a:fillRef idx="0">
            <a:schemeClr val="accent1"/>
          </a:fillRef>
          <a:effectRef idx="0">
            <a:schemeClr val="accent1"/>
          </a:effectRef>
          <a:fontRef idx="minor">
            <a:schemeClr val="tx1"/>
          </a:fontRef>
        </p:style>
      </p:cxnSp>
      <p:grpSp>
        <p:nvGrpSpPr>
          <p:cNvPr id="4" name="组合 13">
            <a:extLst>
              <a:ext uri="{FF2B5EF4-FFF2-40B4-BE49-F238E27FC236}">
                <a16:creationId xmlns:a16="http://schemas.microsoft.com/office/drawing/2014/main" id="{875B341D-8255-49F1-95C5-5C47D4354B17}"/>
              </a:ext>
            </a:extLst>
          </p:cNvPr>
          <p:cNvGrpSpPr>
            <a:grpSpLocks/>
          </p:cNvGrpSpPr>
          <p:nvPr userDrawn="1"/>
        </p:nvGrpSpPr>
        <p:grpSpPr bwMode="auto">
          <a:xfrm>
            <a:off x="5219700" y="1628775"/>
            <a:ext cx="3429000" cy="728663"/>
            <a:chOff x="4495861" y="1534661"/>
            <a:chExt cx="3231649" cy="608413"/>
          </a:xfrm>
        </p:grpSpPr>
        <p:sp>
          <p:nvSpPr>
            <p:cNvPr id="5" name="圆角矩形 9">
              <a:extLst>
                <a:ext uri="{FF2B5EF4-FFF2-40B4-BE49-F238E27FC236}">
                  <a16:creationId xmlns:a16="http://schemas.microsoft.com/office/drawing/2014/main" id="{2A7D29B4-EE2A-4EAC-8D42-FBFEE181D6B0}"/>
                </a:ext>
              </a:extLst>
            </p:cNvPr>
            <p:cNvSpPr/>
            <p:nvPr/>
          </p:nvSpPr>
          <p:spPr>
            <a:xfrm>
              <a:off x="4495861" y="1546591"/>
              <a:ext cx="3231649" cy="5500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10">
              <a:extLst>
                <a:ext uri="{FF2B5EF4-FFF2-40B4-BE49-F238E27FC236}">
                  <a16:creationId xmlns:a16="http://schemas.microsoft.com/office/drawing/2014/main" id="{544E972C-9D81-4473-BE85-CC9E7492C426}"/>
                </a:ext>
              </a:extLst>
            </p:cNvPr>
            <p:cNvGrpSpPr>
              <a:grpSpLocks/>
            </p:cNvGrpSpPr>
            <p:nvPr/>
          </p:nvGrpSpPr>
          <p:grpSpPr bwMode="auto">
            <a:xfrm>
              <a:off x="4495861" y="1534661"/>
              <a:ext cx="3231649" cy="608413"/>
              <a:chOff x="4281547" y="1534661"/>
              <a:chExt cx="3231649" cy="608413"/>
            </a:xfrm>
          </p:grpSpPr>
          <p:sp>
            <p:nvSpPr>
              <p:cNvPr id="7" name="矩形 16">
                <a:extLst>
                  <a:ext uri="{FF2B5EF4-FFF2-40B4-BE49-F238E27FC236}">
                    <a16:creationId xmlns:a16="http://schemas.microsoft.com/office/drawing/2014/main" id="{8534D76D-79C6-4B20-B950-005AA50AD907}"/>
                  </a:ext>
                </a:extLst>
              </p:cNvPr>
              <p:cNvSpPr>
                <a:spLocks noChangeArrowheads="1"/>
              </p:cNvSpPr>
              <p:nvPr/>
            </p:nvSpPr>
            <p:spPr bwMode="auto">
              <a:xfrm>
                <a:off x="4281547" y="1534661"/>
                <a:ext cx="3231649" cy="43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800" b="1">
                    <a:solidFill>
                      <a:schemeClr val="bg1"/>
                    </a:solidFill>
                    <a:latin typeface="微软雅黑" panose="020B0503020204020204" pitchFamily="34" charset="-122"/>
                    <a:ea typeface="微软雅黑" panose="020B0503020204020204" pitchFamily="34" charset="-122"/>
                  </a:rPr>
                  <a:t>           Better Man</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 name="矩形 17">
                <a:extLst>
                  <a:ext uri="{FF2B5EF4-FFF2-40B4-BE49-F238E27FC236}">
                    <a16:creationId xmlns:a16="http://schemas.microsoft.com/office/drawing/2014/main" id="{A119A693-5F8E-4E29-81F7-2FF6B4617D7F}"/>
                  </a:ext>
                </a:extLst>
              </p:cNvPr>
              <p:cNvSpPr>
                <a:spLocks noChangeArrowheads="1"/>
              </p:cNvSpPr>
              <p:nvPr/>
            </p:nvSpPr>
            <p:spPr bwMode="auto">
              <a:xfrm>
                <a:off x="4306982" y="1774580"/>
                <a:ext cx="1149031" cy="36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b="1">
                    <a:solidFill>
                      <a:schemeClr val="bg1"/>
                    </a:solidFill>
                    <a:latin typeface="微软雅黑" panose="020B0503020204020204" pitchFamily="34" charset="-122"/>
                    <a:ea typeface="微软雅黑" panose="020B0503020204020204" pitchFamily="34" charset="-122"/>
                  </a:rPr>
                  <a:t>To be a </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9" name="TextBox 13">
            <a:extLst>
              <a:ext uri="{FF2B5EF4-FFF2-40B4-BE49-F238E27FC236}">
                <a16:creationId xmlns:a16="http://schemas.microsoft.com/office/drawing/2014/main" id="{4D7CE29B-738A-4D64-B366-747C4716000A}"/>
              </a:ext>
            </a:extLst>
          </p:cNvPr>
          <p:cNvSpPr txBox="1">
            <a:spLocks noChangeArrowheads="1"/>
          </p:cNvSpPr>
          <p:nvPr userDrawn="1"/>
        </p:nvSpPr>
        <p:spPr bwMode="auto">
          <a:xfrm>
            <a:off x="6804025" y="6140450"/>
            <a:ext cx="2171700" cy="47783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lnSpc>
                <a:spcPts val="1500"/>
              </a:lnSpc>
              <a:spcBef>
                <a:spcPts val="0"/>
              </a:spcBef>
              <a:spcAft>
                <a:spcPts val="0"/>
              </a:spcAft>
              <a:defRPr/>
            </a:pPr>
            <a:r>
              <a:rPr lang="zh-CN" altLang="en-US" sz="1200" b="1" dirty="0">
                <a:solidFill>
                  <a:srgbClr val="595758"/>
                </a:solidFill>
                <a:latin typeface="微软雅黑" panose="020B0503020204020204" pitchFamily="34" charset="-122"/>
                <a:ea typeface="微软雅黑" panose="020B0503020204020204" pitchFamily="34" charset="-122"/>
              </a:rPr>
              <a:t>互联网专业教育研究院</a:t>
            </a:r>
            <a:endParaRPr lang="en-US" altLang="zh-CN" sz="1200" b="1" dirty="0">
              <a:solidFill>
                <a:srgbClr val="595758"/>
              </a:solidFill>
              <a:latin typeface="微软雅黑" panose="020B0503020204020204" pitchFamily="34" charset="-122"/>
              <a:ea typeface="微软雅黑" panose="020B0503020204020204" pitchFamily="34" charset="-122"/>
            </a:endParaRPr>
          </a:p>
          <a:p>
            <a:pPr eaLnBrk="1" fontAlgn="auto" hangingPunct="1">
              <a:lnSpc>
                <a:spcPts val="1500"/>
              </a:lnSpc>
              <a:spcBef>
                <a:spcPts val="0"/>
              </a:spcBef>
              <a:spcAft>
                <a:spcPts val="0"/>
              </a:spcAft>
              <a:defRPr/>
            </a:pPr>
            <a:r>
              <a:rPr lang="zh-CN" altLang="en-US" sz="1200" b="1" dirty="0">
                <a:solidFill>
                  <a:srgbClr val="595758"/>
                </a:solidFill>
                <a:latin typeface="微软雅黑" panose="020B0503020204020204" pitchFamily="34" charset="-122"/>
                <a:ea typeface="微软雅黑" panose="020B0503020204020204" pitchFamily="34" charset="-122"/>
              </a:rPr>
              <a:t>华信智原教育技术有限公司</a:t>
            </a:r>
            <a:endParaRPr lang="en-US" altLang="zh-CN" sz="1200" b="1" dirty="0">
              <a:solidFill>
                <a:srgbClr val="595758"/>
              </a:solidFill>
              <a:latin typeface="微软雅黑" panose="020B0503020204020204" pitchFamily="34" charset="-122"/>
              <a:ea typeface="微软雅黑" panose="020B0503020204020204" pitchFamily="34" charset="-122"/>
            </a:endParaRPr>
          </a:p>
        </p:txBody>
      </p:sp>
      <p:sp>
        <p:nvSpPr>
          <p:cNvPr id="10" name="圆角矩形 14">
            <a:extLst>
              <a:ext uri="{FF2B5EF4-FFF2-40B4-BE49-F238E27FC236}">
                <a16:creationId xmlns:a16="http://schemas.microsoft.com/office/drawing/2014/main" id="{8D08A366-E6E1-4593-89D9-67C8AF634A34}"/>
              </a:ext>
            </a:extLst>
          </p:cNvPr>
          <p:cNvSpPr/>
          <p:nvPr userDrawn="1"/>
        </p:nvSpPr>
        <p:spPr bwMode="auto">
          <a:xfrm>
            <a:off x="6875463" y="5854700"/>
            <a:ext cx="973137" cy="252413"/>
          </a:xfrm>
          <a:prstGeom prst="roundRect">
            <a:avLst/>
          </a:prstGeom>
          <a:solidFill>
            <a:srgbClr val="595758"/>
          </a:solidFill>
          <a:ln>
            <a:no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000" b="1" dirty="0">
                <a:solidFill>
                  <a:schemeClr val="bg1"/>
                </a:solidFill>
                <a:latin typeface="微软雅黑" panose="020B0503020204020204" pitchFamily="34" charset="-122"/>
                <a:ea typeface="微软雅黑" panose="020B0503020204020204" pitchFamily="34" charset="-122"/>
              </a:rPr>
              <a:t>XH  V 1.0</a:t>
            </a:r>
            <a:endParaRPr lang="zh-CN" altLang="en-US" sz="1200" dirty="0"/>
          </a:p>
        </p:txBody>
      </p:sp>
      <p:sp>
        <p:nvSpPr>
          <p:cNvPr id="11" name="标题 1">
            <a:extLst>
              <a:ext uri="{FF2B5EF4-FFF2-40B4-BE49-F238E27FC236}">
                <a16:creationId xmlns:a16="http://schemas.microsoft.com/office/drawing/2014/main" id="{717339D1-64C8-4EA3-AB96-F2083A746DF6}"/>
              </a:ext>
            </a:extLst>
          </p:cNvPr>
          <p:cNvSpPr>
            <a:spLocks noGrp="1"/>
          </p:cNvSpPr>
          <p:nvPr>
            <p:ph type="ctrTitle"/>
          </p:nvPr>
        </p:nvSpPr>
        <p:spPr>
          <a:xfrm>
            <a:off x="419100" y="3540128"/>
            <a:ext cx="7337424" cy="1470025"/>
          </a:xfrm>
          <a:noFill/>
        </p:spPr>
        <p:txBody>
          <a:bodyPr>
            <a:normAutofit/>
          </a:bodyPr>
          <a:lstStyle>
            <a:lvl1pPr algn="l">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12" name="日期占位符 1">
            <a:extLst>
              <a:ext uri="{FF2B5EF4-FFF2-40B4-BE49-F238E27FC236}">
                <a16:creationId xmlns:a16="http://schemas.microsoft.com/office/drawing/2014/main" id="{1354ED3D-EEA9-4CED-8ADB-7364CC6B4C44}"/>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3" name="页脚占位符 2">
            <a:extLst>
              <a:ext uri="{FF2B5EF4-FFF2-40B4-BE49-F238E27FC236}">
                <a16:creationId xmlns:a16="http://schemas.microsoft.com/office/drawing/2014/main" id="{7C1772A7-98E2-4C2C-BE77-4F216B8E4E5B}"/>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14" name="灯片编号占位符 3">
            <a:extLst>
              <a:ext uri="{FF2B5EF4-FFF2-40B4-BE49-F238E27FC236}">
                <a16:creationId xmlns:a16="http://schemas.microsoft.com/office/drawing/2014/main" id="{1F0EA206-A9AE-430B-A710-857929A636E4}"/>
              </a:ext>
            </a:extLst>
          </p:cNvPr>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22E7716A-0033-4C7E-875F-DD37F8D2ECF5}" type="slidenum">
              <a:rPr lang="zh-CN" altLang="zh-CN"/>
              <a:pPr>
                <a:defRPr/>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6A95E25C-79F4-4F9A-897A-229AE0BF8CE3}"/>
              </a:ext>
            </a:extLst>
          </p:cNvPr>
          <p:cNvCxnSpPr/>
          <p:nvPr userDrawn="1"/>
        </p:nvCxnSpPr>
        <p:spPr>
          <a:xfrm>
            <a:off x="0" y="490538"/>
            <a:ext cx="9144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2CEAF368-CC8B-4277-8C2E-4574A6F1E848}"/>
              </a:ext>
            </a:extLst>
          </p:cNvPr>
          <p:cNvSpPr/>
          <p:nvPr userDrawn="1"/>
        </p:nvSpPr>
        <p:spPr>
          <a:xfrm>
            <a:off x="7019925" y="6581775"/>
            <a:ext cx="2124075" cy="276225"/>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buFont typeface="Arial" panose="020B0604020202020204" pitchFamily="34" charset="0"/>
              <a:buNone/>
              <a:defRPr/>
            </a:pPr>
            <a:r>
              <a:rPr lang="en-US" altLang="zh-CN" sz="1200" dirty="0">
                <a:solidFill>
                  <a:schemeClr val="tx1">
                    <a:lumMod val="65000"/>
                    <a:lumOff val="35000"/>
                  </a:schemeClr>
                </a:solidFill>
                <a:latin typeface="微软雅黑" pitchFamily="34" charset="-122"/>
                <a:ea typeface="微软雅黑" pitchFamily="34" charset="-122"/>
              </a:rPr>
              <a:t>------  </a:t>
            </a:r>
            <a:r>
              <a:rPr lang="zh-CN" altLang="en-US" sz="1200" dirty="0">
                <a:solidFill>
                  <a:schemeClr val="tx1">
                    <a:lumMod val="65000"/>
                    <a:lumOff val="35000"/>
                  </a:schemeClr>
                </a:solidFill>
                <a:latin typeface="微软雅黑" pitchFamily="34" charset="-122"/>
                <a:ea typeface="微软雅黑" pitchFamily="34" charset="-122"/>
              </a:rPr>
              <a:t>知而获智，智达高远</a:t>
            </a:r>
          </a:p>
        </p:txBody>
      </p:sp>
      <p:sp>
        <p:nvSpPr>
          <p:cNvPr id="8" name="标题 1">
            <a:extLst>
              <a:ext uri="{FF2B5EF4-FFF2-40B4-BE49-F238E27FC236}">
                <a16:creationId xmlns:a16="http://schemas.microsoft.com/office/drawing/2014/main" id="{DF9F52F0-F431-4FC7-870E-49FD0A52AFB0}"/>
              </a:ext>
            </a:extLst>
          </p:cNvPr>
          <p:cNvSpPr>
            <a:spLocks noGrp="1"/>
          </p:cNvSpPr>
          <p:nvPr>
            <p:ph type="title"/>
          </p:nvPr>
        </p:nvSpPr>
        <p:spPr>
          <a:xfrm>
            <a:off x="6588224" y="239103"/>
            <a:ext cx="2300062" cy="523220"/>
          </a:xfrm>
          <a:prstGeom prst="rect">
            <a:avLst/>
          </a:prstGeom>
          <a:solidFill>
            <a:srgbClr val="F5F5F5"/>
          </a:solidFill>
        </p:spPr>
        <p:txBody>
          <a:bodyPr>
            <a:spAutoFit/>
          </a:bodyPr>
          <a:lstStyle>
            <a:lvl1pPr>
              <a:defRPr sz="2800" b="1">
                <a:solidFill>
                  <a:srgbClr val="595758"/>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231A65D-AE94-4F80-AFFE-312B072E875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a:extLst>
              <a:ext uri="{FF2B5EF4-FFF2-40B4-BE49-F238E27FC236}">
                <a16:creationId xmlns:a16="http://schemas.microsoft.com/office/drawing/2014/main" id="{602718DB-BE46-4E8A-B4CD-F109E92C08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52663"/>
            <a:ext cx="82804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1">
            <a:extLst>
              <a:ext uri="{FF2B5EF4-FFF2-40B4-BE49-F238E27FC236}">
                <a16:creationId xmlns:a16="http://schemas.microsoft.com/office/drawing/2014/main" id="{9139B1FA-37EA-4210-97AB-913DE24170F2}"/>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5" name="页脚占位符 2">
            <a:extLst>
              <a:ext uri="{FF2B5EF4-FFF2-40B4-BE49-F238E27FC236}">
                <a16:creationId xmlns:a16="http://schemas.microsoft.com/office/drawing/2014/main" id="{DA6E35A6-E162-4D3A-B96E-17FB395105DE}"/>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6" name="灯片编号占位符 3">
            <a:extLst>
              <a:ext uri="{FF2B5EF4-FFF2-40B4-BE49-F238E27FC236}">
                <a16:creationId xmlns:a16="http://schemas.microsoft.com/office/drawing/2014/main" id="{CE509F52-1306-44B3-88A1-CA96E07F481C}"/>
              </a:ext>
            </a:extLst>
          </p:cNvPr>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1A627262-03AE-4458-A14F-B9826D296D94}" type="slidenum">
              <a:rPr lang="zh-CN"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35838;&#22530;&#26696;&#20363;/TCPServer.java" TargetMode="External"/><Relationship Id="rId4" Type="http://schemas.openxmlformats.org/officeDocument/2006/relationships/hyperlink" Target="&#35838;&#22530;&#26696;&#20363;/TCPClient.java"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hyperlink" Target="&#35838;&#22530;&#26696;&#20363;/TCPServer02.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35838;&#22530;&#26696;&#20363;/ThreadServer.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35838;&#22530;&#26696;&#20363;/TCPClient02.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35838;&#22530;&#26696;&#20363;/TCPServer03.java"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35838;&#22530;&#26696;&#20363;/MultiThreadServer.java" TargetMode="External"/><Relationship Id="rId2" Type="http://schemas.openxmlformats.org/officeDocument/2006/relationships/hyperlink" Target="&#35838;&#22530;&#26696;&#20363;/&#31532;3&#33410;-&#24341;&#29992;&#31867;&#22411;&#27010;&#36848;/Item0302.java"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35838;&#22530;&#26696;&#20363;/UDPClient.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35838;&#22530;&#26696;&#20363;/UDPServer.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192.168.1.10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3B2BB-1122-480D-8636-3FBC4E097B8D}"/>
              </a:ext>
            </a:extLst>
          </p:cNvPr>
          <p:cNvSpPr>
            <a:spLocks noGrp="1"/>
          </p:cNvSpPr>
          <p:nvPr>
            <p:ph type="ctrTitle"/>
          </p:nvPr>
        </p:nvSpPr>
        <p:spPr/>
        <p:txBody>
          <a:bodyPr/>
          <a:lstStyle/>
          <a:p>
            <a:r>
              <a:rPr lang="en-US" altLang="zh-CN" dirty="0"/>
              <a:t>Java </a:t>
            </a:r>
            <a:r>
              <a:rPr lang="zh-CN" altLang="en-US" dirty="0"/>
              <a:t>网络编程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860032" y="239103"/>
            <a:ext cx="4028254" cy="523220"/>
          </a:xfrm>
        </p:spPr>
        <p:txBody>
          <a:bodyPr>
            <a:normAutofit fontScale="90000"/>
          </a:bodyPr>
          <a:lstStyle/>
          <a:p>
            <a:r>
              <a:rPr lang="zh-CN" altLang="en-US" dirty="0"/>
              <a:t>通讯要素</a:t>
            </a:r>
            <a:r>
              <a:rPr lang="en-US" altLang="zh-CN" dirty="0"/>
              <a:t>1</a:t>
            </a:r>
            <a:r>
              <a:rPr lang="zh-CN" altLang="en-US" dirty="0"/>
              <a:t>：</a:t>
            </a:r>
            <a:r>
              <a:rPr lang="en-US" altLang="zh-CN" dirty="0"/>
              <a:t>IP </a:t>
            </a:r>
            <a:r>
              <a:rPr lang="zh-CN" altLang="en-US" dirty="0"/>
              <a:t>和 端口号</a:t>
            </a:r>
            <a:endParaRPr lang="en-US" altLang="zh-CN" dirty="0"/>
          </a:p>
        </p:txBody>
      </p:sp>
      <p:sp>
        <p:nvSpPr>
          <p:cNvPr id="57347" name="Rectangle 3"/>
          <p:cNvSpPr>
            <a:spLocks noGrp="1" noChangeArrowheads="1"/>
          </p:cNvSpPr>
          <p:nvPr>
            <p:ph type="body" idx="4294967295"/>
          </p:nvPr>
        </p:nvSpPr>
        <p:spPr>
          <a:xfrm>
            <a:off x="179512" y="908720"/>
            <a:ext cx="8640762" cy="5040312"/>
          </a:xfrm>
        </p:spPr>
        <p:txBody>
          <a:bodyPr>
            <a:normAutofit lnSpcReduction="10000"/>
          </a:bodyPr>
          <a:lstStyle/>
          <a:p>
            <a:pPr>
              <a:buClr>
                <a:srgbClr val="C00000"/>
              </a:buClr>
              <a:buFont typeface="Wingdings" pitchFamily="2" charset="2"/>
              <a:buChar char="l"/>
            </a:pPr>
            <a:r>
              <a:rPr lang="zh-CN" altLang="en-US" b="1" dirty="0">
                <a:ea typeface="宋体" pitchFamily="2" charset="-122"/>
                <a:cs typeface="Arial Unicode MS" pitchFamily="34" charset="-122"/>
              </a:rPr>
              <a:t> </a:t>
            </a:r>
            <a:r>
              <a:rPr lang="en-US" altLang="zh-CN" b="1" dirty="0">
                <a:ea typeface="宋体" pitchFamily="2" charset="-122"/>
                <a:cs typeface="Arial Unicode MS" pitchFamily="34" charset="-122"/>
              </a:rPr>
              <a:t>IP </a:t>
            </a:r>
            <a:r>
              <a:rPr lang="zh-CN" altLang="en-US" b="1" dirty="0">
                <a:ea typeface="宋体" pitchFamily="2" charset="-122"/>
                <a:cs typeface="Arial Unicode MS" pitchFamily="34" charset="-122"/>
              </a:rPr>
              <a:t>地址：</a:t>
            </a:r>
            <a:r>
              <a:rPr lang="en-US" altLang="zh-CN" dirty="0" err="1">
                <a:ea typeface="宋体" pitchFamily="2" charset="-122"/>
                <a:cs typeface="Arial Unicode MS" pitchFamily="34" charset="-122"/>
              </a:rPr>
              <a:t>InetAddress</a:t>
            </a:r>
            <a:endParaRPr lang="en-US" altLang="zh-CN" dirty="0">
              <a:ea typeface="宋体" pitchFamily="2" charset="-122"/>
              <a:cs typeface="Arial Unicode MS" pitchFamily="34" charset="-122"/>
            </a:endParaRPr>
          </a:p>
          <a:p>
            <a:pPr lvl="1">
              <a:buClr>
                <a:srgbClr val="C00000"/>
              </a:buClr>
              <a:buFont typeface="Wingdings" pitchFamily="2" charset="2"/>
              <a:buChar char="Ø"/>
            </a:pPr>
            <a:r>
              <a:rPr lang="zh-CN" altLang="en-US" dirty="0">
                <a:ea typeface="宋体" pitchFamily="2" charset="-122"/>
                <a:cs typeface="Arial Unicode MS" pitchFamily="34" charset="-122"/>
              </a:rPr>
              <a:t>唯一的标识 </a:t>
            </a:r>
            <a:r>
              <a:rPr lang="en-US" altLang="zh-CN" dirty="0">
                <a:ea typeface="宋体" pitchFamily="2" charset="-122"/>
                <a:cs typeface="Arial Unicode MS" pitchFamily="34" charset="-122"/>
              </a:rPr>
              <a:t>Internet </a:t>
            </a:r>
            <a:r>
              <a:rPr lang="zh-CN" altLang="en-US" dirty="0">
                <a:ea typeface="宋体" pitchFamily="2" charset="-122"/>
                <a:cs typeface="Arial Unicode MS" pitchFamily="34" charset="-122"/>
              </a:rPr>
              <a:t>上的计算机</a:t>
            </a:r>
            <a:endParaRPr lang="en-US" altLang="zh-CN" dirty="0">
              <a:ea typeface="宋体" pitchFamily="2" charset="-122"/>
              <a:cs typeface="Arial Unicode MS" pitchFamily="34" charset="-122"/>
            </a:endParaRPr>
          </a:p>
          <a:p>
            <a:pPr lvl="1">
              <a:buClr>
                <a:srgbClr val="C00000"/>
              </a:buClr>
              <a:buFont typeface="Wingdings" pitchFamily="2" charset="2"/>
              <a:buChar char="Ø"/>
            </a:pPr>
            <a:r>
              <a:rPr lang="zh-CN" altLang="en-US" dirty="0">
                <a:ea typeface="宋体" pitchFamily="2" charset="-122"/>
                <a:cs typeface="Arial Unicode MS" pitchFamily="34" charset="-122"/>
              </a:rPr>
              <a:t>本地回环地址</a:t>
            </a:r>
            <a:r>
              <a:rPr lang="en-US" altLang="zh-CN" dirty="0">
                <a:ea typeface="宋体" pitchFamily="2" charset="-122"/>
                <a:cs typeface="Arial Unicode MS" pitchFamily="34" charset="-122"/>
              </a:rPr>
              <a:t>(</a:t>
            </a:r>
            <a:r>
              <a:rPr lang="en-US" altLang="zh-CN" dirty="0" err="1">
                <a:ea typeface="宋体" pitchFamily="2" charset="-122"/>
                <a:cs typeface="Arial Unicode MS" pitchFamily="34" charset="-122"/>
              </a:rPr>
              <a:t>hostAddress</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a:t>
            </a:r>
            <a:r>
              <a:rPr lang="en-US" altLang="zh-CN" dirty="0">
                <a:ea typeface="宋体" pitchFamily="2" charset="-122"/>
                <a:cs typeface="Arial Unicode MS" pitchFamily="34" charset="-122"/>
              </a:rPr>
              <a:t>127.0.0.1      </a:t>
            </a:r>
            <a:r>
              <a:rPr lang="zh-CN" altLang="en-US" dirty="0">
                <a:ea typeface="宋体" pitchFamily="2" charset="-122"/>
                <a:cs typeface="Arial Unicode MS" pitchFamily="34" charset="-122"/>
              </a:rPr>
              <a:t>主机名</a:t>
            </a:r>
            <a:r>
              <a:rPr lang="en-US" altLang="zh-CN" dirty="0">
                <a:ea typeface="宋体" pitchFamily="2" charset="-122"/>
                <a:cs typeface="Arial Unicode MS" pitchFamily="34" charset="-122"/>
              </a:rPr>
              <a:t>(</a:t>
            </a:r>
            <a:r>
              <a:rPr lang="en-US" altLang="zh-CN" dirty="0" err="1">
                <a:ea typeface="宋体" pitchFamily="2" charset="-122"/>
                <a:cs typeface="Arial Unicode MS" pitchFamily="34" charset="-122"/>
              </a:rPr>
              <a:t>hostName</a:t>
            </a:r>
            <a:r>
              <a:rPr lang="en-US" altLang="zh-CN" dirty="0">
                <a:ea typeface="宋体" pitchFamily="2" charset="-122"/>
                <a:cs typeface="Arial Unicode MS" pitchFamily="34" charset="-122"/>
              </a:rPr>
              <a:t>)</a:t>
            </a:r>
            <a:r>
              <a:rPr lang="zh-CN" altLang="en-US" dirty="0">
                <a:ea typeface="宋体" pitchFamily="2" charset="-122"/>
                <a:cs typeface="Arial Unicode MS" pitchFamily="34" charset="-122"/>
              </a:rPr>
              <a:t>：</a:t>
            </a:r>
            <a:r>
              <a:rPr lang="en-US" altLang="zh-CN" dirty="0" err="1">
                <a:ea typeface="宋体" pitchFamily="2" charset="-122"/>
                <a:cs typeface="Arial Unicode MS" pitchFamily="34" charset="-122"/>
              </a:rPr>
              <a:t>localhost</a:t>
            </a:r>
            <a:endParaRPr lang="en-US" altLang="zh-CN" dirty="0">
              <a:ea typeface="宋体" pitchFamily="2" charset="-122"/>
              <a:cs typeface="Arial Unicode MS" pitchFamily="34" charset="-122"/>
            </a:endParaRPr>
          </a:p>
          <a:p>
            <a:pPr lvl="1">
              <a:buClr>
                <a:srgbClr val="C00000"/>
              </a:buClr>
              <a:buFont typeface="Wingdings" pitchFamily="2" charset="2"/>
              <a:buChar char="Ø"/>
            </a:pPr>
            <a:r>
              <a:rPr lang="zh-CN" altLang="en-US" dirty="0">
                <a:ea typeface="宋体" pitchFamily="2" charset="-122"/>
                <a:cs typeface="Arial Unicode MS" pitchFamily="34" charset="-122"/>
              </a:rPr>
              <a:t>不易记忆</a:t>
            </a:r>
            <a:endParaRPr lang="en-US" altLang="zh-CN" dirty="0">
              <a:ea typeface="宋体" pitchFamily="2" charset="-122"/>
              <a:cs typeface="Arial Unicode MS" pitchFamily="34" charset="-122"/>
            </a:endParaRPr>
          </a:p>
          <a:p>
            <a:pPr marL="342900" lvl="1" indent="-342900">
              <a:spcBef>
                <a:spcPts val="1800"/>
              </a:spcBef>
              <a:buClr>
                <a:srgbClr val="C00000"/>
              </a:buClr>
              <a:buFont typeface="Wingdings" pitchFamily="2" charset="2"/>
              <a:buChar char="l"/>
            </a:pPr>
            <a:r>
              <a:rPr lang="zh-CN" altLang="en-US" sz="2800" b="1" dirty="0">
                <a:ea typeface="宋体" pitchFamily="2" charset="-122"/>
                <a:cs typeface="Arial Unicode MS" pitchFamily="34" charset="-122"/>
              </a:rPr>
              <a:t>端口号</a:t>
            </a:r>
            <a:r>
              <a:rPr lang="zh-CN" altLang="en-US" sz="2800" dirty="0">
                <a:ea typeface="宋体" pitchFamily="2" charset="-122"/>
                <a:cs typeface="Arial Unicode MS" pitchFamily="34" charset="-122"/>
              </a:rPr>
              <a:t>标识正在计算机上运行的进程（程序）</a:t>
            </a:r>
            <a:endParaRPr lang="en-US" altLang="zh-CN" sz="2800" dirty="0">
              <a:ea typeface="宋体" pitchFamily="2" charset="-122"/>
              <a:cs typeface="Arial Unicode MS" pitchFamily="34" charset="-122"/>
            </a:endParaRPr>
          </a:p>
          <a:p>
            <a:pPr marL="742950" lvl="2" indent="-342900">
              <a:buClr>
                <a:srgbClr val="C00000"/>
              </a:buClr>
              <a:buFont typeface="Wingdings" panose="05000000000000000000" pitchFamily="2" charset="2"/>
              <a:buChar char="Ø"/>
            </a:pPr>
            <a:r>
              <a:rPr lang="zh-CN" altLang="en-US" sz="2400" dirty="0">
                <a:ea typeface="宋体" pitchFamily="2" charset="-122"/>
                <a:cs typeface="Arial Unicode MS" pitchFamily="34" charset="-122"/>
              </a:rPr>
              <a:t>不同的进程有不同的端口号</a:t>
            </a:r>
            <a:endParaRPr lang="en-US" altLang="zh-CN" sz="2400" dirty="0">
              <a:ea typeface="宋体" pitchFamily="2" charset="-122"/>
              <a:cs typeface="Arial Unicode MS" pitchFamily="34" charset="-122"/>
            </a:endParaRPr>
          </a:p>
          <a:p>
            <a:pPr marL="742950" lvl="2" indent="-342900">
              <a:buClr>
                <a:srgbClr val="C00000"/>
              </a:buClr>
              <a:buFont typeface="Wingdings" panose="05000000000000000000" pitchFamily="2" charset="2"/>
              <a:buChar char="Ø"/>
            </a:pPr>
            <a:r>
              <a:rPr lang="zh-CN" altLang="en-US" sz="2400" dirty="0">
                <a:ea typeface="宋体" pitchFamily="2" charset="-122"/>
                <a:cs typeface="Arial Unicode MS" pitchFamily="34" charset="-122"/>
              </a:rPr>
              <a:t>被规定为一个 </a:t>
            </a:r>
            <a:r>
              <a:rPr lang="en-US" altLang="zh-CN" sz="2400" dirty="0">
                <a:ea typeface="宋体" pitchFamily="2" charset="-122"/>
                <a:cs typeface="Arial Unicode MS" pitchFamily="34" charset="-122"/>
              </a:rPr>
              <a:t>16 </a:t>
            </a:r>
            <a:r>
              <a:rPr lang="zh-CN" altLang="en-US" sz="2400" dirty="0">
                <a:ea typeface="宋体" pitchFamily="2" charset="-122"/>
                <a:cs typeface="Arial Unicode MS" pitchFamily="34" charset="-122"/>
              </a:rPr>
              <a:t>位的整数 </a:t>
            </a:r>
            <a:r>
              <a:rPr lang="en-US" altLang="zh-CN" sz="2400" dirty="0">
                <a:ea typeface="宋体" pitchFamily="2" charset="-122"/>
                <a:cs typeface="Arial Unicode MS" pitchFamily="34" charset="-122"/>
              </a:rPr>
              <a:t>0~65535</a:t>
            </a:r>
            <a:r>
              <a:rPr lang="zh-CN" altLang="en-US" sz="2400" dirty="0">
                <a:ea typeface="宋体" pitchFamily="2" charset="-122"/>
                <a:cs typeface="Arial Unicode MS" pitchFamily="34" charset="-122"/>
              </a:rPr>
              <a:t>。其中，</a:t>
            </a:r>
            <a:r>
              <a:rPr lang="en-US" altLang="zh-CN" sz="2400" dirty="0">
                <a:ea typeface="宋体" pitchFamily="2" charset="-122"/>
                <a:cs typeface="Arial Unicode MS" pitchFamily="34" charset="-122"/>
              </a:rPr>
              <a:t>0~1023</a:t>
            </a:r>
            <a:r>
              <a:rPr lang="zh-CN" altLang="en-US" sz="2400" dirty="0">
                <a:ea typeface="宋体" pitchFamily="2" charset="-122"/>
                <a:cs typeface="Arial Unicode MS" pitchFamily="34" charset="-122"/>
              </a:rPr>
              <a:t>被预先定义的服务通信占用（如</a:t>
            </a:r>
            <a:r>
              <a:rPr lang="en-US" altLang="zh-CN" sz="2400" dirty="0" err="1">
                <a:ea typeface="宋体" pitchFamily="2" charset="-122"/>
                <a:cs typeface="Arial Unicode MS" pitchFamily="34" charset="-122"/>
              </a:rPr>
              <a:t>MySql</a:t>
            </a:r>
            <a:r>
              <a:rPr lang="zh-CN" altLang="en-US" sz="2400" dirty="0">
                <a:ea typeface="宋体" pitchFamily="2" charset="-122"/>
                <a:cs typeface="Arial Unicode MS" pitchFamily="34" charset="-122"/>
              </a:rPr>
              <a:t>占用端口</a:t>
            </a:r>
            <a:r>
              <a:rPr lang="en-US" altLang="zh-CN" sz="2400" dirty="0">
                <a:ea typeface="宋体" pitchFamily="2" charset="-122"/>
                <a:cs typeface="Arial Unicode MS" pitchFamily="34" charset="-122"/>
              </a:rPr>
              <a:t>3306</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http</a:t>
            </a:r>
            <a:r>
              <a:rPr lang="zh-CN" altLang="en-US" sz="2400" dirty="0">
                <a:ea typeface="宋体" pitchFamily="2" charset="-122"/>
                <a:cs typeface="Arial Unicode MS" pitchFamily="34" charset="-122"/>
              </a:rPr>
              <a:t>占用端口</a:t>
            </a:r>
            <a:r>
              <a:rPr lang="en-US" altLang="zh-CN" sz="2400" dirty="0">
                <a:ea typeface="宋体" pitchFamily="2" charset="-122"/>
                <a:cs typeface="Arial Unicode MS" pitchFamily="34" charset="-122"/>
              </a:rPr>
              <a:t>80</a:t>
            </a:r>
            <a:r>
              <a:rPr lang="zh-CN" altLang="en-US" sz="2400" dirty="0">
                <a:ea typeface="宋体" pitchFamily="2" charset="-122"/>
                <a:cs typeface="Arial Unicode MS" pitchFamily="34" charset="-122"/>
              </a:rPr>
              <a:t>等）。除非我们需要访问这些特定服务，否则，就</a:t>
            </a:r>
            <a:r>
              <a:rPr lang="zh-CN" altLang="en-US" sz="2400" b="1" dirty="0">
                <a:solidFill>
                  <a:srgbClr val="0000FF"/>
                </a:solidFill>
                <a:ea typeface="宋体" pitchFamily="2" charset="-122"/>
                <a:cs typeface="Arial Unicode MS" pitchFamily="34" charset="-122"/>
              </a:rPr>
              <a:t>应该使用 </a:t>
            </a:r>
            <a:r>
              <a:rPr lang="en-US" altLang="zh-CN" sz="2400" b="1" dirty="0">
                <a:solidFill>
                  <a:srgbClr val="0000FF"/>
                </a:solidFill>
                <a:ea typeface="宋体" pitchFamily="2" charset="-122"/>
                <a:cs typeface="Arial Unicode MS" pitchFamily="34" charset="-122"/>
              </a:rPr>
              <a:t>1024~65535 </a:t>
            </a:r>
            <a:r>
              <a:rPr lang="zh-CN" altLang="en-US" sz="2400" b="1" dirty="0">
                <a:solidFill>
                  <a:srgbClr val="0000FF"/>
                </a:solidFill>
                <a:ea typeface="宋体" pitchFamily="2" charset="-122"/>
                <a:cs typeface="Arial Unicode MS" pitchFamily="34" charset="-122"/>
              </a:rPr>
              <a:t>这些端口中的某一个进行通信，以免发生端口冲突</a:t>
            </a:r>
            <a:r>
              <a:rPr lang="zh-CN" altLang="en-US" sz="2400" dirty="0">
                <a:ea typeface="宋体" pitchFamily="2" charset="-122"/>
                <a:cs typeface="Arial Unicode MS" pitchFamily="34" charset="-122"/>
              </a:rPr>
              <a:t>。 </a:t>
            </a:r>
            <a:endParaRPr lang="en-US" altLang="zh-CN" sz="2400" dirty="0">
              <a:ea typeface="宋体" pitchFamily="2" charset="-122"/>
              <a:cs typeface="Arial Unicode MS" pitchFamily="34" charset="-122"/>
            </a:endParaRPr>
          </a:p>
          <a:p>
            <a:pPr>
              <a:spcBef>
                <a:spcPts val="1800"/>
              </a:spcBef>
              <a:buFont typeface="Wingdings" pitchFamily="2" charset="2"/>
              <a:buChar char="l"/>
            </a:pPr>
            <a:r>
              <a:rPr lang="zh-CN" altLang="en-US" sz="2400" b="1" dirty="0">
                <a:solidFill>
                  <a:srgbClr val="0000FF"/>
                </a:solidFill>
                <a:ea typeface="宋体" pitchFamily="2" charset="-122"/>
                <a:cs typeface="Arial Unicode MS" pitchFamily="34" charset="-122"/>
              </a:rPr>
              <a:t>端口号与</a:t>
            </a:r>
            <a:r>
              <a:rPr lang="en-US" altLang="zh-CN" sz="2400" b="1" dirty="0">
                <a:solidFill>
                  <a:srgbClr val="0000FF"/>
                </a:solidFill>
                <a:ea typeface="宋体" pitchFamily="2" charset="-122"/>
                <a:cs typeface="Arial Unicode MS" pitchFamily="34" charset="-122"/>
              </a:rPr>
              <a:t>IP</a:t>
            </a:r>
            <a:r>
              <a:rPr lang="zh-CN" altLang="en-US" sz="2400" b="1" dirty="0">
                <a:solidFill>
                  <a:srgbClr val="0000FF"/>
                </a:solidFill>
                <a:ea typeface="宋体" pitchFamily="2" charset="-122"/>
                <a:cs typeface="Arial Unicode MS" pitchFamily="34" charset="-122"/>
              </a:rPr>
              <a:t>地址的组合得出一个网络套接字</a:t>
            </a:r>
            <a:r>
              <a:rPr lang="zh-CN" altLang="en-US" sz="2400" dirty="0">
                <a:ea typeface="宋体" pitchFamily="2" charset="-122"/>
                <a:cs typeface="Arial Unicode MS" pitchFamily="34" charset="-122"/>
              </a:rPr>
              <a:t>。</a:t>
            </a:r>
            <a:endParaRPr lang="en-US" altLang="zh-CN" sz="2400" dirty="0">
              <a:ea typeface="宋体" pitchFamily="2" charset="-122"/>
              <a:cs typeface="Arial Unicode MS" pitchFamily="34" charset="-122"/>
            </a:endParaRPr>
          </a:p>
        </p:txBody>
      </p:sp>
    </p:spTree>
    <p:extLst>
      <p:ext uri="{BB962C8B-B14F-4D97-AF65-F5344CB8AC3E}">
        <p14:creationId xmlns:p14="http://schemas.microsoft.com/office/powerpoint/2010/main" val="316741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93815-8F3C-4DC1-B48A-E98C990B4577}"/>
              </a:ext>
            </a:extLst>
          </p:cNvPr>
          <p:cNvSpPr>
            <a:spLocks noGrp="1"/>
          </p:cNvSpPr>
          <p:nvPr>
            <p:ph type="title"/>
          </p:nvPr>
        </p:nvSpPr>
        <p:spPr>
          <a:xfrm>
            <a:off x="5868144" y="167676"/>
            <a:ext cx="3020142" cy="669036"/>
          </a:xfrm>
        </p:spPr>
        <p:txBody>
          <a:bodyPr/>
          <a:lstStyle/>
          <a:p>
            <a:r>
              <a:rPr lang="en-US" altLang="zh-CN" dirty="0"/>
              <a:t>IP</a:t>
            </a:r>
            <a:r>
              <a:rPr lang="zh-CN" altLang="en-US" dirty="0"/>
              <a:t>地址和端口号</a:t>
            </a:r>
          </a:p>
        </p:txBody>
      </p:sp>
      <p:sp>
        <p:nvSpPr>
          <p:cNvPr id="3" name="内容占位符 2">
            <a:extLst>
              <a:ext uri="{FF2B5EF4-FFF2-40B4-BE49-F238E27FC236}">
                <a16:creationId xmlns:a16="http://schemas.microsoft.com/office/drawing/2014/main" id="{E6217F5F-CD24-4569-A599-C60F94821F03}"/>
              </a:ext>
            </a:extLst>
          </p:cNvPr>
          <p:cNvSpPr txBox="1">
            <a:spLocks/>
          </p:cNvSpPr>
          <p:nvPr/>
        </p:nvSpPr>
        <p:spPr>
          <a:xfrm>
            <a:off x="337931" y="692696"/>
            <a:ext cx="3603449" cy="57228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l"/>
            </a:pPr>
            <a:r>
              <a:rPr lang="en-US" altLang="zh-CN" sz="2000" dirty="0">
                <a:solidFill>
                  <a:schemeClr val="tx1">
                    <a:lumMod val="75000"/>
                    <a:lumOff val="25000"/>
                  </a:schemeClr>
                </a:solidFill>
              </a:rPr>
              <a:t>IP</a:t>
            </a:r>
            <a:r>
              <a:rPr lang="zh-CN" altLang="en-US" sz="2000" dirty="0">
                <a:solidFill>
                  <a:schemeClr val="tx1">
                    <a:lumMod val="75000"/>
                    <a:lumOff val="25000"/>
                  </a:schemeClr>
                </a:solidFill>
              </a:rPr>
              <a:t>地址是</a:t>
            </a:r>
            <a:r>
              <a:rPr lang="en-US" altLang="zh-CN" sz="2000" dirty="0">
                <a:solidFill>
                  <a:schemeClr val="tx1">
                    <a:lumMod val="75000"/>
                    <a:lumOff val="25000"/>
                  </a:schemeClr>
                </a:solidFill>
              </a:rPr>
              <a:t>IP</a:t>
            </a:r>
            <a:r>
              <a:rPr lang="zh-CN" altLang="en-US" sz="2000" dirty="0">
                <a:solidFill>
                  <a:schemeClr val="tx1">
                    <a:lumMod val="75000"/>
                    <a:lumOff val="25000"/>
                  </a:schemeClr>
                </a:solidFill>
              </a:rPr>
              <a:t>协议提供的一种统一的地址格式，它为互联网上的每一个网络和每一台主机分配一个逻辑地址；</a:t>
            </a:r>
            <a:endParaRPr lang="en-US" altLang="zh-CN" sz="2000" dirty="0">
              <a:solidFill>
                <a:schemeClr val="tx1">
                  <a:lumMod val="75000"/>
                  <a:lumOff val="25000"/>
                </a:schemeClr>
              </a:solidFill>
            </a:endParaRPr>
          </a:p>
          <a:p>
            <a:pPr>
              <a:buClr>
                <a:srgbClr val="C00000"/>
              </a:buClr>
              <a:buFont typeface="Wingdings" panose="05000000000000000000" pitchFamily="2" charset="2"/>
              <a:buChar char="l"/>
            </a:pPr>
            <a:endParaRPr lang="en-US" sz="2000" dirty="0"/>
          </a:p>
          <a:p>
            <a:pPr>
              <a:buClr>
                <a:srgbClr val="C00000"/>
              </a:buClr>
              <a:buFont typeface="Wingdings" panose="05000000000000000000" pitchFamily="2" charset="2"/>
              <a:buChar char="l"/>
            </a:pPr>
            <a:endParaRPr lang="en-US" altLang="zh-CN" sz="2000" dirty="0">
              <a:solidFill>
                <a:schemeClr val="tx1">
                  <a:lumMod val="75000"/>
                  <a:lumOff val="25000"/>
                </a:schemeClr>
              </a:solidFill>
            </a:endParaRPr>
          </a:p>
          <a:p>
            <a:pPr>
              <a:buClr>
                <a:srgbClr val="C00000"/>
              </a:buClr>
              <a:buFont typeface="Wingdings" panose="05000000000000000000" pitchFamily="2" charset="2"/>
              <a:buChar char="l"/>
            </a:pPr>
            <a:endParaRPr lang="en-US" altLang="zh-CN" sz="2000" dirty="0">
              <a:solidFill>
                <a:schemeClr val="tx1">
                  <a:lumMod val="75000"/>
                  <a:lumOff val="25000"/>
                </a:schemeClr>
              </a:solidFill>
            </a:endParaRPr>
          </a:p>
        </p:txBody>
      </p:sp>
      <p:sp>
        <p:nvSpPr>
          <p:cNvPr id="4" name="内容占位符 2">
            <a:extLst>
              <a:ext uri="{FF2B5EF4-FFF2-40B4-BE49-F238E27FC236}">
                <a16:creationId xmlns:a16="http://schemas.microsoft.com/office/drawing/2014/main" id="{18F967A6-FC57-45AA-98A6-75AF06A99826}"/>
              </a:ext>
            </a:extLst>
          </p:cNvPr>
          <p:cNvSpPr txBox="1">
            <a:spLocks/>
          </p:cNvSpPr>
          <p:nvPr/>
        </p:nvSpPr>
        <p:spPr>
          <a:xfrm>
            <a:off x="5080249" y="836712"/>
            <a:ext cx="3956247" cy="4230415"/>
          </a:xfrm>
          <a:prstGeom prst="rect">
            <a:avLst/>
          </a:prstGeom>
        </p:spPr>
        <p:txBody>
          <a:bodyPr vert="horz" lIns="91440" tIns="45720" rIns="91440" bIns="45720" rtlCol="0">
            <a:noAutofit/>
          </a:bodyPr>
          <a:lstStyle>
            <a:defPPr>
              <a:defRPr lang="zh-CN"/>
            </a:defPPr>
            <a:lvl1pPr marL="342900" indent="-342900">
              <a:spcBef>
                <a:spcPct val="20000"/>
              </a:spcBef>
              <a:buClr>
                <a:srgbClr val="C00000"/>
              </a:buClr>
              <a:buFont typeface="Wingdings" panose="05000000000000000000" pitchFamily="2" charset="2"/>
              <a:buChar char="l"/>
              <a:defRPr sz="2000">
                <a:solidFill>
                  <a:schemeClr val="tx1">
                    <a:lumMod val="75000"/>
                    <a:lumOff val="25000"/>
                  </a:schemeClr>
                </a:solidFill>
              </a:defRPr>
            </a:lvl1pPr>
            <a:lvl2pPr marL="742950" indent="-285750">
              <a:spcBef>
                <a:spcPct val="20000"/>
              </a:spcBef>
              <a:buFont typeface="Arial" pitchFamily="34" charset="0"/>
              <a:buChar char="–"/>
              <a:defRPr sz="2000"/>
            </a:lvl2pPr>
            <a:lvl3pPr marL="1143000" indent="-228600">
              <a:spcBef>
                <a:spcPct val="20000"/>
              </a:spcBef>
              <a:buFont typeface="Arial" pitchFamily="34" charset="0"/>
              <a:buChar char="•"/>
            </a:lvl3pPr>
            <a:lvl4pPr marL="1600200" indent="-228600">
              <a:spcBef>
                <a:spcPct val="20000"/>
              </a:spcBef>
              <a:buFont typeface="Arial" pitchFamily="34" charset="0"/>
              <a:buChar char="–"/>
              <a:defRPr sz="1600"/>
            </a:lvl4pPr>
            <a:lvl5pPr marL="2057400" indent="-228600">
              <a:spcBef>
                <a:spcPct val="20000"/>
              </a:spcBef>
              <a:buFont typeface="Arial" pitchFamily="34" charset="0"/>
              <a:buChar char="»"/>
              <a:defRPr sz="16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一台计算机上可以运行多个服务，服务用端口来区别；</a:t>
            </a:r>
            <a:endParaRPr lang="en-US" altLang="zh-CN" dirty="0"/>
          </a:p>
          <a:p>
            <a:r>
              <a:rPr lang="zh-CN" altLang="en-US" dirty="0"/>
              <a:t>一台计算机上可以有</a:t>
            </a:r>
            <a:r>
              <a:rPr lang="en-US" altLang="zh-CN" dirty="0"/>
              <a:t>65536</a:t>
            </a:r>
            <a:r>
              <a:rPr lang="zh-CN" altLang="en-US" dirty="0"/>
              <a:t>个端口，每个端口对应一个唯一的程序；</a:t>
            </a:r>
            <a:endParaRPr lang="en-US" altLang="zh-CN" dirty="0"/>
          </a:p>
          <a:p>
            <a:r>
              <a:rPr lang="zh-CN" altLang="en-US" dirty="0"/>
              <a:t>由于</a:t>
            </a:r>
            <a:r>
              <a:rPr lang="en-US" altLang="zh-CN" dirty="0"/>
              <a:t>0-1024</a:t>
            </a:r>
            <a:r>
              <a:rPr lang="zh-CN" altLang="en-US" dirty="0"/>
              <a:t>之间多被操作系统占用，所以实际编程时一般采用</a:t>
            </a:r>
            <a:r>
              <a:rPr lang="en-US" altLang="zh-CN" dirty="0"/>
              <a:t>1024</a:t>
            </a:r>
            <a:r>
              <a:rPr lang="zh-CN" altLang="en-US" dirty="0"/>
              <a:t>以后的端口号</a:t>
            </a:r>
            <a:endParaRPr lang="en-US" altLang="zh-CN" dirty="0"/>
          </a:p>
          <a:p>
            <a:r>
              <a:rPr lang="zh-CN" altLang="en-US" dirty="0"/>
              <a:t>一些常见的服务对应的端口：</a:t>
            </a:r>
            <a:r>
              <a:rPr lang="en-US" altLang="zh-CN" dirty="0"/>
              <a:t>ftp</a:t>
            </a:r>
            <a:r>
              <a:rPr lang="zh-CN" altLang="en-US" dirty="0"/>
              <a:t>：</a:t>
            </a:r>
            <a:r>
              <a:rPr lang="en-US" altLang="zh-CN" dirty="0"/>
              <a:t>23</a:t>
            </a:r>
            <a:r>
              <a:rPr lang="zh-CN" altLang="en-US" dirty="0"/>
              <a:t>，</a:t>
            </a:r>
            <a:r>
              <a:rPr lang="en-US" altLang="zh-CN" dirty="0"/>
              <a:t>telnet</a:t>
            </a:r>
            <a:r>
              <a:rPr lang="zh-CN" altLang="en-US" dirty="0"/>
              <a:t>：</a:t>
            </a:r>
            <a:r>
              <a:rPr lang="en-US" altLang="zh-CN" dirty="0"/>
              <a:t>23</a:t>
            </a:r>
            <a:r>
              <a:rPr lang="zh-CN" altLang="en-US" dirty="0"/>
              <a:t>，</a:t>
            </a:r>
            <a:r>
              <a:rPr lang="en-US" altLang="zh-CN" dirty="0"/>
              <a:t>smtp</a:t>
            </a:r>
            <a:r>
              <a:rPr lang="zh-CN" altLang="en-US" dirty="0"/>
              <a:t>：</a:t>
            </a:r>
            <a:r>
              <a:rPr lang="en-US" altLang="zh-CN" dirty="0"/>
              <a:t>25</a:t>
            </a:r>
            <a:r>
              <a:rPr lang="zh-CN" altLang="en-US" dirty="0"/>
              <a:t>，</a:t>
            </a:r>
            <a:r>
              <a:rPr lang="en-US" altLang="zh-CN" dirty="0" err="1"/>
              <a:t>dns</a:t>
            </a:r>
            <a:r>
              <a:rPr lang="zh-CN" altLang="en-US" dirty="0"/>
              <a:t>：</a:t>
            </a:r>
            <a:r>
              <a:rPr lang="en-US" altLang="zh-CN" dirty="0"/>
              <a:t>53</a:t>
            </a:r>
            <a:r>
              <a:rPr lang="zh-CN" altLang="en-US" dirty="0"/>
              <a:t>，</a:t>
            </a:r>
            <a:r>
              <a:rPr lang="en-US" altLang="zh-CN" dirty="0"/>
              <a:t>http</a:t>
            </a:r>
            <a:r>
              <a:rPr lang="zh-CN" altLang="en-US" dirty="0"/>
              <a:t>：</a:t>
            </a:r>
            <a:r>
              <a:rPr lang="en-US" altLang="zh-CN" dirty="0"/>
              <a:t>80</a:t>
            </a:r>
            <a:r>
              <a:rPr lang="zh-CN" altLang="en-US" dirty="0"/>
              <a:t>，</a:t>
            </a:r>
            <a:r>
              <a:rPr lang="en-US" altLang="zh-CN" dirty="0"/>
              <a:t>https</a:t>
            </a:r>
            <a:r>
              <a:rPr lang="zh-CN" altLang="en-US" dirty="0"/>
              <a:t>：</a:t>
            </a:r>
            <a:r>
              <a:rPr lang="en-US" altLang="zh-CN" dirty="0"/>
              <a:t>443</a:t>
            </a:r>
          </a:p>
        </p:txBody>
      </p:sp>
      <p:sp>
        <p:nvSpPr>
          <p:cNvPr id="5" name="TextBox 6">
            <a:extLst>
              <a:ext uri="{FF2B5EF4-FFF2-40B4-BE49-F238E27FC236}">
                <a16:creationId xmlns:a16="http://schemas.microsoft.com/office/drawing/2014/main" id="{03991D9C-6CA5-433E-A438-A2811A3B1DDB}"/>
              </a:ext>
            </a:extLst>
          </p:cNvPr>
          <p:cNvSpPr txBox="1"/>
          <p:nvPr/>
        </p:nvSpPr>
        <p:spPr>
          <a:xfrm>
            <a:off x="4144146" y="5157192"/>
            <a:ext cx="4748334" cy="1323439"/>
          </a:xfrm>
          <a:prstGeom prst="rect">
            <a:avLst/>
          </a:prstGeom>
          <a:solidFill>
            <a:schemeClr val="accent6"/>
          </a:solidFill>
          <a:ln w="15875">
            <a:solidFill>
              <a:schemeClr val="accent6">
                <a:lumMod val="75000"/>
              </a:schemeClr>
            </a:solidFill>
            <a:prstDash val="solid"/>
          </a:ln>
        </p:spPr>
        <p:txBody>
          <a:bodyPr wrap="square" rtlCol="0">
            <a:spAutoFit/>
          </a:bodyPr>
          <a:lstStyle/>
          <a:p>
            <a:r>
              <a:rPr lang="zh-CN" altLang="en-US" sz="1600" dirty="0">
                <a:ea typeface="微软雅黑 Light"/>
              </a:rPr>
              <a:t>如果说一个</a:t>
            </a:r>
            <a:r>
              <a:rPr lang="en-US" altLang="zh-CN" sz="1600" dirty="0">
                <a:ea typeface="微软雅黑 Light"/>
              </a:rPr>
              <a:t>IP</a:t>
            </a:r>
            <a:r>
              <a:rPr lang="zh-CN" altLang="en-US" sz="1600" dirty="0">
                <a:ea typeface="微软雅黑 Light"/>
              </a:rPr>
              <a:t>地址是一个电话号码，那么端口就是这个号码的若干个分机号；</a:t>
            </a:r>
            <a:endParaRPr lang="en-US" altLang="zh-CN" sz="1600" dirty="0">
              <a:ea typeface="微软雅黑 Light"/>
            </a:endParaRPr>
          </a:p>
          <a:p>
            <a:endParaRPr lang="en-US" altLang="zh-CN" sz="1600" dirty="0">
              <a:ea typeface="微软雅黑 Light"/>
            </a:endParaRPr>
          </a:p>
          <a:p>
            <a:r>
              <a:rPr lang="zh-CN" altLang="en-US" sz="1600" dirty="0">
                <a:ea typeface="微软雅黑 Light"/>
              </a:rPr>
              <a:t>如果说ＩＰ地址是一个房子的地址，那么端口就是这个房子的若干个门；</a:t>
            </a:r>
            <a:endParaRPr lang="en-US" sz="1600" dirty="0">
              <a:ea typeface="微软雅黑 Light"/>
            </a:endParaRPr>
          </a:p>
        </p:txBody>
      </p:sp>
      <p:pic>
        <p:nvPicPr>
          <p:cNvPr id="6" name="Picture 2" descr="C:\Users\wxh\AppData\Roaming\Tencent\Users\29097443\QQ\WinTemp\RichOle\S2_1]K)CG3LBZ_I{(RV1I]O.png">
            <a:extLst>
              <a:ext uri="{FF2B5EF4-FFF2-40B4-BE49-F238E27FC236}">
                <a16:creationId xmlns:a16="http://schemas.microsoft.com/office/drawing/2014/main" id="{7C9648C3-FCC6-4731-8FFC-501FE3E664FB}"/>
              </a:ext>
            </a:extLst>
          </p:cNvPr>
          <p:cNvPicPr>
            <a:picLocks noChangeAspect="1" noChangeArrowheads="1"/>
          </p:cNvPicPr>
          <p:nvPr/>
        </p:nvPicPr>
        <p:blipFill>
          <a:blip r:embed="rId2" cstate="print"/>
          <a:srcRect/>
          <a:stretch>
            <a:fillRect/>
          </a:stretch>
        </p:blipFill>
        <p:spPr bwMode="auto">
          <a:xfrm>
            <a:off x="395535" y="2506717"/>
            <a:ext cx="3528393" cy="3908863"/>
          </a:xfrm>
          <a:prstGeom prst="rect">
            <a:avLst/>
          </a:prstGeom>
          <a:noFill/>
        </p:spPr>
      </p:pic>
      <p:sp>
        <p:nvSpPr>
          <p:cNvPr id="7" name="Oval Callout 8">
            <a:extLst>
              <a:ext uri="{FF2B5EF4-FFF2-40B4-BE49-F238E27FC236}">
                <a16:creationId xmlns:a16="http://schemas.microsoft.com/office/drawing/2014/main" id="{66A4110D-131D-4CF1-B594-B406B6CF2E5D}"/>
              </a:ext>
            </a:extLst>
          </p:cNvPr>
          <p:cNvSpPr/>
          <p:nvPr/>
        </p:nvSpPr>
        <p:spPr>
          <a:xfrm>
            <a:off x="3442548" y="1844824"/>
            <a:ext cx="1417484" cy="1671144"/>
          </a:xfrm>
          <a:prstGeom prst="wedgeEllipseCallout">
            <a:avLst>
              <a:gd name="adj1" fmla="val -129867"/>
              <a:gd name="adj2" fmla="val 5681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IP</a:t>
            </a:r>
            <a:r>
              <a:rPr lang="zh-CN" altLang="en-US" sz="1600" dirty="0">
                <a:solidFill>
                  <a:schemeClr val="tx1"/>
                </a:solidFill>
              </a:rPr>
              <a:t>地址可以自动获取，也可以手工设置；</a:t>
            </a:r>
            <a:endParaRPr lang="en-US" sz="1600" dirty="0">
              <a:solidFill>
                <a:schemeClr val="tx1"/>
              </a:solidFill>
            </a:endParaRPr>
          </a:p>
        </p:txBody>
      </p:sp>
    </p:spTree>
    <p:extLst>
      <p:ext uri="{BB962C8B-B14F-4D97-AF65-F5344CB8AC3E}">
        <p14:creationId xmlns:p14="http://schemas.microsoft.com/office/powerpoint/2010/main" val="965152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0ECF7-4418-4466-853C-7439C346E9A4}"/>
              </a:ext>
            </a:extLst>
          </p:cNvPr>
          <p:cNvSpPr>
            <a:spLocks noGrp="1"/>
          </p:cNvSpPr>
          <p:nvPr>
            <p:ph type="title"/>
          </p:nvPr>
        </p:nvSpPr>
        <p:spPr>
          <a:xfrm>
            <a:off x="7308304" y="239103"/>
            <a:ext cx="1579982" cy="523220"/>
          </a:xfrm>
        </p:spPr>
        <p:txBody>
          <a:bodyPr/>
          <a:lstStyle/>
          <a:p>
            <a:r>
              <a:rPr lang="zh-CN" altLang="en-US" dirty="0"/>
              <a:t>子网</a:t>
            </a:r>
          </a:p>
        </p:txBody>
      </p:sp>
      <p:sp>
        <p:nvSpPr>
          <p:cNvPr id="3" name="内容占位符 2">
            <a:extLst>
              <a:ext uri="{FF2B5EF4-FFF2-40B4-BE49-F238E27FC236}">
                <a16:creationId xmlns:a16="http://schemas.microsoft.com/office/drawing/2014/main" id="{CF202775-2557-4698-81CE-C3F980851DF7}"/>
              </a:ext>
            </a:extLst>
          </p:cNvPr>
          <p:cNvSpPr txBox="1">
            <a:spLocks/>
          </p:cNvSpPr>
          <p:nvPr/>
        </p:nvSpPr>
        <p:spPr>
          <a:xfrm>
            <a:off x="337930" y="851337"/>
            <a:ext cx="8482542" cy="56019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C00000"/>
              </a:buClr>
            </a:pPr>
            <a:r>
              <a:rPr lang="zh-CN" altLang="en-US" sz="2400" dirty="0">
                <a:solidFill>
                  <a:schemeClr val="tx1">
                    <a:lumMod val="75000"/>
                    <a:lumOff val="25000"/>
                  </a:schemeClr>
                </a:solidFill>
              </a:rPr>
              <a:t>为了确定网络区域，分开主机和路由器的每个接口，从而产生了若干个分离的网络岛，接口端连接了这些独立网络的端点。这些独立的网络岛叫做</a:t>
            </a:r>
            <a:r>
              <a:rPr lang="zh-CN" altLang="en-US" sz="2400" b="1" dirty="0">
                <a:solidFill>
                  <a:srgbClr val="990000"/>
                </a:solidFill>
              </a:rPr>
              <a:t>子网</a:t>
            </a:r>
            <a:r>
              <a:rPr lang="en-US" altLang="zh-CN" sz="2400" dirty="0">
                <a:solidFill>
                  <a:schemeClr val="tx1">
                    <a:lumMod val="75000"/>
                    <a:lumOff val="25000"/>
                  </a:schemeClr>
                </a:solidFill>
              </a:rPr>
              <a:t>(subnet)</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pPr>
              <a:lnSpc>
                <a:spcPct val="150000"/>
              </a:lnSpc>
              <a:buClr>
                <a:srgbClr val="C00000"/>
              </a:buClr>
            </a:pPr>
            <a:r>
              <a:rPr lang="zh-CN" altLang="en-US" sz="2400" dirty="0">
                <a:solidFill>
                  <a:schemeClr val="tx1">
                    <a:lumMod val="75000"/>
                    <a:lumOff val="25000"/>
                  </a:schemeClr>
                </a:solidFill>
              </a:rPr>
              <a:t>网络中的每一个计算机都有一个</a:t>
            </a:r>
            <a:r>
              <a:rPr lang="en-US" altLang="zh-CN" sz="2400" dirty="0">
                <a:solidFill>
                  <a:schemeClr val="tx1">
                    <a:lumMod val="75000"/>
                    <a:lumOff val="25000"/>
                  </a:schemeClr>
                </a:solidFill>
              </a:rPr>
              <a:t>IP</a:t>
            </a:r>
            <a:r>
              <a:rPr lang="zh-CN" altLang="en-US" sz="2400" dirty="0">
                <a:solidFill>
                  <a:schemeClr val="tx1">
                    <a:lumMod val="75000"/>
                    <a:lumOff val="25000"/>
                  </a:schemeClr>
                </a:solidFill>
              </a:rPr>
              <a:t>地址，</a:t>
            </a:r>
            <a:r>
              <a:rPr lang="en-US" altLang="zh-CN" sz="2400" dirty="0">
                <a:solidFill>
                  <a:schemeClr val="tx1">
                    <a:lumMod val="75000"/>
                    <a:lumOff val="25000"/>
                  </a:schemeClr>
                </a:solidFill>
              </a:rPr>
              <a:t>IP</a:t>
            </a:r>
            <a:r>
              <a:rPr lang="zh-CN" altLang="en-US" sz="2400" dirty="0">
                <a:solidFill>
                  <a:schemeClr val="tx1">
                    <a:lumMod val="75000"/>
                    <a:lumOff val="25000"/>
                  </a:schemeClr>
                </a:solidFill>
              </a:rPr>
              <a:t>地址由四个数字表示，包括网络号和主机号两部分；例如</a:t>
            </a:r>
            <a:r>
              <a:rPr lang="en-US" altLang="zh-CN" sz="2400" dirty="0">
                <a:solidFill>
                  <a:schemeClr val="tx1">
                    <a:lumMod val="75000"/>
                    <a:lumOff val="25000"/>
                  </a:schemeClr>
                </a:solidFill>
              </a:rPr>
              <a:t>172.16.1.101</a:t>
            </a:r>
            <a:r>
              <a:rPr lang="zh-CN" altLang="en-US" sz="2400" dirty="0">
                <a:solidFill>
                  <a:schemeClr val="tx1">
                    <a:lumMod val="75000"/>
                    <a:lumOff val="25000"/>
                  </a:schemeClr>
                </a:solidFill>
              </a:rPr>
              <a:t>，其中</a:t>
            </a:r>
            <a:r>
              <a:rPr lang="en-US" altLang="zh-CN" sz="2400" dirty="0">
                <a:solidFill>
                  <a:schemeClr val="tx1">
                    <a:lumMod val="75000"/>
                    <a:lumOff val="25000"/>
                  </a:schemeClr>
                </a:solidFill>
              </a:rPr>
              <a:t>172.16.1</a:t>
            </a:r>
            <a:r>
              <a:rPr lang="zh-CN" altLang="en-US" sz="2400" dirty="0">
                <a:solidFill>
                  <a:schemeClr val="tx1">
                    <a:lumMod val="75000"/>
                    <a:lumOff val="25000"/>
                  </a:schemeClr>
                </a:solidFill>
              </a:rPr>
              <a:t>是网络号，也是常说的网段，</a:t>
            </a:r>
            <a:r>
              <a:rPr lang="en-US" altLang="zh-CN" sz="2400" dirty="0">
                <a:solidFill>
                  <a:schemeClr val="tx1">
                    <a:lumMod val="75000"/>
                    <a:lumOff val="25000"/>
                  </a:schemeClr>
                </a:solidFill>
              </a:rPr>
              <a:t>101</a:t>
            </a:r>
            <a:r>
              <a:rPr lang="zh-CN" altLang="en-US" sz="2400" dirty="0">
                <a:solidFill>
                  <a:schemeClr val="tx1">
                    <a:lumMod val="75000"/>
                    <a:lumOff val="25000"/>
                  </a:schemeClr>
                </a:solidFill>
              </a:rPr>
              <a:t>是主机号；网络号标识的就是</a:t>
            </a:r>
            <a:r>
              <a:rPr lang="en-US" altLang="zh-CN" sz="2400" dirty="0">
                <a:solidFill>
                  <a:schemeClr val="tx1">
                    <a:lumMod val="75000"/>
                    <a:lumOff val="25000"/>
                  </a:schemeClr>
                </a:solidFill>
              </a:rPr>
              <a:t>Internet</a:t>
            </a:r>
            <a:r>
              <a:rPr lang="zh-CN" altLang="en-US" sz="2400" dirty="0">
                <a:solidFill>
                  <a:schemeClr val="tx1">
                    <a:lumMod val="75000"/>
                    <a:lumOff val="25000"/>
                  </a:schemeClr>
                </a:solidFill>
              </a:rPr>
              <a:t>上的一个</a:t>
            </a:r>
            <a:r>
              <a:rPr lang="zh-CN" altLang="en-US" sz="2400" b="1" dirty="0">
                <a:solidFill>
                  <a:srgbClr val="990000"/>
                </a:solidFill>
              </a:rPr>
              <a:t>子网</a:t>
            </a:r>
            <a:r>
              <a:rPr lang="zh-CN" altLang="en-US" sz="2400" dirty="0">
                <a:solidFill>
                  <a:schemeClr val="tx1">
                    <a:lumMod val="75000"/>
                    <a:lumOff val="25000"/>
                  </a:schemeClr>
                </a:solidFill>
              </a:rPr>
              <a:t>；只有在一个子网中计算机之间才能“直接”互通；</a:t>
            </a:r>
            <a:endParaRPr lang="en-US" altLang="zh-CN" sz="2400" dirty="0">
              <a:solidFill>
                <a:schemeClr val="tx1">
                  <a:lumMod val="75000"/>
                  <a:lumOff val="25000"/>
                </a:schemeClr>
              </a:solidFill>
            </a:endParaRPr>
          </a:p>
          <a:p>
            <a:pPr>
              <a:lnSpc>
                <a:spcPct val="150000"/>
              </a:lnSpc>
              <a:buClr>
                <a:srgbClr val="C00000"/>
              </a:buClr>
            </a:pPr>
            <a:r>
              <a:rPr lang="zh-CN" altLang="en-US" sz="2400" dirty="0">
                <a:solidFill>
                  <a:schemeClr val="tx1">
                    <a:lumMod val="75000"/>
                    <a:lumOff val="25000"/>
                  </a:schemeClr>
                </a:solidFill>
              </a:rPr>
              <a:t>划分子网可以使得网络管理更为容易；</a:t>
            </a:r>
            <a:endParaRPr lang="en-US" altLang="zh-CN" sz="2400" dirty="0">
              <a:solidFill>
                <a:schemeClr val="tx1">
                  <a:lumMod val="75000"/>
                  <a:lumOff val="25000"/>
                </a:schemeClr>
              </a:solidFill>
            </a:endParaRPr>
          </a:p>
        </p:txBody>
      </p:sp>
    </p:spTree>
    <p:extLst>
      <p:ext uri="{BB962C8B-B14F-4D97-AF65-F5344CB8AC3E}">
        <p14:creationId xmlns:p14="http://schemas.microsoft.com/office/powerpoint/2010/main" val="107342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3E18E-9572-4255-B94E-DC62AAAEE198}"/>
              </a:ext>
            </a:extLst>
          </p:cNvPr>
          <p:cNvSpPr>
            <a:spLocks noGrp="1"/>
          </p:cNvSpPr>
          <p:nvPr>
            <p:ph type="title"/>
          </p:nvPr>
        </p:nvSpPr>
        <p:spPr>
          <a:xfrm>
            <a:off x="5508104" y="23660"/>
            <a:ext cx="3380182" cy="954107"/>
          </a:xfrm>
        </p:spPr>
        <p:txBody>
          <a:bodyPr/>
          <a:lstStyle/>
          <a:p>
            <a:r>
              <a:rPr lang="en-US" altLang="zh-CN" dirty="0"/>
              <a:t>TCP</a:t>
            </a:r>
            <a:r>
              <a:rPr lang="zh-CN" altLang="en-US" dirty="0"/>
              <a:t>和</a:t>
            </a:r>
            <a:r>
              <a:rPr lang="en-US" altLang="zh-CN" dirty="0"/>
              <a:t>UDP</a:t>
            </a:r>
            <a:r>
              <a:rPr lang="zh-CN" altLang="en-US" dirty="0"/>
              <a:t>的差异</a:t>
            </a:r>
          </a:p>
        </p:txBody>
      </p:sp>
      <p:sp>
        <p:nvSpPr>
          <p:cNvPr id="3" name="内容占位符 2">
            <a:extLst>
              <a:ext uri="{FF2B5EF4-FFF2-40B4-BE49-F238E27FC236}">
                <a16:creationId xmlns:a16="http://schemas.microsoft.com/office/drawing/2014/main" id="{971FD25B-78C9-4BB1-83EB-A729A8CC7EB5}"/>
              </a:ext>
            </a:extLst>
          </p:cNvPr>
          <p:cNvSpPr txBox="1">
            <a:spLocks/>
          </p:cNvSpPr>
          <p:nvPr/>
        </p:nvSpPr>
        <p:spPr>
          <a:xfrm>
            <a:off x="337930" y="764704"/>
            <a:ext cx="8410534" cy="55389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C00000"/>
              </a:buClr>
            </a:pPr>
            <a:r>
              <a:rPr lang="en-US" altLang="zh-CN" sz="2400" dirty="0">
                <a:solidFill>
                  <a:schemeClr val="tx1">
                    <a:lumMod val="75000"/>
                    <a:lumOff val="25000"/>
                  </a:schemeClr>
                </a:solidFill>
              </a:rPr>
              <a:t>TCP</a:t>
            </a:r>
            <a:r>
              <a:rPr lang="zh-CN" altLang="en-US" sz="2400" dirty="0">
                <a:solidFill>
                  <a:schemeClr val="tx1">
                    <a:lumMod val="75000"/>
                    <a:lumOff val="25000"/>
                  </a:schemeClr>
                </a:solidFill>
              </a:rPr>
              <a:t>是</a:t>
            </a:r>
            <a:r>
              <a:rPr lang="zh-CN" altLang="en-US" sz="2400" b="1" dirty="0">
                <a:solidFill>
                  <a:srgbClr val="990000"/>
                </a:solidFill>
              </a:rPr>
              <a:t>面向连接</a:t>
            </a:r>
            <a:r>
              <a:rPr lang="zh-CN" altLang="en-US" sz="2400" dirty="0">
                <a:solidFill>
                  <a:schemeClr val="tx1">
                    <a:lumMod val="75000"/>
                    <a:lumOff val="25000"/>
                  </a:schemeClr>
                </a:solidFill>
              </a:rPr>
              <a:t>的协议，在正式收发数据前，必须和对方建立可靠的连接，所以速度会</a:t>
            </a:r>
            <a:r>
              <a:rPr lang="zh-CN" altLang="en-US" sz="2400" b="1" dirty="0">
                <a:solidFill>
                  <a:srgbClr val="990000"/>
                </a:solidFill>
              </a:rPr>
              <a:t>慢</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UDP</a:t>
            </a:r>
            <a:r>
              <a:rPr lang="zh-CN" altLang="en-US" sz="2400" dirty="0">
                <a:solidFill>
                  <a:schemeClr val="tx1">
                    <a:lumMod val="75000"/>
                    <a:lumOff val="25000"/>
                  </a:schemeClr>
                </a:solidFill>
              </a:rPr>
              <a:t>是</a:t>
            </a:r>
            <a:r>
              <a:rPr lang="zh-CN" altLang="en-US" sz="2400" b="1" dirty="0">
                <a:solidFill>
                  <a:srgbClr val="990000"/>
                </a:solidFill>
              </a:rPr>
              <a:t>面向无连接</a:t>
            </a:r>
            <a:r>
              <a:rPr lang="zh-CN" altLang="en-US" sz="2400" dirty="0">
                <a:solidFill>
                  <a:schemeClr val="tx1">
                    <a:lumMod val="75000"/>
                    <a:lumOff val="25000"/>
                  </a:schemeClr>
                </a:solidFill>
              </a:rPr>
              <a:t>的协议，不与对方建立连接，而是直接就发送数据包，相对速度</a:t>
            </a:r>
            <a:r>
              <a:rPr lang="zh-CN" altLang="en-US" sz="2400" b="1" dirty="0">
                <a:solidFill>
                  <a:srgbClr val="990000"/>
                </a:solidFill>
              </a:rPr>
              <a:t>快</a:t>
            </a:r>
            <a:r>
              <a:rPr lang="zh-CN" altLang="en-US" sz="2400" dirty="0">
                <a:solidFill>
                  <a:schemeClr val="tx1">
                    <a:lumMod val="75000"/>
                    <a:lumOff val="25000"/>
                  </a:schemeClr>
                </a:solidFill>
              </a:rPr>
              <a:t>；</a:t>
            </a:r>
          </a:p>
          <a:p>
            <a:pPr>
              <a:lnSpc>
                <a:spcPct val="150000"/>
              </a:lnSpc>
              <a:buClr>
                <a:srgbClr val="C00000"/>
              </a:buClr>
            </a:pPr>
            <a:r>
              <a:rPr lang="en-US" altLang="zh-CN" sz="2400" dirty="0">
                <a:solidFill>
                  <a:schemeClr val="tx1">
                    <a:lumMod val="75000"/>
                    <a:lumOff val="25000"/>
                  </a:schemeClr>
                </a:solidFill>
              </a:rPr>
              <a:t>TCP</a:t>
            </a:r>
            <a:r>
              <a:rPr lang="zh-CN" altLang="en-US" sz="2400" dirty="0">
                <a:solidFill>
                  <a:schemeClr val="tx1">
                    <a:lumMod val="75000"/>
                    <a:lumOff val="25000"/>
                  </a:schemeClr>
                </a:solidFill>
              </a:rPr>
              <a:t>提供</a:t>
            </a:r>
            <a:r>
              <a:rPr lang="en-US" altLang="zh-CN" sz="2400" dirty="0">
                <a:solidFill>
                  <a:schemeClr val="tx1">
                    <a:lumMod val="75000"/>
                    <a:lumOff val="25000"/>
                  </a:schemeClr>
                </a:solidFill>
              </a:rPr>
              <a:t>IP</a:t>
            </a:r>
            <a:r>
              <a:rPr lang="zh-CN" altLang="en-US" sz="2400" dirty="0">
                <a:solidFill>
                  <a:schemeClr val="tx1">
                    <a:lumMod val="75000"/>
                    <a:lumOff val="25000"/>
                  </a:schemeClr>
                </a:solidFill>
              </a:rPr>
              <a:t>环境下的数据</a:t>
            </a:r>
            <a:r>
              <a:rPr lang="zh-CN" altLang="en-US" sz="2400" b="1" dirty="0">
                <a:solidFill>
                  <a:srgbClr val="990000"/>
                </a:solidFill>
              </a:rPr>
              <a:t>可靠传输，</a:t>
            </a:r>
            <a:r>
              <a:rPr lang="zh-CN" altLang="en-US" sz="2400" dirty="0"/>
              <a:t>保证数据无差错的、按照顺序的进行传输</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UDP</a:t>
            </a:r>
            <a:r>
              <a:rPr lang="zh-CN" altLang="en-US" sz="2400" dirty="0">
                <a:solidFill>
                  <a:schemeClr val="tx1">
                    <a:lumMod val="75000"/>
                    <a:lumOff val="25000"/>
                  </a:schemeClr>
                </a:solidFill>
              </a:rPr>
              <a:t>的传输是</a:t>
            </a:r>
            <a:r>
              <a:rPr lang="zh-CN" altLang="en-US" sz="2400" b="1" dirty="0">
                <a:solidFill>
                  <a:srgbClr val="990000"/>
                </a:solidFill>
              </a:rPr>
              <a:t>不可靠</a:t>
            </a:r>
            <a:r>
              <a:rPr lang="zh-CN" altLang="en-US" sz="2400" dirty="0">
                <a:solidFill>
                  <a:schemeClr val="tx1">
                    <a:lumMod val="75000"/>
                    <a:lumOff val="25000"/>
                  </a:schemeClr>
                </a:solidFill>
              </a:rPr>
              <a:t>的，不保证数据正确，不保证顺序等，也可能丢包；</a:t>
            </a:r>
          </a:p>
          <a:p>
            <a:pPr>
              <a:lnSpc>
                <a:spcPct val="150000"/>
              </a:lnSpc>
              <a:buClr>
                <a:srgbClr val="C00000"/>
              </a:buClr>
            </a:pPr>
            <a:r>
              <a:rPr lang="en-US" altLang="zh-CN" sz="2400" dirty="0">
                <a:solidFill>
                  <a:schemeClr val="tx1">
                    <a:lumMod val="75000"/>
                    <a:lumOff val="25000"/>
                  </a:schemeClr>
                </a:solidFill>
              </a:rPr>
              <a:t>TCP</a:t>
            </a:r>
            <a:r>
              <a:rPr lang="zh-CN" altLang="en-US" sz="2400" dirty="0">
                <a:solidFill>
                  <a:schemeClr val="tx1">
                    <a:lumMod val="75000"/>
                    <a:lumOff val="25000"/>
                  </a:schemeClr>
                </a:solidFill>
              </a:rPr>
              <a:t>使用</a:t>
            </a:r>
            <a:r>
              <a:rPr lang="zh-CN" altLang="en-US" sz="2400" b="1" dirty="0">
                <a:solidFill>
                  <a:srgbClr val="990000"/>
                </a:solidFill>
              </a:rPr>
              <a:t>字节流模式</a:t>
            </a:r>
            <a:r>
              <a:rPr lang="zh-CN" altLang="en-US" sz="2400" dirty="0">
                <a:solidFill>
                  <a:schemeClr val="tx1">
                    <a:lumMod val="75000"/>
                    <a:lumOff val="25000"/>
                  </a:schemeClr>
                </a:solidFill>
              </a:rPr>
              <a:t>发送数据，</a:t>
            </a:r>
            <a:r>
              <a:rPr lang="en-US" altLang="zh-CN" sz="2400" dirty="0">
                <a:solidFill>
                  <a:schemeClr val="tx1">
                    <a:lumMod val="75000"/>
                    <a:lumOff val="25000"/>
                  </a:schemeClr>
                </a:solidFill>
              </a:rPr>
              <a:t>UDP</a:t>
            </a:r>
            <a:r>
              <a:rPr lang="zh-CN" altLang="en-US" sz="2400" dirty="0">
                <a:solidFill>
                  <a:schemeClr val="tx1">
                    <a:lumMod val="75000"/>
                    <a:lumOff val="25000"/>
                  </a:schemeClr>
                </a:solidFill>
              </a:rPr>
              <a:t>使用</a:t>
            </a:r>
            <a:r>
              <a:rPr lang="zh-CN" altLang="en-US" sz="2400" b="1" dirty="0">
                <a:solidFill>
                  <a:srgbClr val="990000"/>
                </a:solidFill>
              </a:rPr>
              <a:t>数据报模式</a:t>
            </a:r>
            <a:r>
              <a:rPr lang="en-US" altLang="zh-CN" sz="2400" dirty="0">
                <a:solidFill>
                  <a:schemeClr val="tx1">
                    <a:lumMod val="75000"/>
                    <a:lumOff val="25000"/>
                  </a:schemeClr>
                </a:solidFill>
              </a:rPr>
              <a:t>; </a:t>
            </a:r>
          </a:p>
          <a:p>
            <a:pPr>
              <a:lnSpc>
                <a:spcPct val="150000"/>
              </a:lnSpc>
              <a:buClr>
                <a:srgbClr val="C00000"/>
              </a:buClr>
            </a:pPr>
            <a:r>
              <a:rPr lang="en-US" altLang="zh-CN" sz="2400" dirty="0">
                <a:solidFill>
                  <a:schemeClr val="tx1">
                    <a:lumMod val="75000"/>
                    <a:lumOff val="25000"/>
                  </a:schemeClr>
                </a:solidFill>
              </a:rPr>
              <a:t>TCP</a:t>
            </a:r>
            <a:r>
              <a:rPr lang="zh-CN" altLang="en-US" sz="2400" dirty="0">
                <a:solidFill>
                  <a:schemeClr val="tx1">
                    <a:lumMod val="75000"/>
                    <a:lumOff val="25000"/>
                  </a:schemeClr>
                </a:solidFill>
              </a:rPr>
              <a:t>适用对</a:t>
            </a:r>
            <a:r>
              <a:rPr lang="zh-CN" altLang="en-US" sz="2400" b="1" dirty="0">
                <a:solidFill>
                  <a:srgbClr val="990000"/>
                </a:solidFill>
              </a:rPr>
              <a:t>可靠性要求高</a:t>
            </a:r>
            <a:r>
              <a:rPr lang="zh-CN" altLang="en-US" sz="2400" dirty="0">
                <a:solidFill>
                  <a:schemeClr val="tx1">
                    <a:lumMod val="75000"/>
                    <a:lumOff val="25000"/>
                  </a:schemeClr>
                </a:solidFill>
              </a:rPr>
              <a:t>的应用环境；</a:t>
            </a:r>
            <a:r>
              <a:rPr lang="en-US" altLang="zh-CN" sz="2400" dirty="0">
                <a:solidFill>
                  <a:schemeClr val="tx1">
                    <a:lumMod val="75000"/>
                    <a:lumOff val="25000"/>
                  </a:schemeClr>
                </a:solidFill>
              </a:rPr>
              <a:t>UDP</a:t>
            </a:r>
            <a:r>
              <a:rPr lang="zh-CN" altLang="en-US" sz="2400" dirty="0">
                <a:solidFill>
                  <a:schemeClr val="tx1">
                    <a:lumMod val="75000"/>
                    <a:lumOff val="25000"/>
                  </a:schemeClr>
                </a:solidFill>
              </a:rPr>
              <a:t>适用于一次只传送</a:t>
            </a:r>
            <a:r>
              <a:rPr lang="zh-CN" altLang="en-US" sz="2400" b="1" dirty="0">
                <a:solidFill>
                  <a:srgbClr val="990000"/>
                </a:solidFill>
              </a:rPr>
              <a:t>少量数据、对可靠性要求不高</a:t>
            </a:r>
            <a:r>
              <a:rPr lang="zh-CN" altLang="en-US" sz="2400" dirty="0">
                <a:solidFill>
                  <a:schemeClr val="tx1">
                    <a:lumMod val="75000"/>
                    <a:lumOff val="25000"/>
                  </a:schemeClr>
                </a:solidFill>
              </a:rPr>
              <a:t>的应用环境；</a:t>
            </a:r>
            <a:endParaRPr lang="en-US" altLang="zh-CN" sz="2400" dirty="0">
              <a:solidFill>
                <a:schemeClr val="tx1">
                  <a:lumMod val="75000"/>
                  <a:lumOff val="25000"/>
                </a:schemeClr>
              </a:solidFill>
            </a:endParaRPr>
          </a:p>
        </p:txBody>
      </p:sp>
    </p:spTree>
    <p:extLst>
      <p:ext uri="{BB962C8B-B14F-4D97-AF65-F5344CB8AC3E}">
        <p14:creationId xmlns:p14="http://schemas.microsoft.com/office/powerpoint/2010/main" val="49710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B1CF8-9EDA-4D4C-9FAB-6B39A876F1B0}"/>
              </a:ext>
            </a:extLst>
          </p:cNvPr>
          <p:cNvSpPr>
            <a:spLocks noGrp="1"/>
          </p:cNvSpPr>
          <p:nvPr>
            <p:ph type="title"/>
          </p:nvPr>
        </p:nvSpPr>
        <p:spPr/>
        <p:txBody>
          <a:bodyPr/>
          <a:lstStyle/>
          <a:p>
            <a:r>
              <a:rPr lang="en-US" altLang="zh-CN" dirty="0"/>
              <a:t>HTTP</a:t>
            </a:r>
            <a:r>
              <a:rPr lang="zh-CN" altLang="en-US" dirty="0"/>
              <a:t>协议</a:t>
            </a:r>
          </a:p>
        </p:txBody>
      </p:sp>
      <p:sp>
        <p:nvSpPr>
          <p:cNvPr id="3" name="内容占位符 2">
            <a:extLst>
              <a:ext uri="{FF2B5EF4-FFF2-40B4-BE49-F238E27FC236}">
                <a16:creationId xmlns:a16="http://schemas.microsoft.com/office/drawing/2014/main" id="{AE5B062F-0E85-486F-B94B-7F934A0C6FDE}"/>
              </a:ext>
            </a:extLst>
          </p:cNvPr>
          <p:cNvSpPr txBox="1">
            <a:spLocks/>
          </p:cNvSpPr>
          <p:nvPr/>
        </p:nvSpPr>
        <p:spPr>
          <a:xfrm>
            <a:off x="337930" y="764704"/>
            <a:ext cx="8482542" cy="50764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C00000"/>
              </a:buClr>
            </a:pP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协议（</a:t>
            </a:r>
            <a:r>
              <a:rPr lang="en-US" altLang="zh-CN" sz="2400" dirty="0" err="1">
                <a:solidFill>
                  <a:schemeClr val="tx1">
                    <a:lumMod val="75000"/>
                    <a:lumOff val="25000"/>
                  </a:schemeClr>
                </a:solidFill>
              </a:rPr>
              <a:t>HyperText</a:t>
            </a:r>
            <a:r>
              <a:rPr lang="en-US" altLang="zh-CN" sz="2400" dirty="0">
                <a:solidFill>
                  <a:schemeClr val="tx1">
                    <a:lumMod val="75000"/>
                    <a:lumOff val="25000"/>
                  </a:schemeClr>
                </a:solidFill>
              </a:rPr>
              <a:t> Transfer Protocol</a:t>
            </a:r>
            <a:r>
              <a:rPr lang="zh-CN" altLang="en-US" sz="2400" dirty="0">
                <a:solidFill>
                  <a:schemeClr val="tx1">
                    <a:lumMod val="75000"/>
                    <a:lumOff val="25000"/>
                  </a:schemeClr>
                </a:solidFill>
              </a:rPr>
              <a:t>，超文本传输协议）是用于从</a:t>
            </a:r>
            <a:r>
              <a:rPr lang="en-US" altLang="zh-CN" sz="2400" dirty="0">
                <a:solidFill>
                  <a:schemeClr val="tx1">
                    <a:lumMod val="75000"/>
                    <a:lumOff val="25000"/>
                  </a:schemeClr>
                </a:solidFill>
              </a:rPr>
              <a:t>WWW</a:t>
            </a:r>
            <a:r>
              <a:rPr lang="zh-CN" altLang="en-US" sz="2400" dirty="0">
                <a:solidFill>
                  <a:schemeClr val="tx1">
                    <a:lumMod val="75000"/>
                    <a:lumOff val="25000"/>
                  </a:schemeClr>
                </a:solidFill>
              </a:rPr>
              <a:t>服务器传输超文本到本地浏览器的传输协议；</a:t>
            </a:r>
            <a:endParaRPr lang="en-US" altLang="zh-CN" sz="2400" dirty="0">
              <a:solidFill>
                <a:schemeClr val="tx1">
                  <a:lumMod val="75000"/>
                  <a:lumOff val="25000"/>
                </a:schemeClr>
              </a:solidFill>
            </a:endParaRPr>
          </a:p>
          <a:p>
            <a:pPr>
              <a:lnSpc>
                <a:spcPct val="150000"/>
              </a:lnSpc>
              <a:buClr>
                <a:srgbClr val="C00000"/>
              </a:buClr>
            </a:pPr>
            <a:r>
              <a:rPr lang="en-US" altLang="zh-CN" sz="2400" dirty="0">
                <a:solidFill>
                  <a:schemeClr val="tx1">
                    <a:lumMod val="75000"/>
                    <a:lumOff val="25000"/>
                  </a:schemeClr>
                </a:solidFill>
              </a:rPr>
              <a:t>1960</a:t>
            </a:r>
            <a:r>
              <a:rPr lang="zh-CN" altLang="en-US" sz="2400" dirty="0">
                <a:solidFill>
                  <a:schemeClr val="tx1">
                    <a:lumMod val="75000"/>
                    <a:lumOff val="25000"/>
                  </a:schemeClr>
                </a:solidFill>
              </a:rPr>
              <a:t>年美国人</a:t>
            </a:r>
            <a:r>
              <a:rPr lang="en-US" altLang="zh-CN" sz="2400" dirty="0">
                <a:solidFill>
                  <a:schemeClr val="tx1">
                    <a:lumMod val="75000"/>
                    <a:lumOff val="25000"/>
                  </a:schemeClr>
                </a:solidFill>
              </a:rPr>
              <a:t>Ted Nelson</a:t>
            </a:r>
            <a:r>
              <a:rPr lang="zh-CN" altLang="en-US" sz="2400" dirty="0">
                <a:solidFill>
                  <a:schemeClr val="tx1">
                    <a:lumMod val="75000"/>
                    <a:lumOff val="25000"/>
                  </a:schemeClr>
                </a:solidFill>
              </a:rPr>
              <a:t>构思了一种通过计算机处理文本信息的方法，并称之为超文本（</a:t>
            </a:r>
            <a:r>
              <a:rPr lang="en-US" altLang="zh-CN" sz="2400" dirty="0">
                <a:solidFill>
                  <a:schemeClr val="tx1">
                    <a:lumMod val="75000"/>
                    <a:lumOff val="25000"/>
                  </a:schemeClr>
                </a:solidFill>
              </a:rPr>
              <a:t>hypertext</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这成为了</a:t>
            </a: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超文本传输协议标准架构的发展根基</a:t>
            </a:r>
            <a:endParaRPr lang="en-US" altLang="zh-CN" sz="2400" dirty="0">
              <a:solidFill>
                <a:schemeClr val="tx1">
                  <a:lumMod val="75000"/>
                  <a:lumOff val="25000"/>
                </a:schemeClr>
              </a:solidFill>
            </a:endParaRPr>
          </a:p>
          <a:p>
            <a:pPr>
              <a:lnSpc>
                <a:spcPct val="150000"/>
              </a:lnSpc>
              <a:buClr>
                <a:srgbClr val="C00000"/>
              </a:buClr>
            </a:pPr>
            <a:r>
              <a:rPr lang="zh-CN" altLang="en-US" sz="2400" dirty="0">
                <a:solidFill>
                  <a:schemeClr val="tx1">
                    <a:lumMod val="75000"/>
                    <a:lumOff val="25000"/>
                  </a:schemeClr>
                </a:solidFill>
              </a:rPr>
              <a:t>设计</a:t>
            </a: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最初的目的是为了提供一种发布和接收</a:t>
            </a:r>
            <a:r>
              <a:rPr lang="en-US" altLang="zh-CN" sz="2400" dirty="0">
                <a:solidFill>
                  <a:schemeClr val="tx1">
                    <a:lumMod val="75000"/>
                    <a:lumOff val="25000"/>
                  </a:schemeClr>
                </a:solidFill>
              </a:rPr>
              <a:t>HTML</a:t>
            </a:r>
            <a:r>
              <a:rPr lang="zh-CN" altLang="en-US" sz="2400" dirty="0">
                <a:solidFill>
                  <a:schemeClr val="tx1">
                    <a:lumMod val="75000"/>
                    <a:lumOff val="25000"/>
                  </a:schemeClr>
                </a:solidFill>
              </a:rPr>
              <a:t>页面的方法；</a:t>
            </a:r>
            <a:endParaRPr lang="en-US" altLang="zh-CN" sz="2400" dirty="0">
              <a:solidFill>
                <a:schemeClr val="tx1">
                  <a:lumMod val="75000"/>
                  <a:lumOff val="25000"/>
                </a:schemeClr>
              </a:solidFill>
            </a:endParaRPr>
          </a:p>
          <a:p>
            <a:pPr>
              <a:lnSpc>
                <a:spcPct val="150000"/>
              </a:lnSpc>
              <a:buClr>
                <a:srgbClr val="C00000"/>
              </a:buClr>
            </a:pP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协议是互联网上使用最广泛的一种协议；</a:t>
            </a:r>
            <a:endParaRPr lang="en-US" altLang="zh-CN" sz="2400" dirty="0">
              <a:solidFill>
                <a:schemeClr val="tx1">
                  <a:lumMod val="75000"/>
                  <a:lumOff val="25000"/>
                </a:schemeClr>
              </a:solidFill>
            </a:endParaRPr>
          </a:p>
          <a:p>
            <a:pPr>
              <a:buClr>
                <a:srgbClr val="C00000"/>
              </a:buClr>
            </a:pPr>
            <a:endParaRPr lang="en-US" altLang="zh-CN" sz="2400" dirty="0">
              <a:solidFill>
                <a:schemeClr val="tx1">
                  <a:lumMod val="75000"/>
                  <a:lumOff val="25000"/>
                </a:schemeClr>
              </a:solidFill>
            </a:endParaRPr>
          </a:p>
          <a:p>
            <a:pPr>
              <a:buClr>
                <a:srgbClr val="C00000"/>
              </a:buClr>
              <a:buFont typeface="Arial" pitchFamily="34" charset="0"/>
              <a:buNone/>
            </a:pPr>
            <a:endParaRPr lang="en-US" altLang="zh-CN" sz="2400" dirty="0">
              <a:solidFill>
                <a:schemeClr val="tx1">
                  <a:lumMod val="75000"/>
                  <a:lumOff val="25000"/>
                </a:schemeClr>
              </a:solidFill>
            </a:endParaRPr>
          </a:p>
        </p:txBody>
      </p:sp>
    </p:spTree>
    <p:extLst>
      <p:ext uri="{BB962C8B-B14F-4D97-AF65-F5344CB8AC3E}">
        <p14:creationId xmlns:p14="http://schemas.microsoft.com/office/powerpoint/2010/main" val="1959222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88EDE-3AC0-4091-80D1-379FFCEED1C0}"/>
              </a:ext>
            </a:extLst>
          </p:cNvPr>
          <p:cNvSpPr>
            <a:spLocks noGrp="1"/>
          </p:cNvSpPr>
          <p:nvPr>
            <p:ph type="title"/>
          </p:nvPr>
        </p:nvSpPr>
        <p:spPr/>
        <p:txBody>
          <a:bodyPr/>
          <a:lstStyle/>
          <a:p>
            <a:r>
              <a:rPr lang="zh-CN" altLang="en-US" dirty="0"/>
              <a:t>请求方式</a:t>
            </a:r>
          </a:p>
        </p:txBody>
      </p:sp>
      <p:sp>
        <p:nvSpPr>
          <p:cNvPr id="3" name="矩形 2">
            <a:extLst>
              <a:ext uri="{FF2B5EF4-FFF2-40B4-BE49-F238E27FC236}">
                <a16:creationId xmlns:a16="http://schemas.microsoft.com/office/drawing/2014/main" id="{2717B1E4-E9F0-48D3-AFA5-1E89E99E85CC}"/>
              </a:ext>
            </a:extLst>
          </p:cNvPr>
          <p:cNvSpPr/>
          <p:nvPr/>
        </p:nvSpPr>
        <p:spPr>
          <a:xfrm>
            <a:off x="255714" y="692696"/>
            <a:ext cx="8636766" cy="5952527"/>
          </a:xfrm>
          <a:prstGeom prst="rect">
            <a:avLst/>
          </a:prstGeom>
        </p:spPr>
        <p:txBody>
          <a:bodyPr wrap="square">
            <a:spAutoFit/>
          </a:bodyPr>
          <a:lstStyle/>
          <a:p>
            <a:pPr>
              <a:lnSpc>
                <a:spcPct val="150000"/>
              </a:lnSpc>
            </a:pPr>
            <a:r>
              <a:rPr lang="zh-CN" altLang="en-US" sz="2400" dirty="0">
                <a:solidFill>
                  <a:schemeClr val="tx1">
                    <a:lumMod val="75000"/>
                    <a:lumOff val="25000"/>
                  </a:schemeClr>
                </a:solidFill>
              </a:rPr>
              <a:t>当我们在浏览器地址栏中输入一个网址（</a:t>
            </a:r>
            <a:r>
              <a:rPr lang="en-US" altLang="zh-CN" sz="2400" dirty="0">
                <a:solidFill>
                  <a:schemeClr val="tx1">
                    <a:lumMod val="75000"/>
                    <a:lumOff val="25000"/>
                  </a:schemeClr>
                </a:solidFill>
              </a:rPr>
              <a:t>URL</a:t>
            </a:r>
            <a:r>
              <a:rPr lang="zh-CN" altLang="en-US" sz="2400" dirty="0">
                <a:solidFill>
                  <a:schemeClr val="tx1">
                    <a:lumMod val="75000"/>
                    <a:lumOff val="25000"/>
                  </a:schemeClr>
                </a:solidFill>
              </a:rPr>
              <a:t>）并按下回车键时，或者点击网页上的超级链接时，或者在网页上填写一个表单点击了提交按钮时，都称为</a:t>
            </a:r>
            <a:r>
              <a:rPr lang="zh-CN" altLang="en-US" sz="2400" b="1" dirty="0">
                <a:solidFill>
                  <a:srgbClr val="990000"/>
                </a:solidFill>
              </a:rPr>
              <a:t>“向服务器端提交了一次</a:t>
            </a:r>
            <a:r>
              <a:rPr lang="en-US" altLang="zh-CN" sz="2400" b="1" dirty="0">
                <a:solidFill>
                  <a:srgbClr val="990000"/>
                </a:solidFill>
              </a:rPr>
              <a:t>HTTP</a:t>
            </a:r>
            <a:r>
              <a:rPr lang="zh-CN" altLang="en-US" sz="2400" b="1" dirty="0">
                <a:solidFill>
                  <a:srgbClr val="990000"/>
                </a:solidFill>
              </a:rPr>
              <a:t>请求”；</a:t>
            </a:r>
            <a:endParaRPr lang="en-US" altLang="zh-CN" sz="2400" b="1" dirty="0">
              <a:solidFill>
                <a:srgbClr val="990000"/>
              </a:solidFill>
            </a:endParaRPr>
          </a:p>
          <a:p>
            <a:pPr>
              <a:lnSpc>
                <a:spcPct val="150000"/>
              </a:lnSpc>
            </a:pPr>
            <a:r>
              <a:rPr lang="en-US" altLang="zh-CN" sz="2400" dirty="0"/>
              <a:t>HTTP</a:t>
            </a:r>
            <a:r>
              <a:rPr lang="zh-CN" altLang="en-US" sz="2400" dirty="0"/>
              <a:t>协议中定义了多种请求方式，常用的请求方式有：</a:t>
            </a:r>
            <a:endParaRPr lang="en-US" altLang="zh-CN" sz="2400" dirty="0"/>
          </a:p>
          <a:p>
            <a:pPr lvl="1">
              <a:lnSpc>
                <a:spcPct val="150000"/>
              </a:lnSpc>
            </a:pPr>
            <a:r>
              <a:rPr lang="en-US" altLang="zh-CN" sz="2000" dirty="0">
                <a:solidFill>
                  <a:srgbClr val="C00000"/>
                </a:solidFill>
              </a:rPr>
              <a:t>GET</a:t>
            </a:r>
            <a:r>
              <a:rPr lang="zh-CN" altLang="en-US" sz="2000" dirty="0"/>
              <a:t>：最常见的一种请求方式，当客户端要从服务器中读取文档时，当点击网页上的链接或者通过在浏览器的地址栏输入网址来浏览网页的，使用的都是</a:t>
            </a:r>
            <a:r>
              <a:rPr lang="en-US" altLang="zh-CN" sz="2000" dirty="0"/>
              <a:t>GET</a:t>
            </a:r>
            <a:r>
              <a:rPr lang="zh-CN" altLang="en-US" sz="2000" dirty="0"/>
              <a:t>方式。</a:t>
            </a:r>
            <a:endParaRPr lang="en-US" altLang="zh-CN" sz="2000" dirty="0"/>
          </a:p>
          <a:p>
            <a:pPr lvl="1">
              <a:lnSpc>
                <a:spcPct val="150000"/>
              </a:lnSpc>
            </a:pPr>
            <a:r>
              <a:rPr lang="en-US" altLang="zh-CN" sz="2000" dirty="0">
                <a:solidFill>
                  <a:srgbClr val="C00000"/>
                </a:solidFill>
              </a:rPr>
              <a:t>POST</a:t>
            </a:r>
            <a:r>
              <a:rPr lang="zh-CN" altLang="en-US" sz="2000" dirty="0"/>
              <a:t>：</a:t>
            </a:r>
            <a:r>
              <a:rPr lang="en-US" altLang="zh-CN" sz="2000" dirty="0"/>
              <a:t>POST</a:t>
            </a:r>
            <a:r>
              <a:rPr lang="zh-CN" altLang="en-US" sz="2000" dirty="0"/>
              <a:t>方法可以允许客户端给服务器提供信息较多。</a:t>
            </a:r>
            <a:r>
              <a:rPr lang="en-US" altLang="zh-CN" sz="2000" dirty="0"/>
              <a:t>POST</a:t>
            </a:r>
            <a:r>
              <a:rPr lang="zh-CN" altLang="en-US" sz="2000" dirty="0"/>
              <a:t>方法将请求参数封装在</a:t>
            </a:r>
            <a:r>
              <a:rPr lang="en-US" altLang="zh-CN" sz="2000" dirty="0"/>
              <a:t>HTTP</a:t>
            </a:r>
            <a:r>
              <a:rPr lang="zh-CN" altLang="en-US" sz="2000" dirty="0"/>
              <a:t>请求数据中，以名称</a:t>
            </a:r>
            <a:r>
              <a:rPr lang="en-US" altLang="zh-CN" sz="2000" dirty="0"/>
              <a:t>/</a:t>
            </a:r>
            <a:r>
              <a:rPr lang="zh-CN" altLang="en-US" sz="2000" dirty="0"/>
              <a:t>值的形式出现，可以传输大量数据。使用表达提交基本都用</a:t>
            </a:r>
            <a:r>
              <a:rPr lang="en-US" altLang="zh-CN" sz="2000" dirty="0"/>
              <a:t>POST</a:t>
            </a:r>
            <a:r>
              <a:rPr lang="zh-CN" altLang="en-US" sz="2000" dirty="0"/>
              <a:t>方式。</a:t>
            </a:r>
            <a:endParaRPr lang="en-US" altLang="zh-CN" sz="2000" dirty="0"/>
          </a:p>
          <a:p>
            <a:pPr lvl="1">
              <a:lnSpc>
                <a:spcPct val="150000"/>
              </a:lnSpc>
            </a:pPr>
            <a:r>
              <a:rPr lang="en-US" altLang="zh-CN" sz="2000" dirty="0"/>
              <a:t>HEAD</a:t>
            </a:r>
            <a:r>
              <a:rPr lang="zh-CN" altLang="en-US" sz="2000" dirty="0"/>
              <a:t>：</a:t>
            </a:r>
            <a:r>
              <a:rPr lang="en-US" altLang="zh-CN" sz="2000" dirty="0"/>
              <a:t>HEAD</a:t>
            </a:r>
            <a:r>
              <a:rPr lang="zh-CN" altLang="en-US" sz="2000" dirty="0"/>
              <a:t>和</a:t>
            </a:r>
            <a:r>
              <a:rPr lang="en-US" altLang="zh-CN" sz="2000" dirty="0"/>
              <a:t>GET</a:t>
            </a:r>
            <a:r>
              <a:rPr lang="zh-CN" altLang="en-US" sz="2000" dirty="0"/>
              <a:t>类似，只不过服务端接受到</a:t>
            </a:r>
            <a:r>
              <a:rPr lang="en-US" altLang="zh-CN" sz="2000" dirty="0"/>
              <a:t>HEAD</a:t>
            </a:r>
            <a:r>
              <a:rPr lang="zh-CN" altLang="en-US" sz="2000" dirty="0"/>
              <a:t>请求后只返回响应头，而不会发送响应内容。</a:t>
            </a:r>
            <a:endParaRPr lang="en-US" altLang="zh-CN" sz="2000" dirty="0"/>
          </a:p>
        </p:txBody>
      </p:sp>
    </p:spTree>
    <p:extLst>
      <p:ext uri="{BB962C8B-B14F-4D97-AF65-F5344CB8AC3E}">
        <p14:creationId xmlns:p14="http://schemas.microsoft.com/office/powerpoint/2010/main" val="319671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E5B3C-C1F9-42F6-B57A-DCBB22F2A5CA}"/>
              </a:ext>
            </a:extLst>
          </p:cNvPr>
          <p:cNvSpPr>
            <a:spLocks noGrp="1"/>
          </p:cNvSpPr>
          <p:nvPr>
            <p:ph type="title"/>
          </p:nvPr>
        </p:nvSpPr>
        <p:spPr>
          <a:xfrm>
            <a:off x="5076056" y="23660"/>
            <a:ext cx="3812230" cy="954107"/>
          </a:xfrm>
        </p:spPr>
        <p:txBody>
          <a:bodyPr/>
          <a:lstStyle/>
          <a:p>
            <a:r>
              <a:rPr lang="en-US" altLang="zh-CN" dirty="0"/>
              <a:t>HTTP</a:t>
            </a:r>
            <a:r>
              <a:rPr lang="zh-CN" altLang="en-US" dirty="0"/>
              <a:t>请求和相应结构</a:t>
            </a:r>
          </a:p>
        </p:txBody>
      </p:sp>
      <p:sp>
        <p:nvSpPr>
          <p:cNvPr id="3" name="内容占位符 2">
            <a:extLst>
              <a:ext uri="{FF2B5EF4-FFF2-40B4-BE49-F238E27FC236}">
                <a16:creationId xmlns:a16="http://schemas.microsoft.com/office/drawing/2014/main" id="{B783C834-860E-4A3A-9960-C3B60F5AF44C}"/>
              </a:ext>
            </a:extLst>
          </p:cNvPr>
          <p:cNvSpPr txBox="1">
            <a:spLocks/>
          </p:cNvSpPr>
          <p:nvPr/>
        </p:nvSpPr>
        <p:spPr>
          <a:xfrm>
            <a:off x="251520" y="797768"/>
            <a:ext cx="8636766" cy="31373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协议采用了请求</a:t>
            </a:r>
            <a:r>
              <a:rPr lang="en-US" altLang="zh-CN" sz="2400" dirty="0">
                <a:solidFill>
                  <a:schemeClr val="tx1">
                    <a:lumMod val="75000"/>
                    <a:lumOff val="25000"/>
                  </a:schemeClr>
                </a:solidFill>
              </a:rPr>
              <a:t>/</a:t>
            </a:r>
            <a:r>
              <a:rPr lang="zh-CN" altLang="en-US" sz="2400" dirty="0">
                <a:solidFill>
                  <a:schemeClr val="tx1">
                    <a:lumMod val="75000"/>
                    <a:lumOff val="25000"/>
                  </a:schemeClr>
                </a:solidFill>
              </a:rPr>
              <a:t>响应模型；</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由</a:t>
            </a: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客户端发起一个请求，建立一个到服务器指定端口（默认是</a:t>
            </a:r>
            <a:r>
              <a:rPr lang="en-US" altLang="zh-CN" sz="2400" dirty="0">
                <a:solidFill>
                  <a:schemeClr val="tx1">
                    <a:lumMod val="75000"/>
                    <a:lumOff val="25000"/>
                  </a:schemeClr>
                </a:solidFill>
              </a:rPr>
              <a:t>80</a:t>
            </a:r>
            <a:r>
              <a:rPr lang="zh-CN" altLang="en-US" sz="2400" dirty="0">
                <a:solidFill>
                  <a:schemeClr val="tx1">
                    <a:lumMod val="75000"/>
                    <a:lumOff val="25000"/>
                  </a:schemeClr>
                </a:solidFill>
              </a:rPr>
              <a:t>端口）的连接；</a:t>
            </a: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服务器则在相应端口监听客户端发送过来的请求；一旦收到请求，服务器将进行处理后向客户端发回一个状态行，比如</a:t>
            </a:r>
            <a:r>
              <a:rPr lang="en-US" altLang="zh-CN" sz="2400" dirty="0">
                <a:solidFill>
                  <a:schemeClr val="tx1">
                    <a:lumMod val="75000"/>
                    <a:lumOff val="25000"/>
                  </a:schemeClr>
                </a:solidFill>
              </a:rPr>
              <a:t>“HTTP/1.1 200 OK”</a:t>
            </a:r>
            <a:r>
              <a:rPr lang="zh-CN" altLang="en-US" sz="2400" dirty="0">
                <a:solidFill>
                  <a:schemeClr val="tx1">
                    <a:lumMod val="75000"/>
                    <a:lumOff val="25000"/>
                  </a:schemeClr>
                </a:solidFill>
              </a:rPr>
              <a:t>，以及响应的消息，消息的消息体可能是请求的文件、错误消息、或者在浏览器中其它一些信息。</a:t>
            </a:r>
          </a:p>
          <a:p>
            <a:pPr>
              <a:buClr>
                <a:srgbClr val="C00000"/>
              </a:buClr>
            </a:pPr>
            <a:endParaRPr lang="en-US" altLang="zh-CN" sz="2000" dirty="0">
              <a:solidFill>
                <a:schemeClr val="tx1">
                  <a:lumMod val="75000"/>
                  <a:lumOff val="25000"/>
                </a:schemeClr>
              </a:solidFill>
            </a:endParaRPr>
          </a:p>
        </p:txBody>
      </p:sp>
      <p:pic>
        <p:nvPicPr>
          <p:cNvPr id="4" name="Picture 3" descr="http://d.hiphotos.baidu.com/baike/w%3D268%3Bg%3D0/sign=3a27fa60293fb80e0cd166d10eea4813/b8014a90f603738d92b9fa73bb1bb051f919ecf4.jpg">
            <a:extLst>
              <a:ext uri="{FF2B5EF4-FFF2-40B4-BE49-F238E27FC236}">
                <a16:creationId xmlns:a16="http://schemas.microsoft.com/office/drawing/2014/main" id="{29F2C5EB-6001-4D86-B84B-9436ECF8A893}"/>
              </a:ext>
            </a:extLst>
          </p:cNvPr>
          <p:cNvPicPr>
            <a:picLocks noChangeAspect="1" noChangeArrowheads="1"/>
          </p:cNvPicPr>
          <p:nvPr/>
        </p:nvPicPr>
        <p:blipFill>
          <a:blip r:embed="rId2" cstate="print"/>
          <a:srcRect/>
          <a:stretch>
            <a:fillRect/>
          </a:stretch>
        </p:blipFill>
        <p:spPr bwMode="auto">
          <a:xfrm>
            <a:off x="846393" y="3859672"/>
            <a:ext cx="1904234" cy="1904234"/>
          </a:xfrm>
          <a:prstGeom prst="rect">
            <a:avLst/>
          </a:prstGeom>
          <a:noFill/>
        </p:spPr>
      </p:pic>
      <p:sp>
        <p:nvSpPr>
          <p:cNvPr id="5" name="TextBox 13">
            <a:extLst>
              <a:ext uri="{FF2B5EF4-FFF2-40B4-BE49-F238E27FC236}">
                <a16:creationId xmlns:a16="http://schemas.microsoft.com/office/drawing/2014/main" id="{5F120DC9-A50E-4F6F-A1D8-E0A632856787}"/>
              </a:ext>
            </a:extLst>
          </p:cNvPr>
          <p:cNvSpPr txBox="1"/>
          <p:nvPr/>
        </p:nvSpPr>
        <p:spPr>
          <a:xfrm>
            <a:off x="373427" y="5264040"/>
            <a:ext cx="2900855" cy="1477328"/>
          </a:xfrm>
          <a:prstGeom prst="rect">
            <a:avLst/>
          </a:prstGeom>
          <a:solidFill>
            <a:schemeClr val="accent6">
              <a:lumMod val="40000"/>
              <a:lumOff val="60000"/>
            </a:schemeClr>
          </a:solidFill>
        </p:spPr>
        <p:txBody>
          <a:bodyPr wrap="square" rtlCol="0">
            <a:spAutoFit/>
          </a:bodyPr>
          <a:lstStyle/>
          <a:p>
            <a:r>
              <a:rPr lang="zh-CN" altLang="en-US" dirty="0"/>
              <a:t>在浏览器中输入</a:t>
            </a:r>
            <a:r>
              <a:rPr lang="en-US" altLang="zh-CN" dirty="0"/>
              <a:t>URL</a:t>
            </a:r>
            <a:r>
              <a:rPr lang="zh-CN" altLang="en-US" dirty="0"/>
              <a:t>，按回车键，则向服务器发送了一个</a:t>
            </a:r>
            <a:r>
              <a:rPr lang="en-US" altLang="zh-CN" dirty="0"/>
              <a:t>HTTP</a:t>
            </a:r>
            <a:r>
              <a:rPr lang="zh-CN" altLang="en-US" dirty="0"/>
              <a:t>请求；发送请求时，会传递相关数据到服务器，称为请求信息；</a:t>
            </a:r>
            <a:endParaRPr lang="en-US" dirty="0"/>
          </a:p>
        </p:txBody>
      </p:sp>
      <p:sp>
        <p:nvSpPr>
          <p:cNvPr id="7" name="tower">
            <a:extLst>
              <a:ext uri="{FF2B5EF4-FFF2-40B4-BE49-F238E27FC236}">
                <a16:creationId xmlns:a16="http://schemas.microsoft.com/office/drawing/2014/main" id="{C33E5240-8F2B-4BE4-99C0-AA94C9502324}"/>
              </a:ext>
            </a:extLst>
          </p:cNvPr>
          <p:cNvSpPr>
            <a:spLocks noEditPoints="1" noChangeArrowheads="1"/>
          </p:cNvSpPr>
          <p:nvPr/>
        </p:nvSpPr>
        <p:spPr bwMode="auto">
          <a:xfrm>
            <a:off x="7010843" y="3717032"/>
            <a:ext cx="1161557" cy="2056524"/>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ight Arrow 22">
            <a:extLst>
              <a:ext uri="{FF2B5EF4-FFF2-40B4-BE49-F238E27FC236}">
                <a16:creationId xmlns:a16="http://schemas.microsoft.com/office/drawing/2014/main" id="{531E75A8-A1EC-4A63-8176-079396904DE7}"/>
              </a:ext>
            </a:extLst>
          </p:cNvPr>
          <p:cNvSpPr/>
          <p:nvPr/>
        </p:nvSpPr>
        <p:spPr>
          <a:xfrm>
            <a:off x="3779912" y="3793217"/>
            <a:ext cx="1891302" cy="118241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请求信息</a:t>
            </a:r>
            <a:endParaRPr lang="en-US" dirty="0">
              <a:solidFill>
                <a:schemeClr val="tx1"/>
              </a:solidFill>
            </a:endParaRPr>
          </a:p>
        </p:txBody>
      </p:sp>
      <p:sp>
        <p:nvSpPr>
          <p:cNvPr id="9" name="Left Arrow 23">
            <a:extLst>
              <a:ext uri="{FF2B5EF4-FFF2-40B4-BE49-F238E27FC236}">
                <a16:creationId xmlns:a16="http://schemas.microsoft.com/office/drawing/2014/main" id="{EE21C033-69C2-4EBB-BD9E-3A037E0EE196}"/>
              </a:ext>
            </a:extLst>
          </p:cNvPr>
          <p:cNvSpPr/>
          <p:nvPr/>
        </p:nvSpPr>
        <p:spPr>
          <a:xfrm>
            <a:off x="3779912" y="5117521"/>
            <a:ext cx="1891302" cy="1166647"/>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响应信息</a:t>
            </a:r>
            <a:endParaRPr lang="en-US" dirty="0">
              <a:solidFill>
                <a:schemeClr val="tx1"/>
              </a:solidFill>
            </a:endParaRPr>
          </a:p>
        </p:txBody>
      </p:sp>
      <p:sp>
        <p:nvSpPr>
          <p:cNvPr id="10" name="TextBox 24">
            <a:extLst>
              <a:ext uri="{FF2B5EF4-FFF2-40B4-BE49-F238E27FC236}">
                <a16:creationId xmlns:a16="http://schemas.microsoft.com/office/drawing/2014/main" id="{F4CBB947-61FC-4428-8130-B02B775C9A11}"/>
              </a:ext>
            </a:extLst>
          </p:cNvPr>
          <p:cNvSpPr txBox="1"/>
          <p:nvPr/>
        </p:nvSpPr>
        <p:spPr>
          <a:xfrm>
            <a:off x="6135641" y="5364513"/>
            <a:ext cx="2900855" cy="1200329"/>
          </a:xfrm>
          <a:prstGeom prst="rect">
            <a:avLst/>
          </a:prstGeom>
          <a:solidFill>
            <a:schemeClr val="accent6">
              <a:lumMod val="40000"/>
              <a:lumOff val="60000"/>
            </a:schemeClr>
          </a:solidFill>
        </p:spPr>
        <p:txBody>
          <a:bodyPr wrap="square" rtlCol="0">
            <a:spAutoFit/>
          </a:bodyPr>
          <a:lstStyle/>
          <a:p>
            <a:r>
              <a:rPr lang="zh-CN" altLang="en-US" dirty="0"/>
              <a:t>服务器处理请求后，向客户端浏览器返回相关数据，包括了用户要浏览的页面数据等，称为响应信息；</a:t>
            </a:r>
            <a:endParaRPr lang="en-US" dirty="0"/>
          </a:p>
        </p:txBody>
      </p:sp>
      <p:sp>
        <p:nvSpPr>
          <p:cNvPr id="11" name="矩形 10">
            <a:extLst>
              <a:ext uri="{FF2B5EF4-FFF2-40B4-BE49-F238E27FC236}">
                <a16:creationId xmlns:a16="http://schemas.microsoft.com/office/drawing/2014/main" id="{3B55262D-26FD-4C1D-B471-3DE30EF6E5FB}"/>
              </a:ext>
            </a:extLst>
          </p:cNvPr>
          <p:cNvSpPr/>
          <p:nvPr/>
        </p:nvSpPr>
        <p:spPr>
          <a:xfrm>
            <a:off x="414796" y="3563724"/>
            <a:ext cx="2526076" cy="369332"/>
          </a:xfrm>
          <a:prstGeom prst="rect">
            <a:avLst/>
          </a:prstGeom>
          <a:ln w="19050">
            <a:solidFill>
              <a:schemeClr val="accent6"/>
            </a:solidFill>
          </a:ln>
        </p:spPr>
        <p:txBody>
          <a:bodyPr wrap="none">
            <a:spAutoFit/>
          </a:bodyPr>
          <a:lstStyle/>
          <a:p>
            <a:r>
              <a:rPr lang="zh-CN" altLang="en-US" dirty="0"/>
              <a:t>https://www.baidu.com/</a:t>
            </a:r>
          </a:p>
        </p:txBody>
      </p:sp>
    </p:spTree>
    <p:extLst>
      <p:ext uri="{BB962C8B-B14F-4D97-AF65-F5344CB8AC3E}">
        <p14:creationId xmlns:p14="http://schemas.microsoft.com/office/powerpoint/2010/main" val="1482133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8F31F-4731-4087-95A9-B2532FED9DCE}"/>
              </a:ext>
            </a:extLst>
          </p:cNvPr>
          <p:cNvSpPr>
            <a:spLocks noGrp="1"/>
          </p:cNvSpPr>
          <p:nvPr>
            <p:ph type="title"/>
          </p:nvPr>
        </p:nvSpPr>
        <p:spPr>
          <a:xfrm>
            <a:off x="5940152" y="57514"/>
            <a:ext cx="2948134" cy="851206"/>
          </a:xfrm>
        </p:spPr>
        <p:txBody>
          <a:bodyPr/>
          <a:lstStyle/>
          <a:p>
            <a:r>
              <a:rPr lang="en-US" altLang="zh-CN" dirty="0"/>
              <a:t>HTTP</a:t>
            </a:r>
            <a:r>
              <a:rPr lang="zh-CN" altLang="en-US" dirty="0"/>
              <a:t>请求与响应</a:t>
            </a:r>
          </a:p>
        </p:txBody>
      </p:sp>
      <p:sp>
        <p:nvSpPr>
          <p:cNvPr id="3" name="内容占位符 2">
            <a:extLst>
              <a:ext uri="{FF2B5EF4-FFF2-40B4-BE49-F238E27FC236}">
                <a16:creationId xmlns:a16="http://schemas.microsoft.com/office/drawing/2014/main" id="{E70E1258-B120-402E-896C-272742AC47A0}"/>
              </a:ext>
            </a:extLst>
          </p:cNvPr>
          <p:cNvSpPr txBox="1">
            <a:spLocks/>
          </p:cNvSpPr>
          <p:nvPr/>
        </p:nvSpPr>
        <p:spPr>
          <a:xfrm>
            <a:off x="111698" y="781154"/>
            <a:ext cx="8924798" cy="12076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请求信息由请求行、请求头部、空行和请求数据四个部分组成；</a:t>
            </a:r>
            <a:endParaRPr lang="en-US" altLang="zh-CN" sz="2400" dirty="0">
              <a:solidFill>
                <a:schemeClr val="tx1">
                  <a:lumMod val="75000"/>
                  <a:lumOff val="25000"/>
                </a:schemeClr>
              </a:solidFill>
            </a:endParaRPr>
          </a:p>
          <a:p>
            <a:pPr>
              <a:buClr>
                <a:srgbClr val="C00000"/>
              </a:buClr>
            </a:pP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响应也由四个部分组成，分别是：状态行、响应头部、空行、响应正文。</a:t>
            </a:r>
            <a:endParaRPr lang="en-US" altLang="zh-CN" sz="2400" dirty="0">
              <a:solidFill>
                <a:schemeClr val="tx1">
                  <a:lumMod val="75000"/>
                  <a:lumOff val="25000"/>
                </a:schemeClr>
              </a:solidFill>
            </a:endParaRPr>
          </a:p>
        </p:txBody>
      </p:sp>
      <p:sp>
        <p:nvSpPr>
          <p:cNvPr id="4" name="TextBox 16">
            <a:extLst>
              <a:ext uri="{FF2B5EF4-FFF2-40B4-BE49-F238E27FC236}">
                <a16:creationId xmlns:a16="http://schemas.microsoft.com/office/drawing/2014/main" id="{372850B6-B93D-4439-892C-EF1BC1553FE8}"/>
              </a:ext>
            </a:extLst>
          </p:cNvPr>
          <p:cNvSpPr txBox="1"/>
          <p:nvPr/>
        </p:nvSpPr>
        <p:spPr>
          <a:xfrm>
            <a:off x="4788024" y="3083042"/>
            <a:ext cx="3681728" cy="3293209"/>
          </a:xfrm>
          <a:prstGeom prst="rect">
            <a:avLst/>
          </a:prstGeom>
          <a:solidFill>
            <a:schemeClr val="bg1">
              <a:lumMod val="95000"/>
            </a:schemeClr>
          </a:solidFill>
        </p:spPr>
        <p:txBody>
          <a:bodyPr wrap="square" rtlCol="0">
            <a:spAutoFit/>
          </a:bodyPr>
          <a:lstStyle/>
          <a:p>
            <a:r>
              <a:rPr lang="en-US" sz="1600" dirty="0"/>
              <a:t>HTTP/1.1 200 OK</a:t>
            </a:r>
          </a:p>
          <a:p>
            <a:r>
              <a:rPr lang="en-US" sz="1600" dirty="0"/>
              <a:t>Date: Sat, 31 Dec 2016 23:59:59 GMT</a:t>
            </a:r>
          </a:p>
          <a:p>
            <a:r>
              <a:rPr lang="en-US" sz="1600" dirty="0"/>
              <a:t>Content-Type: text/</a:t>
            </a:r>
            <a:r>
              <a:rPr lang="en-US" sz="1600" dirty="0" err="1"/>
              <a:t>html;charset</a:t>
            </a:r>
            <a:r>
              <a:rPr lang="en-US" sz="1600" dirty="0"/>
              <a:t>=ISO-8859-1</a:t>
            </a:r>
          </a:p>
          <a:p>
            <a:r>
              <a:rPr lang="en-US" sz="1600" dirty="0"/>
              <a:t>Content-Length: 122</a:t>
            </a:r>
          </a:p>
          <a:p>
            <a:r>
              <a:rPr lang="en-US" sz="1600" dirty="0"/>
              <a:t>＜html＞</a:t>
            </a:r>
          </a:p>
          <a:p>
            <a:r>
              <a:rPr lang="en-US" sz="1600" dirty="0"/>
              <a:t>＜head＞</a:t>
            </a:r>
          </a:p>
          <a:p>
            <a:r>
              <a:rPr lang="en-US" sz="1600" dirty="0"/>
              <a:t>＜</a:t>
            </a:r>
            <a:r>
              <a:rPr lang="en-US" sz="1600" dirty="0" err="1"/>
              <a:t>title＞Wrox</a:t>
            </a:r>
            <a:r>
              <a:rPr lang="en-US" sz="1600" dirty="0"/>
              <a:t> Homepage＜/title＞</a:t>
            </a:r>
          </a:p>
          <a:p>
            <a:r>
              <a:rPr lang="en-US" sz="1600" dirty="0"/>
              <a:t>＜/head＞</a:t>
            </a:r>
          </a:p>
          <a:p>
            <a:r>
              <a:rPr lang="en-US" sz="1600" dirty="0"/>
              <a:t>＜body＞</a:t>
            </a:r>
          </a:p>
          <a:p>
            <a:r>
              <a:rPr lang="en-US" sz="1600" dirty="0"/>
              <a:t>＜!-- body goes here --＞</a:t>
            </a:r>
          </a:p>
          <a:p>
            <a:r>
              <a:rPr lang="en-US" sz="1600" dirty="0"/>
              <a:t>＜/body＞</a:t>
            </a:r>
          </a:p>
          <a:p>
            <a:r>
              <a:rPr lang="en-US" sz="1600" dirty="0"/>
              <a:t>＜/html＞</a:t>
            </a:r>
          </a:p>
        </p:txBody>
      </p:sp>
      <p:sp>
        <p:nvSpPr>
          <p:cNvPr id="5" name="TextBox 17">
            <a:extLst>
              <a:ext uri="{FF2B5EF4-FFF2-40B4-BE49-F238E27FC236}">
                <a16:creationId xmlns:a16="http://schemas.microsoft.com/office/drawing/2014/main" id="{729E85C7-E130-4781-AE4D-6162BE5D5BED}"/>
              </a:ext>
            </a:extLst>
          </p:cNvPr>
          <p:cNvSpPr txBox="1"/>
          <p:nvPr/>
        </p:nvSpPr>
        <p:spPr>
          <a:xfrm>
            <a:off x="6000" y="3147183"/>
            <a:ext cx="3645998" cy="2800767"/>
          </a:xfrm>
          <a:prstGeom prst="rect">
            <a:avLst/>
          </a:prstGeom>
          <a:solidFill>
            <a:schemeClr val="bg1">
              <a:lumMod val="95000"/>
            </a:schemeClr>
          </a:solidFill>
        </p:spPr>
        <p:txBody>
          <a:bodyPr wrap="square" rtlCol="0">
            <a:spAutoFit/>
          </a:bodyPr>
          <a:lstStyle/>
          <a:p>
            <a:r>
              <a:rPr lang="en-US" sz="1600" dirty="0"/>
              <a:t> GET/</a:t>
            </a:r>
            <a:r>
              <a:rPr lang="en-US" sz="1600" dirty="0" err="1"/>
              <a:t>sample.jspHTTP</a:t>
            </a:r>
            <a:r>
              <a:rPr lang="en-US" sz="1600" dirty="0"/>
              <a:t>/1.1</a:t>
            </a:r>
          </a:p>
          <a:p>
            <a:r>
              <a:rPr lang="en-US" sz="1600" dirty="0"/>
              <a:t> </a:t>
            </a:r>
            <a:r>
              <a:rPr lang="en-US" sz="1600" dirty="0" err="1"/>
              <a:t>Accept:image</a:t>
            </a:r>
            <a:r>
              <a:rPr lang="en-US" sz="1600" dirty="0"/>
              <a:t>/</a:t>
            </a:r>
            <a:r>
              <a:rPr lang="en-US" sz="1600" dirty="0" err="1"/>
              <a:t>gif.image</a:t>
            </a:r>
            <a:r>
              <a:rPr lang="en-US" sz="1600" dirty="0"/>
              <a:t>/jpeg,*/*</a:t>
            </a:r>
          </a:p>
          <a:p>
            <a:r>
              <a:rPr lang="en-US" sz="1600" dirty="0"/>
              <a:t> Accept-</a:t>
            </a:r>
            <a:r>
              <a:rPr lang="en-US" sz="1600" dirty="0" err="1"/>
              <a:t>Language:zh</a:t>
            </a:r>
            <a:r>
              <a:rPr lang="en-US" sz="1600" dirty="0"/>
              <a:t>-</a:t>
            </a:r>
            <a:r>
              <a:rPr lang="en-US" sz="1600" dirty="0" err="1"/>
              <a:t>cn</a:t>
            </a:r>
            <a:endParaRPr lang="en-US" sz="1600" dirty="0"/>
          </a:p>
          <a:p>
            <a:r>
              <a:rPr lang="en-US" sz="1600" dirty="0" err="1"/>
              <a:t>Connection:Keep</a:t>
            </a:r>
            <a:r>
              <a:rPr lang="en-US" sz="1600" dirty="0"/>
              <a:t>-Alive</a:t>
            </a:r>
          </a:p>
          <a:p>
            <a:r>
              <a:rPr lang="en-US" sz="1600" dirty="0"/>
              <a:t> </a:t>
            </a:r>
            <a:r>
              <a:rPr lang="en-US" sz="1600" dirty="0" err="1"/>
              <a:t>Host:localhost</a:t>
            </a:r>
            <a:endParaRPr lang="en-US" sz="1600" dirty="0"/>
          </a:p>
          <a:p>
            <a:r>
              <a:rPr lang="en-US" sz="1600" dirty="0"/>
              <a:t> User-</a:t>
            </a:r>
            <a:r>
              <a:rPr lang="en-US" sz="1600" dirty="0" err="1"/>
              <a:t>Agent:Mozila</a:t>
            </a:r>
            <a:r>
              <a:rPr lang="en-US" sz="1600" dirty="0"/>
              <a:t>/4.0(compatible;MSIE5.01;Window NT5.0)</a:t>
            </a:r>
          </a:p>
          <a:p>
            <a:r>
              <a:rPr lang="en-US" sz="1600" dirty="0"/>
              <a:t> Accept-</a:t>
            </a:r>
            <a:r>
              <a:rPr lang="en-US" sz="1600" dirty="0" err="1"/>
              <a:t>Encoding:gzip,deflate</a:t>
            </a:r>
            <a:endParaRPr lang="en-US" sz="1600" dirty="0"/>
          </a:p>
          <a:p>
            <a:r>
              <a:rPr lang="en-US" sz="1600" dirty="0"/>
              <a:t>  </a:t>
            </a:r>
          </a:p>
          <a:p>
            <a:r>
              <a:rPr lang="en-US" sz="1600" dirty="0"/>
              <a:t> username=</a:t>
            </a:r>
            <a:r>
              <a:rPr lang="en-US" altLang="zh-CN" sz="1600" dirty="0" err="1"/>
              <a:t>youliang</a:t>
            </a:r>
            <a:r>
              <a:rPr lang="en-US" sz="1600" dirty="0" err="1"/>
              <a:t>&amp;password</a:t>
            </a:r>
            <a:r>
              <a:rPr lang="en-US" sz="1600" dirty="0"/>
              <a:t>=123</a:t>
            </a:r>
            <a:r>
              <a:rPr lang="en-US" altLang="zh-CN" sz="1600" dirty="0"/>
              <a:t>123</a:t>
            </a:r>
            <a:endParaRPr lang="en-US" sz="1600" dirty="0"/>
          </a:p>
        </p:txBody>
      </p:sp>
      <p:sp>
        <p:nvSpPr>
          <p:cNvPr id="6" name="TextBox 19">
            <a:extLst>
              <a:ext uri="{FF2B5EF4-FFF2-40B4-BE49-F238E27FC236}">
                <a16:creationId xmlns:a16="http://schemas.microsoft.com/office/drawing/2014/main" id="{D076EFBA-74AF-46FA-B8AA-B451EC66285D}"/>
              </a:ext>
            </a:extLst>
          </p:cNvPr>
          <p:cNvSpPr txBox="1"/>
          <p:nvPr/>
        </p:nvSpPr>
        <p:spPr>
          <a:xfrm>
            <a:off x="630922" y="2729941"/>
            <a:ext cx="2900855" cy="369332"/>
          </a:xfrm>
          <a:prstGeom prst="rect">
            <a:avLst/>
          </a:prstGeom>
          <a:solidFill>
            <a:schemeClr val="accent6">
              <a:lumMod val="40000"/>
              <a:lumOff val="60000"/>
            </a:schemeClr>
          </a:solidFill>
          <a:ln w="25400">
            <a:solidFill>
              <a:schemeClr val="accent6">
                <a:lumMod val="75000"/>
              </a:schemeClr>
            </a:solidFill>
          </a:ln>
        </p:spPr>
        <p:txBody>
          <a:bodyPr wrap="square" rtlCol="0">
            <a:spAutoFit/>
          </a:bodyPr>
          <a:lstStyle/>
          <a:p>
            <a:pPr algn="ctr"/>
            <a:r>
              <a:rPr lang="zh-CN" altLang="en-US" dirty="0"/>
              <a:t>请求信息示例</a:t>
            </a:r>
            <a:endParaRPr lang="en-US" dirty="0"/>
          </a:p>
        </p:txBody>
      </p:sp>
      <p:sp>
        <p:nvSpPr>
          <p:cNvPr id="7" name="TextBox 20">
            <a:extLst>
              <a:ext uri="{FF2B5EF4-FFF2-40B4-BE49-F238E27FC236}">
                <a16:creationId xmlns:a16="http://schemas.microsoft.com/office/drawing/2014/main" id="{DC284289-2F8F-4675-AA64-8F13D052A132}"/>
              </a:ext>
            </a:extLst>
          </p:cNvPr>
          <p:cNvSpPr txBox="1"/>
          <p:nvPr/>
        </p:nvSpPr>
        <p:spPr>
          <a:xfrm>
            <a:off x="5492217" y="2708920"/>
            <a:ext cx="2900855" cy="369332"/>
          </a:xfrm>
          <a:prstGeom prst="rect">
            <a:avLst/>
          </a:prstGeom>
          <a:solidFill>
            <a:schemeClr val="accent6">
              <a:lumMod val="40000"/>
              <a:lumOff val="60000"/>
            </a:schemeClr>
          </a:solidFill>
          <a:ln w="25400">
            <a:solidFill>
              <a:schemeClr val="accent6">
                <a:lumMod val="75000"/>
              </a:schemeClr>
            </a:solidFill>
          </a:ln>
        </p:spPr>
        <p:txBody>
          <a:bodyPr wrap="square" rtlCol="0">
            <a:spAutoFit/>
          </a:bodyPr>
          <a:lstStyle/>
          <a:p>
            <a:pPr algn="ctr"/>
            <a:r>
              <a:rPr lang="zh-CN" altLang="en-US" dirty="0"/>
              <a:t>响应信息示例</a:t>
            </a:r>
            <a:endParaRPr lang="en-US" dirty="0"/>
          </a:p>
        </p:txBody>
      </p:sp>
      <p:sp>
        <p:nvSpPr>
          <p:cNvPr id="8" name="Rectangle 21">
            <a:extLst>
              <a:ext uri="{FF2B5EF4-FFF2-40B4-BE49-F238E27FC236}">
                <a16:creationId xmlns:a16="http://schemas.microsoft.com/office/drawing/2014/main" id="{29C24CCE-48E4-4ED5-A405-5D97F57E259E}"/>
              </a:ext>
            </a:extLst>
          </p:cNvPr>
          <p:cNvSpPr/>
          <p:nvPr/>
        </p:nvSpPr>
        <p:spPr>
          <a:xfrm>
            <a:off x="105849" y="3101647"/>
            <a:ext cx="2175641" cy="331076"/>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5">
            <a:extLst>
              <a:ext uri="{FF2B5EF4-FFF2-40B4-BE49-F238E27FC236}">
                <a16:creationId xmlns:a16="http://schemas.microsoft.com/office/drawing/2014/main" id="{38927078-C16A-4266-8CC2-12394502ED7E}"/>
              </a:ext>
            </a:extLst>
          </p:cNvPr>
          <p:cNvSpPr/>
          <p:nvPr/>
        </p:nvSpPr>
        <p:spPr>
          <a:xfrm>
            <a:off x="4814300" y="3066896"/>
            <a:ext cx="2175641" cy="331076"/>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6">
            <a:extLst>
              <a:ext uri="{FF2B5EF4-FFF2-40B4-BE49-F238E27FC236}">
                <a16:creationId xmlns:a16="http://schemas.microsoft.com/office/drawing/2014/main" id="{AB40E9A7-F3F5-4A91-B0B1-A95B79DE357C}"/>
              </a:ext>
            </a:extLst>
          </p:cNvPr>
          <p:cNvSpPr/>
          <p:nvPr/>
        </p:nvSpPr>
        <p:spPr>
          <a:xfrm>
            <a:off x="100594" y="3461034"/>
            <a:ext cx="3431184" cy="1944414"/>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7">
            <a:extLst>
              <a:ext uri="{FF2B5EF4-FFF2-40B4-BE49-F238E27FC236}">
                <a16:creationId xmlns:a16="http://schemas.microsoft.com/office/drawing/2014/main" id="{2813FAB2-4D96-484C-9E97-6B131C7CBBAB}"/>
              </a:ext>
            </a:extLst>
          </p:cNvPr>
          <p:cNvSpPr/>
          <p:nvPr/>
        </p:nvSpPr>
        <p:spPr>
          <a:xfrm>
            <a:off x="4811080" y="3396786"/>
            <a:ext cx="3433327" cy="916049"/>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28">
            <a:extLst>
              <a:ext uri="{FF2B5EF4-FFF2-40B4-BE49-F238E27FC236}">
                <a16:creationId xmlns:a16="http://schemas.microsoft.com/office/drawing/2014/main" id="{49DD762F-A611-40AB-95C7-5C7702E47A67}"/>
              </a:ext>
            </a:extLst>
          </p:cNvPr>
          <p:cNvSpPr/>
          <p:nvPr/>
        </p:nvSpPr>
        <p:spPr>
          <a:xfrm>
            <a:off x="4819557" y="4317626"/>
            <a:ext cx="3424852" cy="2002221"/>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9">
            <a:extLst>
              <a:ext uri="{FF2B5EF4-FFF2-40B4-BE49-F238E27FC236}">
                <a16:creationId xmlns:a16="http://schemas.microsoft.com/office/drawing/2014/main" id="{BF46217C-5D58-4A1D-B153-B30B60A89013}"/>
              </a:ext>
            </a:extLst>
          </p:cNvPr>
          <p:cNvSpPr/>
          <p:nvPr/>
        </p:nvSpPr>
        <p:spPr>
          <a:xfrm>
            <a:off x="105849" y="5535568"/>
            <a:ext cx="3425005" cy="394138"/>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30">
            <a:extLst>
              <a:ext uri="{FF2B5EF4-FFF2-40B4-BE49-F238E27FC236}">
                <a16:creationId xmlns:a16="http://schemas.microsoft.com/office/drawing/2014/main" id="{9F66732E-6B0E-4CBF-B97B-01EBFFE7BF90}"/>
              </a:ext>
            </a:extLst>
          </p:cNvPr>
          <p:cNvSpPr txBox="1"/>
          <p:nvPr/>
        </p:nvSpPr>
        <p:spPr>
          <a:xfrm>
            <a:off x="3501358" y="3450524"/>
            <a:ext cx="461665" cy="1954924"/>
          </a:xfrm>
          <a:prstGeom prst="rect">
            <a:avLst/>
          </a:prstGeom>
          <a:solidFill>
            <a:schemeClr val="accent2">
              <a:lumMod val="40000"/>
              <a:lumOff val="60000"/>
            </a:schemeClr>
          </a:solidFill>
        </p:spPr>
        <p:txBody>
          <a:bodyPr vert="eaVert" wrap="square" rtlCol="0">
            <a:spAutoFit/>
          </a:bodyPr>
          <a:lstStyle/>
          <a:p>
            <a:pPr algn="ctr"/>
            <a:r>
              <a:rPr lang="zh-CN" altLang="en-US" dirty="0"/>
              <a:t>请求头部</a:t>
            </a:r>
            <a:endParaRPr lang="en-US" dirty="0"/>
          </a:p>
        </p:txBody>
      </p:sp>
      <p:sp>
        <p:nvSpPr>
          <p:cNvPr id="15" name="TextBox 31">
            <a:extLst>
              <a:ext uri="{FF2B5EF4-FFF2-40B4-BE49-F238E27FC236}">
                <a16:creationId xmlns:a16="http://schemas.microsoft.com/office/drawing/2014/main" id="{A438101B-E3B7-49B8-848E-E3840C111381}"/>
              </a:ext>
            </a:extLst>
          </p:cNvPr>
          <p:cNvSpPr txBox="1"/>
          <p:nvPr/>
        </p:nvSpPr>
        <p:spPr>
          <a:xfrm>
            <a:off x="8185416" y="4279899"/>
            <a:ext cx="461665" cy="2023241"/>
          </a:xfrm>
          <a:prstGeom prst="rect">
            <a:avLst/>
          </a:prstGeom>
          <a:solidFill>
            <a:schemeClr val="accent4">
              <a:lumMod val="40000"/>
              <a:lumOff val="60000"/>
            </a:schemeClr>
          </a:solidFill>
        </p:spPr>
        <p:txBody>
          <a:bodyPr vert="eaVert" wrap="square" rtlCol="0">
            <a:spAutoFit/>
          </a:bodyPr>
          <a:lstStyle/>
          <a:p>
            <a:pPr algn="ctr"/>
            <a:r>
              <a:rPr lang="zh-CN" altLang="en-US" dirty="0"/>
              <a:t>响应正文</a:t>
            </a:r>
            <a:endParaRPr lang="en-US" dirty="0"/>
          </a:p>
        </p:txBody>
      </p:sp>
      <p:sp>
        <p:nvSpPr>
          <p:cNvPr id="16" name="TextBox 32">
            <a:extLst>
              <a:ext uri="{FF2B5EF4-FFF2-40B4-BE49-F238E27FC236}">
                <a16:creationId xmlns:a16="http://schemas.microsoft.com/office/drawing/2014/main" id="{4FBD3947-05A5-4227-B331-943BB0C30315}"/>
              </a:ext>
            </a:extLst>
          </p:cNvPr>
          <p:cNvSpPr txBox="1"/>
          <p:nvPr/>
        </p:nvSpPr>
        <p:spPr>
          <a:xfrm>
            <a:off x="8193999" y="3384618"/>
            <a:ext cx="738664" cy="926812"/>
          </a:xfrm>
          <a:prstGeom prst="rect">
            <a:avLst/>
          </a:prstGeom>
          <a:solidFill>
            <a:schemeClr val="accent2">
              <a:lumMod val="40000"/>
              <a:lumOff val="60000"/>
            </a:schemeClr>
          </a:solidFill>
        </p:spPr>
        <p:txBody>
          <a:bodyPr vert="eaVert" wrap="square" rtlCol="0">
            <a:spAutoFit/>
          </a:bodyPr>
          <a:lstStyle/>
          <a:p>
            <a:pPr algn="ctr"/>
            <a:r>
              <a:rPr lang="zh-CN" altLang="en-US" dirty="0"/>
              <a:t>响应头部</a:t>
            </a:r>
            <a:endParaRPr lang="en-US" dirty="0"/>
          </a:p>
        </p:txBody>
      </p:sp>
      <p:sp>
        <p:nvSpPr>
          <p:cNvPr id="17" name="TextBox 33">
            <a:extLst>
              <a:ext uri="{FF2B5EF4-FFF2-40B4-BE49-F238E27FC236}">
                <a16:creationId xmlns:a16="http://schemas.microsoft.com/office/drawing/2014/main" id="{4BC417CE-6DE8-4539-AF06-DAD2C66E540F}"/>
              </a:ext>
            </a:extLst>
          </p:cNvPr>
          <p:cNvSpPr txBox="1"/>
          <p:nvPr/>
        </p:nvSpPr>
        <p:spPr>
          <a:xfrm>
            <a:off x="3501358" y="5535566"/>
            <a:ext cx="1213944" cy="369332"/>
          </a:xfrm>
          <a:prstGeom prst="rect">
            <a:avLst/>
          </a:prstGeom>
          <a:solidFill>
            <a:schemeClr val="accent4">
              <a:lumMod val="40000"/>
              <a:lumOff val="60000"/>
            </a:schemeClr>
          </a:solidFill>
        </p:spPr>
        <p:txBody>
          <a:bodyPr wrap="square" rtlCol="0">
            <a:spAutoFit/>
          </a:bodyPr>
          <a:lstStyle/>
          <a:p>
            <a:r>
              <a:rPr lang="zh-CN" altLang="en-US" dirty="0"/>
              <a:t>请求数据</a:t>
            </a:r>
            <a:endParaRPr lang="en-US" dirty="0"/>
          </a:p>
        </p:txBody>
      </p:sp>
      <p:sp>
        <p:nvSpPr>
          <p:cNvPr id="18" name="TextBox 34">
            <a:extLst>
              <a:ext uri="{FF2B5EF4-FFF2-40B4-BE49-F238E27FC236}">
                <a16:creationId xmlns:a16="http://schemas.microsoft.com/office/drawing/2014/main" id="{B6133E06-CD5D-4184-8B43-5FEF3151884A}"/>
              </a:ext>
            </a:extLst>
          </p:cNvPr>
          <p:cNvSpPr txBox="1"/>
          <p:nvPr/>
        </p:nvSpPr>
        <p:spPr>
          <a:xfrm>
            <a:off x="3511190" y="3087294"/>
            <a:ext cx="966951" cy="369332"/>
          </a:xfrm>
          <a:prstGeom prst="rect">
            <a:avLst/>
          </a:prstGeom>
          <a:solidFill>
            <a:schemeClr val="accent1">
              <a:lumMod val="40000"/>
              <a:lumOff val="60000"/>
            </a:schemeClr>
          </a:solidFill>
        </p:spPr>
        <p:txBody>
          <a:bodyPr wrap="square" rtlCol="0">
            <a:spAutoFit/>
          </a:bodyPr>
          <a:lstStyle/>
          <a:p>
            <a:r>
              <a:rPr lang="zh-CN" altLang="en-US" dirty="0"/>
              <a:t>请求行</a:t>
            </a:r>
            <a:endParaRPr lang="en-US" dirty="0"/>
          </a:p>
        </p:txBody>
      </p:sp>
      <p:sp>
        <p:nvSpPr>
          <p:cNvPr id="19" name="TextBox 35">
            <a:extLst>
              <a:ext uri="{FF2B5EF4-FFF2-40B4-BE49-F238E27FC236}">
                <a16:creationId xmlns:a16="http://schemas.microsoft.com/office/drawing/2014/main" id="{61C1227A-9CC3-40E0-A6F8-CBBB4294AE81}"/>
              </a:ext>
            </a:extLst>
          </p:cNvPr>
          <p:cNvSpPr txBox="1"/>
          <p:nvPr/>
        </p:nvSpPr>
        <p:spPr>
          <a:xfrm>
            <a:off x="8203729" y="3015286"/>
            <a:ext cx="897759" cy="369332"/>
          </a:xfrm>
          <a:prstGeom prst="rect">
            <a:avLst/>
          </a:prstGeom>
          <a:solidFill>
            <a:schemeClr val="accent1">
              <a:lumMod val="40000"/>
              <a:lumOff val="60000"/>
            </a:schemeClr>
          </a:solidFill>
        </p:spPr>
        <p:txBody>
          <a:bodyPr wrap="square" rtlCol="0">
            <a:spAutoFit/>
          </a:bodyPr>
          <a:lstStyle/>
          <a:p>
            <a:r>
              <a:rPr lang="zh-CN" altLang="en-US" dirty="0"/>
              <a:t>状态行</a:t>
            </a:r>
            <a:endParaRPr lang="en-US" dirty="0"/>
          </a:p>
        </p:txBody>
      </p:sp>
    </p:spTree>
    <p:extLst>
      <p:ext uri="{BB962C8B-B14F-4D97-AF65-F5344CB8AC3E}">
        <p14:creationId xmlns:p14="http://schemas.microsoft.com/office/powerpoint/2010/main" val="3796674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673B-FBA7-41FC-971A-29E966C472E7}"/>
              </a:ext>
            </a:extLst>
          </p:cNvPr>
          <p:cNvSpPr>
            <a:spLocks noGrp="1"/>
          </p:cNvSpPr>
          <p:nvPr>
            <p:ph type="title"/>
          </p:nvPr>
        </p:nvSpPr>
        <p:spPr>
          <a:xfrm>
            <a:off x="3851920" y="239103"/>
            <a:ext cx="5036366" cy="523220"/>
          </a:xfrm>
        </p:spPr>
        <p:txBody>
          <a:bodyPr/>
          <a:lstStyle/>
          <a:p>
            <a:r>
              <a:rPr lang="zh-CN" altLang="en-US" dirty="0"/>
              <a:t>重要的请求、响应属性及</a:t>
            </a:r>
            <a:r>
              <a:rPr lang="en-US" altLang="zh-CN" dirty="0"/>
              <a:t>code</a:t>
            </a:r>
            <a:endParaRPr lang="zh-CN" altLang="en-US" dirty="0"/>
          </a:p>
        </p:txBody>
      </p:sp>
      <p:sp>
        <p:nvSpPr>
          <p:cNvPr id="3" name="内容占位符 2">
            <a:extLst>
              <a:ext uri="{FF2B5EF4-FFF2-40B4-BE49-F238E27FC236}">
                <a16:creationId xmlns:a16="http://schemas.microsoft.com/office/drawing/2014/main" id="{4A4B8896-DE5E-4F3B-8631-E95A1B19B563}"/>
              </a:ext>
            </a:extLst>
          </p:cNvPr>
          <p:cNvSpPr txBox="1">
            <a:spLocks/>
          </p:cNvSpPr>
          <p:nvPr/>
        </p:nvSpPr>
        <p:spPr>
          <a:xfrm>
            <a:off x="216024" y="914400"/>
            <a:ext cx="8676456" cy="50348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l"/>
            </a:pPr>
            <a:r>
              <a:rPr lang="zh-CN" altLang="en-US" sz="2400" dirty="0">
                <a:solidFill>
                  <a:schemeClr val="tx1">
                    <a:lumMod val="75000"/>
                    <a:lumOff val="25000"/>
                  </a:schemeClr>
                </a:solidFill>
              </a:rPr>
              <a:t>请求信息中，包含请求头信息，</a:t>
            </a: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协议定义了一系列的请求属性，部分如下：</a:t>
            </a:r>
            <a:endParaRPr lang="en-US" altLang="zh-CN" sz="2400" dirty="0">
              <a:solidFill>
                <a:schemeClr val="tx1">
                  <a:lumMod val="75000"/>
                  <a:lumOff val="25000"/>
                </a:schemeClr>
              </a:solidFill>
            </a:endParaRPr>
          </a:p>
          <a:p>
            <a:pPr lvl="1">
              <a:lnSpc>
                <a:spcPct val="150000"/>
              </a:lnSpc>
              <a:buClr>
                <a:srgbClr val="C00000"/>
              </a:buClr>
              <a:buFont typeface="Wingdings" panose="05000000000000000000" pitchFamily="2" charset="2"/>
              <a:buChar char="ü"/>
            </a:pPr>
            <a:r>
              <a:rPr lang="en-US" altLang="zh-CN" dirty="0">
                <a:solidFill>
                  <a:schemeClr val="tx1">
                    <a:lumMod val="75000"/>
                    <a:lumOff val="25000"/>
                  </a:schemeClr>
                </a:solidFill>
              </a:rPr>
              <a:t>Accept</a:t>
            </a:r>
            <a:r>
              <a:rPr lang="zh-CN" altLang="en-US" dirty="0">
                <a:solidFill>
                  <a:schemeClr val="tx1">
                    <a:lumMod val="75000"/>
                    <a:lumOff val="25000"/>
                  </a:schemeClr>
                </a:solidFill>
              </a:rPr>
              <a:t>：浏览器可接受的</a:t>
            </a:r>
            <a:r>
              <a:rPr lang="en-US" altLang="zh-CN" dirty="0">
                <a:solidFill>
                  <a:schemeClr val="tx1">
                    <a:lumMod val="75000"/>
                    <a:lumOff val="25000"/>
                  </a:schemeClr>
                </a:solidFill>
              </a:rPr>
              <a:t>MIME</a:t>
            </a:r>
            <a:r>
              <a:rPr lang="zh-CN" altLang="en-US" dirty="0">
                <a:solidFill>
                  <a:schemeClr val="tx1">
                    <a:lumMod val="75000"/>
                    <a:lumOff val="25000"/>
                  </a:schemeClr>
                </a:solidFill>
              </a:rPr>
              <a:t>类型。</a:t>
            </a:r>
          </a:p>
          <a:p>
            <a:pPr lvl="1">
              <a:lnSpc>
                <a:spcPct val="150000"/>
              </a:lnSpc>
              <a:buClr>
                <a:srgbClr val="C00000"/>
              </a:buClr>
              <a:buFont typeface="Wingdings" panose="05000000000000000000" pitchFamily="2" charset="2"/>
              <a:buChar char="ü"/>
            </a:pPr>
            <a:r>
              <a:rPr lang="en-US" altLang="zh-CN" dirty="0">
                <a:solidFill>
                  <a:schemeClr val="tx1">
                    <a:lumMod val="75000"/>
                    <a:lumOff val="25000"/>
                  </a:schemeClr>
                </a:solidFill>
              </a:rPr>
              <a:t>Accept - Charset</a:t>
            </a:r>
            <a:r>
              <a:rPr lang="zh-CN" altLang="en-US" dirty="0">
                <a:solidFill>
                  <a:schemeClr val="tx1">
                    <a:lumMod val="75000"/>
                    <a:lumOff val="25000"/>
                  </a:schemeClr>
                </a:solidFill>
              </a:rPr>
              <a:t>：浏览器可接受的字符集。</a:t>
            </a:r>
          </a:p>
          <a:p>
            <a:pPr lvl="1">
              <a:lnSpc>
                <a:spcPct val="150000"/>
              </a:lnSpc>
              <a:buClr>
                <a:srgbClr val="C00000"/>
              </a:buClr>
              <a:buFont typeface="Wingdings" panose="05000000000000000000" pitchFamily="2" charset="2"/>
              <a:buChar char="ü"/>
            </a:pPr>
            <a:r>
              <a:rPr lang="en-US" altLang="zh-CN" dirty="0">
                <a:solidFill>
                  <a:schemeClr val="tx1">
                    <a:lumMod val="75000"/>
                    <a:lumOff val="25000"/>
                  </a:schemeClr>
                </a:solidFill>
              </a:rPr>
              <a:t>Accept - Encoding</a:t>
            </a:r>
            <a:r>
              <a:rPr lang="zh-CN" altLang="en-US" dirty="0">
                <a:solidFill>
                  <a:schemeClr val="tx1">
                    <a:lumMod val="75000"/>
                    <a:lumOff val="25000"/>
                  </a:schemeClr>
                </a:solidFill>
              </a:rPr>
              <a:t>：浏览器能够进行解码的数据编码方式，比如</a:t>
            </a:r>
            <a:r>
              <a:rPr lang="en-US" altLang="zh-CN" dirty="0" err="1">
                <a:solidFill>
                  <a:schemeClr val="tx1">
                    <a:lumMod val="75000"/>
                    <a:lumOff val="25000"/>
                  </a:schemeClr>
                </a:solidFill>
              </a:rPr>
              <a:t>gzip</a:t>
            </a:r>
            <a:r>
              <a:rPr lang="zh-CN" altLang="en-US" dirty="0">
                <a:solidFill>
                  <a:schemeClr val="tx1">
                    <a:lumMod val="75000"/>
                    <a:lumOff val="25000"/>
                  </a:schemeClr>
                </a:solidFill>
              </a:rPr>
              <a:t>。</a:t>
            </a:r>
          </a:p>
          <a:p>
            <a:pPr lvl="1">
              <a:lnSpc>
                <a:spcPct val="150000"/>
              </a:lnSpc>
              <a:buClr>
                <a:srgbClr val="C00000"/>
              </a:buClr>
              <a:buFont typeface="Wingdings" panose="05000000000000000000" pitchFamily="2" charset="2"/>
              <a:buChar char="ü"/>
            </a:pPr>
            <a:r>
              <a:rPr lang="en-US" altLang="zh-CN" dirty="0">
                <a:solidFill>
                  <a:schemeClr val="tx1">
                    <a:lumMod val="75000"/>
                    <a:lumOff val="25000"/>
                  </a:schemeClr>
                </a:solidFill>
              </a:rPr>
              <a:t>Accept - Language</a:t>
            </a:r>
            <a:r>
              <a:rPr lang="zh-CN" altLang="en-US" dirty="0">
                <a:solidFill>
                  <a:schemeClr val="tx1">
                    <a:lumMod val="75000"/>
                    <a:lumOff val="25000"/>
                  </a:schemeClr>
                </a:solidFill>
              </a:rPr>
              <a:t>：浏览器所希望的语言种类，当服务器能够提供一种以上的语言版本时要用到。</a:t>
            </a:r>
          </a:p>
          <a:p>
            <a:pPr lvl="1">
              <a:lnSpc>
                <a:spcPct val="150000"/>
              </a:lnSpc>
              <a:buClr>
                <a:srgbClr val="C00000"/>
              </a:buClr>
              <a:buFont typeface="Wingdings" panose="05000000000000000000" pitchFamily="2" charset="2"/>
              <a:buChar char="ü"/>
            </a:pPr>
            <a:r>
              <a:rPr lang="en-US" altLang="zh-CN" dirty="0">
                <a:solidFill>
                  <a:schemeClr val="tx1">
                    <a:lumMod val="75000"/>
                    <a:lumOff val="25000"/>
                  </a:schemeClr>
                </a:solidFill>
              </a:rPr>
              <a:t>Connection</a:t>
            </a:r>
            <a:r>
              <a:rPr lang="zh-CN" altLang="en-US" dirty="0">
                <a:solidFill>
                  <a:schemeClr val="tx1">
                    <a:lumMod val="75000"/>
                    <a:lumOff val="25000"/>
                  </a:schemeClr>
                </a:solidFill>
              </a:rPr>
              <a:t>：表示是否需要持久连接。</a:t>
            </a:r>
          </a:p>
          <a:p>
            <a:pPr lvl="1">
              <a:lnSpc>
                <a:spcPct val="150000"/>
              </a:lnSpc>
              <a:buClr>
                <a:srgbClr val="C00000"/>
              </a:buClr>
              <a:buFont typeface="Wingdings" panose="05000000000000000000" pitchFamily="2" charset="2"/>
              <a:buChar char="ü"/>
            </a:pPr>
            <a:r>
              <a:rPr lang="en-US" altLang="zh-CN" dirty="0">
                <a:solidFill>
                  <a:schemeClr val="tx1">
                    <a:lumMod val="75000"/>
                    <a:lumOff val="25000"/>
                  </a:schemeClr>
                </a:solidFill>
              </a:rPr>
              <a:t>Content - Length</a:t>
            </a:r>
            <a:r>
              <a:rPr lang="zh-CN" altLang="en-US" dirty="0">
                <a:solidFill>
                  <a:schemeClr val="tx1">
                    <a:lumMod val="75000"/>
                    <a:lumOff val="25000"/>
                  </a:schemeClr>
                </a:solidFill>
              </a:rPr>
              <a:t>：表示请求消息正文的长度。</a:t>
            </a:r>
          </a:p>
          <a:p>
            <a:pPr lvl="1">
              <a:lnSpc>
                <a:spcPct val="150000"/>
              </a:lnSpc>
              <a:buClr>
                <a:srgbClr val="C00000"/>
              </a:buClr>
              <a:buFont typeface="Wingdings" panose="05000000000000000000" pitchFamily="2" charset="2"/>
              <a:buChar char="ü"/>
            </a:pPr>
            <a:r>
              <a:rPr lang="en-US" altLang="zh-CN" dirty="0">
                <a:solidFill>
                  <a:schemeClr val="tx1">
                    <a:lumMod val="75000"/>
                    <a:lumOff val="25000"/>
                  </a:schemeClr>
                </a:solidFill>
              </a:rPr>
              <a:t>User - Agent</a:t>
            </a:r>
            <a:r>
              <a:rPr lang="zh-CN" altLang="en-US" dirty="0">
                <a:solidFill>
                  <a:schemeClr val="tx1">
                    <a:lumMod val="75000"/>
                    <a:lumOff val="25000"/>
                  </a:schemeClr>
                </a:solidFill>
              </a:rPr>
              <a:t>：浏览器类型等信息；</a:t>
            </a:r>
          </a:p>
          <a:p>
            <a:pPr lvl="1">
              <a:buClr>
                <a:srgbClr val="C00000"/>
              </a:buClr>
              <a:buFont typeface="Wingdings" panose="05000000000000000000" pitchFamily="2" charset="2"/>
              <a:buChar char="l"/>
            </a:pP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2571265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673B-FBA7-41FC-971A-29E966C472E7}"/>
              </a:ext>
            </a:extLst>
          </p:cNvPr>
          <p:cNvSpPr>
            <a:spLocks noGrp="1"/>
          </p:cNvSpPr>
          <p:nvPr>
            <p:ph type="title"/>
          </p:nvPr>
        </p:nvSpPr>
        <p:spPr>
          <a:xfrm>
            <a:off x="3851920" y="239103"/>
            <a:ext cx="5036366" cy="523220"/>
          </a:xfrm>
        </p:spPr>
        <p:txBody>
          <a:bodyPr/>
          <a:lstStyle/>
          <a:p>
            <a:r>
              <a:rPr lang="zh-CN" altLang="en-US" dirty="0"/>
              <a:t>重要的请求、响应属性及</a:t>
            </a:r>
            <a:r>
              <a:rPr lang="en-US" altLang="zh-CN" dirty="0"/>
              <a:t>code</a:t>
            </a:r>
            <a:endParaRPr lang="zh-CN" altLang="en-US" dirty="0"/>
          </a:p>
        </p:txBody>
      </p:sp>
      <p:sp>
        <p:nvSpPr>
          <p:cNvPr id="4" name="内容占位符 2">
            <a:extLst>
              <a:ext uri="{FF2B5EF4-FFF2-40B4-BE49-F238E27FC236}">
                <a16:creationId xmlns:a16="http://schemas.microsoft.com/office/drawing/2014/main" id="{FB82E309-DD50-490A-A64B-F679DC8C72FF}"/>
              </a:ext>
            </a:extLst>
          </p:cNvPr>
          <p:cNvSpPr txBox="1">
            <a:spLocks/>
          </p:cNvSpPr>
          <p:nvPr/>
        </p:nvSpPr>
        <p:spPr>
          <a:xfrm>
            <a:off x="288032" y="914400"/>
            <a:ext cx="8604448" cy="55021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l"/>
            </a:pPr>
            <a:r>
              <a:rPr lang="zh-CN" altLang="en-US" sz="2400" dirty="0">
                <a:solidFill>
                  <a:schemeClr val="tx1">
                    <a:lumMod val="75000"/>
                    <a:lumOff val="25000"/>
                  </a:schemeClr>
                </a:solidFill>
              </a:rPr>
              <a:t>响应信息中，包含响应头信息，</a:t>
            </a: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协议定义了一系列的响应属性，部分如下：</a:t>
            </a:r>
            <a:endParaRPr lang="zh-CN" altLang="en-US" sz="2000" dirty="0">
              <a:solidFill>
                <a:schemeClr val="tx1">
                  <a:lumMod val="75000"/>
                  <a:lumOff val="25000"/>
                </a:schemeClr>
              </a:solidFill>
            </a:endParaRPr>
          </a:p>
          <a:p>
            <a:pPr lvl="1">
              <a:lnSpc>
                <a:spcPct val="150000"/>
              </a:lnSpc>
              <a:buClr>
                <a:srgbClr val="C00000"/>
              </a:buClr>
              <a:buFont typeface="Wingdings" panose="05000000000000000000" pitchFamily="2" charset="2"/>
              <a:buChar char="Ø"/>
            </a:pPr>
            <a:r>
              <a:rPr lang="en-US" altLang="zh-CN" dirty="0">
                <a:solidFill>
                  <a:schemeClr val="tx1">
                    <a:lumMod val="75000"/>
                    <a:lumOff val="25000"/>
                  </a:schemeClr>
                </a:solidFill>
              </a:rPr>
              <a:t>Content-Base</a:t>
            </a:r>
            <a:r>
              <a:rPr lang="zh-CN" altLang="en-US" dirty="0">
                <a:solidFill>
                  <a:schemeClr val="tx1">
                    <a:lumMod val="75000"/>
                    <a:lumOff val="25000"/>
                  </a:schemeClr>
                </a:solidFill>
              </a:rPr>
              <a:t>：解析主体中的相对</a:t>
            </a:r>
            <a:r>
              <a:rPr lang="en-US" altLang="zh-CN" dirty="0">
                <a:solidFill>
                  <a:schemeClr val="tx1">
                    <a:lumMod val="75000"/>
                    <a:lumOff val="25000"/>
                  </a:schemeClr>
                </a:solidFill>
              </a:rPr>
              <a:t>URL</a:t>
            </a:r>
            <a:r>
              <a:rPr lang="zh-CN" altLang="en-US" dirty="0">
                <a:solidFill>
                  <a:schemeClr val="tx1">
                    <a:lumMod val="75000"/>
                    <a:lumOff val="25000"/>
                  </a:schemeClr>
                </a:solidFill>
              </a:rPr>
              <a:t>时使用的基础</a:t>
            </a:r>
            <a:r>
              <a:rPr lang="en-US" altLang="zh-CN" dirty="0">
                <a:solidFill>
                  <a:schemeClr val="tx1">
                    <a:lumMod val="75000"/>
                    <a:lumOff val="25000"/>
                  </a:schemeClr>
                </a:solidFill>
              </a:rPr>
              <a:t>URL</a:t>
            </a:r>
            <a:r>
              <a:rPr lang="zh-CN" altLang="en-US" dirty="0">
                <a:solidFill>
                  <a:schemeClr val="tx1">
                    <a:lumMod val="75000"/>
                    <a:lumOff val="25000"/>
                  </a:schemeClr>
                </a:solidFill>
              </a:rPr>
              <a:t>；</a:t>
            </a:r>
          </a:p>
          <a:p>
            <a:pPr lvl="1">
              <a:lnSpc>
                <a:spcPct val="150000"/>
              </a:lnSpc>
              <a:buClr>
                <a:srgbClr val="C00000"/>
              </a:buClr>
              <a:buFont typeface="Wingdings" panose="05000000000000000000" pitchFamily="2" charset="2"/>
              <a:buChar char="Ø"/>
            </a:pPr>
            <a:r>
              <a:rPr lang="en-US" altLang="zh-CN" dirty="0">
                <a:solidFill>
                  <a:schemeClr val="tx1">
                    <a:lumMod val="75000"/>
                    <a:lumOff val="25000"/>
                  </a:schemeClr>
                </a:solidFill>
              </a:rPr>
              <a:t>Content-Language</a:t>
            </a:r>
            <a:r>
              <a:rPr lang="zh-CN" altLang="en-US" dirty="0">
                <a:solidFill>
                  <a:schemeClr val="tx1">
                    <a:lumMod val="75000"/>
                    <a:lumOff val="25000"/>
                  </a:schemeClr>
                </a:solidFill>
              </a:rPr>
              <a:t>：</a:t>
            </a:r>
            <a:r>
              <a:rPr lang="en-US" altLang="zh-CN" dirty="0">
                <a:solidFill>
                  <a:schemeClr val="tx1">
                    <a:lumMod val="75000"/>
                    <a:lumOff val="25000"/>
                  </a:schemeClr>
                </a:solidFill>
              </a:rPr>
              <a:t>WEB </a:t>
            </a:r>
            <a:r>
              <a:rPr lang="zh-CN" altLang="en-US" dirty="0">
                <a:solidFill>
                  <a:schemeClr val="tx1">
                    <a:lumMod val="75000"/>
                    <a:lumOff val="25000"/>
                  </a:schemeClr>
                </a:solidFill>
              </a:rPr>
              <a:t>服务器告诉浏览器理解主体时最适宜使用的自然语言；</a:t>
            </a:r>
          </a:p>
          <a:p>
            <a:pPr lvl="1">
              <a:lnSpc>
                <a:spcPct val="150000"/>
              </a:lnSpc>
              <a:buClr>
                <a:srgbClr val="C00000"/>
              </a:buClr>
              <a:buFont typeface="Wingdings" panose="05000000000000000000" pitchFamily="2" charset="2"/>
              <a:buChar char="Ø"/>
            </a:pPr>
            <a:r>
              <a:rPr lang="en-US" altLang="zh-CN" dirty="0">
                <a:solidFill>
                  <a:schemeClr val="tx1">
                    <a:lumMod val="75000"/>
                    <a:lumOff val="25000"/>
                  </a:schemeClr>
                </a:solidFill>
              </a:rPr>
              <a:t>Content-Location</a:t>
            </a:r>
            <a:r>
              <a:rPr lang="zh-CN" altLang="en-US" dirty="0">
                <a:solidFill>
                  <a:schemeClr val="tx1">
                    <a:lumMod val="75000"/>
                    <a:lumOff val="25000"/>
                  </a:schemeClr>
                </a:solidFill>
              </a:rPr>
              <a:t>：资源实际所处的位置；</a:t>
            </a:r>
          </a:p>
          <a:p>
            <a:pPr lvl="1">
              <a:lnSpc>
                <a:spcPct val="150000"/>
              </a:lnSpc>
              <a:buClr>
                <a:srgbClr val="C00000"/>
              </a:buClr>
              <a:buFont typeface="Wingdings" panose="05000000000000000000" pitchFamily="2" charset="2"/>
              <a:buChar char="Ø"/>
            </a:pPr>
            <a:r>
              <a:rPr lang="en-US" altLang="zh-CN" dirty="0">
                <a:solidFill>
                  <a:schemeClr val="tx1">
                    <a:lumMod val="75000"/>
                    <a:lumOff val="25000"/>
                  </a:schemeClr>
                </a:solidFill>
              </a:rPr>
              <a:t>Content-Type</a:t>
            </a:r>
            <a:r>
              <a:rPr lang="zh-CN" altLang="en-US" dirty="0">
                <a:solidFill>
                  <a:schemeClr val="tx1">
                    <a:lumMod val="75000"/>
                    <a:lumOff val="25000"/>
                  </a:schemeClr>
                </a:solidFill>
              </a:rPr>
              <a:t>：</a:t>
            </a:r>
            <a:r>
              <a:rPr lang="en-US" altLang="zh-CN" dirty="0">
                <a:solidFill>
                  <a:schemeClr val="tx1">
                    <a:lumMod val="75000"/>
                    <a:lumOff val="25000"/>
                  </a:schemeClr>
                </a:solidFill>
              </a:rPr>
              <a:t>WEB </a:t>
            </a:r>
            <a:r>
              <a:rPr lang="zh-CN" altLang="en-US" dirty="0">
                <a:solidFill>
                  <a:schemeClr val="tx1">
                    <a:lumMod val="75000"/>
                    <a:lumOff val="25000"/>
                  </a:schemeClr>
                </a:solidFill>
              </a:rPr>
              <a:t>服务器告诉浏览器自己响应的对象的类型。例如：</a:t>
            </a:r>
            <a:r>
              <a:rPr lang="en-US" altLang="zh-CN" dirty="0">
                <a:solidFill>
                  <a:schemeClr val="tx1">
                    <a:lumMod val="75000"/>
                    <a:lumOff val="25000"/>
                  </a:schemeClr>
                </a:solidFill>
              </a:rPr>
              <a:t>Content-Type</a:t>
            </a:r>
            <a:r>
              <a:rPr lang="zh-CN" altLang="en-US" dirty="0">
                <a:solidFill>
                  <a:schemeClr val="tx1">
                    <a:lumMod val="75000"/>
                    <a:lumOff val="25000"/>
                  </a:schemeClr>
                </a:solidFill>
              </a:rPr>
              <a:t>：</a:t>
            </a:r>
            <a:r>
              <a:rPr lang="en-US" altLang="zh-CN" dirty="0">
                <a:solidFill>
                  <a:schemeClr val="tx1">
                    <a:lumMod val="75000"/>
                    <a:lumOff val="25000"/>
                  </a:schemeClr>
                </a:solidFill>
              </a:rPr>
              <a:t>application/xml</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pPr lvl="1">
              <a:lnSpc>
                <a:spcPct val="150000"/>
              </a:lnSpc>
              <a:buClr>
                <a:srgbClr val="C00000"/>
              </a:buClr>
              <a:buFont typeface="Wingdings" panose="05000000000000000000" pitchFamily="2" charset="2"/>
              <a:buChar char="Ø"/>
            </a:pPr>
            <a:r>
              <a:rPr lang="en-US" altLang="zh-CN" dirty="0">
                <a:solidFill>
                  <a:schemeClr val="tx1">
                    <a:lumMod val="75000"/>
                    <a:lumOff val="25000"/>
                  </a:schemeClr>
                </a:solidFill>
              </a:rPr>
              <a:t>Last-Modified</a:t>
            </a:r>
            <a:r>
              <a:rPr lang="zh-CN" altLang="en-US" dirty="0">
                <a:solidFill>
                  <a:schemeClr val="tx1">
                    <a:lumMod val="75000"/>
                    <a:lumOff val="25000"/>
                  </a:schemeClr>
                </a:solidFill>
              </a:rPr>
              <a:t>：</a:t>
            </a:r>
            <a:r>
              <a:rPr lang="en-US" altLang="zh-CN" dirty="0">
                <a:solidFill>
                  <a:schemeClr val="tx1">
                    <a:lumMod val="75000"/>
                    <a:lumOff val="25000"/>
                  </a:schemeClr>
                </a:solidFill>
              </a:rPr>
              <a:t>WEB</a:t>
            </a:r>
            <a:r>
              <a:rPr lang="zh-CN" altLang="en-US" dirty="0">
                <a:solidFill>
                  <a:schemeClr val="tx1">
                    <a:lumMod val="75000"/>
                    <a:lumOff val="25000"/>
                  </a:schemeClr>
                </a:solidFill>
              </a:rPr>
              <a:t>服务器认为对象的最后修改时间，比如文件的最后修改时间，动态页面的最后产生时间等；</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420199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8639" y="836712"/>
            <a:ext cx="7920880" cy="4155561"/>
          </a:xfrm>
          <a:prstGeom prst="rect">
            <a:avLst/>
          </a:prstGeom>
          <a:noFill/>
        </p:spPr>
        <p:txBody>
          <a:bodyPr wrap="square" rtlCol="0">
            <a:spAutoFit/>
          </a:bodyPr>
          <a:lstStyle/>
          <a:p>
            <a:pPr marL="457200" indent="-457200">
              <a:lnSpc>
                <a:spcPts val="4000"/>
              </a:lnSpc>
              <a:buClr>
                <a:srgbClr val="C00000"/>
              </a:buClr>
              <a:buFont typeface="Calibri" panose="020F0502020204030204" pitchFamily="34" charset="0"/>
              <a:buChar char="Ω"/>
            </a:pPr>
            <a:r>
              <a:rPr lang="zh-CN" altLang="en-US" sz="2800" dirty="0">
                <a:ea typeface="宋体" pitchFamily="2" charset="-122"/>
                <a:cs typeface="Arial Unicode MS" pitchFamily="34" charset="-122"/>
              </a:rPr>
              <a:t>网络编程概述</a:t>
            </a:r>
            <a:endParaRPr lang="en-US" altLang="zh-CN" sz="2800" dirty="0">
              <a:ea typeface="宋体" pitchFamily="2" charset="-122"/>
              <a:cs typeface="Arial Unicode MS" pitchFamily="34" charset="-122"/>
            </a:endParaRPr>
          </a:p>
          <a:p>
            <a:pPr marL="457200" indent="-457200">
              <a:lnSpc>
                <a:spcPts val="4000"/>
              </a:lnSpc>
              <a:buClr>
                <a:srgbClr val="C00000"/>
              </a:buClr>
              <a:buFont typeface="Calibri" panose="020F0502020204030204" pitchFamily="34" charset="0"/>
              <a:buChar char="Ω"/>
            </a:pPr>
            <a:r>
              <a:rPr lang="zh-CN" altLang="en-US" sz="2800" dirty="0">
                <a:ea typeface="宋体" pitchFamily="2" charset="-122"/>
              </a:rPr>
              <a:t>通讯要素</a:t>
            </a:r>
            <a:endParaRPr lang="en-US" altLang="zh-CN" sz="2800" dirty="0">
              <a:ea typeface="宋体" pitchFamily="2" charset="-122"/>
            </a:endParaRPr>
          </a:p>
          <a:p>
            <a:pPr marL="914400" lvl="1" indent="-457200">
              <a:lnSpc>
                <a:spcPts val="4000"/>
              </a:lnSpc>
              <a:buClr>
                <a:srgbClr val="C00000"/>
              </a:buClr>
              <a:buFont typeface="Wingdings" pitchFamily="2" charset="2"/>
              <a:buChar char="Ø"/>
            </a:pPr>
            <a:r>
              <a:rPr lang="en-US" altLang="zh-CN" sz="2800" dirty="0">
                <a:ea typeface="宋体" pitchFamily="2" charset="-122"/>
                <a:cs typeface="Arial Unicode MS" pitchFamily="34" charset="-122"/>
              </a:rPr>
              <a:t>IP</a:t>
            </a:r>
            <a:r>
              <a:rPr lang="zh-CN" altLang="en-US" sz="2800" dirty="0">
                <a:ea typeface="宋体" pitchFamily="2" charset="-122"/>
                <a:cs typeface="Arial Unicode MS" pitchFamily="34" charset="-122"/>
              </a:rPr>
              <a:t>和端口号</a:t>
            </a:r>
            <a:endParaRPr lang="en-US" altLang="zh-CN" sz="2800" dirty="0">
              <a:ea typeface="宋体" pitchFamily="2" charset="-122"/>
              <a:cs typeface="Arial Unicode MS" pitchFamily="34" charset="-122"/>
            </a:endParaRPr>
          </a:p>
          <a:p>
            <a:pPr marL="914400" lvl="1" indent="-457200">
              <a:lnSpc>
                <a:spcPts val="4000"/>
              </a:lnSpc>
              <a:buClr>
                <a:srgbClr val="C00000"/>
              </a:buClr>
              <a:buFont typeface="Wingdings" pitchFamily="2" charset="2"/>
              <a:buChar char="Ø"/>
            </a:pPr>
            <a:r>
              <a:rPr lang="zh-CN" altLang="en-US" sz="2800" dirty="0">
                <a:ea typeface="宋体" pitchFamily="2" charset="-122"/>
                <a:cs typeface="Arial Unicode MS" pitchFamily="34" charset="-122"/>
              </a:rPr>
              <a:t>网络通信协议</a:t>
            </a:r>
            <a:endParaRPr lang="en-US" altLang="zh-CN" sz="2800" dirty="0">
              <a:ea typeface="宋体" pitchFamily="2" charset="-122"/>
            </a:endParaRPr>
          </a:p>
          <a:p>
            <a:pPr lvl="1" indent="-457200">
              <a:lnSpc>
                <a:spcPts val="4000"/>
              </a:lnSpc>
              <a:buClr>
                <a:srgbClr val="C00000"/>
              </a:buClr>
              <a:buFont typeface="Calibri" panose="020F0502020204030204" pitchFamily="34" charset="0"/>
              <a:buChar char="Ω"/>
            </a:pPr>
            <a:r>
              <a:rPr lang="en-US" altLang="zh-CN" sz="2800" dirty="0" err="1">
                <a:ea typeface="宋体" pitchFamily="2" charset="-122"/>
              </a:rPr>
              <a:t>InetAddress</a:t>
            </a:r>
            <a:r>
              <a:rPr lang="zh-CN" altLang="en-US" sz="2800" dirty="0">
                <a:ea typeface="宋体" pitchFamily="2" charset="-122"/>
              </a:rPr>
              <a:t>类</a:t>
            </a:r>
            <a:endParaRPr lang="en-US" altLang="zh-CN" sz="2800" dirty="0">
              <a:ea typeface="宋体" pitchFamily="2" charset="-122"/>
            </a:endParaRPr>
          </a:p>
          <a:p>
            <a:pPr lvl="1" indent="-457200">
              <a:lnSpc>
                <a:spcPts val="4000"/>
              </a:lnSpc>
              <a:buClr>
                <a:srgbClr val="C00000"/>
              </a:buClr>
              <a:buFont typeface="Calibri" panose="020F0502020204030204" pitchFamily="34" charset="0"/>
              <a:buChar char="Ω"/>
            </a:pPr>
            <a:r>
              <a:rPr lang="en-US" altLang="zh-CN" sz="2800" dirty="0">
                <a:ea typeface="宋体" pitchFamily="2" charset="-122"/>
              </a:rPr>
              <a:t>TCP</a:t>
            </a:r>
            <a:r>
              <a:rPr lang="zh-CN" altLang="en-US" sz="2800" dirty="0">
                <a:ea typeface="宋体" pitchFamily="2" charset="-122"/>
              </a:rPr>
              <a:t>网络通信</a:t>
            </a:r>
            <a:endParaRPr lang="en-US" altLang="zh-CN" sz="2800" dirty="0">
              <a:ea typeface="宋体" pitchFamily="2" charset="-122"/>
            </a:endParaRPr>
          </a:p>
          <a:p>
            <a:pPr lvl="1" indent="-457200">
              <a:lnSpc>
                <a:spcPts val="4000"/>
              </a:lnSpc>
              <a:buClr>
                <a:srgbClr val="C00000"/>
              </a:buClr>
              <a:buFont typeface="Calibri" panose="020F0502020204030204" pitchFamily="34" charset="0"/>
              <a:buChar char="Ω"/>
            </a:pPr>
            <a:r>
              <a:rPr lang="en-US" altLang="zh-CN" sz="2800" dirty="0">
                <a:ea typeface="宋体" pitchFamily="2" charset="-122"/>
              </a:rPr>
              <a:t>UDP</a:t>
            </a:r>
            <a:r>
              <a:rPr lang="zh-CN" altLang="en-US" sz="2800" dirty="0">
                <a:ea typeface="宋体" pitchFamily="2" charset="-122"/>
              </a:rPr>
              <a:t>网络通信</a:t>
            </a:r>
            <a:endParaRPr lang="en-US" altLang="zh-CN" sz="2800" dirty="0">
              <a:ea typeface="宋体" pitchFamily="2" charset="-122"/>
            </a:endParaRPr>
          </a:p>
          <a:p>
            <a:pPr lvl="1" indent="-457200">
              <a:lnSpc>
                <a:spcPts val="4000"/>
              </a:lnSpc>
              <a:buClr>
                <a:srgbClr val="C00000"/>
              </a:buClr>
              <a:buFont typeface="Calibri" panose="020F0502020204030204" pitchFamily="34" charset="0"/>
              <a:buChar char="Ω"/>
            </a:pPr>
            <a:r>
              <a:rPr lang="en-US" altLang="zh-CN" sz="2800" dirty="0">
                <a:ea typeface="宋体" pitchFamily="2" charset="-122"/>
              </a:rPr>
              <a:t>URL</a:t>
            </a:r>
            <a:r>
              <a:rPr lang="zh-CN" altLang="en-US" sz="2800" dirty="0">
                <a:ea typeface="宋体" pitchFamily="2" charset="-122"/>
              </a:rPr>
              <a:t>编程</a:t>
            </a:r>
            <a:endParaRPr lang="en-US" altLang="zh-CN" sz="2800" dirty="0">
              <a:ea typeface="宋体" pitchFamily="2" charset="-122"/>
            </a:endParaRPr>
          </a:p>
        </p:txBody>
      </p:sp>
      <p:sp>
        <p:nvSpPr>
          <p:cNvPr id="4" name="标题 3"/>
          <p:cNvSpPr>
            <a:spLocks noGrp="1"/>
          </p:cNvSpPr>
          <p:nvPr>
            <p:ph type="title"/>
          </p:nvPr>
        </p:nvSpPr>
        <p:spPr/>
        <p:txBody>
          <a:bodyPr>
            <a:normAutofit/>
          </a:bodyPr>
          <a:lstStyle/>
          <a:p>
            <a:r>
              <a:rPr lang="zh-CN" altLang="en-US" b="1" dirty="0">
                <a:latin typeface="宋体" pitchFamily="2" charset="-122"/>
                <a:ea typeface="宋体" pitchFamily="2" charset="-122"/>
              </a:rPr>
              <a:t>主要内容</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F2229-AE8C-44BB-9708-318466A0C66D}"/>
              </a:ext>
            </a:extLst>
          </p:cNvPr>
          <p:cNvSpPr>
            <a:spLocks noGrp="1"/>
          </p:cNvSpPr>
          <p:nvPr>
            <p:ph type="title"/>
          </p:nvPr>
        </p:nvSpPr>
        <p:spPr>
          <a:xfrm>
            <a:off x="3851920" y="239103"/>
            <a:ext cx="5036366" cy="523220"/>
          </a:xfrm>
        </p:spPr>
        <p:txBody>
          <a:bodyPr/>
          <a:lstStyle/>
          <a:p>
            <a:r>
              <a:rPr lang="zh-CN" altLang="en-US" dirty="0"/>
              <a:t>重要的请求、响应属性及</a:t>
            </a:r>
            <a:r>
              <a:rPr lang="en-US" altLang="zh-CN" dirty="0"/>
              <a:t>code</a:t>
            </a:r>
            <a:endParaRPr lang="zh-CN" altLang="en-US" dirty="0"/>
          </a:p>
        </p:txBody>
      </p:sp>
      <p:sp>
        <p:nvSpPr>
          <p:cNvPr id="3" name="内容占位符 2">
            <a:extLst>
              <a:ext uri="{FF2B5EF4-FFF2-40B4-BE49-F238E27FC236}">
                <a16:creationId xmlns:a16="http://schemas.microsoft.com/office/drawing/2014/main" id="{D6C51C64-2A1E-43F7-81B8-E50C319225CF}"/>
              </a:ext>
            </a:extLst>
          </p:cNvPr>
          <p:cNvSpPr txBox="1">
            <a:spLocks/>
          </p:cNvSpPr>
          <p:nvPr/>
        </p:nvSpPr>
        <p:spPr>
          <a:xfrm>
            <a:off x="337929" y="914400"/>
            <a:ext cx="8550357" cy="55021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l"/>
            </a:pPr>
            <a:r>
              <a:rPr lang="zh-CN" altLang="en-US" sz="2400" dirty="0"/>
              <a:t>响应</a:t>
            </a:r>
            <a:r>
              <a:rPr lang="en-US" altLang="zh-CN" sz="2400" dirty="0"/>
              <a:t>code</a:t>
            </a:r>
            <a:r>
              <a:rPr lang="zh-CN" altLang="en-US" sz="2400" dirty="0"/>
              <a:t>即响应的状态码，由</a:t>
            </a:r>
            <a:r>
              <a:rPr lang="en-US" altLang="zh-CN" sz="2400" dirty="0"/>
              <a:t>3</a:t>
            </a:r>
            <a:r>
              <a:rPr lang="zh-CN" altLang="en-US" sz="2400" dirty="0"/>
              <a:t>位数字组成，表示请求是否被理解或被满足，常见的有：</a:t>
            </a:r>
            <a:endParaRPr lang="en-US" altLang="zh-CN" sz="2400" dirty="0"/>
          </a:p>
          <a:p>
            <a:pPr lvl="1">
              <a:lnSpc>
                <a:spcPct val="150000"/>
              </a:lnSpc>
              <a:buClr>
                <a:srgbClr val="C00000"/>
              </a:buClr>
              <a:buFont typeface="Wingdings" panose="05000000000000000000" pitchFamily="2" charset="2"/>
              <a:buChar char="Ø"/>
            </a:pPr>
            <a:r>
              <a:rPr lang="en-US" altLang="zh-CN" dirty="0">
                <a:solidFill>
                  <a:schemeClr val="tx1">
                    <a:lumMod val="75000"/>
                    <a:lumOff val="25000"/>
                  </a:schemeClr>
                </a:solidFill>
              </a:rPr>
              <a:t>200 </a:t>
            </a:r>
            <a:r>
              <a:rPr lang="zh-CN" altLang="en-US" dirty="0">
                <a:solidFill>
                  <a:schemeClr val="tx1">
                    <a:lumMod val="75000"/>
                    <a:lumOff val="25000"/>
                  </a:schemeClr>
                </a:solidFill>
              </a:rPr>
              <a:t>：找到了该资源，并且一切正常；</a:t>
            </a:r>
          </a:p>
          <a:p>
            <a:pPr lvl="1">
              <a:lnSpc>
                <a:spcPct val="150000"/>
              </a:lnSpc>
              <a:buClr>
                <a:srgbClr val="C00000"/>
              </a:buClr>
              <a:buFont typeface="Wingdings" panose="05000000000000000000" pitchFamily="2" charset="2"/>
              <a:buChar char="Ø"/>
            </a:pPr>
            <a:r>
              <a:rPr lang="en-US" altLang="zh-CN" dirty="0">
                <a:solidFill>
                  <a:schemeClr val="tx1">
                    <a:lumMod val="75000"/>
                    <a:lumOff val="25000"/>
                  </a:schemeClr>
                </a:solidFill>
              </a:rPr>
              <a:t>401</a:t>
            </a:r>
            <a:r>
              <a:rPr lang="zh-CN" altLang="en-US" dirty="0">
                <a:solidFill>
                  <a:schemeClr val="tx1">
                    <a:lumMod val="75000"/>
                    <a:lumOff val="25000"/>
                  </a:schemeClr>
                </a:solidFill>
              </a:rPr>
              <a:t>：</a:t>
            </a:r>
            <a:r>
              <a:rPr lang="en-US" altLang="zh-CN" dirty="0">
                <a:solidFill>
                  <a:schemeClr val="tx1">
                    <a:lumMod val="75000"/>
                    <a:lumOff val="25000"/>
                  </a:schemeClr>
                </a:solidFill>
              </a:rPr>
              <a:t> </a:t>
            </a:r>
            <a:r>
              <a:rPr lang="zh-CN" altLang="en-US" dirty="0">
                <a:solidFill>
                  <a:schemeClr val="tx1">
                    <a:lumMod val="75000"/>
                    <a:lumOff val="25000"/>
                  </a:schemeClr>
                </a:solidFill>
              </a:rPr>
              <a:t>客户端无权访问该资源。这通常会使得浏览器要求用户输入用户名和密码，以登录到服务器；</a:t>
            </a:r>
          </a:p>
          <a:p>
            <a:pPr lvl="1">
              <a:lnSpc>
                <a:spcPct val="150000"/>
              </a:lnSpc>
              <a:buClr>
                <a:srgbClr val="C00000"/>
              </a:buClr>
              <a:buFont typeface="Wingdings" panose="05000000000000000000" pitchFamily="2" charset="2"/>
              <a:buChar char="Ø"/>
            </a:pPr>
            <a:r>
              <a:rPr lang="en-US" altLang="zh-CN" dirty="0">
                <a:solidFill>
                  <a:schemeClr val="tx1">
                    <a:lumMod val="75000"/>
                    <a:lumOff val="25000"/>
                  </a:schemeClr>
                </a:solidFill>
              </a:rPr>
              <a:t>403 </a:t>
            </a:r>
            <a:r>
              <a:rPr lang="zh-CN" altLang="en-US" dirty="0">
                <a:solidFill>
                  <a:schemeClr val="tx1">
                    <a:lumMod val="75000"/>
                    <a:lumOff val="25000"/>
                  </a:schemeClr>
                </a:solidFill>
              </a:rPr>
              <a:t>：客户端未能获得授权。通常是在</a:t>
            </a:r>
            <a:r>
              <a:rPr lang="en-US" altLang="zh-CN" dirty="0">
                <a:solidFill>
                  <a:schemeClr val="tx1">
                    <a:lumMod val="75000"/>
                    <a:lumOff val="25000"/>
                  </a:schemeClr>
                </a:solidFill>
              </a:rPr>
              <a:t>401</a:t>
            </a:r>
            <a:r>
              <a:rPr lang="zh-CN" altLang="en-US" dirty="0">
                <a:solidFill>
                  <a:schemeClr val="tx1">
                    <a:lumMod val="75000"/>
                    <a:lumOff val="25000"/>
                  </a:schemeClr>
                </a:solidFill>
              </a:rPr>
              <a:t>之后输入了不正确的用户名或密码；</a:t>
            </a:r>
          </a:p>
          <a:p>
            <a:pPr lvl="1">
              <a:lnSpc>
                <a:spcPct val="150000"/>
              </a:lnSpc>
              <a:buClr>
                <a:srgbClr val="C00000"/>
              </a:buClr>
              <a:buFont typeface="Wingdings" panose="05000000000000000000" pitchFamily="2" charset="2"/>
              <a:buChar char="Ø"/>
            </a:pPr>
            <a:r>
              <a:rPr lang="en-US" altLang="zh-CN" dirty="0">
                <a:solidFill>
                  <a:schemeClr val="tx1">
                    <a:lumMod val="75000"/>
                    <a:lumOff val="25000"/>
                  </a:schemeClr>
                </a:solidFill>
              </a:rPr>
              <a:t>404 </a:t>
            </a:r>
            <a:r>
              <a:rPr lang="zh-CN" altLang="en-US" dirty="0">
                <a:solidFill>
                  <a:schemeClr val="tx1">
                    <a:lumMod val="75000"/>
                    <a:lumOff val="25000"/>
                  </a:schemeClr>
                </a:solidFill>
              </a:rPr>
              <a:t>：在指定的位置不存在所申请的资源；</a:t>
            </a:r>
            <a:endParaRPr lang="en-US" altLang="zh-CN" dirty="0">
              <a:solidFill>
                <a:schemeClr val="tx1">
                  <a:lumMod val="75000"/>
                  <a:lumOff val="25000"/>
                </a:schemeClr>
              </a:solidFill>
            </a:endParaRPr>
          </a:p>
          <a:p>
            <a:pPr lvl="1">
              <a:lnSpc>
                <a:spcPct val="150000"/>
              </a:lnSpc>
              <a:buClr>
                <a:srgbClr val="C00000"/>
              </a:buClr>
              <a:buFont typeface="Wingdings" panose="05000000000000000000" pitchFamily="2" charset="2"/>
              <a:buChar char="Ø"/>
            </a:pPr>
            <a:r>
              <a:rPr lang="en-US" altLang="zh-CN" dirty="0">
                <a:solidFill>
                  <a:schemeClr val="tx1">
                    <a:lumMod val="75000"/>
                    <a:lumOff val="25000"/>
                  </a:schemeClr>
                </a:solidFill>
              </a:rPr>
              <a:t>500</a:t>
            </a:r>
            <a:r>
              <a:rPr lang="zh-CN" altLang="en-US" dirty="0">
                <a:solidFill>
                  <a:schemeClr val="tx1">
                    <a:lumMod val="75000"/>
                    <a:lumOff val="25000"/>
                  </a:schemeClr>
                </a:solidFill>
              </a:rPr>
              <a:t>： 内部服务器错误 ；</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205352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012160" y="1769368"/>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55576" y="1772816"/>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a:off x="2483768" y="2780928"/>
            <a:ext cx="39604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475656" y="245689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44208" y="249289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75656" y="2132856"/>
            <a:ext cx="936104" cy="369332"/>
          </a:xfrm>
          <a:prstGeom prst="rect">
            <a:avLst/>
          </a:prstGeom>
          <a:noFill/>
        </p:spPr>
        <p:txBody>
          <a:bodyPr wrap="square" rtlCol="0">
            <a:spAutoFit/>
          </a:bodyPr>
          <a:lstStyle/>
          <a:p>
            <a:r>
              <a:rPr lang="en-US" altLang="zh-CN" dirty="0"/>
              <a:t>QQ</a:t>
            </a:r>
            <a:endParaRPr lang="zh-CN" altLang="en-US" dirty="0"/>
          </a:p>
        </p:txBody>
      </p:sp>
      <p:sp>
        <p:nvSpPr>
          <p:cNvPr id="14" name="TextBox 13"/>
          <p:cNvSpPr txBox="1"/>
          <p:nvPr/>
        </p:nvSpPr>
        <p:spPr>
          <a:xfrm>
            <a:off x="6444208" y="2118338"/>
            <a:ext cx="936104" cy="369332"/>
          </a:xfrm>
          <a:prstGeom prst="rect">
            <a:avLst/>
          </a:prstGeom>
          <a:noFill/>
        </p:spPr>
        <p:txBody>
          <a:bodyPr wrap="square" rtlCol="0">
            <a:spAutoFit/>
          </a:bodyPr>
          <a:lstStyle/>
          <a:p>
            <a:r>
              <a:rPr lang="en-US" altLang="zh-CN" dirty="0"/>
              <a:t>QQ</a:t>
            </a:r>
            <a:endParaRPr lang="zh-CN" altLang="en-US" dirty="0"/>
          </a:p>
        </p:txBody>
      </p:sp>
      <p:sp>
        <p:nvSpPr>
          <p:cNvPr id="15" name="TextBox 14"/>
          <p:cNvSpPr txBox="1"/>
          <p:nvPr/>
        </p:nvSpPr>
        <p:spPr>
          <a:xfrm>
            <a:off x="899592" y="2502188"/>
            <a:ext cx="1044116" cy="369332"/>
          </a:xfrm>
          <a:prstGeom prst="rect">
            <a:avLst/>
          </a:prstGeom>
          <a:noFill/>
        </p:spPr>
        <p:txBody>
          <a:bodyPr wrap="square" rtlCol="0">
            <a:spAutoFit/>
          </a:bodyPr>
          <a:lstStyle/>
          <a:p>
            <a:r>
              <a:rPr lang="en-US" altLang="zh-CN" dirty="0"/>
              <a:t>8998</a:t>
            </a:r>
            <a:endParaRPr lang="zh-CN" altLang="en-US" dirty="0"/>
          </a:p>
        </p:txBody>
      </p:sp>
      <p:sp>
        <p:nvSpPr>
          <p:cNvPr id="16" name="TextBox 15"/>
          <p:cNvSpPr txBox="1"/>
          <p:nvPr/>
        </p:nvSpPr>
        <p:spPr>
          <a:xfrm>
            <a:off x="7074278" y="2272226"/>
            <a:ext cx="1044116" cy="369332"/>
          </a:xfrm>
          <a:prstGeom prst="rect">
            <a:avLst/>
          </a:prstGeom>
          <a:noFill/>
        </p:spPr>
        <p:txBody>
          <a:bodyPr wrap="square" rtlCol="0">
            <a:spAutoFit/>
          </a:bodyPr>
          <a:lstStyle/>
          <a:p>
            <a:r>
              <a:rPr lang="en-US" altLang="zh-CN" dirty="0"/>
              <a:t>8998</a:t>
            </a:r>
            <a:endParaRPr lang="zh-CN" altLang="en-US" dirty="0"/>
          </a:p>
        </p:txBody>
      </p:sp>
      <p:cxnSp>
        <p:nvCxnSpPr>
          <p:cNvPr id="17" name="直接箭头连接符 16"/>
          <p:cNvCxnSpPr/>
          <p:nvPr/>
        </p:nvCxnSpPr>
        <p:spPr>
          <a:xfrm flipH="1">
            <a:off x="2483768" y="2996952"/>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75656"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345270"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475656" y="4509120"/>
            <a:ext cx="1008112" cy="369332"/>
          </a:xfrm>
          <a:prstGeom prst="rect">
            <a:avLst/>
          </a:prstGeom>
          <a:noFill/>
        </p:spPr>
        <p:txBody>
          <a:bodyPr wrap="square" rtlCol="0">
            <a:spAutoFit/>
          </a:bodyPr>
          <a:lstStyle/>
          <a:p>
            <a:r>
              <a:rPr lang="en-US" altLang="zh-CN" dirty="0"/>
              <a:t>MSN</a:t>
            </a:r>
            <a:endParaRPr lang="zh-CN" altLang="en-US" dirty="0"/>
          </a:p>
        </p:txBody>
      </p:sp>
      <p:sp>
        <p:nvSpPr>
          <p:cNvPr id="21" name="TextBox 20"/>
          <p:cNvSpPr txBox="1"/>
          <p:nvPr/>
        </p:nvSpPr>
        <p:spPr>
          <a:xfrm>
            <a:off x="6570222" y="4465948"/>
            <a:ext cx="1008112" cy="369332"/>
          </a:xfrm>
          <a:prstGeom prst="rect">
            <a:avLst/>
          </a:prstGeom>
          <a:noFill/>
        </p:spPr>
        <p:txBody>
          <a:bodyPr wrap="square" rtlCol="0">
            <a:spAutoFit/>
          </a:bodyPr>
          <a:lstStyle/>
          <a:p>
            <a:r>
              <a:rPr lang="en-US" altLang="zh-CN" dirty="0"/>
              <a:t>MSN</a:t>
            </a:r>
            <a:endParaRPr lang="zh-CN" altLang="en-US" dirty="0"/>
          </a:p>
        </p:txBody>
      </p:sp>
      <p:cxnSp>
        <p:nvCxnSpPr>
          <p:cNvPr id="9" name="直接箭头连接符 8"/>
          <p:cNvCxnSpPr>
            <a:endCxn id="18" idx="3"/>
          </p:cNvCxnSpPr>
          <p:nvPr/>
        </p:nvCxnSpPr>
        <p:spPr>
          <a:xfrm flipH="1">
            <a:off x="2627784" y="4077072"/>
            <a:ext cx="367240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76981" y="3753036"/>
            <a:ext cx="1044116" cy="369332"/>
          </a:xfrm>
          <a:prstGeom prst="rect">
            <a:avLst/>
          </a:prstGeom>
          <a:noFill/>
        </p:spPr>
        <p:txBody>
          <a:bodyPr wrap="square" rtlCol="0">
            <a:spAutoFit/>
          </a:bodyPr>
          <a:lstStyle/>
          <a:p>
            <a:r>
              <a:rPr lang="en-US" altLang="zh-CN" dirty="0"/>
              <a:t>7898</a:t>
            </a:r>
            <a:endParaRPr lang="zh-CN" altLang="en-US" dirty="0"/>
          </a:p>
        </p:txBody>
      </p:sp>
      <p:sp>
        <p:nvSpPr>
          <p:cNvPr id="23" name="TextBox 22"/>
          <p:cNvSpPr txBox="1"/>
          <p:nvPr/>
        </p:nvSpPr>
        <p:spPr>
          <a:xfrm>
            <a:off x="7218022" y="3931823"/>
            <a:ext cx="1044116" cy="369332"/>
          </a:xfrm>
          <a:prstGeom prst="rect">
            <a:avLst/>
          </a:prstGeom>
          <a:noFill/>
        </p:spPr>
        <p:txBody>
          <a:bodyPr wrap="square" rtlCol="0">
            <a:spAutoFit/>
          </a:bodyPr>
          <a:lstStyle/>
          <a:p>
            <a:r>
              <a:rPr lang="en-US" altLang="zh-CN" dirty="0"/>
              <a:t>7898</a:t>
            </a:r>
            <a:endParaRPr lang="zh-CN" altLang="en-US" dirty="0"/>
          </a:p>
        </p:txBody>
      </p:sp>
      <p:cxnSp>
        <p:nvCxnSpPr>
          <p:cNvPr id="24" name="直接箭头连接符 23"/>
          <p:cNvCxnSpPr/>
          <p:nvPr/>
        </p:nvCxnSpPr>
        <p:spPr>
          <a:xfrm>
            <a:off x="2528846" y="3929210"/>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80312" y="4269951"/>
            <a:ext cx="1044116" cy="369332"/>
          </a:xfrm>
          <a:prstGeom prst="rect">
            <a:avLst/>
          </a:prstGeom>
          <a:noFill/>
        </p:spPr>
        <p:txBody>
          <a:bodyPr wrap="square" rtlCol="0">
            <a:spAutoFit/>
          </a:bodyPr>
          <a:lstStyle/>
          <a:p>
            <a:r>
              <a:rPr lang="en-US" altLang="zh-CN" dirty="0"/>
              <a:t>8998</a:t>
            </a:r>
            <a:endParaRPr lang="zh-CN" altLang="en-US" dirty="0"/>
          </a:p>
        </p:txBody>
      </p:sp>
      <p:cxnSp>
        <p:nvCxnSpPr>
          <p:cNvPr id="3" name="直接连接符 2"/>
          <p:cNvCxnSpPr>
            <a:stCxn id="23" idx="1"/>
          </p:cNvCxnSpPr>
          <p:nvPr/>
        </p:nvCxnSpPr>
        <p:spPr>
          <a:xfrm>
            <a:off x="7218022" y="4116489"/>
            <a:ext cx="68434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5B01FBAF-0C85-490B-99CE-179E04F21EDF}"/>
              </a:ext>
            </a:extLst>
          </p:cNvPr>
          <p:cNvSpPr>
            <a:spLocks noGrp="1"/>
          </p:cNvSpPr>
          <p:nvPr>
            <p:ph type="title"/>
          </p:nvPr>
        </p:nvSpPr>
        <p:spPr>
          <a:xfrm>
            <a:off x="7308304" y="229676"/>
            <a:ext cx="1579982" cy="523220"/>
          </a:xfrm>
        </p:spPr>
        <p:txBody>
          <a:bodyPr/>
          <a:lstStyle/>
          <a:p>
            <a:r>
              <a:rPr lang="zh-CN" altLang="en-US" dirty="0"/>
              <a:t>交互</a:t>
            </a:r>
          </a:p>
        </p:txBody>
      </p:sp>
    </p:spTree>
    <p:extLst>
      <p:ext uri="{BB962C8B-B14F-4D97-AF65-F5344CB8AC3E}">
        <p14:creationId xmlns:p14="http://schemas.microsoft.com/office/powerpoint/2010/main" val="220852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6336" y="241484"/>
            <a:ext cx="1224136" cy="523220"/>
          </a:xfrm>
        </p:spPr>
        <p:txBody>
          <a:bodyPr>
            <a:normAutofit/>
          </a:bodyPr>
          <a:lstStyle/>
          <a:p>
            <a:r>
              <a:rPr lang="zh-CN" altLang="en-US" dirty="0"/>
              <a:t>示例</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09" y="836712"/>
            <a:ext cx="8424863" cy="563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32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84168" y="239103"/>
            <a:ext cx="2804118" cy="523220"/>
          </a:xfrm>
        </p:spPr>
        <p:txBody>
          <a:bodyPr>
            <a:noAutofit/>
          </a:bodyPr>
          <a:lstStyle/>
          <a:p>
            <a:r>
              <a:rPr lang="en-US" altLang="zh-CN" b="1" dirty="0">
                <a:cs typeface="Arial Unicode MS" pitchFamily="34" charset="-122"/>
              </a:rPr>
              <a:t>InetAddress</a:t>
            </a:r>
            <a:r>
              <a:rPr lang="zh-CN" altLang="en-US" b="1" dirty="0">
                <a:cs typeface="Arial Unicode MS" pitchFamily="34" charset="-122"/>
              </a:rPr>
              <a:t>类 </a:t>
            </a:r>
          </a:p>
        </p:txBody>
      </p:sp>
      <p:sp>
        <p:nvSpPr>
          <p:cNvPr id="35843" name="Rectangle 3"/>
          <p:cNvSpPr>
            <a:spLocks noGrp="1" noChangeArrowheads="1"/>
          </p:cNvSpPr>
          <p:nvPr>
            <p:ph type="body" idx="4294967295"/>
          </p:nvPr>
        </p:nvSpPr>
        <p:spPr>
          <a:xfrm>
            <a:off x="323528" y="908720"/>
            <a:ext cx="8497887" cy="4392613"/>
          </a:xfrm>
        </p:spPr>
        <p:txBody>
          <a:bodyPr>
            <a:normAutofit/>
          </a:bodyPr>
          <a:lstStyle/>
          <a:p>
            <a:pPr algn="just">
              <a:buClr>
                <a:srgbClr val="C00000"/>
              </a:buClr>
              <a:buFont typeface="Wingdings" panose="05000000000000000000" pitchFamily="2" charset="2"/>
              <a:buChar char="l"/>
            </a:pPr>
            <a:r>
              <a:rPr lang="en-US" altLang="zh-CN" sz="2400" dirty="0">
                <a:ea typeface="宋体" pitchFamily="2" charset="-122"/>
                <a:cs typeface="Arial Unicode MS" pitchFamily="34" charset="-122"/>
              </a:rPr>
              <a:t>Internet</a:t>
            </a:r>
            <a:r>
              <a:rPr lang="zh-CN" altLang="en-US" sz="2400" dirty="0">
                <a:ea typeface="宋体" pitchFamily="2" charset="-122"/>
                <a:cs typeface="Arial Unicode MS" pitchFamily="34" charset="-122"/>
              </a:rPr>
              <a:t>上的主机有两种方式表示地址：</a:t>
            </a:r>
            <a:endParaRPr lang="en-US" altLang="zh-CN" sz="2400" dirty="0">
              <a:ea typeface="宋体" pitchFamily="2" charset="-122"/>
              <a:cs typeface="Arial Unicode MS" pitchFamily="34" charset="-122"/>
            </a:endParaRPr>
          </a:p>
          <a:p>
            <a:pPr lvl="1" algn="just">
              <a:buClr>
                <a:srgbClr val="C00000"/>
              </a:buClr>
              <a:buFont typeface="Wingdings" panose="05000000000000000000" pitchFamily="2" charset="2"/>
              <a:buChar char="l"/>
            </a:pPr>
            <a:r>
              <a:rPr lang="zh-CN" altLang="en-US" dirty="0">
                <a:solidFill>
                  <a:srgbClr val="C00000"/>
                </a:solidFill>
                <a:ea typeface="宋体" pitchFamily="2" charset="-122"/>
                <a:cs typeface="Arial Unicode MS" pitchFamily="34" charset="-122"/>
              </a:rPr>
              <a:t>域名</a:t>
            </a:r>
            <a:r>
              <a:rPr lang="en-US" altLang="zh-CN" dirty="0">
                <a:solidFill>
                  <a:srgbClr val="C00000"/>
                </a:solidFill>
                <a:ea typeface="宋体" pitchFamily="2" charset="-122"/>
                <a:cs typeface="Arial Unicode MS" pitchFamily="34" charset="-122"/>
              </a:rPr>
              <a:t>(</a:t>
            </a:r>
            <a:r>
              <a:rPr lang="en-US" altLang="zh-CN" dirty="0" err="1">
                <a:solidFill>
                  <a:srgbClr val="C00000"/>
                </a:solidFill>
                <a:ea typeface="宋体" pitchFamily="2" charset="-122"/>
                <a:cs typeface="Arial Unicode MS" pitchFamily="34" charset="-122"/>
              </a:rPr>
              <a:t>hostName</a:t>
            </a:r>
            <a:r>
              <a:rPr lang="en-US" altLang="zh-CN" dirty="0">
                <a:solidFill>
                  <a:srgbClr val="C00000"/>
                </a:solidFill>
                <a:ea typeface="宋体" pitchFamily="2" charset="-122"/>
                <a:cs typeface="Arial Unicode MS" pitchFamily="34" charset="-122"/>
              </a:rPr>
              <a:t>)</a:t>
            </a:r>
            <a:r>
              <a:rPr lang="zh-CN" altLang="en-US" dirty="0">
                <a:solidFill>
                  <a:srgbClr val="C00000"/>
                </a:solidFill>
                <a:ea typeface="宋体" pitchFamily="2" charset="-122"/>
                <a:cs typeface="Arial Unicode MS" pitchFamily="34" charset="-122"/>
              </a:rPr>
              <a:t>：</a:t>
            </a:r>
            <a:r>
              <a:rPr lang="en-US" altLang="zh-CN" dirty="0">
                <a:ea typeface="宋体" pitchFamily="2" charset="-122"/>
                <a:cs typeface="Arial Unicode MS" pitchFamily="34" charset="-122"/>
              </a:rPr>
              <a:t>www.bangetc.com</a:t>
            </a:r>
          </a:p>
          <a:p>
            <a:pPr lvl="1" algn="just">
              <a:buClr>
                <a:srgbClr val="C00000"/>
              </a:buClr>
              <a:buFont typeface="Wingdings" panose="05000000000000000000" pitchFamily="2" charset="2"/>
              <a:buChar char="l"/>
            </a:pPr>
            <a:r>
              <a:rPr lang="en-US" altLang="zh-CN" dirty="0">
                <a:solidFill>
                  <a:srgbClr val="C00000"/>
                </a:solidFill>
                <a:ea typeface="宋体" pitchFamily="2" charset="-122"/>
                <a:cs typeface="Arial Unicode MS" pitchFamily="34" charset="-122"/>
              </a:rPr>
              <a:t>IP </a:t>
            </a:r>
            <a:r>
              <a:rPr lang="zh-CN" altLang="en-US" dirty="0">
                <a:solidFill>
                  <a:srgbClr val="C00000"/>
                </a:solidFill>
                <a:ea typeface="宋体" pitchFamily="2" charset="-122"/>
                <a:cs typeface="Arial Unicode MS" pitchFamily="34" charset="-122"/>
              </a:rPr>
              <a:t>地址</a:t>
            </a:r>
            <a:r>
              <a:rPr lang="en-US" altLang="zh-CN" dirty="0">
                <a:solidFill>
                  <a:srgbClr val="C00000"/>
                </a:solidFill>
                <a:ea typeface="宋体" pitchFamily="2" charset="-122"/>
                <a:cs typeface="Arial Unicode MS" pitchFamily="34" charset="-122"/>
              </a:rPr>
              <a:t>(</a:t>
            </a:r>
            <a:r>
              <a:rPr lang="en-US" altLang="zh-CN" dirty="0" err="1">
                <a:solidFill>
                  <a:srgbClr val="C00000"/>
                </a:solidFill>
                <a:ea typeface="宋体" pitchFamily="2" charset="-122"/>
                <a:cs typeface="Arial Unicode MS" pitchFamily="34" charset="-122"/>
              </a:rPr>
              <a:t>hostAddress</a:t>
            </a:r>
            <a:r>
              <a:rPr lang="en-US" altLang="zh-CN" dirty="0">
                <a:solidFill>
                  <a:srgbClr val="C00000"/>
                </a:solidFill>
                <a:ea typeface="宋体" pitchFamily="2" charset="-122"/>
                <a:cs typeface="Arial Unicode MS" pitchFamily="34" charset="-122"/>
              </a:rPr>
              <a:t>)</a:t>
            </a:r>
            <a:r>
              <a:rPr lang="zh-CN" altLang="en-US" dirty="0">
                <a:solidFill>
                  <a:srgbClr val="C00000"/>
                </a:solidFill>
                <a:ea typeface="宋体" pitchFamily="2" charset="-122"/>
                <a:cs typeface="Arial Unicode MS" pitchFamily="34" charset="-122"/>
              </a:rPr>
              <a:t>：</a:t>
            </a:r>
            <a:r>
              <a:rPr lang="en-US" altLang="zh-CN" dirty="0">
                <a:ea typeface="宋体" pitchFamily="2" charset="-122"/>
                <a:cs typeface="Arial Unicode MS" pitchFamily="34" charset="-122"/>
              </a:rPr>
              <a:t>202.108.35.210</a:t>
            </a:r>
          </a:p>
          <a:p>
            <a:pPr algn="just">
              <a:buClr>
                <a:srgbClr val="C00000"/>
              </a:buClr>
              <a:buFont typeface="Wingdings" panose="05000000000000000000" pitchFamily="2" charset="2"/>
              <a:buChar char="l"/>
            </a:pPr>
            <a:r>
              <a:rPr lang="en-US" altLang="zh-CN" sz="2400" dirty="0">
                <a:ea typeface="宋体" pitchFamily="2" charset="-122"/>
                <a:cs typeface="Arial Unicode MS" pitchFamily="34" charset="-122"/>
              </a:rPr>
              <a:t>InetAddress</a:t>
            </a:r>
            <a:r>
              <a:rPr lang="zh-CN" altLang="en-US" sz="2400" dirty="0">
                <a:ea typeface="宋体" pitchFamily="2" charset="-122"/>
                <a:cs typeface="Arial Unicode MS" pitchFamily="34" charset="-122"/>
              </a:rPr>
              <a:t>类主要表示</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地址，两个子类：</a:t>
            </a:r>
            <a:r>
              <a:rPr lang="en-US" altLang="zh-CN" sz="2400" dirty="0">
                <a:ea typeface="宋体" pitchFamily="2" charset="-122"/>
                <a:cs typeface="Arial Unicode MS" pitchFamily="34" charset="-122"/>
              </a:rPr>
              <a:t>Inet4Address</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Inet6Address</a:t>
            </a:r>
            <a:r>
              <a:rPr lang="zh-CN" altLang="en-US" sz="2400" dirty="0">
                <a:ea typeface="宋体" pitchFamily="2" charset="-122"/>
                <a:cs typeface="Arial Unicode MS" pitchFamily="34" charset="-122"/>
              </a:rPr>
              <a:t>。</a:t>
            </a:r>
            <a:endParaRPr lang="en-US" altLang="zh-CN" sz="2400" dirty="0">
              <a:ea typeface="宋体" pitchFamily="2" charset="-122"/>
              <a:cs typeface="Arial Unicode MS" pitchFamily="34" charset="-122"/>
            </a:endParaRPr>
          </a:p>
          <a:p>
            <a:pPr algn="just">
              <a:buClr>
                <a:srgbClr val="C00000"/>
              </a:buClr>
              <a:buFont typeface="Wingdings" panose="05000000000000000000" pitchFamily="2" charset="2"/>
              <a:buChar char="l"/>
            </a:pPr>
            <a:r>
              <a:rPr lang="en-US" altLang="zh-CN" sz="2400" dirty="0">
                <a:ea typeface="宋体" pitchFamily="2" charset="-122"/>
                <a:cs typeface="Arial Unicode MS" pitchFamily="34" charset="-122"/>
              </a:rPr>
              <a:t>InetAddress </a:t>
            </a:r>
            <a:r>
              <a:rPr lang="zh-CN" altLang="en-US" sz="2400" dirty="0">
                <a:ea typeface="宋体" pitchFamily="2" charset="-122"/>
                <a:cs typeface="Arial Unicode MS" pitchFamily="34" charset="-122"/>
              </a:rPr>
              <a:t>类对象含有一个 </a:t>
            </a:r>
            <a:r>
              <a:rPr lang="en-US" altLang="zh-CN" sz="2400" dirty="0">
                <a:ea typeface="宋体" pitchFamily="2" charset="-122"/>
                <a:cs typeface="Arial Unicode MS" pitchFamily="34" charset="-122"/>
              </a:rPr>
              <a:t>Internet </a:t>
            </a:r>
            <a:r>
              <a:rPr lang="zh-CN" altLang="en-US" sz="2400" dirty="0">
                <a:ea typeface="宋体" pitchFamily="2" charset="-122"/>
                <a:cs typeface="Arial Unicode MS" pitchFamily="34" charset="-122"/>
              </a:rPr>
              <a:t>主机地址的域名和</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a:t>
            </a:r>
            <a:r>
              <a:rPr lang="en-US" altLang="zh-CN" sz="2400" dirty="0">
                <a:ea typeface="宋体" pitchFamily="2" charset="-122"/>
                <a:cs typeface="Arial Unicode MS" pitchFamily="34" charset="-122"/>
              </a:rPr>
              <a:t>www.bangwyl.com </a:t>
            </a:r>
            <a:r>
              <a:rPr lang="zh-CN" altLang="en-US" sz="2400" dirty="0">
                <a:ea typeface="宋体" pitchFamily="2" charset="-122"/>
                <a:cs typeface="Arial Unicode MS" pitchFamily="34" charset="-122"/>
              </a:rPr>
              <a:t>和 </a:t>
            </a:r>
            <a:r>
              <a:rPr lang="en-US" altLang="zh-CN" sz="2400" dirty="0">
                <a:ea typeface="宋体" pitchFamily="2" charset="-122"/>
                <a:cs typeface="Arial Unicode MS" pitchFamily="34" charset="-122"/>
              </a:rPr>
              <a:t>202.108.35.210</a:t>
            </a:r>
            <a:r>
              <a:rPr lang="zh-CN" altLang="en-US" sz="2400" dirty="0">
                <a:ea typeface="宋体" pitchFamily="2" charset="-122"/>
                <a:cs typeface="Arial Unicode MS" pitchFamily="34" charset="-122"/>
              </a:rPr>
              <a:t>。</a:t>
            </a:r>
          </a:p>
          <a:p>
            <a:pPr>
              <a:buClr>
                <a:srgbClr val="C00000"/>
              </a:buClr>
              <a:buFont typeface="Wingdings" panose="05000000000000000000" pitchFamily="2" charset="2"/>
              <a:buChar char="l"/>
            </a:pPr>
            <a:r>
              <a:rPr lang="zh-CN" altLang="en-US" sz="2400" dirty="0">
                <a:ea typeface="宋体" pitchFamily="2" charset="-122"/>
                <a:cs typeface="Arial Unicode MS" pitchFamily="34" charset="-122"/>
              </a:rPr>
              <a:t>域名容易记忆，当在连接网络时输入一个主机的域名后，域名服务器（</a:t>
            </a:r>
            <a:r>
              <a:rPr lang="en-US" altLang="zh-CN" sz="2400" dirty="0">
                <a:ea typeface="宋体" pitchFamily="2" charset="-122"/>
                <a:cs typeface="Arial Unicode MS" pitchFamily="34" charset="-122"/>
              </a:rPr>
              <a:t>DNS</a:t>
            </a:r>
            <a:r>
              <a:rPr lang="zh-CN" altLang="en-US" sz="2400" dirty="0">
                <a:ea typeface="宋体" pitchFamily="2" charset="-122"/>
                <a:cs typeface="Arial Unicode MS" pitchFamily="34" charset="-122"/>
              </a:rPr>
              <a:t>）负责将域名转化成</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地址，这样才能和主机建立连接。 </a:t>
            </a:r>
            <a:r>
              <a:rPr lang="en-US" altLang="zh-CN" sz="2400" b="1" dirty="0">
                <a:solidFill>
                  <a:srgbClr val="0000FF"/>
                </a:solidFill>
                <a:ea typeface="宋体" pitchFamily="2" charset="-122"/>
                <a:cs typeface="Arial Unicode MS" pitchFamily="34" charset="-122"/>
              </a:rPr>
              <a:t>-------</a:t>
            </a:r>
            <a:r>
              <a:rPr lang="zh-CN" altLang="en-US" sz="2400" b="1" dirty="0">
                <a:solidFill>
                  <a:srgbClr val="0000FF"/>
                </a:solidFill>
                <a:ea typeface="宋体" pitchFamily="2" charset="-122"/>
                <a:cs typeface="Arial Unicode MS" pitchFamily="34" charset="-122"/>
              </a:rPr>
              <a:t>域名解析</a:t>
            </a:r>
          </a:p>
        </p:txBody>
      </p:sp>
    </p:spTree>
    <p:extLst>
      <p:ext uri="{BB962C8B-B14F-4D97-AF65-F5344CB8AC3E}">
        <p14:creationId xmlns:p14="http://schemas.microsoft.com/office/powerpoint/2010/main" val="2367228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124744"/>
            <a:ext cx="3528392"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17368" y="1124744"/>
            <a:ext cx="2448272" cy="133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436096" y="764704"/>
            <a:ext cx="1440160" cy="369332"/>
          </a:xfrm>
          <a:prstGeom prst="rect">
            <a:avLst/>
          </a:prstGeom>
          <a:noFill/>
        </p:spPr>
        <p:txBody>
          <a:bodyPr wrap="square" rtlCol="0">
            <a:spAutoFit/>
          </a:bodyPr>
          <a:lstStyle/>
          <a:p>
            <a:r>
              <a:rPr lang="en-US" altLang="zh-CN" b="1" dirty="0"/>
              <a:t>DNS</a:t>
            </a:r>
            <a:endParaRPr lang="zh-CN" altLang="en-US" b="1" dirty="0"/>
          </a:p>
        </p:txBody>
      </p:sp>
      <p:sp>
        <p:nvSpPr>
          <p:cNvPr id="8" name="TextBox 7"/>
          <p:cNvSpPr txBox="1"/>
          <p:nvPr/>
        </p:nvSpPr>
        <p:spPr>
          <a:xfrm>
            <a:off x="5220072" y="1402296"/>
            <a:ext cx="1872208" cy="369332"/>
          </a:xfrm>
          <a:prstGeom prst="rect">
            <a:avLst/>
          </a:prstGeom>
          <a:noFill/>
        </p:spPr>
        <p:txBody>
          <a:bodyPr wrap="square" rtlCol="0">
            <a:spAutoFit/>
          </a:bodyPr>
          <a:lstStyle/>
          <a:p>
            <a:r>
              <a:rPr lang="en-US" altLang="zh-CN" dirty="0"/>
              <a:t>42.121.6.2</a:t>
            </a:r>
            <a:endParaRPr lang="zh-CN" altLang="en-US" dirty="0"/>
          </a:p>
        </p:txBody>
      </p:sp>
      <p:cxnSp>
        <p:nvCxnSpPr>
          <p:cNvPr id="10" name="直接箭头连接符 9"/>
          <p:cNvCxnSpPr/>
          <p:nvPr/>
        </p:nvCxnSpPr>
        <p:spPr>
          <a:xfrm>
            <a:off x="3894896" y="1548932"/>
            <a:ext cx="112247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1"/>
          </p:cNvCxnSpPr>
          <p:nvPr/>
        </p:nvCxnSpPr>
        <p:spPr>
          <a:xfrm flipH="1">
            <a:off x="3131840" y="1790818"/>
            <a:ext cx="1885528" cy="7740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75344" y="2456892"/>
            <a:ext cx="1440160" cy="369332"/>
          </a:xfrm>
          <a:prstGeom prst="rect">
            <a:avLst/>
          </a:prstGeom>
          <a:noFill/>
        </p:spPr>
        <p:txBody>
          <a:bodyPr wrap="square" rtlCol="0">
            <a:spAutoFit/>
          </a:bodyPr>
          <a:lstStyle/>
          <a:p>
            <a:r>
              <a:rPr lang="en-US" altLang="zh-CN" dirty="0"/>
              <a:t>42.121.6.2</a:t>
            </a:r>
            <a:endParaRPr lang="zh-CN" altLang="en-US" dirty="0"/>
          </a:p>
        </p:txBody>
      </p:sp>
      <p:cxnSp>
        <p:nvCxnSpPr>
          <p:cNvPr id="16" name="直接箭头连接符 15"/>
          <p:cNvCxnSpPr/>
          <p:nvPr/>
        </p:nvCxnSpPr>
        <p:spPr>
          <a:xfrm>
            <a:off x="2987824" y="2826224"/>
            <a:ext cx="1872208" cy="9628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1332" y="3234904"/>
            <a:ext cx="2304256" cy="369332"/>
          </a:xfrm>
          <a:prstGeom prst="rect">
            <a:avLst/>
          </a:prstGeom>
          <a:noFill/>
        </p:spPr>
        <p:txBody>
          <a:bodyPr wrap="square" rtlCol="0">
            <a:spAutoFit/>
          </a:bodyPr>
          <a:lstStyle/>
          <a:p>
            <a:r>
              <a:rPr lang="zh-CN" altLang="en-US" b="1" dirty="0">
                <a:latin typeface="宋体" pitchFamily="2" charset="-122"/>
                <a:ea typeface="宋体" pitchFamily="2" charset="-122"/>
              </a:rPr>
              <a:t>网络服务器</a:t>
            </a:r>
          </a:p>
        </p:txBody>
      </p:sp>
      <p:cxnSp>
        <p:nvCxnSpPr>
          <p:cNvPr id="19" name="直接箭头连接符 18"/>
          <p:cNvCxnSpPr/>
          <p:nvPr/>
        </p:nvCxnSpPr>
        <p:spPr>
          <a:xfrm>
            <a:off x="1691680" y="3195556"/>
            <a:ext cx="0" cy="6082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83568" y="4005064"/>
            <a:ext cx="2808312"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830816" y="4302242"/>
            <a:ext cx="2484688" cy="646331"/>
          </a:xfrm>
          <a:prstGeom prst="rect">
            <a:avLst/>
          </a:prstGeom>
          <a:noFill/>
        </p:spPr>
        <p:txBody>
          <a:bodyPr wrap="square" rtlCol="0">
            <a:spAutoFit/>
          </a:bodyPr>
          <a:lstStyle/>
          <a:p>
            <a:r>
              <a:rPr lang="en-US" altLang="zh-CN" dirty="0"/>
              <a:t>C:\Windows\System32\drivers\etc\hosts</a:t>
            </a:r>
            <a:endParaRPr lang="zh-CN" altLang="en-US" dirty="0"/>
          </a:p>
        </p:txBody>
      </p:sp>
      <p:sp>
        <p:nvSpPr>
          <p:cNvPr id="22" name="TextBox 21"/>
          <p:cNvSpPr txBox="1"/>
          <p:nvPr/>
        </p:nvSpPr>
        <p:spPr>
          <a:xfrm>
            <a:off x="395536" y="5301208"/>
            <a:ext cx="4060596" cy="1015663"/>
          </a:xfrm>
          <a:prstGeom prst="rect">
            <a:avLst/>
          </a:prstGeom>
          <a:noFill/>
        </p:spPr>
        <p:txBody>
          <a:bodyPr wrap="square" rtlCol="0">
            <a:spAutoFit/>
          </a:bodyPr>
          <a:lstStyle/>
          <a:p>
            <a:r>
              <a:rPr lang="zh-CN" altLang="en-US" sz="2000" dirty="0">
                <a:ea typeface="宋体" pitchFamily="2" charset="-122"/>
              </a:rPr>
              <a:t>先找本机</a:t>
            </a:r>
            <a:r>
              <a:rPr lang="en-US" altLang="zh-CN" sz="2000" dirty="0">
                <a:ea typeface="宋体" pitchFamily="2" charset="-122"/>
              </a:rPr>
              <a:t>hosts</a:t>
            </a:r>
            <a:r>
              <a:rPr lang="zh-CN" altLang="en-US" sz="2000" dirty="0">
                <a:ea typeface="宋体" pitchFamily="2" charset="-122"/>
              </a:rPr>
              <a:t>，是否有输入的域名地址，没有的话，再通过</a:t>
            </a:r>
            <a:r>
              <a:rPr lang="en-US" altLang="zh-CN" sz="2000" dirty="0">
                <a:ea typeface="宋体" pitchFamily="2" charset="-122"/>
              </a:rPr>
              <a:t>DNS</a:t>
            </a:r>
            <a:r>
              <a:rPr lang="zh-CN" altLang="en-US" sz="2000" dirty="0">
                <a:ea typeface="宋体" pitchFamily="2" charset="-122"/>
              </a:rPr>
              <a:t>服务器，找主机。</a:t>
            </a:r>
          </a:p>
        </p:txBody>
      </p:sp>
      <p:sp>
        <p:nvSpPr>
          <p:cNvPr id="23" name="TextBox 22"/>
          <p:cNvSpPr txBox="1"/>
          <p:nvPr/>
        </p:nvSpPr>
        <p:spPr>
          <a:xfrm>
            <a:off x="611560" y="1340768"/>
            <a:ext cx="3240360" cy="369332"/>
          </a:xfrm>
          <a:prstGeom prst="rect">
            <a:avLst/>
          </a:prstGeom>
          <a:noFill/>
          <a:ln>
            <a:solidFill>
              <a:schemeClr val="accent1"/>
            </a:solidFill>
          </a:ln>
        </p:spPr>
        <p:txBody>
          <a:bodyPr wrap="square" rtlCol="0">
            <a:spAutoFit/>
          </a:bodyPr>
          <a:lstStyle/>
          <a:p>
            <a:r>
              <a:rPr lang="en-US" altLang="zh-CN" dirty="0"/>
              <a:t>www.baidu.com</a:t>
            </a:r>
            <a:endParaRPr lang="zh-CN" altLang="en-US" dirty="0"/>
          </a:p>
        </p:txBody>
      </p:sp>
      <p:pic>
        <p:nvPicPr>
          <p:cNvPr id="2" name="Picture 2"/>
          <p:cNvPicPr>
            <a:picLocks noChangeAspect="1" noChangeArrowheads="1"/>
          </p:cNvPicPr>
          <p:nvPr/>
        </p:nvPicPr>
        <p:blipFill>
          <a:blip r:embed="rId2" cstate="print"/>
          <a:srcRect/>
          <a:stretch>
            <a:fillRect/>
          </a:stretch>
        </p:blipFill>
        <p:spPr bwMode="auto">
          <a:xfrm>
            <a:off x="5004048" y="3717032"/>
            <a:ext cx="3724414" cy="2232248"/>
          </a:xfrm>
          <a:prstGeom prst="rect">
            <a:avLst/>
          </a:prstGeom>
          <a:noFill/>
          <a:ln w="9525">
            <a:noFill/>
            <a:miter lim="800000"/>
            <a:headEnd/>
            <a:tailEnd/>
          </a:ln>
        </p:spPr>
      </p:pic>
      <p:sp>
        <p:nvSpPr>
          <p:cNvPr id="3" name="标题 2">
            <a:extLst>
              <a:ext uri="{FF2B5EF4-FFF2-40B4-BE49-F238E27FC236}">
                <a16:creationId xmlns:a16="http://schemas.microsoft.com/office/drawing/2014/main" id="{32FCD946-0E81-44CD-BDDE-5F6EF927BE3F}"/>
              </a:ext>
            </a:extLst>
          </p:cNvPr>
          <p:cNvSpPr>
            <a:spLocks noGrp="1"/>
          </p:cNvSpPr>
          <p:nvPr>
            <p:ph type="title"/>
          </p:nvPr>
        </p:nvSpPr>
        <p:spPr/>
        <p:txBody>
          <a:bodyPr/>
          <a:lstStyle/>
          <a:p>
            <a:r>
              <a:rPr lang="zh-CN" altLang="en-US" dirty="0"/>
              <a:t>请求过程</a:t>
            </a:r>
          </a:p>
        </p:txBody>
      </p:sp>
    </p:spTree>
    <p:extLst>
      <p:ext uri="{BB962C8B-B14F-4D97-AF65-F5344CB8AC3E}">
        <p14:creationId xmlns:p14="http://schemas.microsoft.com/office/powerpoint/2010/main" val="424024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228184" y="239103"/>
            <a:ext cx="2660102" cy="523220"/>
          </a:xfrm>
        </p:spPr>
        <p:txBody>
          <a:bodyPr>
            <a:noAutofit/>
          </a:bodyPr>
          <a:lstStyle/>
          <a:p>
            <a:r>
              <a:rPr lang="en-US" altLang="zh-CN" b="1" dirty="0" err="1"/>
              <a:t>InetAdress</a:t>
            </a:r>
            <a:r>
              <a:rPr lang="zh-CN" altLang="en-US" b="1" dirty="0"/>
              <a:t>类</a:t>
            </a:r>
          </a:p>
        </p:txBody>
      </p:sp>
      <p:sp>
        <p:nvSpPr>
          <p:cNvPr id="2" name="内容占位符 1"/>
          <p:cNvSpPr>
            <a:spLocks noGrp="1"/>
          </p:cNvSpPr>
          <p:nvPr>
            <p:ph idx="4294967295"/>
          </p:nvPr>
        </p:nvSpPr>
        <p:spPr>
          <a:xfrm>
            <a:off x="446856" y="764704"/>
            <a:ext cx="8229600" cy="4525963"/>
          </a:xfrm>
        </p:spPr>
        <p:txBody>
          <a:bodyPr>
            <a:normAutofit/>
          </a:bodyPr>
          <a:lstStyle/>
          <a:p>
            <a:pPr>
              <a:buClr>
                <a:srgbClr val="C00000"/>
              </a:buClr>
              <a:buFont typeface="Wingdings" panose="05000000000000000000" pitchFamily="2" charset="2"/>
              <a:buChar char="l"/>
            </a:pPr>
            <a:r>
              <a:rPr lang="en-US" altLang="zh-CN" sz="2400" dirty="0">
                <a:ea typeface="宋体" pitchFamily="2" charset="-122"/>
              </a:rPr>
              <a:t>InetAddress</a:t>
            </a:r>
            <a:r>
              <a:rPr lang="zh-CN" altLang="en-US" sz="2400" dirty="0">
                <a:ea typeface="宋体" pitchFamily="2" charset="-122"/>
              </a:rPr>
              <a:t>类没有提供公共的构造器，而是提供了如下两个静态方法来获取</a:t>
            </a:r>
            <a:r>
              <a:rPr lang="en-US" altLang="zh-CN" sz="2400" dirty="0">
                <a:ea typeface="宋体" pitchFamily="2" charset="-122"/>
              </a:rPr>
              <a:t>InetAddress</a:t>
            </a:r>
            <a:r>
              <a:rPr lang="zh-CN" altLang="en-US" sz="2400" dirty="0">
                <a:ea typeface="宋体" pitchFamily="2" charset="-122"/>
              </a:rPr>
              <a:t>实例</a:t>
            </a:r>
            <a:endParaRPr lang="en-US" altLang="zh-CN" sz="2400" dirty="0">
              <a:ea typeface="宋体" pitchFamily="2" charset="-122"/>
            </a:endParaRPr>
          </a:p>
          <a:p>
            <a:pPr>
              <a:buClr>
                <a:srgbClr val="C00000"/>
              </a:buClr>
              <a:buFont typeface="Wingdings" panose="05000000000000000000" pitchFamily="2" charset="2"/>
              <a:buChar char="l"/>
            </a:pPr>
            <a:endParaRPr lang="en-US" altLang="zh-CN" sz="2400" dirty="0">
              <a:ea typeface="宋体" pitchFamily="2" charset="-122"/>
            </a:endParaRPr>
          </a:p>
          <a:p>
            <a:pPr>
              <a:buClr>
                <a:srgbClr val="C00000"/>
              </a:buClr>
              <a:buFont typeface="Wingdings" panose="05000000000000000000" pitchFamily="2" charset="2"/>
              <a:buChar char="l"/>
            </a:pPr>
            <a:endParaRPr lang="en-US" altLang="zh-CN" sz="2400" dirty="0">
              <a:ea typeface="宋体" pitchFamily="2" charset="-122"/>
            </a:endParaRPr>
          </a:p>
          <a:p>
            <a:pPr>
              <a:buClr>
                <a:srgbClr val="C00000"/>
              </a:buClr>
              <a:buFont typeface="Wingdings" panose="05000000000000000000" pitchFamily="2" charset="2"/>
              <a:buChar char="l"/>
            </a:pPr>
            <a:endParaRPr lang="en-US" altLang="zh-CN" sz="2400" dirty="0">
              <a:ea typeface="宋体" pitchFamily="2" charset="-122"/>
            </a:endParaRPr>
          </a:p>
          <a:p>
            <a:pPr>
              <a:buClr>
                <a:srgbClr val="C00000"/>
              </a:buClr>
              <a:buFont typeface="Wingdings" panose="05000000000000000000" pitchFamily="2" charset="2"/>
              <a:buChar char="l"/>
            </a:pPr>
            <a:r>
              <a:rPr lang="en-US" altLang="zh-CN" sz="2400" dirty="0">
                <a:ea typeface="宋体" pitchFamily="2" charset="-122"/>
              </a:rPr>
              <a:t>InetAddress</a:t>
            </a:r>
            <a:r>
              <a:rPr lang="zh-CN" altLang="en-US" sz="2400" dirty="0">
                <a:ea typeface="宋体" pitchFamily="2" charset="-122"/>
              </a:rPr>
              <a:t>提供了如下几个常用的方法</a:t>
            </a:r>
            <a:endParaRPr lang="en-US" altLang="zh-CN" sz="2400" dirty="0">
              <a:ea typeface="宋体" pitchFamily="2" charset="-122"/>
            </a:endParaRPr>
          </a:p>
          <a:p>
            <a:pPr>
              <a:buClr>
                <a:srgbClr val="C00000"/>
              </a:buClr>
              <a:buFont typeface="Wingdings" panose="05000000000000000000" pitchFamily="2" charset="2"/>
              <a:buChar char="l"/>
            </a:pPr>
            <a:endParaRPr lang="en-US" altLang="zh-CN" sz="2400" dirty="0">
              <a:ea typeface="宋体" pitchFamily="2" charset="-122"/>
            </a:endParaRPr>
          </a:p>
          <a:p>
            <a:pPr>
              <a:buClr>
                <a:srgbClr val="C00000"/>
              </a:buClr>
              <a:buFont typeface="Wingdings" panose="05000000000000000000" pitchFamily="2" charset="2"/>
              <a:buChar char="l"/>
            </a:pPr>
            <a:r>
              <a:rPr lang="en-US" altLang="zh-CN" sz="2400" dirty="0">
                <a:ea typeface="宋体" pitchFamily="2" charset="-122"/>
              </a:rPr>
              <a:t>     </a:t>
            </a:r>
            <a:endParaRPr lang="zh-CN" altLang="en-US" sz="2400" dirty="0">
              <a:ea typeface="宋体" pitchFamily="2" charset="-122"/>
            </a:endParaRP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5018" y="2274260"/>
            <a:ext cx="7198528" cy="535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1864" y="1556792"/>
            <a:ext cx="7558568" cy="532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335" y="3356992"/>
            <a:ext cx="5760640" cy="1453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2685" y="4869160"/>
            <a:ext cx="4752528" cy="547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8100" y="5517232"/>
            <a:ext cx="4752528" cy="49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54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0638" y="1340768"/>
            <a:ext cx="828354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4"/>
          <p:cNvSpPr>
            <a:spLocks noGrp="1"/>
          </p:cNvSpPr>
          <p:nvPr>
            <p:ph type="title"/>
          </p:nvPr>
        </p:nvSpPr>
        <p:spPr>
          <a:xfrm>
            <a:off x="5580112" y="239103"/>
            <a:ext cx="3308174" cy="523220"/>
          </a:xfrm>
        </p:spPr>
        <p:txBody>
          <a:bodyPr>
            <a:normAutofit fontScale="90000"/>
          </a:bodyPr>
          <a:lstStyle/>
          <a:p>
            <a:r>
              <a:rPr lang="en-US" altLang="zh-CN" b="1" dirty="0">
                <a:cs typeface="Arial Unicode MS" pitchFamily="34" charset="-122"/>
              </a:rPr>
              <a:t>InetAdress </a:t>
            </a:r>
            <a:r>
              <a:rPr lang="zh-CN" altLang="en-US" b="1" dirty="0">
                <a:cs typeface="Arial Unicode MS" pitchFamily="34" charset="-122"/>
              </a:rPr>
              <a:t>代码示例</a:t>
            </a:r>
            <a:endParaRPr lang="zh-CN" altLang="en-US" dirty="0"/>
          </a:p>
        </p:txBody>
      </p:sp>
    </p:spTree>
    <p:extLst>
      <p:ext uri="{BB962C8B-B14F-4D97-AF65-F5344CB8AC3E}">
        <p14:creationId xmlns:p14="http://schemas.microsoft.com/office/powerpoint/2010/main" val="1766900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860032" y="239103"/>
            <a:ext cx="4028254" cy="523220"/>
          </a:xfrm>
        </p:spPr>
        <p:txBody>
          <a:bodyPr>
            <a:normAutofit fontScale="90000"/>
          </a:bodyPr>
          <a:lstStyle/>
          <a:p>
            <a:r>
              <a:rPr lang="zh-CN" altLang="en-US" b="1" dirty="0"/>
              <a:t>通讯要素</a:t>
            </a:r>
            <a:r>
              <a:rPr lang="en-US" altLang="zh-CN" b="1" dirty="0"/>
              <a:t>2</a:t>
            </a:r>
            <a:r>
              <a:rPr lang="zh-CN" altLang="en-US" b="1" dirty="0"/>
              <a:t>：网络通信协议</a:t>
            </a:r>
            <a:endParaRPr lang="en-US" altLang="zh-CN" b="1" dirty="0"/>
          </a:p>
        </p:txBody>
      </p:sp>
      <p:sp>
        <p:nvSpPr>
          <p:cNvPr id="3" name="TextBox 2"/>
          <p:cNvSpPr txBox="1"/>
          <p:nvPr/>
        </p:nvSpPr>
        <p:spPr>
          <a:xfrm>
            <a:off x="611560" y="908720"/>
            <a:ext cx="7920880" cy="4093428"/>
          </a:xfrm>
          <a:prstGeom prst="rect">
            <a:avLst/>
          </a:prstGeom>
          <a:noFill/>
        </p:spPr>
        <p:txBody>
          <a:bodyPr wrap="square" rtlCol="0">
            <a:spAutoFit/>
          </a:bodyPr>
          <a:lstStyle/>
          <a:p>
            <a:pPr marL="342900" indent="-342900">
              <a:buClr>
                <a:srgbClr val="C00000"/>
              </a:buClr>
              <a:buFont typeface="Wingdings" panose="05000000000000000000" pitchFamily="2" charset="2"/>
              <a:buChar char="l"/>
            </a:pPr>
            <a:r>
              <a:rPr lang="zh-CN" altLang="en-US" sz="2400" b="1" dirty="0">
                <a:latin typeface="宋体" pitchFamily="2" charset="-122"/>
                <a:ea typeface="宋体" pitchFamily="2" charset="-122"/>
              </a:rPr>
              <a:t>网络通信协议</a:t>
            </a:r>
            <a:endParaRPr lang="en-US" altLang="zh-CN" sz="2400" b="1" dirty="0">
              <a:latin typeface="宋体" pitchFamily="2" charset="-122"/>
              <a:ea typeface="宋体" pitchFamily="2" charset="-122"/>
            </a:endParaRPr>
          </a:p>
          <a:p>
            <a:pPr marL="342900" indent="-342900">
              <a:buClr>
                <a:srgbClr val="C00000"/>
              </a:buClr>
              <a:buFont typeface="Wingdings" panose="05000000000000000000" pitchFamily="2" charset="2"/>
              <a:buChar char="l"/>
            </a:pPr>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计算机网络中实现通信必须有一些约定，即通信协议，对速率、传输代码、代码结构、传输控制步骤、出错控制等制定标准。</a:t>
            </a:r>
            <a:endParaRPr lang="en-US" altLang="zh-CN" sz="2400" dirty="0">
              <a:latin typeface="宋体" pitchFamily="2" charset="-122"/>
              <a:ea typeface="宋体" pitchFamily="2" charset="-122"/>
            </a:endParaRPr>
          </a:p>
          <a:p>
            <a:pPr marL="342900" indent="-342900">
              <a:spcBef>
                <a:spcPts val="2400"/>
              </a:spcBef>
              <a:buClr>
                <a:srgbClr val="C00000"/>
              </a:buClr>
              <a:buFont typeface="Wingdings" panose="05000000000000000000" pitchFamily="2" charset="2"/>
              <a:buChar char="l"/>
            </a:pPr>
            <a:r>
              <a:rPr lang="zh-CN" altLang="en-US" sz="2400" b="1" dirty="0">
                <a:latin typeface="宋体" pitchFamily="2" charset="-122"/>
                <a:ea typeface="宋体" pitchFamily="2" charset="-122"/>
              </a:rPr>
              <a:t>通信协议分层的思想</a:t>
            </a:r>
            <a:endParaRPr lang="en-US" altLang="zh-CN" sz="2400" b="1" dirty="0">
              <a:latin typeface="宋体" pitchFamily="2" charset="-122"/>
              <a:ea typeface="宋体" pitchFamily="2" charset="-122"/>
            </a:endParaRPr>
          </a:p>
          <a:p>
            <a:pPr marL="342900" indent="-342900">
              <a:buClr>
                <a:srgbClr val="C00000"/>
              </a:buClr>
              <a:buFont typeface="Wingdings" panose="05000000000000000000" pitchFamily="2" charset="2"/>
              <a:buChar char="l"/>
            </a:pPr>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由于结点之间联系很复杂，在制定协议时，把复杂成份分解成一些简单的成份，再将它们复合起来。最常用的复合方式是层次方式，即同层间可以通信、上一层可以调用下一层，而与再下一层不发生关系。各层互不影响，利于系统的开发和扩展。</a:t>
            </a:r>
          </a:p>
        </p:txBody>
      </p:sp>
    </p:spTree>
    <p:extLst>
      <p:ext uri="{BB962C8B-B14F-4D97-AF65-F5344CB8AC3E}">
        <p14:creationId xmlns:p14="http://schemas.microsoft.com/office/powerpoint/2010/main" val="4196395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altLang="zh-CN" b="1" dirty="0">
                <a:cs typeface="Arial Unicode MS" pitchFamily="34" charset="-122"/>
              </a:rPr>
              <a:t>TCP/IP</a:t>
            </a:r>
            <a:r>
              <a:rPr lang="zh-CN" altLang="en-US" b="1" dirty="0">
                <a:cs typeface="Arial Unicode MS" pitchFamily="34" charset="-122"/>
              </a:rPr>
              <a:t>协议簇 </a:t>
            </a:r>
          </a:p>
        </p:txBody>
      </p:sp>
      <p:sp>
        <p:nvSpPr>
          <p:cNvPr id="7171" name="Rectangle 3"/>
          <p:cNvSpPr>
            <a:spLocks noGrp="1" noChangeArrowheads="1"/>
          </p:cNvSpPr>
          <p:nvPr>
            <p:ph type="body" idx="4294967295"/>
          </p:nvPr>
        </p:nvSpPr>
        <p:spPr>
          <a:xfrm>
            <a:off x="179512" y="908720"/>
            <a:ext cx="8713787" cy="4392612"/>
          </a:xfrm>
        </p:spPr>
        <p:txBody>
          <a:bodyPr>
            <a:noAutofit/>
          </a:bodyPr>
          <a:lstStyle/>
          <a:p>
            <a:pPr>
              <a:spcBef>
                <a:spcPts val="1800"/>
              </a:spcBef>
              <a:buClr>
                <a:srgbClr val="C00000"/>
              </a:buClr>
              <a:buFont typeface="Wingdings" panose="05000000000000000000" pitchFamily="2" charset="2"/>
              <a:buChar char="l"/>
            </a:pPr>
            <a:r>
              <a:rPr lang="zh-CN" altLang="en-US" sz="2400" dirty="0">
                <a:ea typeface="宋体" pitchFamily="2" charset="-122"/>
                <a:cs typeface="Arial Unicode MS" pitchFamily="34" charset="-122"/>
              </a:rPr>
              <a:t>传输层协议中有两个非常重要的协议：</a:t>
            </a:r>
            <a:endParaRPr lang="en-US" altLang="zh-CN" sz="2400" dirty="0">
              <a:ea typeface="宋体" pitchFamily="2" charset="-122"/>
              <a:cs typeface="Arial Unicode MS" pitchFamily="34" charset="-122"/>
            </a:endParaRPr>
          </a:p>
          <a:p>
            <a:pPr lvl="1">
              <a:buClr>
                <a:srgbClr val="C00000"/>
              </a:buClr>
              <a:buFont typeface="Wingdings" panose="05000000000000000000" pitchFamily="2" charset="2"/>
              <a:buChar char="Ø"/>
            </a:pPr>
            <a:r>
              <a:rPr lang="zh-CN" altLang="en-US" dirty="0">
                <a:ea typeface="宋体" pitchFamily="2" charset="-122"/>
                <a:cs typeface="Arial Unicode MS" pitchFamily="34" charset="-122"/>
              </a:rPr>
              <a:t>传输控制协议</a:t>
            </a:r>
            <a:r>
              <a:rPr lang="en-US" altLang="zh-CN" dirty="0">
                <a:ea typeface="宋体" pitchFamily="2" charset="-122"/>
                <a:cs typeface="Arial Unicode MS" pitchFamily="34" charset="-122"/>
              </a:rPr>
              <a:t>TCP(Transmission Control Protocol)</a:t>
            </a:r>
          </a:p>
          <a:p>
            <a:pPr lvl="1">
              <a:buClr>
                <a:srgbClr val="C00000"/>
              </a:buClr>
              <a:buFont typeface="Wingdings" panose="05000000000000000000" pitchFamily="2" charset="2"/>
              <a:buChar char="Ø"/>
            </a:pPr>
            <a:r>
              <a:rPr lang="zh-CN" altLang="en-US" dirty="0">
                <a:ea typeface="宋体" pitchFamily="2" charset="-122"/>
                <a:cs typeface="Arial Unicode MS" pitchFamily="34" charset="-122"/>
              </a:rPr>
              <a:t>用户数据报协议</a:t>
            </a:r>
            <a:r>
              <a:rPr lang="en-US" altLang="zh-CN" dirty="0">
                <a:ea typeface="宋体" pitchFamily="2" charset="-122"/>
                <a:cs typeface="Arial Unicode MS" pitchFamily="34" charset="-122"/>
              </a:rPr>
              <a:t>UDP(User Datagram Protocol)</a:t>
            </a:r>
            <a:r>
              <a:rPr lang="zh-CN" altLang="en-US" dirty="0">
                <a:ea typeface="宋体" pitchFamily="2" charset="-122"/>
                <a:cs typeface="Arial Unicode MS" pitchFamily="34" charset="-122"/>
              </a:rPr>
              <a:t>。</a:t>
            </a:r>
            <a:endParaRPr lang="en-US" altLang="zh-CN" sz="2400" b="1" dirty="0">
              <a:solidFill>
                <a:srgbClr val="0000FF"/>
              </a:solidFill>
              <a:ea typeface="宋体" pitchFamily="2" charset="-122"/>
              <a:cs typeface="Arial Unicode MS" pitchFamily="34" charset="-122"/>
            </a:endParaRPr>
          </a:p>
          <a:p>
            <a:pPr>
              <a:spcBef>
                <a:spcPts val="1800"/>
              </a:spcBef>
              <a:buClr>
                <a:srgbClr val="C00000"/>
              </a:buClr>
              <a:buFont typeface="Wingdings" panose="05000000000000000000" pitchFamily="2" charset="2"/>
              <a:buChar char="l"/>
            </a:pPr>
            <a:r>
              <a:rPr lang="en-US" altLang="zh-CN" sz="2400" b="1" dirty="0">
                <a:solidFill>
                  <a:srgbClr val="0000FF"/>
                </a:solidFill>
                <a:ea typeface="宋体" pitchFamily="2" charset="-122"/>
                <a:cs typeface="Arial Unicode MS" pitchFamily="34" charset="-122"/>
              </a:rPr>
              <a:t>TCP/IP </a:t>
            </a:r>
            <a:r>
              <a:rPr lang="zh-CN" altLang="en-US" sz="2400" b="1" dirty="0">
                <a:solidFill>
                  <a:srgbClr val="0000FF"/>
                </a:solidFill>
                <a:ea typeface="宋体" pitchFamily="2" charset="-122"/>
                <a:cs typeface="Arial Unicode MS" pitchFamily="34" charset="-122"/>
              </a:rPr>
              <a:t>以其两个主要协议：传输控制协议(</a:t>
            </a:r>
            <a:r>
              <a:rPr lang="en-US" altLang="zh-CN" sz="2400" b="1" dirty="0">
                <a:solidFill>
                  <a:srgbClr val="0000FF"/>
                </a:solidFill>
                <a:ea typeface="宋体" pitchFamily="2" charset="-122"/>
                <a:cs typeface="Arial Unicode MS" pitchFamily="34" charset="-122"/>
              </a:rPr>
              <a:t>TCP)</a:t>
            </a:r>
            <a:r>
              <a:rPr lang="zh-CN" altLang="en-US" sz="2400" b="1" dirty="0">
                <a:solidFill>
                  <a:srgbClr val="0000FF"/>
                </a:solidFill>
                <a:ea typeface="宋体" pitchFamily="2" charset="-122"/>
                <a:cs typeface="Arial Unicode MS" pitchFamily="34" charset="-122"/>
              </a:rPr>
              <a:t>和网络互联协议(</a:t>
            </a:r>
            <a:r>
              <a:rPr lang="en-US" altLang="zh-CN" sz="2400" b="1" dirty="0">
                <a:solidFill>
                  <a:srgbClr val="0000FF"/>
                </a:solidFill>
                <a:ea typeface="宋体" pitchFamily="2" charset="-122"/>
                <a:cs typeface="Arial Unicode MS" pitchFamily="34" charset="-122"/>
              </a:rPr>
              <a:t>IP)</a:t>
            </a:r>
            <a:r>
              <a:rPr lang="zh-CN" altLang="en-US" sz="2400" dirty="0">
                <a:ea typeface="宋体" pitchFamily="2" charset="-122"/>
                <a:cs typeface="Arial Unicode MS" pitchFamily="34" charset="-122"/>
              </a:rPr>
              <a:t>而得名，实际上是一组协议，包括多个具有不同功能且互为关联的协议。</a:t>
            </a:r>
            <a:endParaRPr lang="en-US" altLang="zh-CN" sz="2400" dirty="0">
              <a:ea typeface="宋体" pitchFamily="2" charset="-122"/>
              <a:cs typeface="Arial Unicode MS" pitchFamily="34" charset="-122"/>
            </a:endParaRPr>
          </a:p>
          <a:p>
            <a:pPr>
              <a:buClr>
                <a:srgbClr val="C00000"/>
              </a:buClr>
              <a:buFont typeface="Wingdings" panose="05000000000000000000" pitchFamily="2" charset="2"/>
              <a:buChar char="l"/>
            </a:pPr>
            <a:r>
              <a:rPr lang="en-US" altLang="zh-CN" sz="2400" dirty="0">
                <a:ea typeface="宋体" pitchFamily="2" charset="-122"/>
                <a:cs typeface="Arial Unicode MS" pitchFamily="34" charset="-122"/>
              </a:rPr>
              <a:t>IP(Internet Protocol)</a:t>
            </a:r>
            <a:r>
              <a:rPr lang="zh-CN" altLang="en-US" sz="2400" dirty="0">
                <a:ea typeface="宋体" pitchFamily="2" charset="-122"/>
                <a:cs typeface="Arial Unicode MS" pitchFamily="34" charset="-122"/>
              </a:rPr>
              <a:t>协议是网络层的主要协议，支持网间互连的数据通信。</a:t>
            </a:r>
            <a:endParaRPr lang="en-US" altLang="zh-CN" sz="2400" dirty="0">
              <a:ea typeface="宋体" pitchFamily="2" charset="-122"/>
              <a:cs typeface="Arial Unicode MS" pitchFamily="34" charset="-122"/>
            </a:endParaRPr>
          </a:p>
          <a:p>
            <a:pPr>
              <a:spcBef>
                <a:spcPts val="1800"/>
              </a:spcBef>
              <a:buClr>
                <a:srgbClr val="C00000"/>
              </a:buClr>
              <a:buFont typeface="Wingdings" panose="05000000000000000000" pitchFamily="2" charset="2"/>
              <a:buChar char="l"/>
            </a:pPr>
            <a:r>
              <a:rPr lang="en-US" altLang="zh-CN" sz="2400" dirty="0">
                <a:ea typeface="宋体" pitchFamily="2" charset="-122"/>
                <a:cs typeface="Arial Unicode MS" pitchFamily="34" charset="-122"/>
              </a:rPr>
              <a:t>TCP/IP</a:t>
            </a:r>
            <a:r>
              <a:rPr lang="zh-CN" altLang="en-US" sz="2400" dirty="0">
                <a:ea typeface="宋体" pitchFamily="2" charset="-122"/>
                <a:cs typeface="Arial Unicode MS" pitchFamily="34" charset="-122"/>
              </a:rPr>
              <a:t>协议模型从更实用的角度出发，形成了高效的四层体系结构，即</a:t>
            </a:r>
            <a:r>
              <a:rPr lang="zh-CN" altLang="en-US" sz="2400" b="1" dirty="0">
                <a:solidFill>
                  <a:srgbClr val="0000FF"/>
                </a:solidFill>
                <a:ea typeface="宋体" pitchFamily="2" charset="-122"/>
                <a:cs typeface="Arial Unicode MS" pitchFamily="34" charset="-122"/>
              </a:rPr>
              <a:t>物理链路层、</a:t>
            </a:r>
            <a:r>
              <a:rPr lang="en-US" altLang="zh-CN" sz="2400" b="1" dirty="0">
                <a:solidFill>
                  <a:srgbClr val="0000FF"/>
                </a:solidFill>
                <a:ea typeface="宋体" pitchFamily="2" charset="-122"/>
                <a:cs typeface="Arial Unicode MS" pitchFamily="34" charset="-122"/>
              </a:rPr>
              <a:t>IP</a:t>
            </a:r>
            <a:r>
              <a:rPr lang="zh-CN" altLang="en-US" sz="2400" b="1" dirty="0">
                <a:solidFill>
                  <a:srgbClr val="0000FF"/>
                </a:solidFill>
                <a:ea typeface="宋体" pitchFamily="2" charset="-122"/>
                <a:cs typeface="Arial Unicode MS" pitchFamily="34" charset="-122"/>
              </a:rPr>
              <a:t>层、传输层和应用层</a:t>
            </a:r>
            <a:r>
              <a:rPr lang="zh-CN" altLang="en-US" sz="2400" dirty="0">
                <a:ea typeface="宋体" pitchFamily="2" charset="-122"/>
                <a:cs typeface="Arial Unicode MS" pitchFamily="34" charset="-122"/>
              </a:rPr>
              <a:t>。</a:t>
            </a:r>
            <a:endParaRPr lang="en-US" altLang="zh-CN" sz="2400" dirty="0">
              <a:ea typeface="宋体" pitchFamily="2" charset="-122"/>
              <a:cs typeface="Arial Unicode MS" pitchFamily="34" charset="-122"/>
            </a:endParaRPr>
          </a:p>
          <a:p>
            <a:pPr>
              <a:buClr>
                <a:srgbClr val="C00000"/>
              </a:buClr>
              <a:buFont typeface="Wingdings" panose="05000000000000000000" pitchFamily="2" charset="2"/>
              <a:buChar char="l"/>
            </a:pPr>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3255853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nchor="ctr">
            <a:normAutofit/>
          </a:bodyPr>
          <a:lstStyle/>
          <a:p>
            <a:r>
              <a:rPr lang="en-US" altLang="zh-CN" b="1" dirty="0">
                <a:cs typeface="Arial Unicode MS" pitchFamily="34" charset="-122"/>
              </a:rPr>
              <a:t>TCP </a:t>
            </a:r>
            <a:r>
              <a:rPr lang="zh-CN" altLang="en-US" b="1" dirty="0">
                <a:cs typeface="Arial Unicode MS" pitchFamily="34" charset="-122"/>
              </a:rPr>
              <a:t>和 </a:t>
            </a:r>
            <a:r>
              <a:rPr lang="en-US" altLang="zh-CN" b="1" dirty="0">
                <a:cs typeface="Arial Unicode MS" pitchFamily="34" charset="-122"/>
              </a:rPr>
              <a:t>UDP</a:t>
            </a:r>
            <a:endParaRPr lang="zh-CN" altLang="en-US" b="1" dirty="0">
              <a:cs typeface="Arial Unicode MS" pitchFamily="34" charset="-122"/>
            </a:endParaRPr>
          </a:p>
        </p:txBody>
      </p:sp>
      <p:sp>
        <p:nvSpPr>
          <p:cNvPr id="41987" name="TextBox 2"/>
          <p:cNvSpPr txBox="1">
            <a:spLocks noChangeArrowheads="1"/>
          </p:cNvSpPr>
          <p:nvPr/>
        </p:nvSpPr>
        <p:spPr bwMode="auto">
          <a:xfrm>
            <a:off x="179512" y="908720"/>
            <a:ext cx="8784976"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a:spcBef>
                <a:spcPts val="1200"/>
              </a:spcBef>
              <a:buFont typeface="Wingdings" pitchFamily="2" charset="2"/>
              <a:buChar char="l"/>
            </a:pPr>
            <a:r>
              <a:rPr kumimoji="0" lang="en-US" altLang="zh-CN" b="1" dirty="0">
                <a:solidFill>
                  <a:srgbClr val="C00000"/>
                </a:solidFill>
                <a:latin typeface="+mn-lt"/>
                <a:cs typeface="Arial Unicode MS" pitchFamily="34" charset="-122"/>
              </a:rPr>
              <a:t>TCP</a:t>
            </a:r>
            <a:r>
              <a:rPr kumimoji="0" lang="zh-CN" altLang="en-US" b="1" dirty="0">
                <a:solidFill>
                  <a:srgbClr val="C00000"/>
                </a:solidFill>
                <a:latin typeface="+mn-lt"/>
                <a:cs typeface="Arial Unicode MS" pitchFamily="34" charset="-122"/>
              </a:rPr>
              <a:t>协议：</a:t>
            </a:r>
            <a:endParaRPr kumimoji="0" lang="en-US" altLang="zh-CN" b="1" dirty="0">
              <a:solidFill>
                <a:srgbClr val="C00000"/>
              </a:solidFill>
              <a:latin typeface="+mn-lt"/>
              <a:cs typeface="Arial Unicode MS" pitchFamily="34" charset="-122"/>
            </a:endParaRPr>
          </a:p>
          <a:p>
            <a:pPr marL="1085850" lvl="1" indent="-342900">
              <a:buClr>
                <a:srgbClr val="C00000"/>
              </a:buClr>
              <a:buFont typeface="Wingdings" pitchFamily="2" charset="2"/>
              <a:buChar char="Ø"/>
            </a:pPr>
            <a:r>
              <a:rPr kumimoji="0" lang="zh-CN" altLang="en-US" dirty="0">
                <a:latin typeface="+mn-lt"/>
                <a:cs typeface="Arial Unicode MS" pitchFamily="34" charset="-122"/>
              </a:rPr>
              <a:t>使用</a:t>
            </a:r>
            <a:r>
              <a:rPr kumimoji="0" lang="en-US" altLang="zh-CN" dirty="0">
                <a:latin typeface="+mn-lt"/>
                <a:cs typeface="Arial Unicode MS" pitchFamily="34" charset="-122"/>
              </a:rPr>
              <a:t>TCP</a:t>
            </a:r>
            <a:r>
              <a:rPr kumimoji="0" lang="zh-CN" altLang="en-US" dirty="0">
                <a:latin typeface="+mn-lt"/>
                <a:cs typeface="Arial Unicode MS" pitchFamily="34" charset="-122"/>
              </a:rPr>
              <a:t>协议前，须先建立</a:t>
            </a:r>
            <a:r>
              <a:rPr kumimoji="0" lang="en-US" altLang="zh-CN" dirty="0">
                <a:latin typeface="+mn-lt"/>
                <a:cs typeface="Arial Unicode MS" pitchFamily="34" charset="-122"/>
              </a:rPr>
              <a:t>TCP</a:t>
            </a:r>
            <a:r>
              <a:rPr kumimoji="0" lang="zh-CN" altLang="en-US" dirty="0">
                <a:latin typeface="+mn-lt"/>
                <a:cs typeface="Arial Unicode MS" pitchFamily="34" charset="-122"/>
              </a:rPr>
              <a:t>连接，形成传输数据通道</a:t>
            </a:r>
            <a:endParaRPr kumimoji="0" lang="en-US" altLang="zh-CN" dirty="0">
              <a:latin typeface="+mn-lt"/>
              <a:cs typeface="Arial Unicode MS" pitchFamily="34" charset="-122"/>
            </a:endParaRPr>
          </a:p>
          <a:p>
            <a:pPr marL="1085850" lvl="1" indent="-342900">
              <a:buClr>
                <a:srgbClr val="C00000"/>
              </a:buClr>
              <a:buFont typeface="Wingdings" pitchFamily="2" charset="2"/>
              <a:buChar char="Ø"/>
            </a:pPr>
            <a:r>
              <a:rPr kumimoji="0" lang="zh-CN" altLang="en-US" dirty="0">
                <a:latin typeface="+mn-lt"/>
                <a:cs typeface="Arial Unicode MS" pitchFamily="34" charset="-122"/>
              </a:rPr>
              <a:t>传输前，采用“</a:t>
            </a:r>
            <a:r>
              <a:rPr kumimoji="0" lang="zh-CN" altLang="en-US" b="1" dirty="0">
                <a:latin typeface="+mn-lt"/>
                <a:cs typeface="Arial Unicode MS" pitchFamily="34" charset="-122"/>
              </a:rPr>
              <a:t>三次握手</a:t>
            </a:r>
            <a:r>
              <a:rPr kumimoji="0" lang="zh-CN" altLang="en-US" dirty="0">
                <a:latin typeface="+mn-lt"/>
                <a:cs typeface="Arial Unicode MS" pitchFamily="34" charset="-122"/>
              </a:rPr>
              <a:t>”方式，是可靠的</a:t>
            </a:r>
            <a:endParaRPr kumimoji="0" lang="en-US" altLang="zh-CN" dirty="0">
              <a:latin typeface="+mn-lt"/>
              <a:cs typeface="Arial Unicode MS" pitchFamily="34" charset="-122"/>
            </a:endParaRPr>
          </a:p>
          <a:p>
            <a:pPr marL="1085850" lvl="1" indent="-342900">
              <a:buClr>
                <a:srgbClr val="C00000"/>
              </a:buClr>
              <a:buFont typeface="Wingdings" pitchFamily="2" charset="2"/>
              <a:buChar char="Ø"/>
            </a:pPr>
            <a:r>
              <a:rPr kumimoji="0" lang="en-US" altLang="zh-CN" dirty="0">
                <a:latin typeface="+mn-lt"/>
                <a:cs typeface="Arial Unicode MS" pitchFamily="34" charset="-122"/>
              </a:rPr>
              <a:t>TCP</a:t>
            </a:r>
            <a:r>
              <a:rPr kumimoji="0" lang="zh-CN" altLang="en-US" dirty="0">
                <a:latin typeface="+mn-lt"/>
                <a:cs typeface="Arial Unicode MS" pitchFamily="34" charset="-122"/>
              </a:rPr>
              <a:t>协议进行通信的两个应用进程：客户端、服务端</a:t>
            </a:r>
            <a:endParaRPr kumimoji="0" lang="en-US" altLang="zh-CN" dirty="0">
              <a:latin typeface="+mn-lt"/>
              <a:cs typeface="Arial Unicode MS" pitchFamily="34" charset="-122"/>
            </a:endParaRPr>
          </a:p>
          <a:p>
            <a:pPr marL="1085850" lvl="1" indent="-342900">
              <a:buClr>
                <a:srgbClr val="C00000"/>
              </a:buClr>
              <a:buFont typeface="Wingdings" pitchFamily="2" charset="2"/>
              <a:buChar char="Ø"/>
            </a:pPr>
            <a:r>
              <a:rPr kumimoji="0" lang="zh-CN" altLang="en-US" dirty="0">
                <a:latin typeface="+mn-lt"/>
                <a:cs typeface="Arial Unicode MS" pitchFamily="34" charset="-122"/>
              </a:rPr>
              <a:t>在连接中可进行大数据量的传输</a:t>
            </a:r>
            <a:endParaRPr kumimoji="0" lang="en-US" altLang="zh-CN" dirty="0">
              <a:latin typeface="+mn-lt"/>
              <a:cs typeface="Arial Unicode MS" pitchFamily="34" charset="-122"/>
            </a:endParaRPr>
          </a:p>
          <a:p>
            <a:pPr marL="1085850" lvl="1" indent="-342900">
              <a:buClr>
                <a:srgbClr val="C00000"/>
              </a:buClr>
              <a:buFont typeface="Wingdings" pitchFamily="2" charset="2"/>
              <a:buChar char="Ø"/>
            </a:pPr>
            <a:r>
              <a:rPr kumimoji="0" lang="zh-CN" altLang="en-US" dirty="0">
                <a:latin typeface="+mn-lt"/>
                <a:cs typeface="Arial Unicode MS" pitchFamily="34" charset="-122"/>
              </a:rPr>
              <a:t>传输完毕，需释放已建立的连接，效率低</a:t>
            </a:r>
            <a:endParaRPr kumimoji="0" lang="en-US" altLang="zh-CN" dirty="0">
              <a:latin typeface="+mn-lt"/>
              <a:cs typeface="Arial Unicode MS" pitchFamily="34" charset="-122"/>
            </a:endParaRPr>
          </a:p>
          <a:p>
            <a:pPr marL="1085850" lvl="1" indent="-342900">
              <a:buFont typeface="Wingdings" pitchFamily="2" charset="2"/>
              <a:buChar char="Ø"/>
            </a:pPr>
            <a:endParaRPr kumimoji="0" lang="zh-CN" altLang="en-US" dirty="0">
              <a:latin typeface="+mn-lt"/>
              <a:cs typeface="Arial Unicode MS" pitchFamily="34" charset="-122"/>
            </a:endParaRPr>
          </a:p>
          <a:p>
            <a:pPr marL="342900" indent="-342900">
              <a:spcBef>
                <a:spcPts val="1200"/>
              </a:spcBef>
              <a:buFont typeface="Wingdings" pitchFamily="2" charset="2"/>
              <a:buChar char="l"/>
            </a:pPr>
            <a:r>
              <a:rPr kumimoji="0" lang="en-US" altLang="zh-CN" b="1" dirty="0">
                <a:solidFill>
                  <a:srgbClr val="C00000"/>
                </a:solidFill>
                <a:latin typeface="+mn-lt"/>
                <a:cs typeface="Arial Unicode MS" pitchFamily="34" charset="-122"/>
              </a:rPr>
              <a:t>UDP</a:t>
            </a:r>
            <a:r>
              <a:rPr kumimoji="0" lang="zh-CN" altLang="en-US" b="1" dirty="0">
                <a:solidFill>
                  <a:srgbClr val="C00000"/>
                </a:solidFill>
                <a:latin typeface="+mn-lt"/>
                <a:cs typeface="Arial Unicode MS" pitchFamily="34" charset="-122"/>
              </a:rPr>
              <a:t>协议：</a:t>
            </a:r>
            <a:endParaRPr kumimoji="0" lang="en-US" altLang="zh-CN" b="1" dirty="0">
              <a:solidFill>
                <a:srgbClr val="C00000"/>
              </a:solidFill>
              <a:latin typeface="+mn-lt"/>
              <a:cs typeface="Arial Unicode MS" pitchFamily="34" charset="-122"/>
            </a:endParaRPr>
          </a:p>
          <a:p>
            <a:pPr marL="1085850" lvl="1" indent="-342900">
              <a:buClr>
                <a:srgbClr val="C00000"/>
              </a:buClr>
              <a:buFont typeface="Wingdings" pitchFamily="2" charset="2"/>
              <a:buChar char="Ø"/>
            </a:pPr>
            <a:r>
              <a:rPr kumimoji="0" lang="zh-CN" altLang="en-US" dirty="0">
                <a:latin typeface="+mn-lt"/>
              </a:rPr>
              <a:t>将数据、源、目的封装成数据包，不需要建立连接</a:t>
            </a:r>
            <a:endParaRPr kumimoji="0" lang="en-US" altLang="zh-CN" dirty="0">
              <a:latin typeface="+mn-lt"/>
            </a:endParaRPr>
          </a:p>
          <a:p>
            <a:pPr marL="1085850" lvl="1" indent="-342900">
              <a:buClr>
                <a:srgbClr val="C00000"/>
              </a:buClr>
              <a:buFont typeface="Wingdings" pitchFamily="2" charset="2"/>
              <a:buChar char="Ø"/>
            </a:pPr>
            <a:r>
              <a:rPr kumimoji="0" lang="zh-CN" altLang="en-US" dirty="0">
                <a:latin typeface="+mn-lt"/>
              </a:rPr>
              <a:t>每个数据报的大小限制在</a:t>
            </a:r>
            <a:r>
              <a:rPr kumimoji="0" lang="en-US" altLang="zh-CN" dirty="0">
                <a:latin typeface="+mn-lt"/>
              </a:rPr>
              <a:t>64K</a:t>
            </a:r>
            <a:r>
              <a:rPr kumimoji="0" lang="zh-CN" altLang="en-US" dirty="0">
                <a:latin typeface="+mn-lt"/>
              </a:rPr>
              <a:t>内</a:t>
            </a:r>
            <a:endParaRPr kumimoji="0" lang="en-US" altLang="zh-CN" dirty="0">
              <a:latin typeface="+mn-lt"/>
            </a:endParaRPr>
          </a:p>
          <a:p>
            <a:pPr marL="1085850" lvl="1" indent="-342900">
              <a:buClr>
                <a:srgbClr val="C00000"/>
              </a:buClr>
              <a:buFont typeface="Wingdings" pitchFamily="2" charset="2"/>
              <a:buChar char="Ø"/>
            </a:pPr>
            <a:r>
              <a:rPr kumimoji="0" lang="zh-CN" altLang="en-US" dirty="0">
                <a:latin typeface="+mn-lt"/>
              </a:rPr>
              <a:t>因无需连接，故是不可靠的</a:t>
            </a:r>
            <a:endParaRPr kumimoji="0" lang="en-US" altLang="zh-CN" dirty="0">
              <a:latin typeface="+mn-lt"/>
            </a:endParaRPr>
          </a:p>
          <a:p>
            <a:pPr marL="1085850" lvl="1" indent="-342900">
              <a:buClr>
                <a:srgbClr val="C00000"/>
              </a:buClr>
              <a:buFont typeface="Wingdings" pitchFamily="2" charset="2"/>
              <a:buChar char="Ø"/>
            </a:pPr>
            <a:r>
              <a:rPr kumimoji="0" lang="zh-CN" altLang="en-US" dirty="0">
                <a:latin typeface="+mn-lt"/>
              </a:rPr>
              <a:t>发送数据结束时无需释放资源，速度快</a:t>
            </a:r>
          </a:p>
        </p:txBody>
      </p:sp>
    </p:spTree>
    <p:extLst>
      <p:ext uri="{BB962C8B-B14F-4D97-AF65-F5344CB8AC3E}">
        <p14:creationId xmlns:p14="http://schemas.microsoft.com/office/powerpoint/2010/main" val="14112708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156176" y="239103"/>
            <a:ext cx="2732110" cy="523220"/>
          </a:xfrm>
        </p:spPr>
        <p:txBody>
          <a:bodyPr>
            <a:noAutofit/>
          </a:bodyPr>
          <a:lstStyle/>
          <a:p>
            <a:r>
              <a:rPr lang="zh-CN" altLang="en-US" dirty="0"/>
              <a:t>网络编程概述</a:t>
            </a:r>
          </a:p>
        </p:txBody>
      </p:sp>
      <p:sp>
        <p:nvSpPr>
          <p:cNvPr id="4100" name="Rectangle 4"/>
          <p:cNvSpPr>
            <a:spLocks noGrp="1" noChangeArrowheads="1"/>
          </p:cNvSpPr>
          <p:nvPr>
            <p:ph type="body" idx="4294967295"/>
          </p:nvPr>
        </p:nvSpPr>
        <p:spPr>
          <a:xfrm>
            <a:off x="251147" y="908720"/>
            <a:ext cx="8569325" cy="3384550"/>
          </a:xfrm>
        </p:spPr>
        <p:txBody>
          <a:bodyPr>
            <a:noAutofit/>
          </a:bodyPr>
          <a:lstStyle/>
          <a:p>
            <a:pPr marL="381000" indent="-381000">
              <a:buClr>
                <a:srgbClr val="C00000"/>
              </a:buClr>
            </a:pPr>
            <a:r>
              <a:rPr lang="en-US" altLang="zh-CN" sz="2800" dirty="0">
                <a:ea typeface="宋体" pitchFamily="2" charset="-122"/>
                <a:cs typeface="Arial Unicode MS" pitchFamily="34" charset="-122"/>
              </a:rPr>
              <a:t>Java</a:t>
            </a:r>
            <a:r>
              <a:rPr lang="zh-CN" altLang="en-US" sz="2800" dirty="0">
                <a:ea typeface="宋体" pitchFamily="2" charset="-122"/>
                <a:cs typeface="Arial Unicode MS" pitchFamily="34" charset="-122"/>
              </a:rPr>
              <a:t>是 </a:t>
            </a:r>
            <a:r>
              <a:rPr lang="en-US" altLang="zh-CN" sz="2800" dirty="0">
                <a:ea typeface="宋体" pitchFamily="2" charset="-122"/>
                <a:cs typeface="Arial Unicode MS" pitchFamily="34" charset="-122"/>
              </a:rPr>
              <a:t>Internet </a:t>
            </a:r>
            <a:r>
              <a:rPr lang="zh-CN" altLang="en-US" sz="2800" dirty="0">
                <a:ea typeface="宋体" pitchFamily="2" charset="-122"/>
                <a:cs typeface="Arial Unicode MS" pitchFamily="34" charset="-122"/>
              </a:rPr>
              <a:t>上的语言，它从语言级上提供了对网络应用程序的支持，程序员能够很容易开发常见的网络应用程序。</a:t>
            </a:r>
          </a:p>
          <a:p>
            <a:pPr marL="381000" indent="-381000">
              <a:buClr>
                <a:srgbClr val="C00000"/>
              </a:buClr>
            </a:pPr>
            <a:r>
              <a:rPr lang="en-US" altLang="zh-CN" sz="2800" dirty="0">
                <a:ea typeface="宋体" pitchFamily="2" charset="-122"/>
                <a:cs typeface="Arial Unicode MS" pitchFamily="34" charset="-122"/>
              </a:rPr>
              <a:t>Java</a:t>
            </a:r>
            <a:r>
              <a:rPr lang="zh-CN" altLang="en-US" sz="2800" dirty="0">
                <a:ea typeface="宋体" pitchFamily="2" charset="-122"/>
                <a:cs typeface="Arial Unicode MS" pitchFamily="34" charset="-122"/>
              </a:rPr>
              <a:t>提供的网络类库，可以实现无痛的网络连接，联网的底层细节被隐藏在 </a:t>
            </a:r>
            <a:r>
              <a:rPr lang="en-US" altLang="zh-CN" sz="2800" dirty="0">
                <a:ea typeface="宋体" pitchFamily="2" charset="-122"/>
                <a:cs typeface="Arial Unicode MS" pitchFamily="34" charset="-122"/>
              </a:rPr>
              <a:t>Java </a:t>
            </a:r>
            <a:r>
              <a:rPr lang="zh-CN" altLang="en-US" sz="2800" dirty="0">
                <a:ea typeface="宋体" pitchFamily="2" charset="-122"/>
                <a:cs typeface="Arial Unicode MS" pitchFamily="34" charset="-122"/>
              </a:rPr>
              <a:t>的本机安装系统里，由 </a:t>
            </a:r>
            <a:r>
              <a:rPr lang="en-US" altLang="zh-CN" sz="2800" dirty="0">
                <a:ea typeface="宋体" pitchFamily="2" charset="-122"/>
                <a:cs typeface="Arial Unicode MS" pitchFamily="34" charset="-122"/>
              </a:rPr>
              <a:t>JVM </a:t>
            </a:r>
            <a:r>
              <a:rPr lang="zh-CN" altLang="en-US" sz="2800" dirty="0">
                <a:ea typeface="宋体" pitchFamily="2" charset="-122"/>
                <a:cs typeface="Arial Unicode MS" pitchFamily="34" charset="-122"/>
              </a:rPr>
              <a:t>进行控制。并且 </a:t>
            </a:r>
            <a:r>
              <a:rPr lang="en-US" altLang="zh-CN" sz="2800" dirty="0">
                <a:ea typeface="宋体" pitchFamily="2" charset="-122"/>
                <a:cs typeface="Arial Unicode MS" pitchFamily="34" charset="-122"/>
              </a:rPr>
              <a:t>Java </a:t>
            </a:r>
            <a:r>
              <a:rPr lang="zh-CN" altLang="en-US" sz="2800" dirty="0">
                <a:ea typeface="宋体" pitchFamily="2" charset="-122"/>
                <a:cs typeface="Arial Unicode MS" pitchFamily="34" charset="-122"/>
              </a:rPr>
              <a:t>实现了一个跨平台的网络库，</a:t>
            </a:r>
            <a:r>
              <a:rPr lang="zh-CN" altLang="en-US" sz="2800" b="1" dirty="0">
                <a:solidFill>
                  <a:srgbClr val="0000FF"/>
                </a:solidFill>
                <a:ea typeface="宋体" pitchFamily="2" charset="-122"/>
                <a:cs typeface="Arial Unicode MS" pitchFamily="34" charset="-122"/>
              </a:rPr>
              <a:t>程序员面对的是一个统一的网络编程环境。</a:t>
            </a:r>
          </a:p>
        </p:txBody>
      </p:sp>
    </p:spTree>
    <p:custDataLst>
      <p:tags r:id="rId1"/>
    </p:custDataLst>
    <p:extLst>
      <p:ext uri="{BB962C8B-B14F-4D97-AF65-F5344CB8AC3E}">
        <p14:creationId xmlns:p14="http://schemas.microsoft.com/office/powerpoint/2010/main" val="3290927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流量防火墙</a:t>
            </a: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9" y="764704"/>
            <a:ext cx="90455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122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308304" y="239103"/>
            <a:ext cx="1579982" cy="523220"/>
          </a:xfrm>
        </p:spPr>
        <p:txBody>
          <a:bodyPr>
            <a:normAutofit/>
          </a:bodyPr>
          <a:lstStyle/>
          <a:p>
            <a:r>
              <a:rPr lang="en-US" altLang="zh-CN" b="1" dirty="0">
                <a:ea typeface="宋体" pitchFamily="2" charset="-122"/>
              </a:rPr>
              <a:t>Socket</a:t>
            </a:r>
            <a:endParaRPr lang="zh-CN" altLang="en-US" dirty="0"/>
          </a:p>
        </p:txBody>
      </p:sp>
      <p:sp>
        <p:nvSpPr>
          <p:cNvPr id="52227" name="Rectangle 3"/>
          <p:cNvSpPr>
            <a:spLocks noGrp="1" noChangeArrowheads="1"/>
          </p:cNvSpPr>
          <p:nvPr>
            <p:ph type="body" idx="4294967295"/>
          </p:nvPr>
        </p:nvSpPr>
        <p:spPr>
          <a:xfrm>
            <a:off x="396056" y="1052736"/>
            <a:ext cx="8280400" cy="4608513"/>
          </a:xfrm>
        </p:spPr>
        <p:txBody>
          <a:bodyPr>
            <a:noAutofit/>
          </a:bodyPr>
          <a:lstStyle/>
          <a:p>
            <a:pPr>
              <a:buClr>
                <a:srgbClr val="C00000"/>
              </a:buClr>
              <a:buFont typeface="Wingdings" panose="05000000000000000000" pitchFamily="2" charset="2"/>
              <a:buChar char="n"/>
            </a:pPr>
            <a:r>
              <a:rPr lang="zh-CN" altLang="en-US" sz="2400" dirty="0">
                <a:ea typeface="宋体" pitchFamily="2" charset="-122"/>
                <a:cs typeface="Arial Unicode MS" pitchFamily="34" charset="-122"/>
              </a:rPr>
              <a:t>利用套接字(</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开发网络应用程序早已被广泛的采用，以至于成为事实上的标准。</a:t>
            </a:r>
            <a:endParaRPr lang="en-US" altLang="zh-CN" sz="2400" dirty="0">
              <a:ea typeface="宋体" pitchFamily="2" charset="-122"/>
              <a:cs typeface="Arial Unicode MS" pitchFamily="34" charset="-122"/>
            </a:endParaRPr>
          </a:p>
          <a:p>
            <a:pPr>
              <a:buClr>
                <a:srgbClr val="C00000"/>
              </a:buClr>
              <a:buFont typeface="Wingdings" panose="05000000000000000000" pitchFamily="2" charset="2"/>
              <a:buChar char="n"/>
            </a:pPr>
            <a:r>
              <a:rPr lang="zh-CN" altLang="en-US" sz="2400" dirty="0">
                <a:ea typeface="宋体" pitchFamily="2" charset="-122"/>
                <a:cs typeface="Arial Unicode MS" pitchFamily="34" charset="-122"/>
              </a:rPr>
              <a:t>通信的两端都要有</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，是两台机器间通信的端点</a:t>
            </a:r>
            <a:endParaRPr lang="en-US" altLang="zh-CN" sz="2400" dirty="0">
              <a:ea typeface="宋体" pitchFamily="2" charset="-122"/>
              <a:cs typeface="Arial Unicode MS" pitchFamily="34" charset="-122"/>
            </a:endParaRPr>
          </a:p>
          <a:p>
            <a:pPr>
              <a:lnSpc>
                <a:spcPct val="130000"/>
              </a:lnSpc>
              <a:buClr>
                <a:srgbClr val="C00000"/>
              </a:buClr>
              <a:buFont typeface="Wingdings" panose="05000000000000000000" pitchFamily="2" charset="2"/>
              <a:buChar char="n"/>
            </a:pPr>
            <a:r>
              <a:rPr lang="zh-CN" altLang="zh-CN" sz="2400" dirty="0">
                <a:ea typeface="宋体" pitchFamily="2" charset="-122"/>
              </a:rPr>
              <a:t>网络通信其实就是Socket间的通信。</a:t>
            </a:r>
          </a:p>
          <a:p>
            <a:pPr>
              <a:lnSpc>
                <a:spcPct val="130000"/>
              </a:lnSpc>
              <a:buClr>
                <a:srgbClr val="C00000"/>
              </a:buClr>
              <a:buFont typeface="Wingdings" panose="05000000000000000000" pitchFamily="2" charset="2"/>
              <a:buChar char="n"/>
            </a:pPr>
            <a:r>
              <a:rPr lang="en-US" altLang="zh-CN" sz="2400" dirty="0">
                <a:ea typeface="宋体" pitchFamily="2" charset="-122"/>
              </a:rPr>
              <a:t>Socket</a:t>
            </a:r>
            <a:r>
              <a:rPr lang="zh-CN" altLang="en-US" sz="2400" dirty="0">
                <a:ea typeface="宋体" pitchFamily="2" charset="-122"/>
              </a:rPr>
              <a:t>允许程序把网络连接当成一个流，</a:t>
            </a:r>
            <a:r>
              <a:rPr lang="zh-CN" altLang="zh-CN" sz="2400" dirty="0">
                <a:ea typeface="宋体" pitchFamily="2" charset="-122"/>
              </a:rPr>
              <a:t>数据在两个Socket间通过IO传输。</a:t>
            </a:r>
            <a:endParaRPr lang="en-US" altLang="zh-CN" sz="2400" dirty="0">
              <a:ea typeface="宋体" pitchFamily="2" charset="-122"/>
            </a:endParaRPr>
          </a:p>
          <a:p>
            <a:pPr marL="57150" lvl="1" indent="-342900">
              <a:spcBef>
                <a:spcPts val="1200"/>
              </a:spcBef>
              <a:buClr>
                <a:srgbClr val="C00000"/>
              </a:buClr>
              <a:buFont typeface="Wingdings" panose="05000000000000000000" pitchFamily="2" charset="2"/>
              <a:buChar char="n"/>
            </a:pPr>
            <a:r>
              <a:rPr lang="zh-CN" altLang="en-US" dirty="0">
                <a:latin typeface="宋体" panose="02010600030101010101" pitchFamily="2" charset="-122"/>
                <a:ea typeface="宋体" panose="02010600030101010101" pitchFamily="2" charset="-122"/>
                <a:cs typeface="Arial Unicode MS" pitchFamily="34" charset="-122"/>
              </a:rPr>
              <a:t>一般主动发起通信的应用程序属</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客户端</a:t>
            </a:r>
            <a:r>
              <a:rPr lang="zh-CN" altLang="en-US" dirty="0">
                <a:latin typeface="宋体" panose="02010600030101010101" pitchFamily="2" charset="-122"/>
                <a:ea typeface="宋体" panose="02010600030101010101" pitchFamily="2" charset="-122"/>
                <a:cs typeface="Arial Unicode MS" pitchFamily="34" charset="-122"/>
              </a:rPr>
              <a:t>，等待通信请求的  </a:t>
            </a:r>
            <a:r>
              <a:rPr lang="en-US" altLang="zh-CN" dirty="0">
                <a:latin typeface="宋体" panose="02010600030101010101" pitchFamily="2" charset="-122"/>
                <a:ea typeface="宋体" panose="02010600030101010101" pitchFamily="2" charset="-122"/>
                <a:cs typeface="Arial Unicode MS" pitchFamily="34" charset="-122"/>
              </a:rPr>
              <a:t>       </a:t>
            </a:r>
          </a:p>
          <a:p>
            <a:pPr marL="342900" lvl="1" indent="-342900">
              <a:spcBef>
                <a:spcPts val="1200"/>
              </a:spcBef>
              <a:buClr>
                <a:srgbClr val="C00000"/>
              </a:buClr>
              <a:buFont typeface="Wingdings" panose="05000000000000000000" pitchFamily="2" charset="2"/>
              <a:buChar char="n"/>
            </a:pPr>
            <a:r>
              <a:rPr lang="en-US" altLang="zh-CN" dirty="0">
                <a:latin typeface="宋体" panose="02010600030101010101" pitchFamily="2" charset="-122"/>
                <a:ea typeface="宋体" panose="02010600030101010101" pitchFamily="2" charset="-122"/>
                <a:cs typeface="Arial Unicode MS" pitchFamily="34" charset="-122"/>
              </a:rPr>
              <a:t>  </a:t>
            </a:r>
            <a:r>
              <a:rPr lang="zh-CN" altLang="en-US" dirty="0">
                <a:latin typeface="宋体" panose="02010600030101010101" pitchFamily="2" charset="-122"/>
                <a:ea typeface="宋体" panose="02010600030101010101" pitchFamily="2" charset="-122"/>
                <a:cs typeface="Arial Unicode MS" pitchFamily="34" charset="-122"/>
              </a:rPr>
              <a:t>为</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服务端</a:t>
            </a:r>
          </a:p>
        </p:txBody>
      </p:sp>
    </p:spTree>
    <p:extLst>
      <p:ext uri="{BB962C8B-B14F-4D97-AF65-F5344CB8AC3E}">
        <p14:creationId xmlns:p14="http://schemas.microsoft.com/office/powerpoint/2010/main" val="3751524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2"/>
          <p:cNvSpPr txBox="1">
            <a:spLocks noChangeArrowheads="1"/>
          </p:cNvSpPr>
          <p:nvPr/>
        </p:nvSpPr>
        <p:spPr bwMode="auto">
          <a:xfrm>
            <a:off x="395536" y="836712"/>
            <a:ext cx="828092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a:buClr>
                <a:srgbClr val="C00000"/>
              </a:buClr>
              <a:buFont typeface="Wingdings" pitchFamily="2" charset="2"/>
              <a:buChar char="l"/>
            </a:pPr>
            <a:r>
              <a:rPr kumimoji="0" lang="en-US" altLang="zh-CN" dirty="0">
                <a:latin typeface="+mn-lt"/>
                <a:cs typeface="Arial Unicode MS" pitchFamily="34" charset="-122"/>
              </a:rPr>
              <a:t>Java</a:t>
            </a:r>
            <a:r>
              <a:rPr kumimoji="0" lang="zh-CN" altLang="en-US" dirty="0">
                <a:latin typeface="+mn-lt"/>
                <a:cs typeface="Arial Unicode MS" pitchFamily="34" charset="-122"/>
              </a:rPr>
              <a:t>语言的基于套接字编程分为服务端编程和客户端编程，其通信模型如图所示：</a:t>
            </a:r>
          </a:p>
          <a:p>
            <a:pPr marL="285750" indent="-285750">
              <a:buClr>
                <a:srgbClr val="C00000"/>
              </a:buClr>
              <a:buFont typeface="Arial" pitchFamily="34" charset="0"/>
              <a:buChar char="•"/>
            </a:pPr>
            <a:endParaRPr kumimoji="0" lang="zh-CN" altLang="en-US" sz="2000" dirty="0">
              <a:latin typeface="+mn-lt"/>
              <a:cs typeface="Arial Unicode MS" pitchFamily="34" charset="-122"/>
            </a:endParaRPr>
          </a:p>
        </p:txBody>
      </p:sp>
      <p:sp>
        <p:nvSpPr>
          <p:cNvPr id="44036" name="Rectangle 2"/>
          <p:cNvSpPr>
            <a:spLocks noChangeArrowheads="1"/>
          </p:cNvSpPr>
          <p:nvPr/>
        </p:nvSpPr>
        <p:spPr bwMode="auto">
          <a:xfrm>
            <a:off x="0"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pic>
        <p:nvPicPr>
          <p:cNvPr id="4403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790" y="1700808"/>
            <a:ext cx="9008714" cy="383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p:cNvSpPr>
            <a:spLocks noChangeArrowheads="1"/>
          </p:cNvSpPr>
          <p:nvPr/>
        </p:nvSpPr>
        <p:spPr bwMode="auto">
          <a:xfrm>
            <a:off x="3372120" y="5573851"/>
            <a:ext cx="2327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dirty="0">
                <a:ea typeface="宋体" pitchFamily="2" charset="-122"/>
                <a:cs typeface="Times New Roman" pitchFamily="18" charset="0"/>
              </a:rPr>
              <a:t>基于</a:t>
            </a:r>
            <a:r>
              <a:rPr lang="en-US" altLang="zh-CN" b="1" dirty="0">
                <a:ea typeface="宋体" pitchFamily="2" charset="-122"/>
                <a:cs typeface="Times New Roman" pitchFamily="18" charset="0"/>
              </a:rPr>
              <a:t>TCP</a:t>
            </a:r>
            <a:r>
              <a:rPr lang="zh-CN" altLang="en-US" b="1" dirty="0">
                <a:ea typeface="宋体" pitchFamily="2" charset="-122"/>
                <a:cs typeface="Times New Roman" pitchFamily="18" charset="0"/>
              </a:rPr>
              <a:t>的</a:t>
            </a:r>
            <a:r>
              <a:rPr lang="en-US" altLang="zh-CN" b="1" dirty="0">
                <a:ea typeface="宋体" pitchFamily="2" charset="-122"/>
                <a:cs typeface="Times New Roman" pitchFamily="18" charset="0"/>
              </a:rPr>
              <a:t>Socket</a:t>
            </a:r>
            <a:r>
              <a:rPr lang="zh-CN" altLang="en-US" b="1" dirty="0">
                <a:ea typeface="宋体" pitchFamily="2" charset="-122"/>
                <a:cs typeface="Times New Roman" pitchFamily="18" charset="0"/>
              </a:rPr>
              <a:t>通信</a:t>
            </a:r>
            <a:endParaRPr lang="zh-CN" altLang="en-US" dirty="0">
              <a:ea typeface="宋体" pitchFamily="2" charset="-122"/>
            </a:endParaRPr>
          </a:p>
        </p:txBody>
      </p:sp>
      <p:sp>
        <p:nvSpPr>
          <p:cNvPr id="8" name="标题 7"/>
          <p:cNvSpPr>
            <a:spLocks noGrp="1"/>
          </p:cNvSpPr>
          <p:nvPr>
            <p:ph type="title"/>
          </p:nvPr>
        </p:nvSpPr>
        <p:spPr>
          <a:xfrm>
            <a:off x="5364088" y="239103"/>
            <a:ext cx="3524198" cy="523220"/>
          </a:xfrm>
        </p:spPr>
        <p:txBody>
          <a:bodyPr>
            <a:normAutofit fontScale="90000"/>
          </a:bodyPr>
          <a:lstStyle/>
          <a:p>
            <a:r>
              <a:rPr lang="zh-CN" altLang="en-US" b="1" dirty="0"/>
              <a:t>基于</a:t>
            </a:r>
            <a:r>
              <a:rPr lang="en-US" altLang="zh-CN" b="1" dirty="0"/>
              <a:t>Socket</a:t>
            </a:r>
            <a:r>
              <a:rPr lang="zh-CN" altLang="en-US" b="1" dirty="0"/>
              <a:t>的</a:t>
            </a:r>
            <a:r>
              <a:rPr lang="en-US" altLang="zh-CN" b="1" dirty="0"/>
              <a:t>TCP</a:t>
            </a:r>
            <a:r>
              <a:rPr lang="zh-CN" altLang="en-US" b="1" dirty="0"/>
              <a:t>编程</a:t>
            </a:r>
            <a:endParaRPr lang="zh-CN" altLang="en-US" dirty="0"/>
          </a:p>
        </p:txBody>
      </p:sp>
    </p:spTree>
    <p:extLst>
      <p:ext uri="{BB962C8B-B14F-4D97-AF65-F5344CB8AC3E}">
        <p14:creationId xmlns:p14="http://schemas.microsoft.com/office/powerpoint/2010/main" val="224668429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5220072" y="239103"/>
            <a:ext cx="3668214" cy="523220"/>
          </a:xfrm>
        </p:spPr>
        <p:txBody>
          <a:bodyPr anchor="ctr">
            <a:normAutofit/>
          </a:bodyPr>
          <a:lstStyle/>
          <a:p>
            <a:r>
              <a:rPr lang="en-US" altLang="zh-CN" b="1" dirty="0">
                <a:cs typeface="Arial Unicode MS" pitchFamily="34" charset="-122"/>
              </a:rPr>
              <a:t>Socket</a:t>
            </a:r>
            <a:r>
              <a:rPr lang="zh-CN" altLang="en-US" b="1" dirty="0">
                <a:cs typeface="Arial Unicode MS" pitchFamily="34" charset="-122"/>
              </a:rPr>
              <a:t>类的常用方法</a:t>
            </a:r>
          </a:p>
        </p:txBody>
      </p:sp>
      <p:graphicFrame>
        <p:nvGraphicFramePr>
          <p:cNvPr id="47136" name="Group 32"/>
          <p:cNvGraphicFramePr>
            <a:graphicFrameLocks noGrp="1"/>
          </p:cNvGraphicFramePr>
          <p:nvPr>
            <p:extLst>
              <p:ext uri="{D42A27DB-BD31-4B8C-83A1-F6EECF244321}">
                <p14:modId xmlns:p14="http://schemas.microsoft.com/office/powerpoint/2010/main" val="1751047265"/>
              </p:ext>
            </p:extLst>
          </p:nvPr>
        </p:nvGraphicFramePr>
        <p:xfrm>
          <a:off x="251520" y="1124744"/>
          <a:ext cx="8640960" cy="4638288"/>
        </p:xfrm>
        <a:graphic>
          <a:graphicData uri="http://schemas.openxmlformats.org/drawingml/2006/table">
            <a:tbl>
              <a:tblPr/>
              <a:tblGrid>
                <a:gridCol w="3312368">
                  <a:extLst>
                    <a:ext uri="{9D8B030D-6E8A-4147-A177-3AD203B41FA5}">
                      <a16:colId xmlns:a16="http://schemas.microsoft.com/office/drawing/2014/main" val="20000"/>
                    </a:ext>
                  </a:extLst>
                </a:gridCol>
                <a:gridCol w="5328592">
                  <a:extLst>
                    <a:ext uri="{9D8B030D-6E8A-4147-A177-3AD203B41FA5}">
                      <a16:colId xmlns:a16="http://schemas.microsoft.com/office/drawing/2014/main" val="20001"/>
                    </a:ext>
                  </a:extLst>
                </a:gridCol>
              </a:tblGrid>
              <a:tr h="43204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lt"/>
                          <a:ea typeface="宋体" pitchFamily="2" charset="-122"/>
                          <a:cs typeface="Arial Unicode MS" pitchFamily="34" charset="-122"/>
                        </a:rPr>
                        <a:t>方法</a:t>
                      </a: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lt"/>
                          <a:ea typeface="宋体" pitchFamily="2" charset="-122"/>
                          <a:cs typeface="Arial Unicode MS" pitchFamily="34" charset="-122"/>
                        </a:rPr>
                        <a:t>功能</a:t>
                      </a: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InetAddress getLocalAddress()</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中的</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IP</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的</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InetAddress</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对象</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rPr>
                        <a:t>int getLocalPort()</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返回本地</a:t>
                      </a:r>
                      <a:r>
                        <a:rPr kumimoji="0" lang="zh-CN" altLang="zh-CN" sz="2400" b="0" i="0" u="none" strike="noStrike" cap="none" normalizeH="0" baseline="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中的端口号</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rPr>
                        <a:t>InetAddress getInetAddress()</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中</a:t>
                      </a:r>
                      <a:r>
                        <a:rPr kumimoji="0" lang="zh-CN" altLang="zh-CN" sz="2400" b="0" i="0" u="none" strike="noStrike" cap="none" normalizeH="0" baseline="0">
                          <a:ln>
                            <a:noFill/>
                          </a:ln>
                          <a:solidFill>
                            <a:schemeClr val="tx1"/>
                          </a:solidFill>
                          <a:effectLst/>
                          <a:latin typeface="+mn-lt"/>
                          <a:ea typeface="宋体" pitchFamily="2" charset="-122"/>
                          <a:cs typeface="Arial Unicode MS" pitchFamily="34" charset="-122"/>
                        </a:rPr>
                        <a:t>IP</a:t>
                      </a:r>
                      <a:r>
                        <a:rPr kumimoji="0" lang="zh-CN" altLang="en-US" sz="2400" b="0" i="0" u="none" strike="noStrike" cap="none" normalizeH="0" baseline="0">
                          <a:ln>
                            <a:noFill/>
                          </a:ln>
                          <a:solidFill>
                            <a:schemeClr val="tx1"/>
                          </a:solidFill>
                          <a:effectLst/>
                          <a:latin typeface="+mn-lt"/>
                          <a:ea typeface="宋体" pitchFamily="2" charset="-122"/>
                          <a:cs typeface="Arial Unicode MS" pitchFamily="34" charset="-122"/>
                        </a:rPr>
                        <a:t>地址</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mn-lt"/>
                          <a:ea typeface="宋体" pitchFamily="2" charset="-122"/>
                          <a:cs typeface="Arial Unicode MS" pitchFamily="34" charset="-122"/>
                        </a:rPr>
                        <a:t>int getPort()</a:t>
                      </a:r>
                      <a:endPar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中的端口号</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09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mn-lt"/>
                          <a:ea typeface="宋体" pitchFamily="2" charset="-122"/>
                          <a:cs typeface="Arial Unicode MS" pitchFamily="34" charset="-122"/>
                        </a:rPr>
                        <a:t>void close() throws IOException</a:t>
                      </a:r>
                      <a:endPar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关闭</a:t>
                      </a:r>
                      <a:r>
                        <a:rPr kumimoji="0" lang="en-US"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，不可在以后的网络连接中使用，除非创建新的套接字</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356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InputStream</a:t>
                      </a:r>
                      <a:r>
                        <a:rPr kumimoji="0" lang="en-US" altLang="zh-CN" sz="2000" b="0" i="0" u="none" strike="noStrike" cap="none" normalizeH="0" baseline="0" dirty="0">
                          <a:ln>
                            <a:noFill/>
                          </a:ln>
                          <a:solidFill>
                            <a:srgbClr val="FF0000"/>
                          </a:solidFill>
                          <a:effectLst/>
                          <a:latin typeface="+mn-lt"/>
                          <a:ea typeface="宋体" pitchFamily="2" charset="-122"/>
                          <a:cs typeface="Arial Unicode MS" pitchFamily="34" charset="-122"/>
                        </a:rPr>
                        <a:t> </a:t>
                      </a: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getInputStream</a:t>
                      </a:r>
                      <a:r>
                        <a:rPr kumimoji="0" lang="en-US" altLang="zh-CN" sz="2000" b="0" i="0" u="none" strike="noStrike" cap="none" normalizeH="0" baseline="0" dirty="0">
                          <a:ln>
                            <a:noFill/>
                          </a:ln>
                          <a:solidFill>
                            <a:srgbClr val="FF0000"/>
                          </a:solidFill>
                          <a:effectLst/>
                          <a:latin typeface="+mn-lt"/>
                          <a:ea typeface="宋体" pitchFamily="2" charset="-122"/>
                          <a:cs typeface="Arial Unicode MS" pitchFamily="34" charset="-122"/>
                        </a:rPr>
                        <a:t>()                  throws </a:t>
                      </a: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IOException</a:t>
                      </a:r>
                      <a:endParaRPr kumimoji="0" lang="zh-CN" altLang="zh-CN" sz="2000" b="0" i="0" u="none" strike="noStrike" cap="none" normalizeH="0" baseline="0" dirty="0">
                        <a:ln>
                          <a:noFill/>
                        </a:ln>
                        <a:solidFill>
                          <a:srgbClr val="FF0000"/>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获取与</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相关联的字节输入流，用于从</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中读数据。</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19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OutputStream</a:t>
                      </a:r>
                      <a:r>
                        <a:rPr kumimoji="0" lang="en-US" altLang="zh-CN" sz="2000" b="0" i="0" u="none" strike="noStrike" cap="none" normalizeH="0" baseline="0" dirty="0">
                          <a:ln>
                            <a:noFill/>
                          </a:ln>
                          <a:solidFill>
                            <a:srgbClr val="FF0000"/>
                          </a:solidFill>
                          <a:effectLst/>
                          <a:latin typeface="+mn-lt"/>
                          <a:ea typeface="宋体" pitchFamily="2" charset="-122"/>
                          <a:cs typeface="Arial Unicode MS" pitchFamily="34" charset="-122"/>
                        </a:rPr>
                        <a:t> </a:t>
                      </a: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getOutputStream</a:t>
                      </a:r>
                      <a:r>
                        <a:rPr kumimoji="0" lang="en-US" altLang="zh-CN" sz="2000" b="0" i="0" u="none" strike="noStrike" cap="none" normalizeH="0" baseline="0" dirty="0">
                          <a:ln>
                            <a:noFill/>
                          </a:ln>
                          <a:solidFill>
                            <a:srgbClr val="FF0000"/>
                          </a:solidFill>
                          <a:effectLst/>
                          <a:latin typeface="+mn-lt"/>
                          <a:ea typeface="宋体" pitchFamily="2" charset="-122"/>
                          <a:cs typeface="Arial Unicode MS" pitchFamily="34" charset="-122"/>
                        </a:rPr>
                        <a:t>()                              throws </a:t>
                      </a:r>
                      <a:r>
                        <a:rPr kumimoji="0" lang="en-US" altLang="zh-CN" sz="2000" b="0" i="0" u="none" strike="noStrike" cap="none" normalizeH="0" baseline="0" dirty="0" err="1">
                          <a:ln>
                            <a:noFill/>
                          </a:ln>
                          <a:solidFill>
                            <a:srgbClr val="FF0000"/>
                          </a:solidFill>
                          <a:effectLst/>
                          <a:latin typeface="+mn-lt"/>
                          <a:ea typeface="宋体" pitchFamily="2" charset="-122"/>
                          <a:cs typeface="Arial Unicode MS" pitchFamily="34" charset="-122"/>
                        </a:rPr>
                        <a:t>IOException</a:t>
                      </a:r>
                      <a:endParaRPr kumimoji="0" lang="zh-CN" altLang="zh-CN" sz="2000" b="0" i="0" u="none" strike="noStrike" cap="none" normalizeH="0" baseline="0" dirty="0">
                        <a:ln>
                          <a:noFill/>
                        </a:ln>
                        <a:solidFill>
                          <a:srgbClr val="FF0000"/>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获取与</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相关联的字节输出流，用于向</a:t>
                      </a:r>
                      <a:r>
                        <a:rPr kumimoji="0" lang="zh-CN" altLang="zh-CN" sz="24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a:ln>
                            <a:noFill/>
                          </a:ln>
                          <a:solidFill>
                            <a:schemeClr val="tx1"/>
                          </a:solidFill>
                          <a:effectLst/>
                          <a:latin typeface="+mn-lt"/>
                          <a:ea typeface="宋体" pitchFamily="2" charset="-122"/>
                          <a:cs typeface="Arial Unicode MS" pitchFamily="34" charset="-122"/>
                        </a:rPr>
                        <a:t>中写数据。</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604571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4716016" y="239103"/>
            <a:ext cx="4172270" cy="523220"/>
          </a:xfrm>
        </p:spPr>
        <p:txBody>
          <a:bodyPr anchor="ctr">
            <a:normAutofit fontScale="90000"/>
          </a:bodyPr>
          <a:lstStyle/>
          <a:p>
            <a:r>
              <a:rPr lang="en-US" altLang="zh-CN" b="1" dirty="0" err="1">
                <a:cs typeface="Arial Unicode MS" pitchFamily="34" charset="-122"/>
              </a:rPr>
              <a:t>ServerSocket</a:t>
            </a:r>
            <a:r>
              <a:rPr lang="zh-CN" altLang="en-US" b="1" dirty="0">
                <a:cs typeface="Arial Unicode MS" pitchFamily="34" charset="-122"/>
              </a:rPr>
              <a:t>类的常用方法</a:t>
            </a:r>
          </a:p>
        </p:txBody>
      </p:sp>
      <p:graphicFrame>
        <p:nvGraphicFramePr>
          <p:cNvPr id="49181" name="Group 29"/>
          <p:cNvGraphicFramePr>
            <a:graphicFrameLocks noGrp="1"/>
          </p:cNvGraphicFramePr>
          <p:nvPr>
            <p:extLst>
              <p:ext uri="{D42A27DB-BD31-4B8C-83A1-F6EECF244321}">
                <p14:modId xmlns:p14="http://schemas.microsoft.com/office/powerpoint/2010/main" val="3681945232"/>
              </p:ext>
            </p:extLst>
          </p:nvPr>
        </p:nvGraphicFramePr>
        <p:xfrm>
          <a:off x="539552" y="980728"/>
          <a:ext cx="7992888" cy="5040561"/>
        </p:xfrm>
        <a:graphic>
          <a:graphicData uri="http://schemas.openxmlformats.org/drawingml/2006/table">
            <a:tbl>
              <a:tblPr/>
              <a:tblGrid>
                <a:gridCol w="3240360">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327893">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方  法</a:t>
                      </a: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5">
                      <a:fgClr>
                        <a:schemeClr val="accent1">
                          <a:lumMod val="20000"/>
                          <a:lumOff val="80000"/>
                        </a:schemeClr>
                      </a:fgClr>
                      <a:bgClr>
                        <a:schemeClr val="bg1"/>
                      </a:bgClr>
                    </a:patt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功  能</a:t>
                      </a: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5">
                      <a:fgClr>
                        <a:schemeClr val="accent1">
                          <a:lumMod val="20000"/>
                          <a:lumOff val="80000"/>
                        </a:schemeClr>
                      </a:fgClr>
                      <a:bgClr>
                        <a:schemeClr val="bg1"/>
                      </a:bgClr>
                    </a:pattFill>
                  </a:tcPr>
                </a:tc>
                <a:extLst>
                  <a:ext uri="{0D108BD9-81ED-4DB2-BD59-A6C34878D82A}">
                    <a16:rowId xmlns:a16="http://schemas.microsoft.com/office/drawing/2014/main" val="10000"/>
                  </a:ext>
                </a:extLst>
              </a:tr>
              <a:tr h="67783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mn-lt"/>
                          <a:ea typeface="宋体" pitchFamily="2" charset="-122"/>
                          <a:cs typeface="Arial Unicode MS" pitchFamily="34" charset="-122"/>
                        </a:rPr>
                        <a:t>Socket accept() throws IOException </a:t>
                      </a:r>
                      <a:endParaRPr kumimoji="0" lang="zh-CN" altLang="zh-CN" sz="1800" b="0" i="0" u="none" strike="noStrike" cap="none" normalizeH="0" baseline="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5">
                      <a:fgClr>
                        <a:schemeClr val="accent1">
                          <a:lumMod val="20000"/>
                          <a:lumOff val="80000"/>
                        </a:schemeClr>
                      </a:fgClr>
                      <a:bgClr>
                        <a:schemeClr val="bg1"/>
                      </a:bgClr>
                    </a:patt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等待客户端的连接请求，返回与该客户端进行通信用的</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对象</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5">
                      <a:fgClr>
                        <a:schemeClr val="accent1">
                          <a:lumMod val="20000"/>
                          <a:lumOff val="80000"/>
                        </a:schemeClr>
                      </a:fgClr>
                      <a:bgClr>
                        <a:schemeClr val="bg1"/>
                      </a:bgClr>
                    </a:pattFill>
                  </a:tcPr>
                </a:tc>
                <a:extLst>
                  <a:ext uri="{0D108BD9-81ED-4DB2-BD59-A6C34878D82A}">
                    <a16:rowId xmlns:a16="http://schemas.microsoft.com/office/drawing/2014/main" val="10001"/>
                  </a:ext>
                </a:extLst>
              </a:tr>
              <a:tr h="2295251">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void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setSoTimeout</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int</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 timeout)               throws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SocketException</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 </a:t>
                      </a:r>
                      <a:endParaRPr kumimoji="0" lang="zh-CN" altLang="zh-CN" sz="18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5">
                      <a:fgClr>
                        <a:schemeClr val="accent1">
                          <a:lumMod val="20000"/>
                          <a:lumOff val="80000"/>
                        </a:schemeClr>
                      </a:fgClr>
                      <a:bgClr>
                        <a:schemeClr val="bg1"/>
                      </a:bgClr>
                    </a:patt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设置</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方法等待连接的时间为</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rPr>
                        <a:t>timeout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毫秒。若时间已到，还没有客户端连接，则抛出</a:t>
                      </a:r>
                      <a:r>
                        <a:rPr kumimoji="0" lang="en-US" altLang="zh-CN" sz="2000" b="0" i="0" u="none" strike="noStrike" cap="none" normalizeH="0" baseline="0" dirty="0" err="1">
                          <a:ln>
                            <a:noFill/>
                          </a:ln>
                          <a:solidFill>
                            <a:schemeClr val="tx1"/>
                          </a:solidFill>
                          <a:effectLst/>
                          <a:latin typeface="+mn-lt"/>
                          <a:ea typeface="宋体" pitchFamily="2" charset="-122"/>
                          <a:cs typeface="Arial Unicode MS" pitchFamily="34" charset="-122"/>
                        </a:rPr>
                        <a:t>InterruptedIOException</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异常，</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方法不再阻塞，该倾听</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可继续使用。若</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timeout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值为</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0</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，则表示</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永远等待。该方法必须在倾听</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创建后，在</a:t>
                      </a:r>
                      <a:r>
                        <a:rPr kumimoji="0" lang="zh-CN" altLang="zh-CN" sz="2000" b="0" i="0" u="none" strike="noStrike" cap="none" normalizeH="0" baseline="0" dirty="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之前调用才有效。</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5">
                      <a:fgClr>
                        <a:schemeClr val="accent1">
                          <a:lumMod val="20000"/>
                          <a:lumOff val="80000"/>
                        </a:schemeClr>
                      </a:fgClr>
                      <a:bgClr>
                        <a:schemeClr val="bg1"/>
                      </a:bgClr>
                    </a:pattFill>
                  </a:tcPr>
                </a:tc>
                <a:extLst>
                  <a:ext uri="{0D108BD9-81ED-4DB2-BD59-A6C34878D82A}">
                    <a16:rowId xmlns:a16="http://schemas.microsoft.com/office/drawing/2014/main" val="10002"/>
                  </a:ext>
                </a:extLst>
              </a:tr>
              <a:tr h="3831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mn-lt"/>
                          <a:ea typeface="宋体" pitchFamily="2" charset="-122"/>
                          <a:cs typeface="Arial Unicode MS" pitchFamily="34" charset="-122"/>
                        </a:rPr>
                        <a:t>void close()throws IOException</a:t>
                      </a:r>
                      <a:endParaRPr kumimoji="0" lang="zh-CN" altLang="zh-CN" sz="1800" b="0" i="0" u="none" strike="noStrike" cap="none" normalizeH="0" baseline="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5">
                      <a:fgClr>
                        <a:schemeClr val="accent1">
                          <a:lumMod val="20000"/>
                          <a:lumOff val="80000"/>
                        </a:schemeClr>
                      </a:fgClr>
                      <a:bgClr>
                        <a:schemeClr val="bg1"/>
                      </a:bgClr>
                    </a:patt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pitchFamily="2" charset="-122"/>
                          <a:cs typeface="Arial Unicode MS" pitchFamily="34" charset="-122"/>
                        </a:rPr>
                        <a:t>关闭监听</a:t>
                      </a:r>
                      <a:r>
                        <a:rPr kumimoji="0" lang="zh-CN" altLang="zh-CN" sz="2000" b="0" i="0" u="none" strike="noStrike" cap="none" normalizeH="0" baseline="0">
                          <a:ln>
                            <a:noFill/>
                          </a:ln>
                          <a:solidFill>
                            <a:schemeClr val="tx1"/>
                          </a:solidFill>
                          <a:effectLst/>
                          <a:latin typeface="+mn-lt"/>
                          <a:ea typeface="宋体" pitchFamily="2" charset="-122"/>
                          <a:cs typeface="Arial Unicode MS" pitchFamily="34" charset="-122"/>
                        </a:rPr>
                        <a:t>Socket</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5">
                      <a:fgClr>
                        <a:schemeClr val="accent1">
                          <a:lumMod val="20000"/>
                          <a:lumOff val="80000"/>
                        </a:schemeClr>
                      </a:fgClr>
                      <a:bgClr>
                        <a:schemeClr val="bg1"/>
                      </a:bgClr>
                    </a:pattFill>
                  </a:tcPr>
                </a:tc>
                <a:extLst>
                  <a:ext uri="{0D108BD9-81ED-4DB2-BD59-A6C34878D82A}">
                    <a16:rowId xmlns:a16="http://schemas.microsoft.com/office/drawing/2014/main" val="10003"/>
                  </a:ext>
                </a:extLst>
              </a:tr>
              <a:tr h="3831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InetAddress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getInetAddress</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5">
                      <a:fgClr>
                        <a:schemeClr val="accent1">
                          <a:lumMod val="20000"/>
                          <a:lumOff val="80000"/>
                        </a:schemeClr>
                      </a:fgClr>
                      <a:bgClr>
                        <a:schemeClr val="bg1"/>
                      </a:bgClr>
                    </a:patt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pitchFamily="2" charset="-122"/>
                          <a:cs typeface="Arial Unicode MS" pitchFamily="34" charset="-122"/>
                        </a:rPr>
                        <a:t>返回此服务器套接字的本地地址</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5">
                      <a:fgClr>
                        <a:schemeClr val="accent1">
                          <a:lumMod val="20000"/>
                          <a:lumOff val="80000"/>
                        </a:schemeClr>
                      </a:fgClr>
                      <a:bgClr>
                        <a:schemeClr val="bg1"/>
                      </a:bgClr>
                    </a:pattFill>
                  </a:tcPr>
                </a:tc>
                <a:extLst>
                  <a:ext uri="{0D108BD9-81ED-4DB2-BD59-A6C34878D82A}">
                    <a16:rowId xmlns:a16="http://schemas.microsoft.com/office/drawing/2014/main" val="10004"/>
                  </a:ext>
                </a:extLst>
              </a:tr>
              <a:tr h="3831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int</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getLocalPort</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5">
                      <a:fgClr>
                        <a:schemeClr val="accent1">
                          <a:lumMod val="20000"/>
                          <a:lumOff val="80000"/>
                        </a:schemeClr>
                      </a:fgClr>
                      <a:bgClr>
                        <a:schemeClr val="bg1"/>
                      </a:bgClr>
                    </a:patt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pitchFamily="2" charset="-122"/>
                          <a:cs typeface="Arial Unicode MS" pitchFamily="34" charset="-122"/>
                        </a:rPr>
                        <a:t>返回此套接字在其上监听的端口号</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5">
                      <a:fgClr>
                        <a:schemeClr val="accent1">
                          <a:lumMod val="20000"/>
                          <a:lumOff val="80000"/>
                        </a:schemeClr>
                      </a:fgClr>
                      <a:bgClr>
                        <a:schemeClr val="bg1"/>
                      </a:bgClr>
                    </a:pattFill>
                  </a:tcPr>
                </a:tc>
                <a:extLst>
                  <a:ext uri="{0D108BD9-81ED-4DB2-BD59-A6C34878D82A}">
                    <a16:rowId xmlns:a16="http://schemas.microsoft.com/office/drawing/2014/main" val="10005"/>
                  </a:ext>
                </a:extLst>
              </a:tr>
              <a:tr h="590207">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SocketAddress</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      </a:t>
                      </a:r>
                      <a:r>
                        <a:rPr kumimoji="0" lang="en-US" altLang="zh-CN" sz="1800" b="0" i="0" u="none" strike="noStrike" cap="none" normalizeH="0" baseline="0" dirty="0" err="1">
                          <a:ln>
                            <a:noFill/>
                          </a:ln>
                          <a:solidFill>
                            <a:schemeClr val="tx1"/>
                          </a:solidFill>
                          <a:effectLst/>
                          <a:latin typeface="+mn-lt"/>
                          <a:ea typeface="宋体" pitchFamily="2" charset="-122"/>
                          <a:cs typeface="Arial Unicode MS" pitchFamily="34" charset="-122"/>
                        </a:rPr>
                        <a:t>getLocalSocketAddress</a:t>
                      </a:r>
                      <a:r>
                        <a:rPr kumimoji="0" lang="en-US" altLang="zh-CN" sz="1800" b="0" i="0" u="none" strike="noStrike" cap="none" normalizeH="0" baseline="0" dirty="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pattFill prst="pct5">
                      <a:fgClr>
                        <a:schemeClr val="accent1">
                          <a:lumMod val="20000"/>
                          <a:lumOff val="80000"/>
                        </a:schemeClr>
                      </a:fgClr>
                      <a:bgClr>
                        <a:schemeClr val="bg1"/>
                      </a:bgClr>
                    </a:patt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rPr>
                        <a:t>返回此套接字绑定的端点的地址</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pattFill prst="pct5">
                      <a:fgClr>
                        <a:schemeClr val="accent1">
                          <a:lumMod val="20000"/>
                          <a:lumOff val="80000"/>
                        </a:schemeClr>
                      </a:fgClr>
                      <a:bgClr>
                        <a:schemeClr val="bg1"/>
                      </a:bgClr>
                    </a:patt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2949686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CE9F5-7FA4-4779-B0CA-6998D943772B}"/>
              </a:ext>
            </a:extLst>
          </p:cNvPr>
          <p:cNvSpPr>
            <a:spLocks noGrp="1"/>
          </p:cNvSpPr>
          <p:nvPr>
            <p:ph type="title"/>
          </p:nvPr>
        </p:nvSpPr>
        <p:spPr>
          <a:xfrm>
            <a:off x="3203848" y="146128"/>
            <a:ext cx="5684438" cy="716539"/>
          </a:xfrm>
        </p:spPr>
        <p:txBody>
          <a:bodyPr/>
          <a:lstStyle/>
          <a:p>
            <a:r>
              <a:rPr lang="en-US" altLang="zh-CN" dirty="0"/>
              <a:t>Socket</a:t>
            </a:r>
            <a:r>
              <a:rPr lang="zh-CN" altLang="en-US" dirty="0"/>
              <a:t>与</a:t>
            </a:r>
            <a:r>
              <a:rPr lang="en-US" altLang="zh-CN" dirty="0" err="1"/>
              <a:t>ServerSocket</a:t>
            </a:r>
            <a:r>
              <a:rPr lang="zh-CN" altLang="en-US" dirty="0"/>
              <a:t>通讯过程</a:t>
            </a:r>
          </a:p>
        </p:txBody>
      </p:sp>
      <p:sp>
        <p:nvSpPr>
          <p:cNvPr id="3" name="内容占位符 2">
            <a:extLst>
              <a:ext uri="{FF2B5EF4-FFF2-40B4-BE49-F238E27FC236}">
                <a16:creationId xmlns:a16="http://schemas.microsoft.com/office/drawing/2014/main" id="{630F480E-6679-4769-BA83-C63D865AA032}"/>
              </a:ext>
            </a:extLst>
          </p:cNvPr>
          <p:cNvSpPr txBox="1">
            <a:spLocks/>
          </p:cNvSpPr>
          <p:nvPr/>
        </p:nvSpPr>
        <p:spPr>
          <a:xfrm>
            <a:off x="108858" y="836712"/>
            <a:ext cx="8855630" cy="20968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使用</a:t>
            </a:r>
            <a:r>
              <a:rPr lang="en-US" altLang="zh-CN" sz="2400" dirty="0">
                <a:solidFill>
                  <a:schemeClr val="tx1">
                    <a:lumMod val="75000"/>
                    <a:lumOff val="25000"/>
                  </a:schemeClr>
                </a:solidFill>
              </a:rPr>
              <a:t>Socket</a:t>
            </a:r>
            <a:r>
              <a:rPr lang="zh-CN" altLang="en-US" sz="2400" dirty="0">
                <a:solidFill>
                  <a:schemeClr val="tx1">
                    <a:lumMod val="75000"/>
                    <a:lumOff val="25000"/>
                  </a:schemeClr>
                </a:solidFill>
              </a:rPr>
              <a:t>与</a:t>
            </a:r>
            <a:r>
              <a:rPr lang="en-US" altLang="zh-CN" sz="2400" dirty="0" err="1">
                <a:solidFill>
                  <a:schemeClr val="tx1">
                    <a:lumMod val="75000"/>
                    <a:lumOff val="25000"/>
                  </a:schemeClr>
                </a:solidFill>
              </a:rPr>
              <a:t>ServerSocket</a:t>
            </a:r>
            <a:r>
              <a:rPr lang="zh-CN" altLang="en-US" sz="2400" dirty="0">
                <a:solidFill>
                  <a:schemeClr val="tx1">
                    <a:lumMod val="75000"/>
                    <a:lumOff val="25000"/>
                  </a:schemeClr>
                </a:solidFill>
              </a:rPr>
              <a:t>进行</a:t>
            </a:r>
            <a:r>
              <a:rPr lang="en-US" altLang="zh-CN" sz="2400" dirty="0">
                <a:solidFill>
                  <a:schemeClr val="tx1">
                    <a:lumMod val="75000"/>
                    <a:lumOff val="25000"/>
                  </a:schemeClr>
                </a:solidFill>
              </a:rPr>
              <a:t>TCP</a:t>
            </a:r>
            <a:r>
              <a:rPr lang="zh-CN" altLang="en-US" sz="2400" dirty="0">
                <a:solidFill>
                  <a:schemeClr val="tx1">
                    <a:lumMod val="75000"/>
                    <a:lumOff val="25000"/>
                  </a:schemeClr>
                </a:solidFill>
              </a:rPr>
              <a:t>协议通讯编程：</a:t>
            </a:r>
            <a:endParaRPr lang="en-US" altLang="zh-CN" sz="2400" dirty="0">
              <a:solidFill>
                <a:schemeClr val="tx1">
                  <a:lumMod val="75000"/>
                  <a:lumOff val="25000"/>
                </a:schemeClr>
              </a:solidFill>
            </a:endParaRPr>
          </a:p>
        </p:txBody>
      </p:sp>
      <p:sp>
        <p:nvSpPr>
          <p:cNvPr id="4" name="TextBox 7">
            <a:extLst>
              <a:ext uri="{FF2B5EF4-FFF2-40B4-BE49-F238E27FC236}">
                <a16:creationId xmlns:a16="http://schemas.microsoft.com/office/drawing/2014/main" id="{97D4878B-0B18-4F03-B263-7DD4B8E92EF6}"/>
              </a:ext>
            </a:extLst>
          </p:cNvPr>
          <p:cNvSpPr txBox="1"/>
          <p:nvPr/>
        </p:nvSpPr>
        <p:spPr>
          <a:xfrm>
            <a:off x="179512" y="1629956"/>
            <a:ext cx="4095288" cy="4616648"/>
          </a:xfrm>
          <a:prstGeom prst="rect">
            <a:avLst/>
          </a:prstGeom>
          <a:solidFill>
            <a:schemeClr val="accent1">
              <a:lumMod val="60000"/>
              <a:lumOff val="40000"/>
            </a:schemeClr>
          </a:solidFill>
        </p:spPr>
        <p:txBody>
          <a:bodyPr wrap="square" rtlCol="0">
            <a:spAutoFit/>
          </a:bodyPr>
          <a:lstStyle/>
          <a:p>
            <a:r>
              <a:rPr lang="en-US" altLang="zh-CN" sz="1400" dirty="0"/>
              <a:t>//</a:t>
            </a:r>
            <a:r>
              <a:rPr lang="zh-CN" altLang="en-US" sz="1400" dirty="0"/>
              <a:t>创建</a:t>
            </a:r>
            <a:r>
              <a:rPr lang="en-US" sz="1400" dirty="0"/>
              <a:t>Socket，</a:t>
            </a:r>
            <a:r>
              <a:rPr lang="zh-CN" altLang="en-US" sz="1400" dirty="0"/>
              <a:t>指定</a:t>
            </a:r>
            <a:r>
              <a:rPr lang="en-US" sz="1400" dirty="0" err="1"/>
              <a:t>ip，port</a:t>
            </a:r>
            <a:endParaRPr lang="en-US" sz="1400" dirty="0"/>
          </a:p>
          <a:p>
            <a:r>
              <a:rPr lang="en-US" sz="1400" dirty="0"/>
              <a:t>Socket </a:t>
            </a:r>
            <a:r>
              <a:rPr lang="en-US" sz="1400" dirty="0" err="1"/>
              <a:t>socket</a:t>
            </a:r>
            <a:r>
              <a:rPr lang="en-US" sz="1400" dirty="0"/>
              <a:t> = new Socket("127.0.0.1", </a:t>
            </a:r>
            <a:r>
              <a:rPr lang="en-US" altLang="zh-CN" sz="1400" dirty="0"/>
              <a:t>8989</a:t>
            </a:r>
            <a:r>
              <a:rPr lang="en-US" sz="1400" dirty="0"/>
              <a:t>);		</a:t>
            </a:r>
          </a:p>
          <a:p>
            <a:r>
              <a:rPr lang="en-US" sz="1400" dirty="0"/>
              <a:t>//</a:t>
            </a:r>
            <a:r>
              <a:rPr lang="zh-CN" altLang="en-US" sz="1400" dirty="0"/>
              <a:t>获得键盘输入</a:t>
            </a:r>
          </a:p>
          <a:p>
            <a:r>
              <a:rPr lang="en-US" sz="1400" dirty="0" err="1"/>
              <a:t>BufferedReader</a:t>
            </a:r>
            <a:r>
              <a:rPr lang="en-US" sz="1400" dirty="0"/>
              <a:t> sin = new </a:t>
            </a:r>
            <a:r>
              <a:rPr lang="en-US" sz="1400" dirty="0" err="1"/>
              <a:t>BufferedReader</a:t>
            </a:r>
            <a:r>
              <a:rPr lang="en-US" sz="1400" dirty="0"/>
              <a:t>(new </a:t>
            </a:r>
            <a:r>
              <a:rPr lang="en-US" sz="1400" dirty="0" err="1"/>
              <a:t>InputStreamReader</a:t>
            </a:r>
            <a:r>
              <a:rPr lang="en-US" sz="1400" dirty="0"/>
              <a:t>(</a:t>
            </a:r>
          </a:p>
          <a:p>
            <a:r>
              <a:rPr lang="en-US" sz="1400" dirty="0" err="1"/>
              <a:t>System.in</a:t>
            </a:r>
            <a:r>
              <a:rPr lang="en-US" sz="1400" dirty="0"/>
              <a:t>));		</a:t>
            </a:r>
          </a:p>
          <a:p>
            <a:r>
              <a:rPr lang="en-US" sz="1400" dirty="0"/>
              <a:t>//</a:t>
            </a:r>
            <a:r>
              <a:rPr lang="zh-CN" altLang="en-US" sz="1400" dirty="0"/>
              <a:t>获得基于</a:t>
            </a:r>
            <a:r>
              <a:rPr lang="en-US" sz="1400" dirty="0"/>
              <a:t>Socket</a:t>
            </a:r>
            <a:r>
              <a:rPr lang="zh-CN" altLang="en-US" sz="1400" dirty="0"/>
              <a:t>的输入流和输出流</a:t>
            </a:r>
          </a:p>
          <a:p>
            <a:r>
              <a:rPr lang="en-US" sz="1400" dirty="0" err="1"/>
              <a:t>PrintWriter</a:t>
            </a:r>
            <a:r>
              <a:rPr lang="en-US" sz="1400" dirty="0"/>
              <a:t> </a:t>
            </a:r>
            <a:r>
              <a:rPr lang="en-US" sz="1400" dirty="0" err="1"/>
              <a:t>os</a:t>
            </a:r>
            <a:r>
              <a:rPr lang="en-US" sz="1400" dirty="0"/>
              <a:t> = new </a:t>
            </a:r>
            <a:r>
              <a:rPr lang="en-US" sz="1400" dirty="0" err="1"/>
              <a:t>PrintWriter</a:t>
            </a:r>
            <a:r>
              <a:rPr lang="en-US" sz="1400" dirty="0"/>
              <a:t>(</a:t>
            </a:r>
            <a:r>
              <a:rPr lang="en-US" sz="1400" dirty="0" err="1"/>
              <a:t>socket.getOutputStream</a:t>
            </a:r>
            <a:r>
              <a:rPr lang="en-US" sz="1400" dirty="0"/>
              <a:t>());</a:t>
            </a:r>
          </a:p>
          <a:p>
            <a:r>
              <a:rPr lang="en-US" sz="1400" dirty="0" err="1"/>
              <a:t>BufferedReader</a:t>
            </a:r>
            <a:r>
              <a:rPr lang="en-US" sz="1400" dirty="0"/>
              <a:t> is = new </a:t>
            </a:r>
            <a:r>
              <a:rPr lang="en-US" sz="1400" dirty="0" err="1"/>
              <a:t>BufferedReader</a:t>
            </a:r>
            <a:r>
              <a:rPr lang="en-US" sz="1400" dirty="0"/>
              <a:t>(new </a:t>
            </a:r>
            <a:r>
              <a:rPr lang="en-US" sz="1400" dirty="0" err="1"/>
              <a:t>InputStreamReader</a:t>
            </a:r>
            <a:r>
              <a:rPr lang="en-US" sz="1400" dirty="0"/>
              <a:t>(</a:t>
            </a:r>
          </a:p>
          <a:p>
            <a:r>
              <a:rPr lang="en-US" sz="1400" dirty="0" err="1"/>
              <a:t>socket.getInputStream</a:t>
            </a:r>
            <a:r>
              <a:rPr lang="en-US" sz="1400" dirty="0"/>
              <a:t>()));</a:t>
            </a:r>
          </a:p>
          <a:p>
            <a:r>
              <a:rPr lang="en-US" sz="1400" dirty="0"/>
              <a:t>String </a:t>
            </a:r>
            <a:r>
              <a:rPr lang="en-US" sz="1400" dirty="0" err="1"/>
              <a:t>readline</a:t>
            </a:r>
            <a:r>
              <a:rPr lang="en-US" sz="1400" dirty="0"/>
              <a:t>;</a:t>
            </a:r>
          </a:p>
          <a:p>
            <a:r>
              <a:rPr lang="en-US" sz="1400" dirty="0" err="1"/>
              <a:t>readline</a:t>
            </a:r>
            <a:r>
              <a:rPr lang="en-US" sz="1400" dirty="0"/>
              <a:t> = </a:t>
            </a:r>
            <a:r>
              <a:rPr lang="en-US" sz="1400" dirty="0" err="1"/>
              <a:t>sin.readLine</a:t>
            </a:r>
            <a:r>
              <a:rPr lang="en-US" sz="1400" dirty="0"/>
              <a:t>();			</a:t>
            </a:r>
          </a:p>
          <a:p>
            <a:r>
              <a:rPr lang="en-US" sz="1400" dirty="0"/>
              <a:t>//</a:t>
            </a:r>
            <a:r>
              <a:rPr lang="zh-CN" altLang="en-US" sz="1400" dirty="0"/>
              <a:t>向服务器写数据</a:t>
            </a:r>
          </a:p>
          <a:p>
            <a:r>
              <a:rPr lang="en-US" sz="1400" dirty="0"/>
              <a:t>while (!</a:t>
            </a:r>
            <a:r>
              <a:rPr lang="en-US" sz="1400" dirty="0" err="1"/>
              <a:t>readline.equals</a:t>
            </a:r>
            <a:r>
              <a:rPr lang="en-US" sz="1400" dirty="0"/>
              <a:t>("exit")) {</a:t>
            </a:r>
          </a:p>
          <a:p>
            <a:r>
              <a:rPr lang="en-US" sz="1400" dirty="0" err="1"/>
              <a:t>os.println</a:t>
            </a:r>
            <a:r>
              <a:rPr lang="en-US" sz="1400" dirty="0"/>
              <a:t>(</a:t>
            </a:r>
            <a:r>
              <a:rPr lang="en-US" sz="1400" dirty="0" err="1"/>
              <a:t>readline</a:t>
            </a:r>
            <a:r>
              <a:rPr lang="en-US" sz="1400" dirty="0"/>
              <a:t>);</a:t>
            </a:r>
          </a:p>
          <a:p>
            <a:r>
              <a:rPr lang="en-US" sz="1400" dirty="0" err="1"/>
              <a:t>os.flush</a:t>
            </a:r>
            <a:r>
              <a:rPr lang="en-US" sz="1400" dirty="0"/>
              <a:t>();</a:t>
            </a:r>
          </a:p>
          <a:p>
            <a:r>
              <a:rPr lang="en-US" sz="1400" dirty="0" err="1"/>
              <a:t>readline</a:t>
            </a:r>
            <a:r>
              <a:rPr lang="en-US" sz="1400" dirty="0"/>
              <a:t> = </a:t>
            </a:r>
            <a:r>
              <a:rPr lang="en-US" sz="1400" dirty="0" err="1"/>
              <a:t>sin.readLine</a:t>
            </a:r>
            <a:r>
              <a:rPr lang="en-US" sz="1400" dirty="0"/>
              <a:t>();</a:t>
            </a:r>
          </a:p>
          <a:p>
            <a:r>
              <a:rPr lang="en-US" sz="1400" dirty="0"/>
              <a:t>}</a:t>
            </a:r>
          </a:p>
        </p:txBody>
      </p:sp>
      <p:sp>
        <p:nvSpPr>
          <p:cNvPr id="5" name="TextBox 8">
            <a:extLst>
              <a:ext uri="{FF2B5EF4-FFF2-40B4-BE49-F238E27FC236}">
                <a16:creationId xmlns:a16="http://schemas.microsoft.com/office/drawing/2014/main" id="{D41E5DA1-19E5-4D1F-9633-F89B151ED3AF}"/>
              </a:ext>
            </a:extLst>
          </p:cNvPr>
          <p:cNvSpPr txBox="1"/>
          <p:nvPr/>
        </p:nvSpPr>
        <p:spPr>
          <a:xfrm>
            <a:off x="4716016" y="1697585"/>
            <a:ext cx="4178239" cy="4278094"/>
          </a:xfrm>
          <a:prstGeom prst="rect">
            <a:avLst/>
          </a:prstGeom>
          <a:solidFill>
            <a:schemeClr val="accent1">
              <a:lumMod val="40000"/>
              <a:lumOff val="60000"/>
            </a:schemeClr>
          </a:solidFill>
        </p:spPr>
        <p:txBody>
          <a:bodyPr wrap="square" rtlCol="0">
            <a:spAutoFit/>
          </a:bodyPr>
          <a:lstStyle/>
          <a:p>
            <a:r>
              <a:rPr lang="en-US" altLang="zh-CN" sz="1600" dirty="0"/>
              <a:t>try {</a:t>
            </a:r>
          </a:p>
          <a:p>
            <a:r>
              <a:rPr lang="en-US" altLang="zh-CN" sz="1600" dirty="0"/>
              <a:t>ServerSocket server = null;</a:t>
            </a:r>
          </a:p>
          <a:p>
            <a:r>
              <a:rPr lang="en-US" altLang="zh-CN" sz="1600" dirty="0"/>
              <a:t>try {</a:t>
            </a:r>
          </a:p>
          <a:p>
            <a:r>
              <a:rPr lang="en-US" altLang="zh-CN" sz="1600" dirty="0"/>
              <a:t>//</a:t>
            </a:r>
            <a:r>
              <a:rPr lang="zh-CN" altLang="en-US" sz="1600" dirty="0"/>
              <a:t>创建</a:t>
            </a:r>
            <a:r>
              <a:rPr lang="en-US" altLang="zh-CN" sz="1600" dirty="0"/>
              <a:t>ServerSocket</a:t>
            </a:r>
            <a:r>
              <a:rPr lang="zh-CN" altLang="en-US" sz="1600" dirty="0"/>
              <a:t>对象，指定端口是</a:t>
            </a:r>
            <a:r>
              <a:rPr lang="en-US" altLang="zh-CN" sz="1600" dirty="0"/>
              <a:t>8989</a:t>
            </a:r>
          </a:p>
          <a:p>
            <a:r>
              <a:rPr lang="en-US" altLang="zh-CN" sz="1600" dirty="0"/>
              <a:t>server = new </a:t>
            </a:r>
            <a:r>
              <a:rPr lang="en-US" altLang="zh-CN" sz="1600" dirty="0" err="1"/>
              <a:t>ServerSocket</a:t>
            </a:r>
            <a:r>
              <a:rPr lang="en-US" altLang="zh-CN" sz="1600" dirty="0"/>
              <a:t>(8989);</a:t>
            </a:r>
          </a:p>
          <a:p>
            <a:r>
              <a:rPr lang="en-US" altLang="zh-CN" sz="1600" dirty="0" err="1"/>
              <a:t>System.out.println</a:t>
            </a:r>
            <a:r>
              <a:rPr lang="en-US" altLang="zh-CN" sz="1600" dirty="0"/>
              <a:t>("</a:t>
            </a:r>
            <a:r>
              <a:rPr lang="zh-CN" altLang="en-US" sz="1600" dirty="0"/>
              <a:t>服务器启动成功</a:t>
            </a:r>
            <a:r>
              <a:rPr lang="en-US" altLang="zh-CN" sz="1600" dirty="0"/>
              <a:t>");</a:t>
            </a:r>
          </a:p>
          <a:p>
            <a:r>
              <a:rPr lang="en-US" altLang="zh-CN" sz="1600" dirty="0"/>
              <a:t>} catch (Exception e) {</a:t>
            </a:r>
          </a:p>
          <a:p>
            <a:r>
              <a:rPr lang="en-US" altLang="zh-CN" sz="1600" dirty="0" err="1"/>
              <a:t>System.out.println</a:t>
            </a:r>
            <a:r>
              <a:rPr lang="en-US" altLang="zh-CN" sz="1600" dirty="0"/>
              <a:t>("</a:t>
            </a:r>
            <a:r>
              <a:rPr lang="zh-CN" altLang="en-US" sz="1600" dirty="0"/>
              <a:t>服务器启动出错</a:t>
            </a:r>
            <a:r>
              <a:rPr lang="en-US" altLang="zh-CN" sz="1600" dirty="0"/>
              <a:t>");</a:t>
            </a:r>
          </a:p>
          <a:p>
            <a:r>
              <a:rPr lang="en-US" altLang="zh-CN" sz="1600" dirty="0"/>
              <a:t>}</a:t>
            </a:r>
          </a:p>
          <a:p>
            <a:r>
              <a:rPr lang="en-US" altLang="zh-CN" sz="1600" dirty="0"/>
              <a:t>Socket </a:t>
            </a:r>
            <a:r>
              <a:rPr lang="en-US" altLang="zh-CN" sz="1600" dirty="0" err="1"/>
              <a:t>socket</a:t>
            </a:r>
            <a:r>
              <a:rPr lang="en-US" altLang="zh-CN" sz="1600" dirty="0"/>
              <a:t> = null;</a:t>
            </a:r>
          </a:p>
          <a:p>
            <a:r>
              <a:rPr lang="en-US" altLang="zh-CN" sz="1600" dirty="0"/>
              <a:t>try {</a:t>
            </a:r>
          </a:p>
          <a:p>
            <a:r>
              <a:rPr lang="en-US" altLang="zh-CN" sz="1600" dirty="0"/>
              <a:t>//</a:t>
            </a:r>
            <a:r>
              <a:rPr lang="zh-CN" altLang="en-US" sz="1600" dirty="0"/>
              <a:t>调用</a:t>
            </a:r>
            <a:r>
              <a:rPr lang="en-US" altLang="zh-CN" sz="1600" dirty="0"/>
              <a:t>ServerSocket</a:t>
            </a:r>
            <a:r>
              <a:rPr lang="zh-CN" altLang="en-US" sz="1600" dirty="0"/>
              <a:t>的</a:t>
            </a:r>
            <a:r>
              <a:rPr lang="en-US" altLang="zh-CN" sz="1600" dirty="0"/>
              <a:t>accept</a:t>
            </a:r>
            <a:r>
              <a:rPr lang="zh-CN" altLang="en-US" sz="1600" dirty="0"/>
              <a:t>方法，可以接受客户端的请求</a:t>
            </a:r>
          </a:p>
          <a:p>
            <a:r>
              <a:rPr lang="en-US" altLang="zh-CN" sz="1600" dirty="0"/>
              <a:t>socket = </a:t>
            </a:r>
            <a:r>
              <a:rPr lang="en-US" altLang="zh-CN" sz="1600" dirty="0" err="1"/>
              <a:t>server.accept</a:t>
            </a:r>
            <a:r>
              <a:rPr lang="en-US" altLang="zh-CN" sz="1600" dirty="0"/>
              <a:t>();</a:t>
            </a:r>
          </a:p>
          <a:p>
            <a:r>
              <a:rPr lang="en-US" altLang="zh-CN" sz="1600" dirty="0"/>
              <a:t>} catch (Exception e) {</a:t>
            </a:r>
          </a:p>
          <a:p>
            <a:r>
              <a:rPr lang="en-US" altLang="zh-CN" sz="1600" dirty="0" err="1"/>
              <a:t>e.printStackTrace</a:t>
            </a:r>
            <a:r>
              <a:rPr lang="en-US" altLang="zh-CN" sz="1600" dirty="0"/>
              <a:t>();</a:t>
            </a:r>
          </a:p>
          <a:p>
            <a:r>
              <a:rPr lang="en-US" altLang="zh-CN" sz="1600" dirty="0"/>
              <a:t>}</a:t>
            </a:r>
          </a:p>
        </p:txBody>
      </p:sp>
      <p:sp>
        <p:nvSpPr>
          <p:cNvPr id="6" name="TextBox 9">
            <a:extLst>
              <a:ext uri="{FF2B5EF4-FFF2-40B4-BE49-F238E27FC236}">
                <a16:creationId xmlns:a16="http://schemas.microsoft.com/office/drawing/2014/main" id="{812F81C1-CF08-459E-87F1-1AFD94980C0D}"/>
              </a:ext>
            </a:extLst>
          </p:cNvPr>
          <p:cNvSpPr txBox="1"/>
          <p:nvPr/>
        </p:nvSpPr>
        <p:spPr>
          <a:xfrm>
            <a:off x="2627784" y="1484784"/>
            <a:ext cx="1860331" cy="369332"/>
          </a:xfrm>
          <a:prstGeom prst="rect">
            <a:avLst/>
          </a:prstGeom>
          <a:solidFill>
            <a:srgbClr val="C00000"/>
          </a:solidFill>
        </p:spPr>
        <p:txBody>
          <a:bodyPr wrap="square" rtlCol="0">
            <a:spAutoFit/>
          </a:bodyPr>
          <a:lstStyle/>
          <a:p>
            <a:r>
              <a:rPr lang="zh-CN" altLang="en-US" dirty="0"/>
              <a:t>客户端部分代码</a:t>
            </a:r>
            <a:endParaRPr lang="en-US" dirty="0"/>
          </a:p>
        </p:txBody>
      </p:sp>
      <p:sp>
        <p:nvSpPr>
          <p:cNvPr id="7" name="TextBox 10">
            <a:extLst>
              <a:ext uri="{FF2B5EF4-FFF2-40B4-BE49-F238E27FC236}">
                <a16:creationId xmlns:a16="http://schemas.microsoft.com/office/drawing/2014/main" id="{52136C1C-2DA2-403E-BAE9-9CEC07A61C61}"/>
              </a:ext>
            </a:extLst>
          </p:cNvPr>
          <p:cNvSpPr txBox="1"/>
          <p:nvPr/>
        </p:nvSpPr>
        <p:spPr>
          <a:xfrm>
            <a:off x="7236296" y="1497509"/>
            <a:ext cx="1860331" cy="369332"/>
          </a:xfrm>
          <a:prstGeom prst="rect">
            <a:avLst/>
          </a:prstGeom>
          <a:solidFill>
            <a:srgbClr val="C00000"/>
          </a:solidFill>
        </p:spPr>
        <p:txBody>
          <a:bodyPr wrap="square" rtlCol="0">
            <a:spAutoFit/>
          </a:bodyPr>
          <a:lstStyle/>
          <a:p>
            <a:r>
              <a:rPr lang="zh-CN" altLang="en-US" dirty="0"/>
              <a:t>服务端部分代码</a:t>
            </a:r>
            <a:endParaRPr lang="en-US" dirty="0"/>
          </a:p>
        </p:txBody>
      </p:sp>
      <p:pic>
        <p:nvPicPr>
          <p:cNvPr id="8" name="Picture 1" descr="C:\Users\wxh\AppData\Roaming\Tencent\Users\29097443\QQ\WinTemp\RichOle\[8)O$RJ@I2}V`G9Z72(]3O4.png">
            <a:extLst>
              <a:ext uri="{FF2B5EF4-FFF2-40B4-BE49-F238E27FC236}">
                <a16:creationId xmlns:a16="http://schemas.microsoft.com/office/drawing/2014/main" id="{1991AC2E-3DAC-4633-83FA-2214FDE82BBF}"/>
              </a:ext>
            </a:extLst>
          </p:cNvPr>
          <p:cNvPicPr>
            <a:picLocks noChangeAspect="1" noChangeArrowheads="1"/>
          </p:cNvPicPr>
          <p:nvPr/>
        </p:nvPicPr>
        <p:blipFill>
          <a:blip r:embed="rId2" cstate="print"/>
          <a:srcRect/>
          <a:stretch>
            <a:fillRect/>
          </a:stretch>
        </p:blipFill>
        <p:spPr bwMode="auto">
          <a:xfrm>
            <a:off x="2265809" y="5465554"/>
            <a:ext cx="2162175" cy="781050"/>
          </a:xfrm>
          <a:prstGeom prst="rect">
            <a:avLst/>
          </a:prstGeom>
          <a:noFill/>
          <a:ln w="38100">
            <a:solidFill>
              <a:srgbClr val="C00000"/>
            </a:solidFill>
          </a:ln>
        </p:spPr>
      </p:pic>
      <p:pic>
        <p:nvPicPr>
          <p:cNvPr id="9" name="Picture 2" descr="C:\Users\wxh\AppData\Roaming\Tencent\Users\29097443\QQ\WinTemp\RichOle\[F`}LORV$]48D]237S2{9~0.png">
            <a:extLst>
              <a:ext uri="{FF2B5EF4-FFF2-40B4-BE49-F238E27FC236}">
                <a16:creationId xmlns:a16="http://schemas.microsoft.com/office/drawing/2014/main" id="{5B3B4618-C9B9-4CA1-9891-703D82A03A42}"/>
              </a:ext>
            </a:extLst>
          </p:cNvPr>
          <p:cNvPicPr>
            <a:picLocks noChangeAspect="1" noChangeArrowheads="1"/>
          </p:cNvPicPr>
          <p:nvPr/>
        </p:nvPicPr>
        <p:blipFill>
          <a:blip r:embed="rId3" cstate="print"/>
          <a:srcRect/>
          <a:stretch>
            <a:fillRect/>
          </a:stretch>
        </p:blipFill>
        <p:spPr bwMode="auto">
          <a:xfrm>
            <a:off x="6958096" y="5203046"/>
            <a:ext cx="2095500" cy="971550"/>
          </a:xfrm>
          <a:prstGeom prst="rect">
            <a:avLst/>
          </a:prstGeom>
          <a:noFill/>
          <a:ln w="38100">
            <a:solidFill>
              <a:srgbClr val="C00000"/>
            </a:solidFill>
          </a:ln>
        </p:spPr>
      </p:pic>
      <p:sp>
        <p:nvSpPr>
          <p:cNvPr id="10" name="文本框 9">
            <a:extLst>
              <a:ext uri="{FF2B5EF4-FFF2-40B4-BE49-F238E27FC236}">
                <a16:creationId xmlns:a16="http://schemas.microsoft.com/office/drawing/2014/main" id="{5BF37C30-5420-4306-B40E-EFCB3E1AA40D}"/>
              </a:ext>
            </a:extLst>
          </p:cNvPr>
          <p:cNvSpPr txBox="1"/>
          <p:nvPr/>
        </p:nvSpPr>
        <p:spPr>
          <a:xfrm>
            <a:off x="3554056" y="6444044"/>
            <a:ext cx="2242080" cy="369332"/>
          </a:xfrm>
          <a:prstGeom prst="rect">
            <a:avLst/>
          </a:prstGeom>
          <a:noFill/>
        </p:spPr>
        <p:txBody>
          <a:bodyPr wrap="square" rtlCol="0">
            <a:spAutoFit/>
          </a:bodyPr>
          <a:lstStyle/>
          <a:p>
            <a:r>
              <a:rPr lang="zh-CN" altLang="en-US" dirty="0">
                <a:hlinkClick r:id="rId4" action="ppaction://hlinkfile"/>
              </a:rPr>
              <a:t>课堂案例：</a:t>
            </a:r>
            <a:r>
              <a:rPr lang="en-US" altLang="zh-CN" dirty="0" err="1">
                <a:hlinkClick r:id="rId4" action="ppaction://hlinkfile"/>
              </a:rPr>
              <a:t>TCPClient</a:t>
            </a:r>
            <a:endParaRPr lang="zh-CN" altLang="en-US" dirty="0"/>
          </a:p>
        </p:txBody>
      </p:sp>
      <p:sp>
        <p:nvSpPr>
          <p:cNvPr id="11" name="文本框 10">
            <a:hlinkClick r:id="rId5" action="ppaction://hlinkfile"/>
            <a:extLst>
              <a:ext uri="{FF2B5EF4-FFF2-40B4-BE49-F238E27FC236}">
                <a16:creationId xmlns:a16="http://schemas.microsoft.com/office/drawing/2014/main" id="{67679161-471B-4F37-AF3C-C6E4C0054665}"/>
              </a:ext>
            </a:extLst>
          </p:cNvPr>
          <p:cNvSpPr txBox="1"/>
          <p:nvPr/>
        </p:nvSpPr>
        <p:spPr>
          <a:xfrm>
            <a:off x="5827224" y="6444044"/>
            <a:ext cx="1193048" cy="369332"/>
          </a:xfrm>
          <a:prstGeom prst="rect">
            <a:avLst/>
          </a:prstGeom>
          <a:noFill/>
        </p:spPr>
        <p:txBody>
          <a:bodyPr wrap="square" rtlCol="0">
            <a:spAutoFit/>
          </a:bodyPr>
          <a:lstStyle/>
          <a:p>
            <a:r>
              <a:rPr lang="en-US" altLang="zh-CN" dirty="0">
                <a:hlinkClick r:id="rId5" action="ppaction://hlinkfile"/>
              </a:rPr>
              <a:t>TCPServer</a:t>
            </a:r>
            <a:endParaRPr lang="zh-CN" altLang="en-US" dirty="0"/>
          </a:p>
        </p:txBody>
      </p:sp>
    </p:spTree>
    <p:extLst>
      <p:ext uri="{BB962C8B-B14F-4D97-AF65-F5344CB8AC3E}">
        <p14:creationId xmlns:p14="http://schemas.microsoft.com/office/powerpoint/2010/main" val="1446579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1CB9A-D50B-4E9B-9903-FA8790964192}"/>
              </a:ext>
            </a:extLst>
          </p:cNvPr>
          <p:cNvSpPr>
            <a:spLocks noGrp="1"/>
          </p:cNvSpPr>
          <p:nvPr>
            <p:ph type="title"/>
          </p:nvPr>
        </p:nvSpPr>
        <p:spPr>
          <a:xfrm>
            <a:off x="5796136" y="146128"/>
            <a:ext cx="3092150" cy="720079"/>
          </a:xfrm>
        </p:spPr>
        <p:txBody>
          <a:bodyPr/>
          <a:lstStyle/>
          <a:p>
            <a:r>
              <a:rPr lang="en-US" altLang="zh-CN" dirty="0"/>
              <a:t>TCP</a:t>
            </a:r>
            <a:r>
              <a:rPr lang="zh-CN" altLang="en-US" dirty="0"/>
              <a:t>通讯线程特征</a:t>
            </a:r>
          </a:p>
        </p:txBody>
      </p:sp>
      <p:sp>
        <p:nvSpPr>
          <p:cNvPr id="3" name="内容占位符 2">
            <a:extLst>
              <a:ext uri="{FF2B5EF4-FFF2-40B4-BE49-F238E27FC236}">
                <a16:creationId xmlns:a16="http://schemas.microsoft.com/office/drawing/2014/main" id="{CD35C7FE-EDF5-43E7-BF5E-655BF4CE65E1}"/>
              </a:ext>
            </a:extLst>
          </p:cNvPr>
          <p:cNvSpPr txBox="1">
            <a:spLocks/>
          </p:cNvSpPr>
          <p:nvPr/>
        </p:nvSpPr>
        <p:spPr>
          <a:xfrm>
            <a:off x="306399" y="749922"/>
            <a:ext cx="8581887" cy="246305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2000" dirty="0">
                <a:solidFill>
                  <a:schemeClr val="tx1">
                    <a:lumMod val="75000"/>
                    <a:lumOff val="25000"/>
                  </a:schemeClr>
                </a:solidFill>
              </a:rPr>
              <a:t>基于</a:t>
            </a:r>
            <a:r>
              <a:rPr lang="en-US" altLang="zh-CN" sz="2000" dirty="0">
                <a:solidFill>
                  <a:schemeClr val="tx1">
                    <a:lumMod val="75000"/>
                    <a:lumOff val="25000"/>
                  </a:schemeClr>
                </a:solidFill>
              </a:rPr>
              <a:t>TCP</a:t>
            </a:r>
            <a:r>
              <a:rPr lang="zh-CN" altLang="en-US" sz="2000" dirty="0">
                <a:solidFill>
                  <a:schemeClr val="tx1">
                    <a:lumMod val="75000"/>
                    <a:lumOff val="25000"/>
                  </a:schemeClr>
                </a:solidFill>
              </a:rPr>
              <a:t>协议的通讯，客户端和服务器端都使用</a:t>
            </a:r>
            <a:r>
              <a:rPr lang="en-US" altLang="zh-CN" sz="2000" dirty="0">
                <a:solidFill>
                  <a:schemeClr val="tx1">
                    <a:lumMod val="75000"/>
                    <a:lumOff val="25000"/>
                  </a:schemeClr>
                </a:solidFill>
              </a:rPr>
              <a:t>Socket</a:t>
            </a:r>
            <a:r>
              <a:rPr lang="zh-CN" altLang="en-US" sz="2000" dirty="0">
                <a:solidFill>
                  <a:schemeClr val="tx1">
                    <a:lumMod val="75000"/>
                    <a:lumOff val="25000"/>
                  </a:schemeClr>
                </a:solidFill>
              </a:rPr>
              <a:t>对象获取输入流和输出流；使用</a:t>
            </a:r>
            <a:r>
              <a:rPr lang="en-US" altLang="zh-CN" sz="2000" dirty="0">
                <a:solidFill>
                  <a:schemeClr val="tx1">
                    <a:lumMod val="75000"/>
                    <a:lumOff val="25000"/>
                  </a:schemeClr>
                </a:solidFill>
              </a:rPr>
              <a:t>IO</a:t>
            </a:r>
            <a:r>
              <a:rPr lang="zh-CN" altLang="en-US" sz="2000" dirty="0">
                <a:solidFill>
                  <a:schemeClr val="tx1">
                    <a:lumMod val="75000"/>
                    <a:lumOff val="25000"/>
                  </a:schemeClr>
                </a:solidFill>
              </a:rPr>
              <a:t>流对象读写数据进行通讯；</a:t>
            </a:r>
            <a:endParaRPr lang="en-US" altLang="zh-CN" sz="2000" dirty="0">
              <a:solidFill>
                <a:schemeClr val="tx1">
                  <a:lumMod val="75000"/>
                  <a:lumOff val="25000"/>
                </a:schemeClr>
              </a:solidFill>
            </a:endParaRPr>
          </a:p>
          <a:p>
            <a:pPr>
              <a:buClr>
                <a:srgbClr val="C00000"/>
              </a:buClr>
            </a:pPr>
            <a:r>
              <a:rPr lang="en-US" altLang="zh-CN" sz="2000" dirty="0" err="1">
                <a:solidFill>
                  <a:schemeClr val="tx1">
                    <a:lumMod val="75000"/>
                    <a:lumOff val="25000"/>
                  </a:schemeClr>
                </a:solidFill>
              </a:rPr>
              <a:t>ServerSocket</a:t>
            </a:r>
            <a:r>
              <a:rPr lang="zh-CN" altLang="en-US" sz="2000" dirty="0">
                <a:solidFill>
                  <a:schemeClr val="tx1">
                    <a:lumMod val="75000"/>
                    <a:lumOff val="25000"/>
                  </a:schemeClr>
                </a:solidFill>
              </a:rPr>
              <a:t>的</a:t>
            </a:r>
            <a:r>
              <a:rPr lang="en-US" altLang="zh-CN" sz="2000" dirty="0">
                <a:solidFill>
                  <a:schemeClr val="tx1">
                    <a:lumMod val="75000"/>
                    <a:lumOff val="25000"/>
                  </a:schemeClr>
                </a:solidFill>
              </a:rPr>
              <a:t>accept</a:t>
            </a:r>
            <a:r>
              <a:rPr lang="zh-CN" altLang="en-US" sz="2000" dirty="0">
                <a:solidFill>
                  <a:schemeClr val="tx1">
                    <a:lumMod val="75000"/>
                    <a:lumOff val="25000"/>
                  </a:schemeClr>
                </a:solidFill>
              </a:rPr>
              <a:t>方法是阻塞的，当服务器端接受了一个客户端请求建立连接后，就不会为其他客户端服务；如果需要服务器端为多个客户端服务，必须</a:t>
            </a:r>
            <a:r>
              <a:rPr lang="zh-CN" altLang="en-US" sz="2000" b="1" dirty="0">
                <a:solidFill>
                  <a:srgbClr val="C00000"/>
                </a:solidFill>
              </a:rPr>
              <a:t>为每个客户端启动一个新的线程</a:t>
            </a:r>
            <a:r>
              <a:rPr lang="zh-CN" altLang="en-US" sz="2000" dirty="0">
                <a:solidFill>
                  <a:schemeClr val="tx1">
                    <a:lumMod val="75000"/>
                    <a:lumOff val="25000"/>
                  </a:schemeClr>
                </a:solidFill>
              </a:rPr>
              <a:t>；</a:t>
            </a:r>
            <a:endParaRPr lang="en-US" altLang="zh-CN" sz="2000" dirty="0">
              <a:solidFill>
                <a:schemeClr val="tx1">
                  <a:lumMod val="75000"/>
                  <a:lumOff val="25000"/>
                </a:schemeClr>
              </a:solidFill>
            </a:endParaRPr>
          </a:p>
          <a:p>
            <a:pPr>
              <a:buClr>
                <a:srgbClr val="C00000"/>
              </a:buClr>
            </a:pPr>
            <a:r>
              <a:rPr lang="zh-CN" altLang="en-US" sz="2000" dirty="0">
                <a:solidFill>
                  <a:schemeClr val="tx1">
                    <a:lumMod val="75000"/>
                    <a:lumOff val="25000"/>
                  </a:schemeClr>
                </a:solidFill>
              </a:rPr>
              <a:t>接上页课堂案例，启动两个客户端，情况如下：</a:t>
            </a:r>
            <a:endParaRPr lang="en-US" altLang="zh-CN" sz="2000" dirty="0">
              <a:solidFill>
                <a:schemeClr val="tx1">
                  <a:lumMod val="75000"/>
                  <a:lumOff val="25000"/>
                </a:schemeClr>
              </a:solidFill>
            </a:endParaRPr>
          </a:p>
        </p:txBody>
      </p:sp>
      <p:pic>
        <p:nvPicPr>
          <p:cNvPr id="4" name="Picture 1" descr="C:\Users\wxh\AppData\Roaming\Tencent\Users\29097443\QQ\WinTemp\RichOle\91N(KCD4S9SFZZTEF$IGX3M.png">
            <a:extLst>
              <a:ext uri="{FF2B5EF4-FFF2-40B4-BE49-F238E27FC236}">
                <a16:creationId xmlns:a16="http://schemas.microsoft.com/office/drawing/2014/main" id="{43858A95-4155-4398-B123-430583F6CCAC}"/>
              </a:ext>
            </a:extLst>
          </p:cNvPr>
          <p:cNvPicPr>
            <a:picLocks noChangeAspect="1" noChangeArrowheads="1"/>
          </p:cNvPicPr>
          <p:nvPr/>
        </p:nvPicPr>
        <p:blipFill>
          <a:blip r:embed="rId2" cstate="print"/>
          <a:srcRect/>
          <a:stretch>
            <a:fillRect/>
          </a:stretch>
        </p:blipFill>
        <p:spPr bwMode="auto">
          <a:xfrm>
            <a:off x="3225351" y="4077072"/>
            <a:ext cx="2448272" cy="677918"/>
          </a:xfrm>
          <a:prstGeom prst="rect">
            <a:avLst/>
          </a:prstGeom>
          <a:noFill/>
          <a:ln w="38100">
            <a:solidFill>
              <a:srgbClr val="990000"/>
            </a:solidFill>
            <a:prstDash val="sysDash"/>
          </a:ln>
        </p:spPr>
      </p:pic>
      <p:pic>
        <p:nvPicPr>
          <p:cNvPr id="5" name="Picture 2" descr="C:\Users\wxh\AppData\Roaming\Tencent\Users\29097443\QQ\WinTemp\RichOle\OZWHUP9RG3_[8]1B%]SH0`A.png">
            <a:extLst>
              <a:ext uri="{FF2B5EF4-FFF2-40B4-BE49-F238E27FC236}">
                <a16:creationId xmlns:a16="http://schemas.microsoft.com/office/drawing/2014/main" id="{87968F4B-1799-44F2-9E87-83CCF6BA5D51}"/>
              </a:ext>
            </a:extLst>
          </p:cNvPr>
          <p:cNvPicPr>
            <a:picLocks noChangeAspect="1" noChangeArrowheads="1"/>
          </p:cNvPicPr>
          <p:nvPr/>
        </p:nvPicPr>
        <p:blipFill>
          <a:blip r:embed="rId3" cstate="print"/>
          <a:srcRect/>
          <a:stretch>
            <a:fillRect/>
          </a:stretch>
        </p:blipFill>
        <p:spPr bwMode="auto">
          <a:xfrm>
            <a:off x="179512" y="4220905"/>
            <a:ext cx="2127597" cy="409904"/>
          </a:xfrm>
          <a:prstGeom prst="rect">
            <a:avLst/>
          </a:prstGeom>
          <a:noFill/>
          <a:ln w="38100">
            <a:solidFill>
              <a:srgbClr val="C00000"/>
            </a:solidFill>
            <a:prstDash val="sysDash"/>
          </a:ln>
        </p:spPr>
      </p:pic>
      <p:pic>
        <p:nvPicPr>
          <p:cNvPr id="6" name="Picture 3" descr="C:\Users\wxh\AppData\Roaming\Tencent\Users\29097443\QQ\WinTemp\RichOle\J8RKC8B%@628WQTXL]R~N5K.png">
            <a:extLst>
              <a:ext uri="{FF2B5EF4-FFF2-40B4-BE49-F238E27FC236}">
                <a16:creationId xmlns:a16="http://schemas.microsoft.com/office/drawing/2014/main" id="{3C26D0F6-5B88-4A1D-BB7C-09F4D1312E8A}"/>
              </a:ext>
            </a:extLst>
          </p:cNvPr>
          <p:cNvPicPr>
            <a:picLocks noChangeAspect="1" noChangeArrowheads="1"/>
          </p:cNvPicPr>
          <p:nvPr/>
        </p:nvPicPr>
        <p:blipFill>
          <a:blip r:embed="rId4" cstate="print"/>
          <a:srcRect/>
          <a:stretch>
            <a:fillRect/>
          </a:stretch>
        </p:blipFill>
        <p:spPr bwMode="auto">
          <a:xfrm>
            <a:off x="179512" y="5119540"/>
            <a:ext cx="2127597" cy="457200"/>
          </a:xfrm>
          <a:prstGeom prst="rect">
            <a:avLst/>
          </a:prstGeom>
          <a:noFill/>
          <a:ln w="38100">
            <a:solidFill>
              <a:srgbClr val="990000"/>
            </a:solidFill>
            <a:prstDash val="sysDash"/>
          </a:ln>
        </p:spPr>
      </p:pic>
      <p:sp>
        <p:nvSpPr>
          <p:cNvPr id="7" name="Right Arrow 6">
            <a:extLst>
              <a:ext uri="{FF2B5EF4-FFF2-40B4-BE49-F238E27FC236}">
                <a16:creationId xmlns:a16="http://schemas.microsoft.com/office/drawing/2014/main" id="{00C69016-8F54-4225-8EB6-9DF67AEA8B3B}"/>
              </a:ext>
            </a:extLst>
          </p:cNvPr>
          <p:cNvSpPr/>
          <p:nvPr/>
        </p:nvSpPr>
        <p:spPr>
          <a:xfrm>
            <a:off x="2361255" y="4221088"/>
            <a:ext cx="851338" cy="39413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Callout 7">
            <a:extLst>
              <a:ext uri="{FF2B5EF4-FFF2-40B4-BE49-F238E27FC236}">
                <a16:creationId xmlns:a16="http://schemas.microsoft.com/office/drawing/2014/main" id="{ED398F25-01CF-4743-A326-39853336628D}"/>
              </a:ext>
            </a:extLst>
          </p:cNvPr>
          <p:cNvSpPr/>
          <p:nvPr/>
        </p:nvSpPr>
        <p:spPr>
          <a:xfrm>
            <a:off x="3081335" y="4941168"/>
            <a:ext cx="2592288" cy="1446175"/>
          </a:xfrm>
          <a:prstGeom prst="wedgeEllipseCallout">
            <a:avLst>
              <a:gd name="adj1" fmla="val -80007"/>
              <a:gd name="adj2" fmla="val -246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服务器正在服务客户端</a:t>
            </a:r>
            <a:r>
              <a:rPr lang="en-US" altLang="zh-CN" dirty="0">
                <a:solidFill>
                  <a:schemeClr val="tx1"/>
                </a:solidFill>
              </a:rPr>
              <a:t>1</a:t>
            </a:r>
            <a:r>
              <a:rPr lang="zh-CN" altLang="en-US" dirty="0">
                <a:solidFill>
                  <a:schemeClr val="tx1"/>
                </a:solidFill>
              </a:rPr>
              <a:t>，不理我了。呜呜呜</a:t>
            </a:r>
            <a:r>
              <a:rPr lang="en-US" altLang="zh-CN" dirty="0">
                <a:solidFill>
                  <a:schemeClr val="tx1"/>
                </a:solidFill>
              </a:rPr>
              <a:t>...</a:t>
            </a:r>
            <a:endParaRPr lang="en-US" dirty="0">
              <a:solidFill>
                <a:schemeClr val="tx1"/>
              </a:solidFill>
            </a:endParaRPr>
          </a:p>
        </p:txBody>
      </p:sp>
      <p:pic>
        <p:nvPicPr>
          <p:cNvPr id="9" name="Picture 4" descr="C:\Users\wxh\AppData\Local\Microsoft\Windows\Temporary Internet Files\Content.IE5\EOIHY6EV\Computer-Guy[1].png">
            <a:extLst>
              <a:ext uri="{FF2B5EF4-FFF2-40B4-BE49-F238E27FC236}">
                <a16:creationId xmlns:a16="http://schemas.microsoft.com/office/drawing/2014/main" id="{2038A8B7-C3EE-43A7-9765-4236C9D2E7CE}"/>
              </a:ext>
            </a:extLst>
          </p:cNvPr>
          <p:cNvPicPr>
            <a:picLocks noChangeAspect="1" noChangeArrowheads="1"/>
          </p:cNvPicPr>
          <p:nvPr/>
        </p:nvPicPr>
        <p:blipFill>
          <a:blip r:embed="rId5" cstate="print"/>
          <a:srcRect/>
          <a:stretch>
            <a:fillRect/>
          </a:stretch>
        </p:blipFill>
        <p:spPr bwMode="auto">
          <a:xfrm>
            <a:off x="6798255" y="5145443"/>
            <a:ext cx="2310249" cy="1334185"/>
          </a:xfrm>
          <a:prstGeom prst="rect">
            <a:avLst/>
          </a:prstGeom>
          <a:noFill/>
        </p:spPr>
      </p:pic>
      <p:sp>
        <p:nvSpPr>
          <p:cNvPr id="10" name="Oval Callout 9">
            <a:extLst>
              <a:ext uri="{FF2B5EF4-FFF2-40B4-BE49-F238E27FC236}">
                <a16:creationId xmlns:a16="http://schemas.microsoft.com/office/drawing/2014/main" id="{E6BC6569-60C7-415C-873C-F1AD0AFBABD6}"/>
              </a:ext>
            </a:extLst>
          </p:cNvPr>
          <p:cNvSpPr/>
          <p:nvPr/>
        </p:nvSpPr>
        <p:spPr>
          <a:xfrm>
            <a:off x="6784423" y="2166816"/>
            <a:ext cx="2254469" cy="2249215"/>
          </a:xfrm>
          <a:prstGeom prst="wedgeEllipseCallout">
            <a:avLst>
              <a:gd name="adj1" fmla="val -36492"/>
              <a:gd name="adj2" fmla="val 971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唉，我能有啥办法，我得一直等着读客户端</a:t>
            </a:r>
            <a:r>
              <a:rPr lang="en-US" altLang="zh-CN" dirty="0">
                <a:solidFill>
                  <a:schemeClr val="tx1"/>
                </a:solidFill>
              </a:rPr>
              <a:t>1</a:t>
            </a:r>
            <a:r>
              <a:rPr lang="zh-CN" altLang="en-US" dirty="0">
                <a:solidFill>
                  <a:schemeClr val="tx1"/>
                </a:solidFill>
              </a:rPr>
              <a:t>的消息啊，天知道</a:t>
            </a:r>
            <a:r>
              <a:rPr lang="en-US" altLang="zh-CN" dirty="0" err="1">
                <a:solidFill>
                  <a:schemeClr val="tx1"/>
                </a:solidFill>
              </a:rPr>
              <a:t>ta</a:t>
            </a:r>
            <a:r>
              <a:rPr lang="zh-CN" altLang="en-US" dirty="0">
                <a:solidFill>
                  <a:schemeClr val="tx1"/>
                </a:solidFill>
              </a:rPr>
              <a:t>啥时候找我？</a:t>
            </a:r>
            <a:endParaRPr lang="en-US" dirty="0">
              <a:solidFill>
                <a:schemeClr val="tx1"/>
              </a:solidFill>
            </a:endParaRPr>
          </a:p>
        </p:txBody>
      </p:sp>
    </p:spTree>
    <p:extLst>
      <p:ext uri="{BB962C8B-B14F-4D97-AF65-F5344CB8AC3E}">
        <p14:creationId xmlns:p14="http://schemas.microsoft.com/office/powerpoint/2010/main" val="943267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F0FB7-A41C-4BD8-8122-7FDC1B3A3ACD}"/>
              </a:ext>
            </a:extLst>
          </p:cNvPr>
          <p:cNvSpPr>
            <a:spLocks noGrp="1"/>
          </p:cNvSpPr>
          <p:nvPr>
            <p:ph type="title"/>
          </p:nvPr>
        </p:nvSpPr>
        <p:spPr>
          <a:xfrm>
            <a:off x="5508104" y="239103"/>
            <a:ext cx="3380182" cy="523220"/>
          </a:xfrm>
        </p:spPr>
        <p:txBody>
          <a:bodyPr/>
          <a:lstStyle/>
          <a:p>
            <a:r>
              <a:rPr lang="en-US" altLang="zh-CN" dirty="0"/>
              <a:t>TCP</a:t>
            </a:r>
            <a:r>
              <a:rPr lang="zh-CN" altLang="en-US" dirty="0"/>
              <a:t>通讯线程特征</a:t>
            </a:r>
          </a:p>
        </p:txBody>
      </p:sp>
      <p:sp>
        <p:nvSpPr>
          <p:cNvPr id="3" name="内容占位符 2">
            <a:extLst>
              <a:ext uri="{FF2B5EF4-FFF2-40B4-BE49-F238E27FC236}">
                <a16:creationId xmlns:a16="http://schemas.microsoft.com/office/drawing/2014/main" id="{0287BD3B-60F0-49FD-9718-E350E21C87EA}"/>
              </a:ext>
            </a:extLst>
          </p:cNvPr>
          <p:cNvSpPr txBox="1">
            <a:spLocks/>
          </p:cNvSpPr>
          <p:nvPr/>
        </p:nvSpPr>
        <p:spPr>
          <a:xfrm>
            <a:off x="179512" y="768856"/>
            <a:ext cx="8708774" cy="25697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基于</a:t>
            </a:r>
            <a:r>
              <a:rPr lang="en-US" altLang="zh-CN" sz="2400" dirty="0">
                <a:solidFill>
                  <a:schemeClr val="tx1">
                    <a:lumMod val="75000"/>
                    <a:lumOff val="25000"/>
                  </a:schemeClr>
                </a:solidFill>
              </a:rPr>
              <a:t>TCP</a:t>
            </a:r>
            <a:r>
              <a:rPr lang="zh-CN" altLang="en-US" sz="2400" dirty="0">
                <a:solidFill>
                  <a:schemeClr val="tx1">
                    <a:lumMod val="75000"/>
                    <a:lumOff val="25000"/>
                  </a:schemeClr>
                </a:solidFill>
              </a:rPr>
              <a:t>协议的通讯，客户端和服务器端都使用</a:t>
            </a:r>
            <a:r>
              <a:rPr lang="en-US" altLang="zh-CN" sz="2400" dirty="0">
                <a:solidFill>
                  <a:schemeClr val="tx1">
                    <a:lumMod val="75000"/>
                    <a:lumOff val="25000"/>
                  </a:schemeClr>
                </a:solidFill>
              </a:rPr>
              <a:t>Socket</a:t>
            </a:r>
            <a:r>
              <a:rPr lang="zh-CN" altLang="en-US" sz="2400" dirty="0">
                <a:solidFill>
                  <a:schemeClr val="tx1">
                    <a:lumMod val="75000"/>
                    <a:lumOff val="25000"/>
                  </a:schemeClr>
                </a:solidFill>
              </a:rPr>
              <a:t>对象获取输入流和输出流；使用</a:t>
            </a:r>
            <a:r>
              <a:rPr lang="en-US" altLang="zh-CN" sz="2400" dirty="0">
                <a:solidFill>
                  <a:schemeClr val="tx1">
                    <a:lumMod val="75000"/>
                    <a:lumOff val="25000"/>
                  </a:schemeClr>
                </a:solidFill>
              </a:rPr>
              <a:t>IO</a:t>
            </a:r>
            <a:r>
              <a:rPr lang="zh-CN" altLang="en-US" sz="2400" dirty="0">
                <a:solidFill>
                  <a:schemeClr val="tx1">
                    <a:lumMod val="75000"/>
                    <a:lumOff val="25000"/>
                  </a:schemeClr>
                </a:solidFill>
              </a:rPr>
              <a:t>流对象读写数据进行通讯；</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如果需要服务器端为多个客户端服务，必须</a:t>
            </a:r>
            <a:r>
              <a:rPr lang="zh-CN" altLang="en-US" sz="2400" b="1" dirty="0">
                <a:solidFill>
                  <a:srgbClr val="C00000"/>
                </a:solidFill>
              </a:rPr>
              <a:t>为每个客户端启动一个新的线程</a:t>
            </a:r>
            <a:r>
              <a:rPr lang="zh-CN" altLang="en-US" sz="2400" dirty="0">
                <a:solidFill>
                  <a:schemeClr val="tx1">
                    <a:lumMod val="75000"/>
                    <a:lumOff val="25000"/>
                  </a:schemeClr>
                </a:solidFill>
              </a:rPr>
              <a:t>；</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让我们编写一个</a:t>
            </a:r>
            <a:r>
              <a:rPr lang="zh-CN" altLang="en-US" sz="2400" b="1" dirty="0">
                <a:solidFill>
                  <a:srgbClr val="990000"/>
                </a:solidFill>
              </a:rPr>
              <a:t>存在问题</a:t>
            </a:r>
            <a:r>
              <a:rPr lang="zh-CN" altLang="en-US" sz="2400" dirty="0">
                <a:solidFill>
                  <a:schemeClr val="tx1">
                    <a:lumMod val="75000"/>
                    <a:lumOff val="25000"/>
                  </a:schemeClr>
                </a:solidFill>
              </a:rPr>
              <a:t>的例子，以便说明该问题：</a:t>
            </a:r>
            <a:endParaRPr lang="en-US" altLang="zh-CN" sz="2400" dirty="0">
              <a:solidFill>
                <a:schemeClr val="tx1">
                  <a:lumMod val="75000"/>
                  <a:lumOff val="25000"/>
                </a:schemeClr>
              </a:solidFill>
            </a:endParaRPr>
          </a:p>
        </p:txBody>
      </p:sp>
      <p:sp>
        <p:nvSpPr>
          <p:cNvPr id="4" name="TextBox 10">
            <a:extLst>
              <a:ext uri="{FF2B5EF4-FFF2-40B4-BE49-F238E27FC236}">
                <a16:creationId xmlns:a16="http://schemas.microsoft.com/office/drawing/2014/main" id="{5E8558B9-262B-4844-87BE-4FCB538C1961}"/>
              </a:ext>
            </a:extLst>
          </p:cNvPr>
          <p:cNvSpPr txBox="1"/>
          <p:nvPr/>
        </p:nvSpPr>
        <p:spPr>
          <a:xfrm>
            <a:off x="179513" y="3064892"/>
            <a:ext cx="8708774" cy="2308324"/>
          </a:xfrm>
          <a:prstGeom prst="rect">
            <a:avLst/>
          </a:prstGeom>
          <a:solidFill>
            <a:schemeClr val="bg2">
              <a:lumMod val="90000"/>
            </a:schemeClr>
          </a:solidFill>
        </p:spPr>
        <p:txBody>
          <a:bodyPr wrap="square" rtlCol="0">
            <a:spAutoFit/>
          </a:bodyPr>
          <a:lstStyle/>
          <a:p>
            <a:r>
              <a:rPr lang="en-US" dirty="0"/>
              <a:t>private static </a:t>
            </a:r>
            <a:r>
              <a:rPr lang="en-US" dirty="0" err="1"/>
              <a:t>ArrayList</a:t>
            </a:r>
            <a:r>
              <a:rPr lang="en-US" dirty="0"/>
              <a:t>&lt;Socket&gt; </a:t>
            </a:r>
            <a:r>
              <a:rPr lang="en-US" dirty="0" err="1"/>
              <a:t>socketspool</a:t>
            </a:r>
            <a:r>
              <a:rPr lang="en-US" dirty="0"/>
              <a:t>=new </a:t>
            </a:r>
            <a:r>
              <a:rPr lang="en-US" dirty="0" err="1"/>
              <a:t>ArrayList</a:t>
            </a:r>
            <a:r>
              <a:rPr lang="en-US" dirty="0"/>
              <a:t>&lt;Socket&gt;();</a:t>
            </a:r>
          </a:p>
          <a:p>
            <a:r>
              <a:rPr lang="en-US" dirty="0"/>
              <a:t> </a:t>
            </a:r>
            <a:r>
              <a:rPr lang="en-US" altLang="zh-CN" dirty="0"/>
              <a:t>//</a:t>
            </a:r>
            <a:r>
              <a:rPr lang="zh-CN" altLang="en-US" dirty="0"/>
              <a:t>启动线程，在线程中处理请求</a:t>
            </a:r>
          </a:p>
          <a:p>
            <a:r>
              <a:rPr lang="en-US" dirty="0"/>
              <a:t>new Thread(new ThreadServer()).start();</a:t>
            </a:r>
          </a:p>
          <a:p>
            <a:r>
              <a:rPr lang="en-US" dirty="0"/>
              <a:t>//</a:t>
            </a:r>
            <a:r>
              <a:rPr lang="zh-CN" altLang="en-US" dirty="0"/>
              <a:t>调用</a:t>
            </a:r>
            <a:r>
              <a:rPr lang="en-US" dirty="0" err="1"/>
              <a:t>ServerSocket</a:t>
            </a:r>
            <a:r>
              <a:rPr lang="zh-CN" altLang="en-US" dirty="0"/>
              <a:t>的</a:t>
            </a:r>
            <a:r>
              <a:rPr lang="en-US" dirty="0"/>
              <a:t>accept</a:t>
            </a:r>
            <a:r>
              <a:rPr lang="zh-CN" altLang="en-US" dirty="0"/>
              <a:t>方法，可以接受客户端的请求，并返回当前的</a:t>
            </a:r>
            <a:r>
              <a:rPr lang="en-US" dirty="0"/>
              <a:t>Socket</a:t>
            </a:r>
            <a:r>
              <a:rPr lang="zh-CN" altLang="en-US" dirty="0"/>
              <a:t>对象，加入到集合列表中</a:t>
            </a:r>
          </a:p>
          <a:p>
            <a:r>
              <a:rPr lang="en-US" dirty="0"/>
              <a:t>while(true){</a:t>
            </a:r>
          </a:p>
          <a:p>
            <a:r>
              <a:rPr lang="en-US" dirty="0"/>
              <a:t>socket = </a:t>
            </a:r>
            <a:r>
              <a:rPr lang="en-US" dirty="0" err="1"/>
              <a:t>server.accept</a:t>
            </a:r>
            <a:r>
              <a:rPr lang="en-US" dirty="0"/>
              <a:t>();	</a:t>
            </a:r>
          </a:p>
          <a:p>
            <a:r>
              <a:rPr lang="en-US" dirty="0" err="1"/>
              <a:t>socketspool.add</a:t>
            </a:r>
            <a:r>
              <a:rPr lang="en-US" dirty="0"/>
              <a:t>(socket);	</a:t>
            </a:r>
          </a:p>
        </p:txBody>
      </p:sp>
      <p:sp>
        <p:nvSpPr>
          <p:cNvPr id="5" name="TextBox 11">
            <a:extLst>
              <a:ext uri="{FF2B5EF4-FFF2-40B4-BE49-F238E27FC236}">
                <a16:creationId xmlns:a16="http://schemas.microsoft.com/office/drawing/2014/main" id="{BF1DB9FD-42D3-4C09-8FA9-7B1FBA90F0C0}"/>
              </a:ext>
            </a:extLst>
          </p:cNvPr>
          <p:cNvSpPr txBox="1"/>
          <p:nvPr/>
        </p:nvSpPr>
        <p:spPr>
          <a:xfrm>
            <a:off x="179512" y="5734997"/>
            <a:ext cx="8708774" cy="646331"/>
          </a:xfrm>
          <a:prstGeom prst="rect">
            <a:avLst/>
          </a:prstGeom>
          <a:solidFill>
            <a:schemeClr val="accent3">
              <a:lumMod val="60000"/>
              <a:lumOff val="40000"/>
            </a:schemeClr>
          </a:solidFill>
          <a:ln w="38100">
            <a:solidFill>
              <a:schemeClr val="tx1"/>
            </a:solidFill>
            <a:prstDash val="sysDash"/>
          </a:ln>
        </p:spPr>
        <p:txBody>
          <a:bodyPr wrap="square" rtlCol="0">
            <a:spAutoFit/>
          </a:bodyPr>
          <a:lstStyle/>
          <a:p>
            <a:r>
              <a:rPr lang="zh-CN" altLang="en-US" dirty="0"/>
              <a:t>如上所示，</a:t>
            </a:r>
            <a:r>
              <a:rPr lang="en-US" altLang="zh-CN" dirty="0"/>
              <a:t>TCPServer02</a:t>
            </a:r>
            <a:r>
              <a:rPr lang="zh-CN" altLang="en-US" dirty="0"/>
              <a:t>类，启动一个线程对每个客户端连接进行服务，同时在一个无限循环中接收客户端的请求，并把获得的</a:t>
            </a:r>
            <a:r>
              <a:rPr lang="en-US" altLang="zh-CN" dirty="0"/>
              <a:t>socket</a:t>
            </a:r>
            <a:r>
              <a:rPr lang="zh-CN" altLang="en-US" dirty="0"/>
              <a:t>对象存储在集合列表中；</a:t>
            </a:r>
            <a:endParaRPr lang="en-US" dirty="0"/>
          </a:p>
        </p:txBody>
      </p:sp>
      <p:sp>
        <p:nvSpPr>
          <p:cNvPr id="6" name="文本框 5">
            <a:extLst>
              <a:ext uri="{FF2B5EF4-FFF2-40B4-BE49-F238E27FC236}">
                <a16:creationId xmlns:a16="http://schemas.microsoft.com/office/drawing/2014/main" id="{DE014CC0-1BA2-4F4C-AC80-8402C7634CA9}"/>
              </a:ext>
            </a:extLst>
          </p:cNvPr>
          <p:cNvSpPr txBox="1"/>
          <p:nvPr/>
        </p:nvSpPr>
        <p:spPr>
          <a:xfrm>
            <a:off x="4716016" y="6444044"/>
            <a:ext cx="2664296" cy="369332"/>
          </a:xfrm>
          <a:prstGeom prst="rect">
            <a:avLst/>
          </a:prstGeom>
          <a:noFill/>
        </p:spPr>
        <p:txBody>
          <a:bodyPr wrap="square" rtlCol="0">
            <a:spAutoFit/>
          </a:bodyPr>
          <a:lstStyle/>
          <a:p>
            <a:r>
              <a:rPr lang="zh-CN" altLang="en-US" dirty="0">
                <a:hlinkClick r:id="rId2" action="ppaction://hlinkfile"/>
              </a:rPr>
              <a:t>课堂案例：</a:t>
            </a:r>
            <a:r>
              <a:rPr lang="en-US" altLang="zh-CN" dirty="0">
                <a:hlinkClick r:id="rId2" action="ppaction://hlinkfile"/>
              </a:rPr>
              <a:t>TCPServer02</a:t>
            </a:r>
            <a:endParaRPr lang="zh-CN" altLang="en-US" dirty="0"/>
          </a:p>
        </p:txBody>
      </p:sp>
    </p:spTree>
    <p:extLst>
      <p:ext uri="{BB962C8B-B14F-4D97-AF65-F5344CB8AC3E}">
        <p14:creationId xmlns:p14="http://schemas.microsoft.com/office/powerpoint/2010/main" val="4292652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B4D1D-9148-4F33-A3BA-FC4E2A1A77F7}"/>
              </a:ext>
            </a:extLst>
          </p:cNvPr>
          <p:cNvSpPr>
            <a:spLocks noGrp="1"/>
          </p:cNvSpPr>
          <p:nvPr>
            <p:ph type="title"/>
          </p:nvPr>
        </p:nvSpPr>
        <p:spPr>
          <a:xfrm>
            <a:off x="5796136" y="23660"/>
            <a:ext cx="3092150" cy="954107"/>
          </a:xfrm>
        </p:spPr>
        <p:txBody>
          <a:bodyPr/>
          <a:lstStyle/>
          <a:p>
            <a:r>
              <a:rPr lang="en-US" altLang="zh-CN" dirty="0"/>
              <a:t>TCP</a:t>
            </a:r>
            <a:r>
              <a:rPr lang="zh-CN" altLang="en-US" dirty="0"/>
              <a:t>通讯线程特征</a:t>
            </a:r>
          </a:p>
        </p:txBody>
      </p:sp>
      <p:sp>
        <p:nvSpPr>
          <p:cNvPr id="3" name="内容占位符 2">
            <a:extLst>
              <a:ext uri="{FF2B5EF4-FFF2-40B4-BE49-F238E27FC236}">
                <a16:creationId xmlns:a16="http://schemas.microsoft.com/office/drawing/2014/main" id="{F8B655E2-BB98-4777-B690-DC6E41CAC605}"/>
              </a:ext>
            </a:extLst>
          </p:cNvPr>
          <p:cNvSpPr txBox="1">
            <a:spLocks/>
          </p:cNvSpPr>
          <p:nvPr/>
        </p:nvSpPr>
        <p:spPr>
          <a:xfrm>
            <a:off x="107504" y="677914"/>
            <a:ext cx="8780782" cy="25697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en-US" altLang="zh-CN" sz="2400" dirty="0" err="1">
                <a:solidFill>
                  <a:schemeClr val="tx1">
                    <a:lumMod val="75000"/>
                    <a:lumOff val="25000"/>
                  </a:schemeClr>
                </a:solidFill>
              </a:rPr>
              <a:t>ThreadServer</a:t>
            </a:r>
            <a:r>
              <a:rPr lang="zh-CN" altLang="en-US" sz="2400" dirty="0">
                <a:solidFill>
                  <a:schemeClr val="tx1">
                    <a:lumMod val="75000"/>
                    <a:lumOff val="25000"/>
                  </a:schemeClr>
                </a:solidFill>
              </a:rPr>
              <a:t>类负责处理客户端的请求：</a:t>
            </a:r>
            <a:endParaRPr lang="en-US" altLang="zh-CN" sz="2400" dirty="0">
              <a:solidFill>
                <a:schemeClr val="tx1">
                  <a:lumMod val="75000"/>
                  <a:lumOff val="25000"/>
                </a:schemeClr>
              </a:solidFill>
            </a:endParaRPr>
          </a:p>
        </p:txBody>
      </p:sp>
      <p:sp>
        <p:nvSpPr>
          <p:cNvPr id="4" name="TextBox 10">
            <a:extLst>
              <a:ext uri="{FF2B5EF4-FFF2-40B4-BE49-F238E27FC236}">
                <a16:creationId xmlns:a16="http://schemas.microsoft.com/office/drawing/2014/main" id="{7EA3AE29-B070-4FD8-883F-523F59CC8E7B}"/>
              </a:ext>
            </a:extLst>
          </p:cNvPr>
          <p:cNvSpPr txBox="1"/>
          <p:nvPr/>
        </p:nvSpPr>
        <p:spPr>
          <a:xfrm>
            <a:off x="285847" y="1524848"/>
            <a:ext cx="8462617" cy="3416320"/>
          </a:xfrm>
          <a:prstGeom prst="rect">
            <a:avLst/>
          </a:prstGeom>
          <a:solidFill>
            <a:schemeClr val="accent3">
              <a:lumMod val="20000"/>
              <a:lumOff val="80000"/>
            </a:schemeClr>
          </a:solidFill>
        </p:spPr>
        <p:txBody>
          <a:bodyPr wrap="square" rtlCol="0">
            <a:spAutoFit/>
          </a:bodyPr>
          <a:lstStyle/>
          <a:p>
            <a:r>
              <a:rPr lang="en-US" dirty="0"/>
              <a:t>while (true) {</a:t>
            </a:r>
          </a:p>
          <a:p>
            <a:r>
              <a:rPr lang="en-US" dirty="0"/>
              <a:t>//</a:t>
            </a:r>
            <a:r>
              <a:rPr lang="zh-CN" altLang="en-US" dirty="0"/>
              <a:t>迭代列表中所有</a:t>
            </a:r>
            <a:r>
              <a:rPr lang="en-US" dirty="0"/>
              <a:t>socket</a:t>
            </a:r>
          </a:p>
          <a:p>
            <a:r>
              <a:rPr lang="en-US" dirty="0"/>
              <a:t>for (</a:t>
            </a:r>
            <a:r>
              <a:rPr lang="en-US" dirty="0" err="1"/>
              <a:t>int</a:t>
            </a:r>
            <a:r>
              <a:rPr lang="en-US" dirty="0"/>
              <a:t> </a:t>
            </a:r>
            <a:r>
              <a:rPr lang="en-US" dirty="0" err="1"/>
              <a:t>i</a:t>
            </a:r>
            <a:r>
              <a:rPr lang="en-US" dirty="0"/>
              <a:t>=0;i&lt;</a:t>
            </a:r>
            <a:r>
              <a:rPr lang="en-US" dirty="0" err="1"/>
              <a:t>socketspool.size</a:t>
            </a:r>
            <a:r>
              <a:rPr lang="en-US" dirty="0"/>
              <a:t>();</a:t>
            </a:r>
            <a:r>
              <a:rPr lang="en-US" dirty="0" err="1"/>
              <a:t>i</a:t>
            </a:r>
            <a:r>
              <a:rPr lang="en-US" dirty="0"/>
              <a:t>++) {</a:t>
            </a:r>
          </a:p>
          <a:p>
            <a:r>
              <a:rPr lang="en-US" dirty="0"/>
              <a:t>Socket </a:t>
            </a:r>
            <a:r>
              <a:rPr lang="en-US" dirty="0" err="1"/>
              <a:t>socket</a:t>
            </a:r>
            <a:r>
              <a:rPr lang="en-US" dirty="0"/>
              <a:t>=</a:t>
            </a:r>
            <a:r>
              <a:rPr lang="en-US" dirty="0" err="1"/>
              <a:t>socketspool.get</a:t>
            </a:r>
            <a:r>
              <a:rPr lang="en-US" dirty="0"/>
              <a:t>(</a:t>
            </a:r>
            <a:r>
              <a:rPr lang="en-US" dirty="0" err="1"/>
              <a:t>i</a:t>
            </a:r>
            <a:r>
              <a:rPr lang="en-US" dirty="0"/>
              <a:t>);</a:t>
            </a:r>
          </a:p>
          <a:p>
            <a:r>
              <a:rPr lang="en-US" dirty="0" err="1"/>
              <a:t>DataInputStream</a:t>
            </a:r>
            <a:r>
              <a:rPr lang="en-US" dirty="0"/>
              <a:t> is;</a:t>
            </a:r>
          </a:p>
          <a:p>
            <a:r>
              <a:rPr lang="en-US" dirty="0"/>
              <a:t>try {</a:t>
            </a:r>
          </a:p>
          <a:p>
            <a:r>
              <a:rPr lang="en-US" dirty="0"/>
              <a:t>//</a:t>
            </a:r>
            <a:r>
              <a:rPr lang="zh-CN" altLang="en-US" dirty="0"/>
              <a:t>获得</a:t>
            </a:r>
            <a:r>
              <a:rPr lang="en-US" dirty="0"/>
              <a:t>socket</a:t>
            </a:r>
            <a:r>
              <a:rPr lang="zh-CN" altLang="en-US" dirty="0"/>
              <a:t>相关的输入流</a:t>
            </a:r>
          </a:p>
          <a:p>
            <a:r>
              <a:rPr lang="en-US" dirty="0"/>
              <a:t>is = new </a:t>
            </a:r>
            <a:r>
              <a:rPr lang="en-US" dirty="0" err="1"/>
              <a:t>DataInputStream</a:t>
            </a:r>
            <a:r>
              <a:rPr lang="en-US" dirty="0"/>
              <a:t>(</a:t>
            </a:r>
            <a:r>
              <a:rPr lang="en-US" dirty="0" err="1"/>
              <a:t>socket.getInputStream</a:t>
            </a:r>
            <a:r>
              <a:rPr lang="en-US" dirty="0"/>
              <a:t>());	</a:t>
            </a:r>
          </a:p>
          <a:p>
            <a:r>
              <a:rPr lang="en-US" dirty="0"/>
              <a:t>//</a:t>
            </a:r>
            <a:r>
              <a:rPr lang="zh-CN" altLang="en-US" dirty="0"/>
              <a:t>读客户端的信息</a:t>
            </a:r>
          </a:p>
          <a:p>
            <a:r>
              <a:rPr lang="en-US" dirty="0"/>
              <a:t>line = </a:t>
            </a:r>
            <a:r>
              <a:rPr lang="en-US" dirty="0" err="1"/>
              <a:t>is.readUTF</a:t>
            </a:r>
            <a:r>
              <a:rPr lang="en-US" dirty="0"/>
              <a:t>();</a:t>
            </a:r>
          </a:p>
          <a:p>
            <a:r>
              <a:rPr lang="en-US" dirty="0"/>
              <a:t>//</a:t>
            </a:r>
            <a:r>
              <a:rPr lang="zh-CN" altLang="en-US" dirty="0"/>
              <a:t>在服务器端打印客户端传过来的信息</a:t>
            </a:r>
          </a:p>
          <a:p>
            <a:r>
              <a:rPr lang="en-US" dirty="0" err="1"/>
              <a:t>System.out.println</a:t>
            </a:r>
            <a:r>
              <a:rPr lang="en-US" dirty="0"/>
              <a:t>("Client:" + line);		</a:t>
            </a:r>
          </a:p>
        </p:txBody>
      </p:sp>
      <p:sp>
        <p:nvSpPr>
          <p:cNvPr id="5" name="TextBox 11">
            <a:extLst>
              <a:ext uri="{FF2B5EF4-FFF2-40B4-BE49-F238E27FC236}">
                <a16:creationId xmlns:a16="http://schemas.microsoft.com/office/drawing/2014/main" id="{9045407C-8BF4-47DD-8313-3A62CAAD4EBD}"/>
              </a:ext>
            </a:extLst>
          </p:cNvPr>
          <p:cNvSpPr txBox="1"/>
          <p:nvPr/>
        </p:nvSpPr>
        <p:spPr>
          <a:xfrm>
            <a:off x="301612" y="5518973"/>
            <a:ext cx="8446852" cy="646331"/>
          </a:xfrm>
          <a:prstGeom prst="rect">
            <a:avLst/>
          </a:prstGeom>
          <a:solidFill>
            <a:schemeClr val="accent3">
              <a:lumMod val="40000"/>
              <a:lumOff val="60000"/>
            </a:schemeClr>
          </a:solidFill>
          <a:ln w="38100">
            <a:solidFill>
              <a:schemeClr val="tx1"/>
            </a:solidFill>
            <a:prstDash val="sysDash"/>
          </a:ln>
        </p:spPr>
        <p:txBody>
          <a:bodyPr wrap="square" rtlCol="0">
            <a:spAutoFit/>
          </a:bodyPr>
          <a:lstStyle/>
          <a:p>
            <a:r>
              <a:rPr lang="zh-CN" altLang="en-US" dirty="0"/>
              <a:t>如上所示，</a:t>
            </a:r>
            <a:r>
              <a:rPr lang="en-US" altLang="zh-CN" dirty="0"/>
              <a:t>ThreadServer</a:t>
            </a:r>
            <a:r>
              <a:rPr lang="zh-CN" altLang="en-US" dirty="0"/>
              <a:t>类中，在一个无限循环中，迭代集合列表中的所有</a:t>
            </a:r>
            <a:r>
              <a:rPr lang="en-US" altLang="zh-CN" dirty="0"/>
              <a:t>socket</a:t>
            </a:r>
            <a:r>
              <a:rPr lang="zh-CN" altLang="en-US" dirty="0"/>
              <a:t>对象，读取客户端发过来的信息，并进行打印输出。</a:t>
            </a:r>
            <a:endParaRPr lang="en-US" dirty="0"/>
          </a:p>
        </p:txBody>
      </p:sp>
      <p:sp>
        <p:nvSpPr>
          <p:cNvPr id="6" name="文本框 5">
            <a:extLst>
              <a:ext uri="{FF2B5EF4-FFF2-40B4-BE49-F238E27FC236}">
                <a16:creationId xmlns:a16="http://schemas.microsoft.com/office/drawing/2014/main" id="{4E2FABE3-BE8D-43E7-8601-7DDAE03FA480}"/>
              </a:ext>
            </a:extLst>
          </p:cNvPr>
          <p:cNvSpPr txBox="1"/>
          <p:nvPr/>
        </p:nvSpPr>
        <p:spPr>
          <a:xfrm>
            <a:off x="4932040" y="6381328"/>
            <a:ext cx="2664296" cy="369332"/>
          </a:xfrm>
          <a:prstGeom prst="rect">
            <a:avLst/>
          </a:prstGeom>
          <a:noFill/>
        </p:spPr>
        <p:txBody>
          <a:bodyPr wrap="square" rtlCol="0">
            <a:spAutoFit/>
          </a:bodyPr>
          <a:lstStyle/>
          <a:p>
            <a:r>
              <a:rPr lang="zh-CN" altLang="en-US" dirty="0">
                <a:hlinkClick r:id="rId2" action="ppaction://hlinkfile"/>
              </a:rPr>
              <a:t>课堂案例：</a:t>
            </a:r>
            <a:r>
              <a:rPr lang="en-US" altLang="zh-CN" dirty="0" err="1">
                <a:hlinkClick r:id="rId2" action="ppaction://hlinkfile"/>
              </a:rPr>
              <a:t>ThreadServer</a:t>
            </a:r>
            <a:endParaRPr lang="zh-CN" altLang="en-US" dirty="0"/>
          </a:p>
        </p:txBody>
      </p:sp>
    </p:spTree>
    <p:extLst>
      <p:ext uri="{BB962C8B-B14F-4D97-AF65-F5344CB8AC3E}">
        <p14:creationId xmlns:p14="http://schemas.microsoft.com/office/powerpoint/2010/main" val="1694559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23A0D-9C89-490F-A88C-DC8B5FDBDA2A}"/>
              </a:ext>
            </a:extLst>
          </p:cNvPr>
          <p:cNvSpPr>
            <a:spLocks noGrp="1"/>
          </p:cNvSpPr>
          <p:nvPr>
            <p:ph type="title"/>
          </p:nvPr>
        </p:nvSpPr>
        <p:spPr>
          <a:xfrm>
            <a:off x="5724128" y="239103"/>
            <a:ext cx="3164158" cy="523220"/>
          </a:xfrm>
        </p:spPr>
        <p:txBody>
          <a:bodyPr/>
          <a:lstStyle/>
          <a:p>
            <a:r>
              <a:rPr lang="en-US" altLang="zh-CN" dirty="0"/>
              <a:t>TCP</a:t>
            </a:r>
            <a:r>
              <a:rPr lang="zh-CN" altLang="en-US" dirty="0"/>
              <a:t>通讯特征</a:t>
            </a:r>
          </a:p>
        </p:txBody>
      </p:sp>
      <p:sp>
        <p:nvSpPr>
          <p:cNvPr id="3" name="内容占位符 2">
            <a:extLst>
              <a:ext uri="{FF2B5EF4-FFF2-40B4-BE49-F238E27FC236}">
                <a16:creationId xmlns:a16="http://schemas.microsoft.com/office/drawing/2014/main" id="{B955C0BF-24E0-4656-9170-97BAA9D91E11}"/>
              </a:ext>
            </a:extLst>
          </p:cNvPr>
          <p:cNvSpPr txBox="1">
            <a:spLocks/>
          </p:cNvSpPr>
          <p:nvPr/>
        </p:nvSpPr>
        <p:spPr>
          <a:xfrm>
            <a:off x="306399" y="677914"/>
            <a:ext cx="8581887" cy="7252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en-US" altLang="zh-CN" sz="2400" dirty="0">
                <a:solidFill>
                  <a:schemeClr val="tx1">
                    <a:lumMod val="75000"/>
                    <a:lumOff val="25000"/>
                  </a:schemeClr>
                </a:solidFill>
              </a:rPr>
              <a:t>TCPClient02</a:t>
            </a:r>
            <a:r>
              <a:rPr lang="zh-CN" altLang="en-US" sz="2400" dirty="0">
                <a:solidFill>
                  <a:schemeClr val="tx1">
                    <a:lumMod val="75000"/>
                    <a:lumOff val="25000"/>
                  </a:schemeClr>
                </a:solidFill>
              </a:rPr>
              <a:t>类向服务器端发送消息：</a:t>
            </a:r>
            <a:endParaRPr lang="en-US" altLang="zh-CN" sz="2400" dirty="0">
              <a:solidFill>
                <a:schemeClr val="tx1">
                  <a:lumMod val="75000"/>
                  <a:lumOff val="25000"/>
                </a:schemeClr>
              </a:solidFill>
            </a:endParaRPr>
          </a:p>
        </p:txBody>
      </p:sp>
      <p:sp>
        <p:nvSpPr>
          <p:cNvPr id="4" name="TextBox 10">
            <a:extLst>
              <a:ext uri="{FF2B5EF4-FFF2-40B4-BE49-F238E27FC236}">
                <a16:creationId xmlns:a16="http://schemas.microsoft.com/office/drawing/2014/main" id="{96C429BC-41EF-459C-AEB1-B41DBEFC7A1B}"/>
              </a:ext>
            </a:extLst>
          </p:cNvPr>
          <p:cNvSpPr txBox="1"/>
          <p:nvPr/>
        </p:nvSpPr>
        <p:spPr>
          <a:xfrm>
            <a:off x="441436" y="1266878"/>
            <a:ext cx="8446850" cy="4524315"/>
          </a:xfrm>
          <a:prstGeom prst="rect">
            <a:avLst/>
          </a:prstGeom>
          <a:solidFill>
            <a:schemeClr val="accent1">
              <a:lumMod val="20000"/>
              <a:lumOff val="80000"/>
            </a:schemeClr>
          </a:solidFill>
          <a:ln>
            <a:solidFill>
              <a:schemeClr val="bg1">
                <a:lumMod val="50000"/>
              </a:schemeClr>
            </a:solidFill>
          </a:ln>
        </p:spPr>
        <p:txBody>
          <a:bodyPr wrap="square" rtlCol="0">
            <a:spAutoFit/>
          </a:bodyPr>
          <a:lstStyle/>
          <a:p>
            <a:r>
              <a:rPr lang="en-US" dirty="0"/>
              <a:t>try {</a:t>
            </a:r>
          </a:p>
          <a:p>
            <a:r>
              <a:rPr lang="en-US" dirty="0"/>
              <a:t>//</a:t>
            </a:r>
            <a:r>
              <a:rPr lang="zh-CN" altLang="en-US" dirty="0"/>
              <a:t>创建</a:t>
            </a:r>
            <a:r>
              <a:rPr lang="en-US" dirty="0"/>
              <a:t>Socket</a:t>
            </a:r>
            <a:r>
              <a:rPr lang="zh-CN" altLang="en-US" dirty="0"/>
              <a:t>对象</a:t>
            </a:r>
          </a:p>
          <a:p>
            <a:r>
              <a:rPr lang="en-US" dirty="0"/>
              <a:t>Socket </a:t>
            </a:r>
            <a:r>
              <a:rPr lang="en-US" dirty="0" err="1"/>
              <a:t>socket</a:t>
            </a:r>
            <a:r>
              <a:rPr lang="en-US" dirty="0"/>
              <a:t> = new Socket("127.0.0.1", 5700);</a:t>
            </a:r>
          </a:p>
          <a:p>
            <a:r>
              <a:rPr lang="en-US" dirty="0"/>
              <a:t>//</a:t>
            </a:r>
            <a:r>
              <a:rPr lang="zh-CN" altLang="en-US" dirty="0"/>
              <a:t>获得键盘输入流</a:t>
            </a:r>
          </a:p>
          <a:p>
            <a:r>
              <a:rPr lang="en-US" dirty="0" err="1"/>
              <a:t>BufferedReader</a:t>
            </a:r>
            <a:r>
              <a:rPr lang="en-US" dirty="0"/>
              <a:t> sin = new </a:t>
            </a:r>
            <a:r>
              <a:rPr lang="en-US" dirty="0" err="1"/>
              <a:t>BufferedReader</a:t>
            </a:r>
            <a:r>
              <a:rPr lang="en-US" dirty="0"/>
              <a:t>(new </a:t>
            </a:r>
            <a:r>
              <a:rPr lang="en-US" dirty="0" err="1"/>
              <a:t>InputStreamReader</a:t>
            </a:r>
            <a:r>
              <a:rPr lang="en-US" dirty="0"/>
              <a:t>(</a:t>
            </a:r>
            <a:r>
              <a:rPr lang="en-US" dirty="0" err="1"/>
              <a:t>System.in</a:t>
            </a:r>
            <a:r>
              <a:rPr lang="en-US" dirty="0"/>
              <a:t>));</a:t>
            </a:r>
          </a:p>
          <a:p>
            <a:r>
              <a:rPr lang="en-US" dirty="0"/>
              <a:t>//</a:t>
            </a:r>
            <a:r>
              <a:rPr lang="zh-CN" altLang="en-US" dirty="0"/>
              <a:t>获得与</a:t>
            </a:r>
            <a:r>
              <a:rPr lang="en-US" dirty="0"/>
              <a:t>socket</a:t>
            </a:r>
            <a:r>
              <a:rPr lang="zh-CN" altLang="en-US" dirty="0"/>
              <a:t>对象有关的输入输出流</a:t>
            </a:r>
          </a:p>
          <a:p>
            <a:r>
              <a:rPr lang="en-US" dirty="0" err="1"/>
              <a:t>DataOutputStream</a:t>
            </a:r>
            <a:r>
              <a:rPr lang="en-US" dirty="0"/>
              <a:t> </a:t>
            </a:r>
            <a:r>
              <a:rPr lang="en-US" dirty="0" err="1"/>
              <a:t>os</a:t>
            </a:r>
            <a:r>
              <a:rPr lang="en-US" dirty="0"/>
              <a:t> = new </a:t>
            </a:r>
            <a:r>
              <a:rPr lang="en-US" dirty="0" err="1"/>
              <a:t>DataOutputStream</a:t>
            </a:r>
            <a:r>
              <a:rPr lang="en-US" dirty="0"/>
              <a:t>(</a:t>
            </a:r>
            <a:r>
              <a:rPr lang="en-US" dirty="0" err="1"/>
              <a:t>socket.getOutputStream</a:t>
            </a:r>
            <a:r>
              <a:rPr lang="en-US" dirty="0"/>
              <a:t>());</a:t>
            </a:r>
          </a:p>
          <a:p>
            <a:r>
              <a:rPr lang="en-US" dirty="0" err="1"/>
              <a:t>DataInputStream</a:t>
            </a:r>
            <a:r>
              <a:rPr lang="en-US" dirty="0"/>
              <a:t> is = new </a:t>
            </a:r>
            <a:r>
              <a:rPr lang="en-US" dirty="0" err="1"/>
              <a:t>DataInputStream</a:t>
            </a:r>
            <a:r>
              <a:rPr lang="en-US" dirty="0"/>
              <a:t>(</a:t>
            </a:r>
            <a:r>
              <a:rPr lang="en-US" dirty="0" err="1"/>
              <a:t>socket.getInputStream</a:t>
            </a:r>
            <a:r>
              <a:rPr lang="en-US" dirty="0"/>
              <a:t>());</a:t>
            </a:r>
          </a:p>
          <a:p>
            <a:r>
              <a:rPr lang="en-US" dirty="0"/>
              <a:t>String </a:t>
            </a:r>
            <a:r>
              <a:rPr lang="en-US" dirty="0" err="1"/>
              <a:t>readline</a:t>
            </a:r>
            <a:r>
              <a:rPr lang="en-US" dirty="0"/>
              <a:t>;</a:t>
            </a:r>
          </a:p>
          <a:p>
            <a:r>
              <a:rPr lang="en-US" dirty="0"/>
              <a:t>// </a:t>
            </a:r>
            <a:r>
              <a:rPr lang="zh-CN" altLang="en-US" dirty="0"/>
              <a:t>向服务器写数据</a:t>
            </a:r>
          </a:p>
          <a:p>
            <a:r>
              <a:rPr lang="en-US" dirty="0"/>
              <a:t>while (true) {</a:t>
            </a:r>
          </a:p>
          <a:p>
            <a:r>
              <a:rPr lang="en-US" dirty="0" err="1"/>
              <a:t>readline</a:t>
            </a:r>
            <a:r>
              <a:rPr lang="en-US" dirty="0"/>
              <a:t> = </a:t>
            </a:r>
            <a:r>
              <a:rPr lang="en-US" dirty="0" err="1"/>
              <a:t>sin.readLine</a:t>
            </a:r>
            <a:r>
              <a:rPr lang="en-US" dirty="0"/>
              <a:t>();</a:t>
            </a:r>
          </a:p>
          <a:p>
            <a:r>
              <a:rPr lang="en-US" dirty="0" err="1"/>
              <a:t>System.out.println</a:t>
            </a:r>
            <a:r>
              <a:rPr lang="en-US" dirty="0"/>
              <a:t>(</a:t>
            </a:r>
            <a:r>
              <a:rPr lang="en-US" dirty="0" err="1"/>
              <a:t>readline</a:t>
            </a:r>
            <a:r>
              <a:rPr lang="en-US" dirty="0"/>
              <a:t>);</a:t>
            </a:r>
          </a:p>
          <a:p>
            <a:r>
              <a:rPr lang="en-US" dirty="0"/>
              <a:t>//</a:t>
            </a:r>
            <a:r>
              <a:rPr lang="zh-CN" altLang="en-US" dirty="0"/>
              <a:t>向服务器写字符串</a:t>
            </a:r>
          </a:p>
          <a:p>
            <a:r>
              <a:rPr lang="en-US" dirty="0" err="1"/>
              <a:t>os.writeUTF</a:t>
            </a:r>
            <a:r>
              <a:rPr lang="en-US" dirty="0"/>
              <a:t>(</a:t>
            </a:r>
            <a:r>
              <a:rPr lang="en-US" dirty="0" err="1"/>
              <a:t>readline</a:t>
            </a:r>
            <a:r>
              <a:rPr lang="en-US" dirty="0"/>
              <a:t>);</a:t>
            </a:r>
          </a:p>
          <a:p>
            <a:r>
              <a:rPr lang="en-US" dirty="0"/>
              <a:t>				</a:t>
            </a:r>
          </a:p>
        </p:txBody>
      </p:sp>
      <p:sp>
        <p:nvSpPr>
          <p:cNvPr id="5" name="TextBox 11">
            <a:extLst>
              <a:ext uri="{FF2B5EF4-FFF2-40B4-BE49-F238E27FC236}">
                <a16:creationId xmlns:a16="http://schemas.microsoft.com/office/drawing/2014/main" id="{F91ED3D9-C34B-4511-B9C0-21AD28370581}"/>
              </a:ext>
            </a:extLst>
          </p:cNvPr>
          <p:cNvSpPr txBox="1"/>
          <p:nvPr/>
        </p:nvSpPr>
        <p:spPr>
          <a:xfrm>
            <a:off x="441435" y="6011996"/>
            <a:ext cx="8446851" cy="369332"/>
          </a:xfrm>
          <a:prstGeom prst="rect">
            <a:avLst/>
          </a:prstGeom>
          <a:solidFill>
            <a:schemeClr val="accent3">
              <a:lumMod val="40000"/>
              <a:lumOff val="60000"/>
            </a:schemeClr>
          </a:solidFill>
          <a:ln w="38100">
            <a:solidFill>
              <a:schemeClr val="tx1"/>
            </a:solidFill>
            <a:prstDash val="sysDash"/>
          </a:ln>
        </p:spPr>
        <p:txBody>
          <a:bodyPr wrap="square" rtlCol="0">
            <a:spAutoFit/>
          </a:bodyPr>
          <a:lstStyle/>
          <a:p>
            <a:r>
              <a:rPr lang="zh-CN" altLang="en-US" dirty="0"/>
              <a:t>如上所示，</a:t>
            </a:r>
            <a:r>
              <a:rPr lang="en-US" altLang="zh-CN" dirty="0"/>
              <a:t>TCPClient02</a:t>
            </a:r>
            <a:r>
              <a:rPr lang="zh-CN" altLang="en-US" dirty="0"/>
              <a:t>类中，将键盘输入写到服务器端；</a:t>
            </a:r>
            <a:endParaRPr lang="en-US" dirty="0"/>
          </a:p>
        </p:txBody>
      </p:sp>
      <p:sp>
        <p:nvSpPr>
          <p:cNvPr id="6" name="文本框 5">
            <a:extLst>
              <a:ext uri="{FF2B5EF4-FFF2-40B4-BE49-F238E27FC236}">
                <a16:creationId xmlns:a16="http://schemas.microsoft.com/office/drawing/2014/main" id="{DBE71B09-3BB9-4DA2-AE60-9400A3DCEF81}"/>
              </a:ext>
            </a:extLst>
          </p:cNvPr>
          <p:cNvSpPr txBox="1"/>
          <p:nvPr/>
        </p:nvSpPr>
        <p:spPr>
          <a:xfrm>
            <a:off x="4716016" y="6444044"/>
            <a:ext cx="2664296" cy="369332"/>
          </a:xfrm>
          <a:prstGeom prst="rect">
            <a:avLst/>
          </a:prstGeom>
          <a:noFill/>
        </p:spPr>
        <p:txBody>
          <a:bodyPr wrap="square" rtlCol="0">
            <a:spAutoFit/>
          </a:bodyPr>
          <a:lstStyle/>
          <a:p>
            <a:r>
              <a:rPr lang="zh-CN" altLang="en-US" dirty="0">
                <a:hlinkClick r:id="rId2" action="ppaction://hlinkfile"/>
              </a:rPr>
              <a:t>课堂案例：</a:t>
            </a:r>
            <a:r>
              <a:rPr lang="en-US" altLang="zh-CN" dirty="0">
                <a:hlinkClick r:id="rId2" action="ppaction://hlinkfile"/>
              </a:rPr>
              <a:t>TCPClient02</a:t>
            </a:r>
            <a:endParaRPr lang="zh-CN" altLang="en-US" dirty="0"/>
          </a:p>
        </p:txBody>
      </p:sp>
    </p:spTree>
    <p:extLst>
      <p:ext uri="{BB962C8B-B14F-4D97-AF65-F5344CB8AC3E}">
        <p14:creationId xmlns:p14="http://schemas.microsoft.com/office/powerpoint/2010/main" val="419177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normAutofit/>
          </a:bodyPr>
          <a:lstStyle/>
          <a:p>
            <a:r>
              <a:rPr lang="zh-CN" altLang="en-US" dirty="0"/>
              <a:t>网络基础 </a:t>
            </a:r>
          </a:p>
        </p:txBody>
      </p:sp>
      <p:sp>
        <p:nvSpPr>
          <p:cNvPr id="1027" name="Rectangle 3"/>
          <p:cNvSpPr>
            <a:spLocks noGrp="1" noChangeArrowheads="1"/>
          </p:cNvSpPr>
          <p:nvPr>
            <p:ph type="body" idx="4294967295"/>
          </p:nvPr>
        </p:nvSpPr>
        <p:spPr>
          <a:xfrm>
            <a:off x="198366" y="764704"/>
            <a:ext cx="8713787" cy="5543550"/>
          </a:xfrm>
        </p:spPr>
        <p:txBody>
          <a:bodyPr>
            <a:normAutofit/>
          </a:bodyPr>
          <a:lstStyle/>
          <a:p>
            <a:pPr>
              <a:lnSpc>
                <a:spcPct val="110000"/>
              </a:lnSpc>
              <a:buClr>
                <a:srgbClr val="C00000"/>
              </a:buClr>
              <a:buFont typeface="Wingdings" panose="05000000000000000000" pitchFamily="2" charset="2"/>
              <a:buChar char="l"/>
            </a:pPr>
            <a:r>
              <a:rPr lang="zh-CN" altLang="en-US" b="1" dirty="0">
                <a:ea typeface="宋体" pitchFamily="2" charset="-122"/>
                <a:cs typeface="Arial Unicode MS" pitchFamily="34" charset="-122"/>
              </a:rPr>
              <a:t>计算机网络：</a:t>
            </a:r>
            <a:endParaRPr lang="en-US" altLang="zh-CN" b="1" dirty="0">
              <a:ea typeface="宋体" pitchFamily="2" charset="-122"/>
              <a:cs typeface="Arial Unicode MS" pitchFamily="34" charset="-122"/>
            </a:endParaRPr>
          </a:p>
          <a:p>
            <a:pPr>
              <a:lnSpc>
                <a:spcPct val="110000"/>
              </a:lnSpc>
              <a:buClr>
                <a:srgbClr val="C00000"/>
              </a:buClr>
              <a:buFont typeface="Wingdings" panose="05000000000000000000" pitchFamily="2" charset="2"/>
              <a:buChar char="l"/>
            </a:pP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把分布在不同地理区域的计算机与专门的外部设备用通信线路互连成一个规模大、功能强的网络系统，从而使众多的计算机可以方便地互相传递信息、共享硬件、软件、数据信息等资源。</a:t>
            </a:r>
            <a:endParaRPr lang="en-US" altLang="zh-CN" sz="2400" dirty="0">
              <a:ea typeface="宋体" pitchFamily="2" charset="-122"/>
              <a:cs typeface="Arial Unicode MS" pitchFamily="34" charset="-122"/>
            </a:endParaRPr>
          </a:p>
          <a:p>
            <a:pPr>
              <a:lnSpc>
                <a:spcPct val="110000"/>
              </a:lnSpc>
              <a:spcBef>
                <a:spcPts val="1200"/>
              </a:spcBef>
              <a:buClr>
                <a:srgbClr val="C00000"/>
              </a:buClr>
              <a:buFont typeface="Wingdings" panose="05000000000000000000" pitchFamily="2" charset="2"/>
              <a:buChar char="l"/>
            </a:pPr>
            <a:r>
              <a:rPr lang="zh-CN" altLang="en-US" b="1" dirty="0">
                <a:ea typeface="宋体" pitchFamily="2" charset="-122"/>
                <a:cs typeface="Arial Unicode MS" pitchFamily="34" charset="-122"/>
              </a:rPr>
              <a:t>网络编程的目的：</a:t>
            </a:r>
            <a:endParaRPr lang="en-US" altLang="zh-CN" b="1" dirty="0">
              <a:ea typeface="宋体" pitchFamily="2" charset="-122"/>
              <a:cs typeface="Arial Unicode MS" pitchFamily="34" charset="-122"/>
            </a:endParaRPr>
          </a:p>
          <a:p>
            <a:pPr>
              <a:lnSpc>
                <a:spcPct val="110000"/>
              </a:lnSpc>
              <a:buClr>
                <a:srgbClr val="C00000"/>
              </a:buClr>
              <a:buFont typeface="Wingdings" panose="05000000000000000000" pitchFamily="2" charset="2"/>
              <a:buChar char="l"/>
            </a:pPr>
            <a:r>
              <a:rPr lang="en-US" altLang="zh-CN" sz="2000" b="1" dirty="0">
                <a:solidFill>
                  <a:srgbClr val="0000FF"/>
                </a:solidFill>
                <a:ea typeface="宋体" pitchFamily="2" charset="-122"/>
                <a:cs typeface="Arial Unicode MS" pitchFamily="34" charset="-122"/>
              </a:rPr>
              <a:t>     </a:t>
            </a:r>
            <a:r>
              <a:rPr lang="zh-CN" altLang="en-US" sz="2400" b="1" dirty="0">
                <a:solidFill>
                  <a:srgbClr val="0000FF"/>
                </a:solidFill>
                <a:ea typeface="宋体" pitchFamily="2" charset="-122"/>
                <a:cs typeface="Arial Unicode MS" pitchFamily="34" charset="-122"/>
              </a:rPr>
              <a:t>直接或间接地通过网络协议与其它计算机进行通讯。</a:t>
            </a:r>
            <a:endParaRPr lang="en-US" altLang="zh-CN" sz="2400" b="1" dirty="0">
              <a:solidFill>
                <a:srgbClr val="0000FF"/>
              </a:solidFill>
              <a:ea typeface="宋体" pitchFamily="2" charset="-122"/>
              <a:cs typeface="Arial Unicode MS" pitchFamily="34" charset="-122"/>
            </a:endParaRPr>
          </a:p>
          <a:p>
            <a:pPr>
              <a:lnSpc>
                <a:spcPct val="110000"/>
              </a:lnSpc>
              <a:spcBef>
                <a:spcPts val="1200"/>
              </a:spcBef>
              <a:buClr>
                <a:srgbClr val="C00000"/>
              </a:buClr>
              <a:buFont typeface="Wingdings" panose="05000000000000000000" pitchFamily="2" charset="2"/>
              <a:buChar char="l"/>
            </a:pPr>
            <a:r>
              <a:rPr lang="zh-CN" altLang="en-US" b="1" dirty="0">
                <a:ea typeface="宋体" pitchFamily="2" charset="-122"/>
                <a:cs typeface="Arial Unicode MS" pitchFamily="34" charset="-122"/>
              </a:rPr>
              <a:t>网络编程中有两个主要的问题：</a:t>
            </a:r>
            <a:endParaRPr lang="en-US" altLang="zh-CN" b="1" dirty="0">
              <a:ea typeface="宋体" pitchFamily="2" charset="-122"/>
              <a:cs typeface="Arial Unicode MS" pitchFamily="34" charset="-122"/>
            </a:endParaRPr>
          </a:p>
          <a:p>
            <a:pPr lvl="1">
              <a:lnSpc>
                <a:spcPct val="110000"/>
              </a:lnSpc>
              <a:buClr>
                <a:srgbClr val="C00000"/>
              </a:buClr>
              <a:buFont typeface="Wingdings" panose="05000000000000000000" pitchFamily="2" charset="2"/>
              <a:buChar char="l"/>
            </a:pPr>
            <a:r>
              <a:rPr lang="zh-CN" altLang="en-US" b="1" dirty="0">
                <a:solidFill>
                  <a:srgbClr val="0000FF"/>
                </a:solidFill>
                <a:ea typeface="宋体" pitchFamily="2" charset="-122"/>
                <a:cs typeface="Arial Unicode MS" pitchFamily="34" charset="-122"/>
              </a:rPr>
              <a:t>如何准确地定位网络上一台或多台主机</a:t>
            </a:r>
            <a:endParaRPr lang="en-US" altLang="zh-CN" b="1" dirty="0">
              <a:solidFill>
                <a:srgbClr val="0000FF"/>
              </a:solidFill>
              <a:ea typeface="宋体" pitchFamily="2" charset="-122"/>
              <a:cs typeface="Arial Unicode MS" pitchFamily="34" charset="-122"/>
            </a:endParaRPr>
          </a:p>
          <a:p>
            <a:pPr lvl="1">
              <a:lnSpc>
                <a:spcPct val="110000"/>
              </a:lnSpc>
              <a:buClr>
                <a:srgbClr val="C00000"/>
              </a:buClr>
              <a:buFont typeface="Wingdings" panose="05000000000000000000" pitchFamily="2" charset="2"/>
              <a:buChar char="l"/>
            </a:pPr>
            <a:r>
              <a:rPr lang="zh-CN" altLang="en-US" b="1" dirty="0">
                <a:solidFill>
                  <a:srgbClr val="0000FF"/>
                </a:solidFill>
                <a:ea typeface="宋体" pitchFamily="2" charset="-122"/>
                <a:cs typeface="Arial Unicode MS" pitchFamily="34" charset="-122"/>
              </a:rPr>
              <a:t>找到主机后如何可靠高效地进行数据传输。</a:t>
            </a:r>
            <a:endParaRPr lang="zh-CN" altLang="en-US" sz="2800" b="1" dirty="0">
              <a:solidFill>
                <a:srgbClr val="0000FF"/>
              </a:solidFill>
              <a:ea typeface="宋体" pitchFamily="2" charset="-122"/>
              <a:cs typeface="Arial Unicode MS" pitchFamily="34" charset="-122"/>
            </a:endParaRPr>
          </a:p>
        </p:txBody>
      </p:sp>
    </p:spTree>
    <p:extLst>
      <p:ext uri="{BB962C8B-B14F-4D97-AF65-F5344CB8AC3E}">
        <p14:creationId xmlns:p14="http://schemas.microsoft.com/office/powerpoint/2010/main" val="3188119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74383-AAE3-4B02-B295-EE8D5BF8BE2F}"/>
              </a:ext>
            </a:extLst>
          </p:cNvPr>
          <p:cNvSpPr>
            <a:spLocks noGrp="1"/>
          </p:cNvSpPr>
          <p:nvPr>
            <p:ph type="title"/>
          </p:nvPr>
        </p:nvSpPr>
        <p:spPr>
          <a:xfrm>
            <a:off x="5580112" y="23660"/>
            <a:ext cx="3308174" cy="954107"/>
          </a:xfrm>
        </p:spPr>
        <p:txBody>
          <a:bodyPr/>
          <a:lstStyle/>
          <a:p>
            <a:r>
              <a:rPr lang="en-US" altLang="zh-CN" dirty="0"/>
              <a:t>TCP</a:t>
            </a:r>
            <a:r>
              <a:rPr lang="zh-CN" altLang="en-US" dirty="0"/>
              <a:t>通讯线程特征</a:t>
            </a:r>
          </a:p>
        </p:txBody>
      </p:sp>
      <p:sp>
        <p:nvSpPr>
          <p:cNvPr id="3" name="内容占位符 2">
            <a:extLst>
              <a:ext uri="{FF2B5EF4-FFF2-40B4-BE49-F238E27FC236}">
                <a16:creationId xmlns:a16="http://schemas.microsoft.com/office/drawing/2014/main" id="{E16692DB-261C-4B40-BC7D-AC9E3EE35F11}"/>
              </a:ext>
            </a:extLst>
          </p:cNvPr>
          <p:cNvSpPr txBox="1">
            <a:spLocks/>
          </p:cNvSpPr>
          <p:nvPr/>
        </p:nvSpPr>
        <p:spPr>
          <a:xfrm>
            <a:off x="179512" y="759567"/>
            <a:ext cx="8784976" cy="7252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dirty="0">
                <a:solidFill>
                  <a:schemeClr val="tx1">
                    <a:lumMod val="75000"/>
                    <a:lumOff val="25000"/>
                  </a:schemeClr>
                </a:solidFill>
              </a:rPr>
              <a:t>启动</a:t>
            </a:r>
            <a:r>
              <a:rPr lang="en-US" altLang="zh-CN" sz="2000" dirty="0">
                <a:solidFill>
                  <a:schemeClr val="tx1">
                    <a:lumMod val="75000"/>
                    <a:lumOff val="25000"/>
                  </a:schemeClr>
                </a:solidFill>
              </a:rPr>
              <a:t>TCPServer02</a:t>
            </a:r>
            <a:r>
              <a:rPr lang="zh-CN" altLang="en-US" sz="2000" dirty="0">
                <a:solidFill>
                  <a:schemeClr val="tx1">
                    <a:lumMod val="75000"/>
                    <a:lumOff val="25000"/>
                  </a:schemeClr>
                </a:solidFill>
              </a:rPr>
              <a:t>，运行</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次</a:t>
            </a:r>
            <a:r>
              <a:rPr lang="en-US" altLang="zh-CN" sz="2000" dirty="0">
                <a:solidFill>
                  <a:schemeClr val="tx1">
                    <a:lumMod val="75000"/>
                    <a:lumOff val="25000"/>
                  </a:schemeClr>
                </a:solidFill>
              </a:rPr>
              <a:t>TCPClient02</a:t>
            </a:r>
            <a:r>
              <a:rPr lang="zh-CN" altLang="en-US" sz="2000" dirty="0">
                <a:solidFill>
                  <a:schemeClr val="tx1">
                    <a:lumMod val="75000"/>
                    <a:lumOff val="25000"/>
                  </a:schemeClr>
                </a:solidFill>
              </a:rPr>
              <a:t>，模拟</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个客户端向服务器端发送消息：</a:t>
            </a:r>
            <a:endParaRPr lang="en-US" altLang="zh-CN" sz="2000" dirty="0">
              <a:solidFill>
                <a:schemeClr val="tx1">
                  <a:lumMod val="75000"/>
                  <a:lumOff val="25000"/>
                </a:schemeClr>
              </a:solidFill>
            </a:endParaRPr>
          </a:p>
        </p:txBody>
      </p:sp>
      <p:pic>
        <p:nvPicPr>
          <p:cNvPr id="4" name="Picture 5" descr="C:\Users\wxh\AppData\Roaming\Tencent\Users\29097443\QQ\WinTemp\RichOle\SEBPF_2JS1)2_8RK[`){)ZE.png">
            <a:extLst>
              <a:ext uri="{FF2B5EF4-FFF2-40B4-BE49-F238E27FC236}">
                <a16:creationId xmlns:a16="http://schemas.microsoft.com/office/drawing/2014/main" id="{BFF5724D-2113-4DF2-8CEA-A418680557FB}"/>
              </a:ext>
            </a:extLst>
          </p:cNvPr>
          <p:cNvPicPr>
            <a:picLocks noChangeAspect="1" noChangeArrowheads="1"/>
          </p:cNvPicPr>
          <p:nvPr/>
        </p:nvPicPr>
        <p:blipFill>
          <a:blip r:embed="rId2" cstate="print"/>
          <a:srcRect/>
          <a:stretch>
            <a:fillRect/>
          </a:stretch>
        </p:blipFill>
        <p:spPr bwMode="auto">
          <a:xfrm>
            <a:off x="3818556" y="1590470"/>
            <a:ext cx="1895475" cy="542925"/>
          </a:xfrm>
          <a:prstGeom prst="rect">
            <a:avLst/>
          </a:prstGeom>
          <a:noFill/>
          <a:ln w="38100" cmpd="sng">
            <a:solidFill>
              <a:srgbClr val="C00000"/>
            </a:solidFill>
          </a:ln>
        </p:spPr>
      </p:pic>
      <p:pic>
        <p:nvPicPr>
          <p:cNvPr id="5" name="Picture 6" descr="C:\Users\wxh\AppData\Roaming\Tencent\Users\29097443\QQ\WinTemp\RichOle\ZN5`SN15XQQ$9(LGK68XU5X.png">
            <a:extLst>
              <a:ext uri="{FF2B5EF4-FFF2-40B4-BE49-F238E27FC236}">
                <a16:creationId xmlns:a16="http://schemas.microsoft.com/office/drawing/2014/main" id="{AA04F808-C469-42A6-BD98-07DA55F7AE60}"/>
              </a:ext>
            </a:extLst>
          </p:cNvPr>
          <p:cNvPicPr>
            <a:picLocks noChangeAspect="1" noChangeArrowheads="1"/>
          </p:cNvPicPr>
          <p:nvPr/>
        </p:nvPicPr>
        <p:blipFill>
          <a:blip r:embed="rId3" cstate="print"/>
          <a:srcRect/>
          <a:stretch>
            <a:fillRect/>
          </a:stretch>
        </p:blipFill>
        <p:spPr bwMode="auto">
          <a:xfrm>
            <a:off x="127168" y="2595038"/>
            <a:ext cx="1619250" cy="733425"/>
          </a:xfrm>
          <a:prstGeom prst="rect">
            <a:avLst/>
          </a:prstGeom>
          <a:noFill/>
          <a:ln w="38100">
            <a:solidFill>
              <a:srgbClr val="00B050"/>
            </a:solidFill>
          </a:ln>
        </p:spPr>
      </p:pic>
      <p:pic>
        <p:nvPicPr>
          <p:cNvPr id="6" name="Picture 7" descr="C:\Users\wxh\AppData\Roaming\Tencent\Users\29097443\QQ\WinTemp\RichOle\IK6E[80VBD2D`6T9{Z`MLWK.png">
            <a:extLst>
              <a:ext uri="{FF2B5EF4-FFF2-40B4-BE49-F238E27FC236}">
                <a16:creationId xmlns:a16="http://schemas.microsoft.com/office/drawing/2014/main" id="{54D0A6C6-548B-4EC0-9E68-92BEFD39A0C7}"/>
              </a:ext>
            </a:extLst>
          </p:cNvPr>
          <p:cNvPicPr>
            <a:picLocks noChangeAspect="1" noChangeArrowheads="1"/>
          </p:cNvPicPr>
          <p:nvPr/>
        </p:nvPicPr>
        <p:blipFill>
          <a:blip r:embed="rId4" cstate="print"/>
          <a:srcRect/>
          <a:stretch>
            <a:fillRect/>
          </a:stretch>
        </p:blipFill>
        <p:spPr bwMode="auto">
          <a:xfrm>
            <a:off x="127168" y="1428389"/>
            <a:ext cx="1285875" cy="714375"/>
          </a:xfrm>
          <a:prstGeom prst="rect">
            <a:avLst/>
          </a:prstGeom>
          <a:noFill/>
          <a:ln w="38100">
            <a:solidFill>
              <a:srgbClr val="FFC000"/>
            </a:solidFill>
          </a:ln>
        </p:spPr>
      </p:pic>
      <p:pic>
        <p:nvPicPr>
          <p:cNvPr id="7" name="Picture 8" descr="C:\Users\wxh\AppData\Roaming\Tencent\Users\29097443\QQ\WinTemp\RichOle\D~8EGAGC~4UTI0`Y9C4Q{3L.png">
            <a:extLst>
              <a:ext uri="{FF2B5EF4-FFF2-40B4-BE49-F238E27FC236}">
                <a16:creationId xmlns:a16="http://schemas.microsoft.com/office/drawing/2014/main" id="{90232B4A-5331-439E-9721-F299C901B3DF}"/>
              </a:ext>
            </a:extLst>
          </p:cNvPr>
          <p:cNvPicPr>
            <a:picLocks noChangeAspect="1" noChangeArrowheads="1"/>
          </p:cNvPicPr>
          <p:nvPr/>
        </p:nvPicPr>
        <p:blipFill>
          <a:blip r:embed="rId5" cstate="print"/>
          <a:srcRect/>
          <a:stretch>
            <a:fillRect/>
          </a:stretch>
        </p:blipFill>
        <p:spPr bwMode="auto">
          <a:xfrm>
            <a:off x="2843808" y="3714388"/>
            <a:ext cx="2880320" cy="1010756"/>
          </a:xfrm>
          <a:prstGeom prst="rect">
            <a:avLst/>
          </a:prstGeom>
          <a:noFill/>
          <a:ln w="38100" cmpd="sng">
            <a:solidFill>
              <a:srgbClr val="C00000"/>
            </a:solidFill>
          </a:ln>
        </p:spPr>
      </p:pic>
      <p:pic>
        <p:nvPicPr>
          <p:cNvPr id="8" name="Picture 9" descr="C:\Users\wxh\AppData\Roaming\Tencent\Users\29097443\QQ\WinTemp\RichOle\ZMAJ3RP5J903A9C7}BO$B`Q.png">
            <a:extLst>
              <a:ext uri="{FF2B5EF4-FFF2-40B4-BE49-F238E27FC236}">
                <a16:creationId xmlns:a16="http://schemas.microsoft.com/office/drawing/2014/main" id="{4923F022-FC10-4C10-AEEB-53D0987DB252}"/>
              </a:ext>
            </a:extLst>
          </p:cNvPr>
          <p:cNvPicPr>
            <a:picLocks noChangeAspect="1" noChangeArrowheads="1"/>
          </p:cNvPicPr>
          <p:nvPr/>
        </p:nvPicPr>
        <p:blipFill>
          <a:blip r:embed="rId6" cstate="print"/>
          <a:srcRect/>
          <a:stretch>
            <a:fillRect/>
          </a:stretch>
        </p:blipFill>
        <p:spPr bwMode="auto">
          <a:xfrm>
            <a:off x="127168" y="3745918"/>
            <a:ext cx="2333873" cy="1076325"/>
          </a:xfrm>
          <a:prstGeom prst="rect">
            <a:avLst/>
          </a:prstGeom>
          <a:noFill/>
          <a:ln w="38100">
            <a:solidFill>
              <a:srgbClr val="FFC000"/>
            </a:solidFill>
          </a:ln>
        </p:spPr>
      </p:pic>
      <p:pic>
        <p:nvPicPr>
          <p:cNvPr id="9" name="Picture 10" descr="C:\Users\wxh\AppData\Roaming\Tencent\Users\29097443\QQ\WinTemp\RichOle\B[APRVZC0}4%1G@K@9EVA_8.png">
            <a:extLst>
              <a:ext uri="{FF2B5EF4-FFF2-40B4-BE49-F238E27FC236}">
                <a16:creationId xmlns:a16="http://schemas.microsoft.com/office/drawing/2014/main" id="{1C6EE5F8-3799-43C3-94F0-EEF30949DA48}"/>
              </a:ext>
            </a:extLst>
          </p:cNvPr>
          <p:cNvPicPr>
            <a:picLocks noChangeAspect="1" noChangeArrowheads="1"/>
          </p:cNvPicPr>
          <p:nvPr/>
        </p:nvPicPr>
        <p:blipFill>
          <a:blip r:embed="rId7" cstate="print"/>
          <a:srcRect/>
          <a:stretch>
            <a:fillRect/>
          </a:stretch>
        </p:blipFill>
        <p:spPr bwMode="auto">
          <a:xfrm>
            <a:off x="127169" y="5196346"/>
            <a:ext cx="2333872" cy="1428750"/>
          </a:xfrm>
          <a:prstGeom prst="rect">
            <a:avLst/>
          </a:prstGeom>
          <a:noFill/>
          <a:ln w="38100">
            <a:solidFill>
              <a:srgbClr val="FFC000"/>
            </a:solidFill>
          </a:ln>
        </p:spPr>
      </p:pic>
      <p:pic>
        <p:nvPicPr>
          <p:cNvPr id="10" name="Picture 11" descr="C:\Users\wxh\AppData\Roaming\Tencent\Users\29097443\QQ\WinTemp\RichOle\[BUQE6LD$RH4A](FPH9MBE5.png">
            <a:extLst>
              <a:ext uri="{FF2B5EF4-FFF2-40B4-BE49-F238E27FC236}">
                <a16:creationId xmlns:a16="http://schemas.microsoft.com/office/drawing/2014/main" id="{58ABB096-C153-4707-BC5F-D75750CAC2C0}"/>
              </a:ext>
            </a:extLst>
          </p:cNvPr>
          <p:cNvPicPr>
            <a:picLocks noChangeAspect="1" noChangeArrowheads="1"/>
          </p:cNvPicPr>
          <p:nvPr/>
        </p:nvPicPr>
        <p:blipFill>
          <a:blip r:embed="rId8" cstate="print"/>
          <a:srcRect/>
          <a:stretch>
            <a:fillRect/>
          </a:stretch>
        </p:blipFill>
        <p:spPr bwMode="auto">
          <a:xfrm>
            <a:off x="2843807" y="5259411"/>
            <a:ext cx="2880321" cy="1276350"/>
          </a:xfrm>
          <a:prstGeom prst="rect">
            <a:avLst/>
          </a:prstGeom>
          <a:noFill/>
          <a:ln w="38100" cmpd="sng">
            <a:solidFill>
              <a:srgbClr val="C00000"/>
            </a:solidFill>
          </a:ln>
        </p:spPr>
      </p:pic>
      <p:pic>
        <p:nvPicPr>
          <p:cNvPr id="11" name="Picture 5" descr="C:\Users\wxh\AppData\Roaming\Tencent\Users\29097443\QQ\WinTemp\RichOle\SEBPF_2JS1)2_8RK[`){)ZE.png">
            <a:extLst>
              <a:ext uri="{FF2B5EF4-FFF2-40B4-BE49-F238E27FC236}">
                <a16:creationId xmlns:a16="http://schemas.microsoft.com/office/drawing/2014/main" id="{2257262C-5FB3-40B4-BE17-D317770F3D97}"/>
              </a:ext>
            </a:extLst>
          </p:cNvPr>
          <p:cNvPicPr>
            <a:picLocks noChangeAspect="1" noChangeArrowheads="1"/>
          </p:cNvPicPr>
          <p:nvPr/>
        </p:nvPicPr>
        <p:blipFill>
          <a:blip r:embed="rId2" cstate="print"/>
          <a:srcRect/>
          <a:stretch>
            <a:fillRect/>
          </a:stretch>
        </p:blipFill>
        <p:spPr bwMode="auto">
          <a:xfrm>
            <a:off x="3811382" y="2567119"/>
            <a:ext cx="1895475" cy="542925"/>
          </a:xfrm>
          <a:prstGeom prst="rect">
            <a:avLst/>
          </a:prstGeom>
          <a:noFill/>
          <a:ln w="38100" cmpd="sng">
            <a:solidFill>
              <a:srgbClr val="C00000"/>
            </a:solidFill>
          </a:ln>
        </p:spPr>
      </p:pic>
      <p:cxnSp>
        <p:nvCxnSpPr>
          <p:cNvPr id="12" name="Straight Connector 23">
            <a:extLst>
              <a:ext uri="{FF2B5EF4-FFF2-40B4-BE49-F238E27FC236}">
                <a16:creationId xmlns:a16="http://schemas.microsoft.com/office/drawing/2014/main" id="{6F332291-9EF0-4A55-AE62-7AA65F75E83F}"/>
              </a:ext>
            </a:extLst>
          </p:cNvPr>
          <p:cNvCxnSpPr/>
          <p:nvPr/>
        </p:nvCxnSpPr>
        <p:spPr>
          <a:xfrm>
            <a:off x="2647448" y="1349561"/>
            <a:ext cx="0" cy="5391807"/>
          </a:xfrm>
          <a:prstGeom prst="line">
            <a:avLst/>
          </a:prstGeom>
          <a:ln w="50800">
            <a:prstDash val="sysDash"/>
          </a:ln>
        </p:spPr>
        <p:style>
          <a:lnRef idx="1">
            <a:schemeClr val="accent1"/>
          </a:lnRef>
          <a:fillRef idx="0">
            <a:schemeClr val="accent1"/>
          </a:fillRef>
          <a:effectRef idx="0">
            <a:schemeClr val="accent1"/>
          </a:effectRef>
          <a:fontRef idx="minor">
            <a:schemeClr val="tx1"/>
          </a:fontRef>
        </p:style>
      </p:cxnSp>
      <p:sp>
        <p:nvSpPr>
          <p:cNvPr id="13" name="TextBox 26">
            <a:extLst>
              <a:ext uri="{FF2B5EF4-FFF2-40B4-BE49-F238E27FC236}">
                <a16:creationId xmlns:a16="http://schemas.microsoft.com/office/drawing/2014/main" id="{82EEC78A-F8BE-4D19-BD16-3EC9FF0A5262}"/>
              </a:ext>
            </a:extLst>
          </p:cNvPr>
          <p:cNvSpPr txBox="1"/>
          <p:nvPr/>
        </p:nvSpPr>
        <p:spPr>
          <a:xfrm>
            <a:off x="1999376" y="1196752"/>
            <a:ext cx="461665" cy="1608083"/>
          </a:xfrm>
          <a:prstGeom prst="rect">
            <a:avLst/>
          </a:prstGeom>
          <a:solidFill>
            <a:srgbClr val="FFC000"/>
          </a:solidFill>
        </p:spPr>
        <p:txBody>
          <a:bodyPr vert="eaVert" wrap="square" rtlCol="0">
            <a:spAutoFit/>
          </a:bodyPr>
          <a:lstStyle/>
          <a:p>
            <a:r>
              <a:rPr lang="zh-CN" altLang="en-US" dirty="0"/>
              <a:t>客户端</a:t>
            </a:r>
            <a:endParaRPr lang="en-US" dirty="0"/>
          </a:p>
        </p:txBody>
      </p:sp>
      <p:sp>
        <p:nvSpPr>
          <p:cNvPr id="14" name="TextBox 27">
            <a:extLst>
              <a:ext uri="{FF2B5EF4-FFF2-40B4-BE49-F238E27FC236}">
                <a16:creationId xmlns:a16="http://schemas.microsoft.com/office/drawing/2014/main" id="{153DDC2B-041D-464B-A5AA-61D1C8D2B428}"/>
              </a:ext>
            </a:extLst>
          </p:cNvPr>
          <p:cNvSpPr txBox="1"/>
          <p:nvPr/>
        </p:nvSpPr>
        <p:spPr>
          <a:xfrm>
            <a:off x="2863472" y="1196752"/>
            <a:ext cx="461665" cy="1608083"/>
          </a:xfrm>
          <a:prstGeom prst="rect">
            <a:avLst/>
          </a:prstGeom>
          <a:solidFill>
            <a:srgbClr val="FFC000"/>
          </a:solidFill>
        </p:spPr>
        <p:txBody>
          <a:bodyPr vert="eaVert" wrap="square" rtlCol="0">
            <a:spAutoFit/>
          </a:bodyPr>
          <a:lstStyle/>
          <a:p>
            <a:r>
              <a:rPr lang="zh-CN" altLang="en-US" dirty="0"/>
              <a:t>服务器端</a:t>
            </a:r>
            <a:endParaRPr lang="en-US" dirty="0"/>
          </a:p>
        </p:txBody>
      </p:sp>
      <p:sp>
        <p:nvSpPr>
          <p:cNvPr id="15" name="TextBox 28">
            <a:extLst>
              <a:ext uri="{FF2B5EF4-FFF2-40B4-BE49-F238E27FC236}">
                <a16:creationId xmlns:a16="http://schemas.microsoft.com/office/drawing/2014/main" id="{99316C21-B9CA-4BA8-AA31-F4975EA803A4}"/>
              </a:ext>
            </a:extLst>
          </p:cNvPr>
          <p:cNvSpPr txBox="1"/>
          <p:nvPr/>
        </p:nvSpPr>
        <p:spPr>
          <a:xfrm>
            <a:off x="6084168" y="1268760"/>
            <a:ext cx="2806262" cy="5262979"/>
          </a:xfrm>
          <a:prstGeom prst="rect">
            <a:avLst/>
          </a:prstGeom>
          <a:noFill/>
          <a:ln w="41275">
            <a:solidFill>
              <a:schemeClr val="tx1"/>
            </a:solidFill>
            <a:prstDash val="sysDash"/>
          </a:ln>
        </p:spPr>
        <p:txBody>
          <a:bodyPr wrap="square" rtlCol="0">
            <a:spAutoFit/>
          </a:bodyPr>
          <a:lstStyle/>
          <a:p>
            <a:r>
              <a:rPr lang="en-US" sz="1600" dirty="0"/>
              <a:t>1</a:t>
            </a:r>
            <a:r>
              <a:rPr lang="zh-CN" altLang="en-US" sz="1600" dirty="0"/>
              <a:t>、启动服务器</a:t>
            </a:r>
            <a:endParaRPr lang="en-US" altLang="zh-CN" sz="1600" dirty="0"/>
          </a:p>
          <a:p>
            <a:endParaRPr lang="en-US" altLang="zh-CN" sz="1600" dirty="0"/>
          </a:p>
          <a:p>
            <a:r>
              <a:rPr lang="en-US" sz="1600" dirty="0"/>
              <a:t>2</a:t>
            </a:r>
            <a:r>
              <a:rPr lang="zh-CN" altLang="en-US" sz="1600" dirty="0"/>
              <a:t>、启动第</a:t>
            </a:r>
            <a:r>
              <a:rPr lang="en-US" altLang="zh-CN" sz="1600" dirty="0"/>
              <a:t>1</a:t>
            </a:r>
            <a:r>
              <a:rPr lang="zh-CN" altLang="en-US" sz="1600" dirty="0"/>
              <a:t>个客户端，发送消息给服务器，服务器可以正常接收，一切正常；</a:t>
            </a:r>
            <a:endParaRPr lang="en-US" altLang="zh-CN" sz="1600" dirty="0"/>
          </a:p>
          <a:p>
            <a:endParaRPr lang="en-US" sz="1600" dirty="0"/>
          </a:p>
          <a:p>
            <a:r>
              <a:rPr lang="en-US" sz="1600" dirty="0"/>
              <a:t>3</a:t>
            </a:r>
            <a:r>
              <a:rPr lang="zh-CN" altLang="en-US" sz="1600" dirty="0"/>
              <a:t>、启动第</a:t>
            </a:r>
            <a:r>
              <a:rPr lang="en-US" altLang="zh-CN" sz="1600" dirty="0"/>
              <a:t>2</a:t>
            </a:r>
            <a:r>
              <a:rPr lang="zh-CN" altLang="en-US" sz="1600" dirty="0"/>
              <a:t>个客户端，发送</a:t>
            </a:r>
            <a:r>
              <a:rPr lang="en-US" altLang="zh-CN" sz="1600" dirty="0"/>
              <a:t>2</a:t>
            </a:r>
            <a:r>
              <a:rPr lang="zh-CN" altLang="en-US" sz="1600" dirty="0"/>
              <a:t>条消息给服务器，服务器没有响应；</a:t>
            </a:r>
            <a:endParaRPr lang="en-US" altLang="zh-CN" sz="1600" dirty="0"/>
          </a:p>
          <a:p>
            <a:endParaRPr lang="en-US" altLang="zh-CN" sz="1600" dirty="0"/>
          </a:p>
          <a:p>
            <a:r>
              <a:rPr lang="en-US" sz="1600" dirty="0"/>
              <a:t>4</a:t>
            </a:r>
            <a:r>
              <a:rPr lang="zh-CN" altLang="en-US" sz="1600" dirty="0"/>
              <a:t>、用第</a:t>
            </a:r>
            <a:r>
              <a:rPr lang="en-US" altLang="zh-CN" sz="1600" dirty="0"/>
              <a:t>1</a:t>
            </a:r>
            <a:r>
              <a:rPr lang="zh-CN" altLang="en-US" sz="1600" dirty="0"/>
              <a:t>个客户端再发一条消息，服务器接收到了第</a:t>
            </a:r>
            <a:r>
              <a:rPr lang="en-US" altLang="zh-CN" sz="1600" dirty="0"/>
              <a:t>1</a:t>
            </a:r>
            <a:r>
              <a:rPr lang="zh-CN" altLang="en-US" sz="1600" dirty="0"/>
              <a:t>个客户端的消息，同时收到第</a:t>
            </a:r>
            <a:r>
              <a:rPr lang="en-US" altLang="zh-CN" sz="1600" dirty="0"/>
              <a:t>2</a:t>
            </a:r>
            <a:r>
              <a:rPr lang="zh-CN" altLang="en-US" sz="1600" dirty="0"/>
              <a:t>个客户端的</a:t>
            </a:r>
            <a:r>
              <a:rPr lang="en-US" altLang="zh-CN" sz="1600" dirty="0"/>
              <a:t>2</a:t>
            </a:r>
            <a:r>
              <a:rPr lang="zh-CN" altLang="en-US" sz="1600" dirty="0"/>
              <a:t>条消息中第</a:t>
            </a:r>
            <a:r>
              <a:rPr lang="en-US" altLang="zh-CN" sz="1600" dirty="0"/>
              <a:t>1</a:t>
            </a:r>
            <a:r>
              <a:rPr lang="zh-CN" altLang="en-US" sz="1600" dirty="0"/>
              <a:t>条消息；</a:t>
            </a:r>
            <a:endParaRPr lang="en-US" altLang="zh-CN" sz="1600" dirty="0"/>
          </a:p>
          <a:p>
            <a:endParaRPr lang="en-US" altLang="zh-CN" sz="1600" dirty="0"/>
          </a:p>
          <a:p>
            <a:r>
              <a:rPr lang="en-US" sz="1600" dirty="0"/>
              <a:t>5</a:t>
            </a:r>
            <a:r>
              <a:rPr lang="zh-CN" altLang="en-US" sz="1600" dirty="0"/>
              <a:t>、用第</a:t>
            </a:r>
            <a:r>
              <a:rPr lang="en-US" altLang="zh-CN" sz="1600" dirty="0"/>
              <a:t>1</a:t>
            </a:r>
            <a:r>
              <a:rPr lang="zh-CN" altLang="en-US" sz="1600" dirty="0"/>
              <a:t>个客户端再发一条消息，服务器接收到了第</a:t>
            </a:r>
            <a:r>
              <a:rPr lang="en-US" altLang="zh-CN" sz="1600" dirty="0"/>
              <a:t>1</a:t>
            </a:r>
            <a:r>
              <a:rPr lang="zh-CN" altLang="en-US" sz="1600" dirty="0"/>
              <a:t>个客户端的消息，同时收到第</a:t>
            </a:r>
            <a:r>
              <a:rPr lang="en-US" altLang="zh-CN" sz="1600" dirty="0"/>
              <a:t>2</a:t>
            </a:r>
            <a:r>
              <a:rPr lang="zh-CN" altLang="en-US" sz="1600" dirty="0"/>
              <a:t>个客户端的</a:t>
            </a:r>
            <a:r>
              <a:rPr lang="en-US" altLang="zh-CN" sz="1600" dirty="0"/>
              <a:t>2</a:t>
            </a:r>
            <a:r>
              <a:rPr lang="zh-CN" altLang="en-US" sz="1600" dirty="0"/>
              <a:t>条消息中第</a:t>
            </a:r>
            <a:r>
              <a:rPr lang="en-US" altLang="zh-CN" sz="1600" dirty="0"/>
              <a:t>2</a:t>
            </a:r>
            <a:r>
              <a:rPr lang="zh-CN" altLang="en-US" sz="1600" dirty="0"/>
              <a:t>条消息；</a:t>
            </a:r>
            <a:endParaRPr lang="en-US" sz="1600" dirty="0"/>
          </a:p>
        </p:txBody>
      </p:sp>
    </p:spTree>
    <p:extLst>
      <p:ext uri="{BB962C8B-B14F-4D97-AF65-F5344CB8AC3E}">
        <p14:creationId xmlns:p14="http://schemas.microsoft.com/office/powerpoint/2010/main" val="90454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DD2BC-B787-4D2B-9756-F4031AC989D2}"/>
              </a:ext>
            </a:extLst>
          </p:cNvPr>
          <p:cNvSpPr>
            <a:spLocks noGrp="1"/>
          </p:cNvSpPr>
          <p:nvPr>
            <p:ph type="title"/>
          </p:nvPr>
        </p:nvSpPr>
        <p:spPr>
          <a:xfrm>
            <a:off x="5652120" y="239103"/>
            <a:ext cx="3236166" cy="523220"/>
          </a:xfrm>
        </p:spPr>
        <p:txBody>
          <a:bodyPr/>
          <a:lstStyle/>
          <a:p>
            <a:r>
              <a:rPr lang="en-US" altLang="zh-CN" dirty="0"/>
              <a:t>TCP</a:t>
            </a:r>
            <a:r>
              <a:rPr lang="zh-CN" altLang="en-US" dirty="0"/>
              <a:t>现场通讯特征</a:t>
            </a:r>
          </a:p>
        </p:txBody>
      </p:sp>
      <p:sp>
        <p:nvSpPr>
          <p:cNvPr id="3" name="内容占位符 2">
            <a:extLst>
              <a:ext uri="{FF2B5EF4-FFF2-40B4-BE49-F238E27FC236}">
                <a16:creationId xmlns:a16="http://schemas.microsoft.com/office/drawing/2014/main" id="{DDBDAAEA-0D85-48E7-B4EB-80417D1F77D4}"/>
              </a:ext>
            </a:extLst>
          </p:cNvPr>
          <p:cNvSpPr txBox="1">
            <a:spLocks/>
          </p:cNvSpPr>
          <p:nvPr/>
        </p:nvSpPr>
        <p:spPr>
          <a:xfrm>
            <a:off x="306399" y="961694"/>
            <a:ext cx="8514073" cy="48400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l"/>
            </a:pPr>
            <a:r>
              <a:rPr lang="zh-CN" altLang="en-US" sz="2400" dirty="0">
                <a:solidFill>
                  <a:schemeClr val="tx1">
                    <a:lumMod val="75000"/>
                    <a:lumOff val="25000"/>
                  </a:schemeClr>
                </a:solidFill>
              </a:rPr>
              <a:t>通过分析这个案例，可以发现：</a:t>
            </a:r>
            <a:endParaRPr lang="en-US" altLang="zh-CN" sz="2400" dirty="0">
              <a:solidFill>
                <a:schemeClr val="tx1">
                  <a:lumMod val="75000"/>
                  <a:lumOff val="25000"/>
                </a:schemeClr>
              </a:solidFill>
            </a:endParaRPr>
          </a:p>
          <a:p>
            <a:pPr lvl="1">
              <a:buClr>
                <a:srgbClr val="C00000"/>
              </a:buClr>
              <a:buFont typeface="Wingdings" panose="05000000000000000000" pitchFamily="2" charset="2"/>
              <a:buChar char="Ø"/>
            </a:pPr>
            <a:r>
              <a:rPr lang="zh-CN" altLang="en-US" dirty="0">
                <a:solidFill>
                  <a:schemeClr val="tx1">
                    <a:lumMod val="75000"/>
                    <a:lumOff val="25000"/>
                  </a:schemeClr>
                </a:solidFill>
              </a:rPr>
              <a:t>当服务器与客户端</a:t>
            </a:r>
            <a:r>
              <a:rPr lang="en-US" altLang="zh-CN" dirty="0">
                <a:solidFill>
                  <a:schemeClr val="tx1">
                    <a:lumMod val="75000"/>
                    <a:lumOff val="25000"/>
                  </a:schemeClr>
                </a:solidFill>
              </a:rPr>
              <a:t>1</a:t>
            </a:r>
            <a:r>
              <a:rPr lang="zh-CN" altLang="en-US" dirty="0">
                <a:solidFill>
                  <a:schemeClr val="tx1">
                    <a:lumMod val="75000"/>
                    <a:lumOff val="25000"/>
                  </a:schemeClr>
                </a:solidFill>
              </a:rPr>
              <a:t>建立连接后，当客户端</a:t>
            </a:r>
            <a:r>
              <a:rPr lang="en-US" altLang="zh-CN" dirty="0">
                <a:solidFill>
                  <a:schemeClr val="tx1">
                    <a:lumMod val="75000"/>
                    <a:lumOff val="25000"/>
                  </a:schemeClr>
                </a:solidFill>
              </a:rPr>
              <a:t>1</a:t>
            </a:r>
            <a:r>
              <a:rPr lang="zh-CN" altLang="en-US" dirty="0">
                <a:solidFill>
                  <a:schemeClr val="tx1">
                    <a:lumMod val="75000"/>
                    <a:lumOff val="25000"/>
                  </a:schemeClr>
                </a:solidFill>
              </a:rPr>
              <a:t>发送信息后，服务器端就会去读取信息；</a:t>
            </a:r>
            <a:endParaRPr lang="en-US" altLang="zh-CN" dirty="0">
              <a:solidFill>
                <a:schemeClr val="tx1">
                  <a:lumMod val="75000"/>
                  <a:lumOff val="25000"/>
                </a:schemeClr>
              </a:solidFill>
            </a:endParaRPr>
          </a:p>
          <a:p>
            <a:pPr lvl="1">
              <a:buClr>
                <a:srgbClr val="C00000"/>
              </a:buClr>
              <a:buFont typeface="Wingdings" panose="05000000000000000000" pitchFamily="2" charset="2"/>
              <a:buChar char="Ø"/>
            </a:pPr>
            <a:r>
              <a:rPr lang="zh-CN" altLang="en-US" dirty="0">
                <a:solidFill>
                  <a:schemeClr val="tx1">
                    <a:lumMod val="75000"/>
                    <a:lumOff val="25000"/>
                  </a:schemeClr>
                </a:solidFill>
              </a:rPr>
              <a:t>客户端</a:t>
            </a:r>
            <a:r>
              <a:rPr lang="en-US" altLang="zh-CN" dirty="0">
                <a:solidFill>
                  <a:schemeClr val="tx1">
                    <a:lumMod val="75000"/>
                    <a:lumOff val="25000"/>
                  </a:schemeClr>
                </a:solidFill>
              </a:rPr>
              <a:t>2</a:t>
            </a:r>
            <a:r>
              <a:rPr lang="zh-CN" altLang="en-US" dirty="0">
                <a:solidFill>
                  <a:schemeClr val="tx1">
                    <a:lumMod val="75000"/>
                    <a:lumOff val="25000"/>
                  </a:schemeClr>
                </a:solidFill>
              </a:rPr>
              <a:t>与服务器建立链接后，虽然可以发送消息，但是服务器却并未去读取；</a:t>
            </a:r>
            <a:endParaRPr lang="en-US" altLang="zh-CN" dirty="0">
              <a:solidFill>
                <a:schemeClr val="tx1">
                  <a:lumMod val="75000"/>
                  <a:lumOff val="25000"/>
                </a:schemeClr>
              </a:solidFill>
            </a:endParaRPr>
          </a:p>
          <a:p>
            <a:pPr lvl="1">
              <a:buClr>
                <a:srgbClr val="C00000"/>
              </a:buClr>
              <a:buFont typeface="Wingdings" panose="05000000000000000000" pitchFamily="2" charset="2"/>
              <a:buChar char="Ø"/>
            </a:pPr>
            <a:r>
              <a:rPr lang="zh-CN" altLang="en-US" dirty="0">
                <a:solidFill>
                  <a:schemeClr val="tx1">
                    <a:lumMod val="75000"/>
                    <a:lumOff val="25000"/>
                  </a:schemeClr>
                </a:solidFill>
              </a:rPr>
              <a:t>有当客户端</a:t>
            </a:r>
            <a:r>
              <a:rPr lang="en-US" altLang="zh-CN" dirty="0">
                <a:solidFill>
                  <a:schemeClr val="tx1">
                    <a:lumMod val="75000"/>
                    <a:lumOff val="25000"/>
                  </a:schemeClr>
                </a:solidFill>
              </a:rPr>
              <a:t>1</a:t>
            </a:r>
            <a:r>
              <a:rPr lang="zh-CN" altLang="en-US" dirty="0">
                <a:solidFill>
                  <a:schemeClr val="tx1">
                    <a:lumMod val="75000"/>
                    <a:lumOff val="25000"/>
                  </a:schemeClr>
                </a:solidFill>
              </a:rPr>
              <a:t>再次发送消息，服务器读取的时候，会同时读取到客户端</a:t>
            </a:r>
            <a:r>
              <a:rPr lang="en-US" altLang="zh-CN" dirty="0">
                <a:solidFill>
                  <a:schemeClr val="tx1">
                    <a:lumMod val="75000"/>
                    <a:lumOff val="25000"/>
                  </a:schemeClr>
                </a:solidFill>
              </a:rPr>
              <a:t>2</a:t>
            </a:r>
            <a:r>
              <a:rPr lang="zh-CN" altLang="en-US" dirty="0">
                <a:solidFill>
                  <a:schemeClr val="tx1">
                    <a:lumMod val="75000"/>
                    <a:lumOff val="25000"/>
                  </a:schemeClr>
                </a:solidFill>
              </a:rPr>
              <a:t>发送的</a:t>
            </a:r>
            <a:r>
              <a:rPr lang="en-US" altLang="zh-CN" dirty="0">
                <a:solidFill>
                  <a:schemeClr val="tx1">
                    <a:lumMod val="75000"/>
                    <a:lumOff val="25000"/>
                  </a:schemeClr>
                </a:solidFill>
              </a:rPr>
              <a:t>1</a:t>
            </a:r>
            <a:r>
              <a:rPr lang="zh-CN" altLang="en-US" dirty="0">
                <a:solidFill>
                  <a:schemeClr val="tx1">
                    <a:lumMod val="75000"/>
                    <a:lumOff val="25000"/>
                  </a:schemeClr>
                </a:solidFill>
              </a:rPr>
              <a:t>条消息；</a:t>
            </a:r>
            <a:endParaRPr lang="en-US" altLang="zh-CN" dirty="0">
              <a:solidFill>
                <a:schemeClr val="tx1">
                  <a:lumMod val="75000"/>
                  <a:lumOff val="25000"/>
                </a:schemeClr>
              </a:solidFill>
            </a:endParaRPr>
          </a:p>
          <a:p>
            <a:pPr lvl="1">
              <a:buClr>
                <a:srgbClr val="C00000"/>
              </a:buClr>
              <a:buFont typeface="Wingdings" panose="05000000000000000000" pitchFamily="2" charset="2"/>
              <a:buChar char="Ø"/>
            </a:pPr>
            <a:endParaRPr lang="en-US" altLang="zh-CN" dirty="0">
              <a:solidFill>
                <a:schemeClr val="tx1">
                  <a:lumMod val="75000"/>
                  <a:lumOff val="25000"/>
                </a:schemeClr>
              </a:solidFill>
            </a:endParaRPr>
          </a:p>
          <a:p>
            <a:pPr>
              <a:buClr>
                <a:srgbClr val="C00000"/>
              </a:buClr>
              <a:buFont typeface="Wingdings" panose="05000000000000000000" pitchFamily="2" charset="2"/>
              <a:buChar char="l"/>
            </a:pPr>
            <a:r>
              <a:rPr lang="zh-CN" altLang="en-US" sz="2400" dirty="0">
                <a:solidFill>
                  <a:schemeClr val="tx1">
                    <a:lumMod val="75000"/>
                    <a:lumOff val="25000"/>
                  </a:schemeClr>
                </a:solidFill>
              </a:rPr>
              <a:t>结论：</a:t>
            </a:r>
            <a:endParaRPr lang="en-US" altLang="zh-CN" sz="2400" dirty="0">
              <a:solidFill>
                <a:schemeClr val="tx1">
                  <a:lumMod val="75000"/>
                  <a:lumOff val="25000"/>
                </a:schemeClr>
              </a:solidFill>
            </a:endParaRPr>
          </a:p>
          <a:p>
            <a:pPr lvl="1">
              <a:buClr>
                <a:srgbClr val="C00000"/>
              </a:buClr>
              <a:buFont typeface="Wingdings" panose="05000000000000000000" pitchFamily="2" charset="2"/>
              <a:buChar char="Ø"/>
            </a:pPr>
            <a:r>
              <a:rPr lang="zh-CN" altLang="en-US" dirty="0">
                <a:solidFill>
                  <a:schemeClr val="tx1">
                    <a:lumMod val="75000"/>
                    <a:lumOff val="25000"/>
                  </a:schemeClr>
                </a:solidFill>
              </a:rPr>
              <a:t>在一个线程里处理多个客户端请求会发生阻塞问题；</a:t>
            </a:r>
            <a:endParaRPr lang="en-US" altLang="zh-CN" dirty="0">
              <a:solidFill>
                <a:schemeClr val="tx1">
                  <a:lumMod val="75000"/>
                  <a:lumOff val="25000"/>
                </a:schemeClr>
              </a:solidFill>
            </a:endParaRPr>
          </a:p>
          <a:p>
            <a:pPr lvl="1">
              <a:buClr>
                <a:srgbClr val="C00000"/>
              </a:buClr>
              <a:buFont typeface="Wingdings" panose="05000000000000000000" pitchFamily="2" charset="2"/>
              <a:buChar char="Ø"/>
            </a:pPr>
            <a:r>
              <a:rPr lang="zh-CN" altLang="en-US" dirty="0">
                <a:solidFill>
                  <a:schemeClr val="tx1">
                    <a:lumMod val="75000"/>
                    <a:lumOff val="25000"/>
                  </a:schemeClr>
                </a:solidFill>
              </a:rPr>
              <a:t>如果要同时服务多个客户端，则必须为每个客户端启动一个线程提供服务；</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1876347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99DCC-BCF5-42FD-9A32-B2B885A143B9}"/>
              </a:ext>
            </a:extLst>
          </p:cNvPr>
          <p:cNvSpPr>
            <a:spLocks noGrp="1"/>
          </p:cNvSpPr>
          <p:nvPr>
            <p:ph type="title"/>
          </p:nvPr>
        </p:nvSpPr>
        <p:spPr>
          <a:xfrm>
            <a:off x="2987824" y="64288"/>
            <a:ext cx="5900462" cy="838506"/>
          </a:xfrm>
        </p:spPr>
        <p:txBody>
          <a:bodyPr/>
          <a:lstStyle/>
          <a:p>
            <a:r>
              <a:rPr lang="zh-CN" altLang="en-US" dirty="0"/>
              <a:t>单一服务器对多客户端提供网络服务</a:t>
            </a:r>
          </a:p>
        </p:txBody>
      </p:sp>
      <p:sp>
        <p:nvSpPr>
          <p:cNvPr id="3" name="内容占位符 2">
            <a:extLst>
              <a:ext uri="{FF2B5EF4-FFF2-40B4-BE49-F238E27FC236}">
                <a16:creationId xmlns:a16="http://schemas.microsoft.com/office/drawing/2014/main" id="{51949976-5CFA-4AE4-9951-0791F4630277}"/>
              </a:ext>
            </a:extLst>
          </p:cNvPr>
          <p:cNvSpPr txBox="1">
            <a:spLocks/>
          </p:cNvSpPr>
          <p:nvPr/>
        </p:nvSpPr>
        <p:spPr>
          <a:xfrm>
            <a:off x="179512" y="908720"/>
            <a:ext cx="8708774" cy="17499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solidFill>
                  <a:schemeClr val="tx1">
                    <a:lumMod val="75000"/>
                    <a:lumOff val="25000"/>
                  </a:schemeClr>
                </a:solidFill>
              </a:rPr>
              <a:t>实际编程中，我们通常需要一个服务器对多个客户端提供网络服务；</a:t>
            </a:r>
            <a:endParaRPr lang="en-US" altLang="zh-CN" sz="2400" dirty="0">
              <a:solidFill>
                <a:schemeClr val="tx1">
                  <a:lumMod val="75000"/>
                  <a:lumOff val="25000"/>
                </a:schemeClr>
              </a:solidFill>
            </a:endParaRPr>
          </a:p>
          <a:p>
            <a:r>
              <a:rPr lang="zh-CN" altLang="en-US" sz="2400" dirty="0">
                <a:solidFill>
                  <a:schemeClr val="tx1">
                    <a:lumMod val="75000"/>
                    <a:lumOff val="25000"/>
                  </a:schemeClr>
                </a:solidFill>
              </a:rPr>
              <a:t>要实现一个服务器对多个客户端提供网络服务，则在接受请求后，启动一个独立线程为当前客户端服务即可；</a:t>
            </a:r>
            <a:endParaRPr lang="en-US" altLang="zh-CN" sz="2400" dirty="0">
              <a:solidFill>
                <a:schemeClr val="tx1">
                  <a:lumMod val="75000"/>
                  <a:lumOff val="25000"/>
                </a:schemeClr>
              </a:solidFill>
            </a:endParaRPr>
          </a:p>
          <a:p>
            <a:pPr>
              <a:buFont typeface="Arial" pitchFamily="34" charset="0"/>
              <a:buNone/>
            </a:pPr>
            <a:endParaRPr lang="en-US" altLang="zh-CN" sz="2400" dirty="0">
              <a:solidFill>
                <a:schemeClr val="tx1">
                  <a:lumMod val="75000"/>
                  <a:lumOff val="25000"/>
                </a:schemeClr>
              </a:solidFill>
            </a:endParaRPr>
          </a:p>
        </p:txBody>
      </p:sp>
      <p:sp>
        <p:nvSpPr>
          <p:cNvPr id="4" name="Oval 6">
            <a:extLst>
              <a:ext uri="{FF2B5EF4-FFF2-40B4-BE49-F238E27FC236}">
                <a16:creationId xmlns:a16="http://schemas.microsoft.com/office/drawing/2014/main" id="{3FC4A4F0-2628-4729-9791-8ABE88690511}"/>
              </a:ext>
            </a:extLst>
          </p:cNvPr>
          <p:cNvSpPr/>
          <p:nvPr/>
        </p:nvSpPr>
        <p:spPr>
          <a:xfrm>
            <a:off x="374850" y="4027573"/>
            <a:ext cx="1403131" cy="693683"/>
          </a:xfrm>
          <a:prstGeom prst="ellipse">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客户端</a:t>
            </a:r>
            <a:r>
              <a:rPr lang="en-US" altLang="zh-CN" dirty="0"/>
              <a:t>2</a:t>
            </a:r>
            <a:endParaRPr lang="en-US" dirty="0"/>
          </a:p>
        </p:txBody>
      </p:sp>
      <p:sp>
        <p:nvSpPr>
          <p:cNvPr id="5" name="Oval 7">
            <a:extLst>
              <a:ext uri="{FF2B5EF4-FFF2-40B4-BE49-F238E27FC236}">
                <a16:creationId xmlns:a16="http://schemas.microsoft.com/office/drawing/2014/main" id="{CEB6E4F8-7ACF-4DF7-ABA2-7D1B0927C95D}"/>
              </a:ext>
            </a:extLst>
          </p:cNvPr>
          <p:cNvSpPr/>
          <p:nvPr/>
        </p:nvSpPr>
        <p:spPr>
          <a:xfrm>
            <a:off x="401126" y="3092153"/>
            <a:ext cx="1403131" cy="693683"/>
          </a:xfrm>
          <a:prstGeom prst="ellipse">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客户端</a:t>
            </a:r>
            <a:r>
              <a:rPr lang="en-US" altLang="zh-CN" dirty="0"/>
              <a:t>1</a:t>
            </a:r>
            <a:endParaRPr lang="en-US" dirty="0"/>
          </a:p>
        </p:txBody>
      </p:sp>
      <p:sp>
        <p:nvSpPr>
          <p:cNvPr id="6" name="Oval 9">
            <a:extLst>
              <a:ext uri="{FF2B5EF4-FFF2-40B4-BE49-F238E27FC236}">
                <a16:creationId xmlns:a16="http://schemas.microsoft.com/office/drawing/2014/main" id="{3C2E4625-83B5-465D-9171-5C47621A03F0}"/>
              </a:ext>
            </a:extLst>
          </p:cNvPr>
          <p:cNvSpPr/>
          <p:nvPr/>
        </p:nvSpPr>
        <p:spPr>
          <a:xfrm>
            <a:off x="411636" y="4978760"/>
            <a:ext cx="1403131" cy="693683"/>
          </a:xfrm>
          <a:prstGeom prst="ellipse">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客户端</a:t>
            </a:r>
            <a:r>
              <a:rPr lang="en-US" altLang="zh-CN" dirty="0"/>
              <a:t>3</a:t>
            </a:r>
            <a:endParaRPr lang="en-US" dirty="0"/>
          </a:p>
        </p:txBody>
      </p:sp>
      <p:sp>
        <p:nvSpPr>
          <p:cNvPr id="7" name="Oval 10">
            <a:extLst>
              <a:ext uri="{FF2B5EF4-FFF2-40B4-BE49-F238E27FC236}">
                <a16:creationId xmlns:a16="http://schemas.microsoft.com/office/drawing/2014/main" id="{DBD91119-70AF-4E69-8F10-E6CFDC675AC0}"/>
              </a:ext>
            </a:extLst>
          </p:cNvPr>
          <p:cNvSpPr/>
          <p:nvPr/>
        </p:nvSpPr>
        <p:spPr>
          <a:xfrm>
            <a:off x="390615" y="5903669"/>
            <a:ext cx="1403131" cy="693683"/>
          </a:xfrm>
          <a:prstGeom prst="ellipse">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客户端</a:t>
            </a:r>
            <a:r>
              <a:rPr lang="en-US" altLang="zh-CN" dirty="0"/>
              <a:t>4</a:t>
            </a:r>
            <a:endParaRPr lang="en-US" dirty="0"/>
          </a:p>
        </p:txBody>
      </p:sp>
      <p:sp>
        <p:nvSpPr>
          <p:cNvPr id="8" name="Rectangle 14">
            <a:extLst>
              <a:ext uri="{FF2B5EF4-FFF2-40B4-BE49-F238E27FC236}">
                <a16:creationId xmlns:a16="http://schemas.microsoft.com/office/drawing/2014/main" id="{ECC0A0F0-28D5-441A-A5F7-2911C2044A2F}"/>
              </a:ext>
            </a:extLst>
          </p:cNvPr>
          <p:cNvSpPr/>
          <p:nvPr/>
        </p:nvSpPr>
        <p:spPr>
          <a:xfrm>
            <a:off x="3890560" y="3160470"/>
            <a:ext cx="1749972" cy="3263462"/>
          </a:xfrm>
          <a:prstGeom prst="rect">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服务器</a:t>
            </a:r>
            <a:endParaRPr lang="en-US" altLang="zh-CN" dirty="0"/>
          </a:p>
          <a:p>
            <a:endParaRPr lang="en-US" altLang="zh-CN" dirty="0"/>
          </a:p>
          <a:p>
            <a:r>
              <a:rPr lang="en-US" altLang="zh-CN" dirty="0"/>
              <a:t>1</a:t>
            </a:r>
            <a:r>
              <a:rPr lang="zh-CN" altLang="en-US" dirty="0"/>
              <a:t>、接收客户端请求，建立连接；</a:t>
            </a:r>
            <a:endParaRPr lang="en-US" altLang="zh-CN" dirty="0"/>
          </a:p>
          <a:p>
            <a:endParaRPr lang="en-US" altLang="zh-CN" dirty="0"/>
          </a:p>
          <a:p>
            <a:r>
              <a:rPr lang="en-US" altLang="zh-CN" dirty="0"/>
              <a:t>2</a:t>
            </a:r>
            <a:r>
              <a:rPr lang="zh-CN" altLang="en-US" dirty="0"/>
              <a:t>、创建线程，启动线程，为当前连接服务；</a:t>
            </a:r>
            <a:endParaRPr lang="en-US" altLang="zh-CN" dirty="0"/>
          </a:p>
          <a:p>
            <a:endParaRPr lang="en-US" dirty="0"/>
          </a:p>
          <a:p>
            <a:endParaRPr lang="en-US" dirty="0"/>
          </a:p>
        </p:txBody>
      </p:sp>
      <p:sp>
        <p:nvSpPr>
          <p:cNvPr id="9" name="Rounded Rectangle 15">
            <a:extLst>
              <a:ext uri="{FF2B5EF4-FFF2-40B4-BE49-F238E27FC236}">
                <a16:creationId xmlns:a16="http://schemas.microsoft.com/office/drawing/2014/main" id="{64F66562-B768-41BE-AEB5-7C437CBBDEFB}"/>
              </a:ext>
            </a:extLst>
          </p:cNvPr>
          <p:cNvSpPr/>
          <p:nvPr/>
        </p:nvSpPr>
        <p:spPr>
          <a:xfrm>
            <a:off x="7138255" y="2734802"/>
            <a:ext cx="1466193" cy="614855"/>
          </a:xfrm>
          <a:prstGeom prst="roundRect">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线程</a:t>
            </a:r>
            <a:r>
              <a:rPr lang="en-US" altLang="zh-CN" dirty="0"/>
              <a:t>1</a:t>
            </a:r>
            <a:endParaRPr lang="en-US" dirty="0"/>
          </a:p>
        </p:txBody>
      </p:sp>
      <p:sp>
        <p:nvSpPr>
          <p:cNvPr id="10" name="Rounded Rectangle 16">
            <a:extLst>
              <a:ext uri="{FF2B5EF4-FFF2-40B4-BE49-F238E27FC236}">
                <a16:creationId xmlns:a16="http://schemas.microsoft.com/office/drawing/2014/main" id="{FD689211-5C8D-44C5-AE2F-D58263867A6D}"/>
              </a:ext>
            </a:extLst>
          </p:cNvPr>
          <p:cNvSpPr/>
          <p:nvPr/>
        </p:nvSpPr>
        <p:spPr>
          <a:xfrm>
            <a:off x="7101469" y="3612416"/>
            <a:ext cx="1466193" cy="614855"/>
          </a:xfrm>
          <a:prstGeom prst="roundRect">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线程</a:t>
            </a:r>
            <a:r>
              <a:rPr lang="en-US" altLang="zh-CN" dirty="0"/>
              <a:t>2</a:t>
            </a:r>
            <a:endParaRPr lang="en-US" dirty="0"/>
          </a:p>
        </p:txBody>
      </p:sp>
      <p:sp>
        <p:nvSpPr>
          <p:cNvPr id="11" name="Rounded Rectangle 17">
            <a:extLst>
              <a:ext uri="{FF2B5EF4-FFF2-40B4-BE49-F238E27FC236}">
                <a16:creationId xmlns:a16="http://schemas.microsoft.com/office/drawing/2014/main" id="{198BD651-8C17-4A15-BF4A-534561A6DADA}"/>
              </a:ext>
            </a:extLst>
          </p:cNvPr>
          <p:cNvSpPr/>
          <p:nvPr/>
        </p:nvSpPr>
        <p:spPr>
          <a:xfrm>
            <a:off x="7111980" y="4584622"/>
            <a:ext cx="1466193" cy="614855"/>
          </a:xfrm>
          <a:prstGeom prst="roundRect">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线程</a:t>
            </a:r>
            <a:r>
              <a:rPr lang="en-US" altLang="zh-CN" dirty="0"/>
              <a:t>3</a:t>
            </a:r>
            <a:endParaRPr lang="en-US" dirty="0"/>
          </a:p>
        </p:txBody>
      </p:sp>
      <p:sp>
        <p:nvSpPr>
          <p:cNvPr id="12" name="Rounded Rectangle 18">
            <a:extLst>
              <a:ext uri="{FF2B5EF4-FFF2-40B4-BE49-F238E27FC236}">
                <a16:creationId xmlns:a16="http://schemas.microsoft.com/office/drawing/2014/main" id="{5E937FE4-55A2-487D-9C73-9BC9BF6A1CC5}"/>
              </a:ext>
            </a:extLst>
          </p:cNvPr>
          <p:cNvSpPr/>
          <p:nvPr/>
        </p:nvSpPr>
        <p:spPr>
          <a:xfrm>
            <a:off x="7090960" y="5604127"/>
            <a:ext cx="1466193" cy="614855"/>
          </a:xfrm>
          <a:prstGeom prst="roundRect">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线程</a:t>
            </a:r>
            <a:r>
              <a:rPr lang="en-US" altLang="zh-CN" dirty="0"/>
              <a:t>3</a:t>
            </a:r>
            <a:endParaRPr lang="en-US" dirty="0"/>
          </a:p>
        </p:txBody>
      </p:sp>
      <p:cxnSp>
        <p:nvCxnSpPr>
          <p:cNvPr id="13" name="Curved Connector 20">
            <a:extLst>
              <a:ext uri="{FF2B5EF4-FFF2-40B4-BE49-F238E27FC236}">
                <a16:creationId xmlns:a16="http://schemas.microsoft.com/office/drawing/2014/main" id="{97DD3006-A046-43AD-84B6-FB7D06587E17}"/>
              </a:ext>
            </a:extLst>
          </p:cNvPr>
          <p:cNvCxnSpPr/>
          <p:nvPr/>
        </p:nvCxnSpPr>
        <p:spPr>
          <a:xfrm>
            <a:off x="1904104" y="3523077"/>
            <a:ext cx="2065283" cy="1371600"/>
          </a:xfrm>
          <a:prstGeom prst="curvedConnector3">
            <a:avLst>
              <a:gd name="adj1" fmla="val 50000"/>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22">
            <a:extLst>
              <a:ext uri="{FF2B5EF4-FFF2-40B4-BE49-F238E27FC236}">
                <a16:creationId xmlns:a16="http://schemas.microsoft.com/office/drawing/2014/main" id="{81231D83-1485-40D0-88DC-3C7BC610C1B7}"/>
              </a:ext>
            </a:extLst>
          </p:cNvPr>
          <p:cNvCxnSpPr>
            <a:stCxn id="4" idx="6"/>
          </p:cNvCxnSpPr>
          <p:nvPr/>
        </p:nvCxnSpPr>
        <p:spPr>
          <a:xfrm>
            <a:off x="1777981" y="4374415"/>
            <a:ext cx="2222937" cy="536028"/>
          </a:xfrm>
          <a:prstGeom prst="curvedConnector3">
            <a:avLst>
              <a:gd name="adj1" fmla="val 50000"/>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24">
            <a:extLst>
              <a:ext uri="{FF2B5EF4-FFF2-40B4-BE49-F238E27FC236}">
                <a16:creationId xmlns:a16="http://schemas.microsoft.com/office/drawing/2014/main" id="{F74A99FE-FF5E-4EC5-B918-74F6349130C0}"/>
              </a:ext>
            </a:extLst>
          </p:cNvPr>
          <p:cNvCxnSpPr>
            <a:stCxn id="6" idx="6"/>
          </p:cNvCxnSpPr>
          <p:nvPr/>
        </p:nvCxnSpPr>
        <p:spPr>
          <a:xfrm flipV="1">
            <a:off x="1814767" y="4941974"/>
            <a:ext cx="2091558" cy="383628"/>
          </a:xfrm>
          <a:prstGeom prst="curvedConnector3">
            <a:avLst>
              <a:gd name="adj1" fmla="val 50000"/>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26">
            <a:extLst>
              <a:ext uri="{FF2B5EF4-FFF2-40B4-BE49-F238E27FC236}">
                <a16:creationId xmlns:a16="http://schemas.microsoft.com/office/drawing/2014/main" id="{7A45A9CB-CAAA-4A1A-B1E5-4837615E02FD}"/>
              </a:ext>
            </a:extLst>
          </p:cNvPr>
          <p:cNvCxnSpPr>
            <a:stCxn id="7" idx="6"/>
          </p:cNvCxnSpPr>
          <p:nvPr/>
        </p:nvCxnSpPr>
        <p:spPr>
          <a:xfrm flipV="1">
            <a:off x="1793746" y="4973505"/>
            <a:ext cx="2065283" cy="1277006"/>
          </a:xfrm>
          <a:prstGeom prst="curvedConnector3">
            <a:avLst>
              <a:gd name="adj1" fmla="val 50000"/>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28">
            <a:extLst>
              <a:ext uri="{FF2B5EF4-FFF2-40B4-BE49-F238E27FC236}">
                <a16:creationId xmlns:a16="http://schemas.microsoft.com/office/drawing/2014/main" id="{6F1FF6B1-2100-441F-BB87-895666707F4A}"/>
              </a:ext>
            </a:extLst>
          </p:cNvPr>
          <p:cNvCxnSpPr>
            <a:stCxn id="8" idx="3"/>
            <a:endCxn id="9" idx="1"/>
          </p:cNvCxnSpPr>
          <p:nvPr/>
        </p:nvCxnSpPr>
        <p:spPr>
          <a:xfrm flipV="1">
            <a:off x="5640532" y="3042230"/>
            <a:ext cx="1497723" cy="1749971"/>
          </a:xfrm>
          <a:prstGeom prst="curvedConnector3">
            <a:avLst>
              <a:gd name="adj1" fmla="val 50000"/>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30">
            <a:extLst>
              <a:ext uri="{FF2B5EF4-FFF2-40B4-BE49-F238E27FC236}">
                <a16:creationId xmlns:a16="http://schemas.microsoft.com/office/drawing/2014/main" id="{9ABE776E-1FC8-4750-A602-330FE9D44D21}"/>
              </a:ext>
            </a:extLst>
          </p:cNvPr>
          <p:cNvCxnSpPr>
            <a:stCxn id="8" idx="3"/>
            <a:endCxn id="10" idx="1"/>
          </p:cNvCxnSpPr>
          <p:nvPr/>
        </p:nvCxnSpPr>
        <p:spPr>
          <a:xfrm flipV="1">
            <a:off x="5640532" y="3919844"/>
            <a:ext cx="1460937" cy="872357"/>
          </a:xfrm>
          <a:prstGeom prst="curvedConnector3">
            <a:avLst>
              <a:gd name="adj1" fmla="val 50000"/>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32">
            <a:extLst>
              <a:ext uri="{FF2B5EF4-FFF2-40B4-BE49-F238E27FC236}">
                <a16:creationId xmlns:a16="http://schemas.microsoft.com/office/drawing/2014/main" id="{44F7A4F0-01FD-4F55-9F01-8B6CC6468ABA}"/>
              </a:ext>
            </a:extLst>
          </p:cNvPr>
          <p:cNvCxnSpPr>
            <a:stCxn id="8" idx="3"/>
            <a:endCxn id="11" idx="1"/>
          </p:cNvCxnSpPr>
          <p:nvPr/>
        </p:nvCxnSpPr>
        <p:spPr>
          <a:xfrm>
            <a:off x="5640532" y="4792201"/>
            <a:ext cx="1471448" cy="99849"/>
          </a:xfrm>
          <a:prstGeom prst="curvedConnector3">
            <a:avLst>
              <a:gd name="adj1" fmla="val 50000"/>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34">
            <a:extLst>
              <a:ext uri="{FF2B5EF4-FFF2-40B4-BE49-F238E27FC236}">
                <a16:creationId xmlns:a16="http://schemas.microsoft.com/office/drawing/2014/main" id="{F23B132B-10C1-461C-89A3-155855CB133E}"/>
              </a:ext>
            </a:extLst>
          </p:cNvPr>
          <p:cNvCxnSpPr>
            <a:stCxn id="8" idx="3"/>
            <a:endCxn id="12" idx="1"/>
          </p:cNvCxnSpPr>
          <p:nvPr/>
        </p:nvCxnSpPr>
        <p:spPr>
          <a:xfrm>
            <a:off x="5640532" y="4792201"/>
            <a:ext cx="1450428" cy="1119354"/>
          </a:xfrm>
          <a:prstGeom prst="curvedConnector3">
            <a:avLst>
              <a:gd name="adj1" fmla="val 50000"/>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084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89E6E-5AB7-40CC-A664-DC5CC3BF3A4A}"/>
              </a:ext>
            </a:extLst>
          </p:cNvPr>
          <p:cNvSpPr>
            <a:spLocks noGrp="1"/>
          </p:cNvSpPr>
          <p:nvPr>
            <p:ph type="title"/>
          </p:nvPr>
        </p:nvSpPr>
        <p:spPr>
          <a:xfrm>
            <a:off x="2843808" y="269180"/>
            <a:ext cx="6044478" cy="453012"/>
          </a:xfrm>
        </p:spPr>
        <p:txBody>
          <a:bodyPr/>
          <a:lstStyle/>
          <a:p>
            <a:r>
              <a:rPr lang="zh-CN" altLang="en-US" dirty="0"/>
              <a:t>单一服务器对多客户端提供网络服务</a:t>
            </a:r>
          </a:p>
        </p:txBody>
      </p:sp>
      <p:sp>
        <p:nvSpPr>
          <p:cNvPr id="3" name="内容占位符 2">
            <a:extLst>
              <a:ext uri="{FF2B5EF4-FFF2-40B4-BE49-F238E27FC236}">
                <a16:creationId xmlns:a16="http://schemas.microsoft.com/office/drawing/2014/main" id="{132E1CEF-5049-4C0A-9614-67BB64F10FA4}"/>
              </a:ext>
            </a:extLst>
          </p:cNvPr>
          <p:cNvSpPr txBox="1">
            <a:spLocks/>
          </p:cNvSpPr>
          <p:nvPr/>
        </p:nvSpPr>
        <p:spPr>
          <a:xfrm>
            <a:off x="131504" y="851338"/>
            <a:ext cx="8756782" cy="17499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2000" dirty="0">
                <a:solidFill>
                  <a:schemeClr val="tx1">
                    <a:lumMod val="75000"/>
                    <a:lumOff val="25000"/>
                  </a:schemeClr>
                </a:solidFill>
              </a:rPr>
              <a:t>服务类</a:t>
            </a:r>
            <a:r>
              <a:rPr lang="en-US" altLang="zh-CN" sz="2000" dirty="0">
                <a:solidFill>
                  <a:schemeClr val="tx1">
                    <a:lumMod val="75000"/>
                    <a:lumOff val="25000"/>
                  </a:schemeClr>
                </a:solidFill>
              </a:rPr>
              <a:t>TCPServer03</a:t>
            </a:r>
            <a:r>
              <a:rPr lang="zh-CN" altLang="en-US" sz="2000" dirty="0">
                <a:solidFill>
                  <a:schemeClr val="tx1">
                    <a:lumMod val="75000"/>
                    <a:lumOff val="25000"/>
                  </a:schemeClr>
                </a:solidFill>
              </a:rPr>
              <a:t>，用来接收客户端的请求，并创建线程启动线程：</a:t>
            </a:r>
            <a:endParaRPr lang="en-US" altLang="zh-CN" sz="2000" dirty="0">
              <a:solidFill>
                <a:schemeClr val="tx1">
                  <a:lumMod val="75000"/>
                  <a:lumOff val="25000"/>
                </a:schemeClr>
              </a:solidFill>
            </a:endParaRPr>
          </a:p>
        </p:txBody>
      </p:sp>
      <p:sp>
        <p:nvSpPr>
          <p:cNvPr id="4" name="TextBox 21">
            <a:extLst>
              <a:ext uri="{FF2B5EF4-FFF2-40B4-BE49-F238E27FC236}">
                <a16:creationId xmlns:a16="http://schemas.microsoft.com/office/drawing/2014/main" id="{AA1B199E-8340-4F70-AAA9-A5BD3145BF17}"/>
              </a:ext>
            </a:extLst>
          </p:cNvPr>
          <p:cNvSpPr txBox="1"/>
          <p:nvPr/>
        </p:nvSpPr>
        <p:spPr>
          <a:xfrm>
            <a:off x="323528" y="1471830"/>
            <a:ext cx="8424936" cy="4524315"/>
          </a:xfrm>
          <a:prstGeom prst="rect">
            <a:avLst/>
          </a:prstGeom>
          <a:solidFill>
            <a:schemeClr val="accent3">
              <a:lumMod val="40000"/>
              <a:lumOff val="60000"/>
            </a:schemeClr>
          </a:solidFill>
          <a:ln>
            <a:solidFill>
              <a:schemeClr val="tx1"/>
            </a:solidFill>
          </a:ln>
        </p:spPr>
        <p:txBody>
          <a:bodyPr wrap="square" rtlCol="0">
            <a:spAutoFit/>
          </a:bodyPr>
          <a:lstStyle/>
          <a:p>
            <a:r>
              <a:rPr lang="en-US" dirty="0" err="1"/>
              <a:t>ServerSocket</a:t>
            </a:r>
            <a:r>
              <a:rPr lang="en-US" dirty="0"/>
              <a:t> server = null;</a:t>
            </a:r>
          </a:p>
          <a:p>
            <a:r>
              <a:rPr lang="en-US" dirty="0"/>
              <a:t>try {</a:t>
            </a:r>
          </a:p>
          <a:p>
            <a:r>
              <a:rPr lang="en-US" dirty="0"/>
              <a:t>	server = new </a:t>
            </a:r>
            <a:r>
              <a:rPr lang="en-US" dirty="0" err="1"/>
              <a:t>ServerSocket</a:t>
            </a:r>
            <a:r>
              <a:rPr lang="en-US" dirty="0"/>
              <a:t>(6700);</a:t>
            </a:r>
          </a:p>
          <a:p>
            <a:r>
              <a:rPr lang="en-US" dirty="0"/>
              <a:t>	</a:t>
            </a:r>
            <a:r>
              <a:rPr lang="en-US" dirty="0" err="1"/>
              <a:t>System.out.println</a:t>
            </a:r>
            <a:r>
              <a:rPr lang="en-US" dirty="0"/>
              <a:t>("</a:t>
            </a:r>
            <a:r>
              <a:rPr lang="zh-CN" altLang="en-US" dirty="0"/>
              <a:t>服务器启动成功</a:t>
            </a:r>
            <a:r>
              <a:rPr lang="en-US" altLang="zh-CN" dirty="0"/>
              <a:t>");</a:t>
            </a:r>
          </a:p>
          <a:p>
            <a:r>
              <a:rPr lang="en-US" altLang="zh-CN" dirty="0"/>
              <a:t>} </a:t>
            </a:r>
            <a:r>
              <a:rPr lang="en-US" dirty="0"/>
              <a:t>catch (Exception e) {</a:t>
            </a:r>
          </a:p>
          <a:p>
            <a:r>
              <a:rPr lang="en-US" dirty="0"/>
              <a:t>	</a:t>
            </a:r>
            <a:r>
              <a:rPr lang="en-US" dirty="0" err="1"/>
              <a:t>System.out.println</a:t>
            </a:r>
            <a:r>
              <a:rPr lang="en-US" dirty="0"/>
              <a:t>("</a:t>
            </a:r>
            <a:r>
              <a:rPr lang="zh-CN" altLang="en-US" dirty="0"/>
              <a:t>服务器启动出错</a:t>
            </a:r>
            <a:r>
              <a:rPr lang="en-US" altLang="zh-CN" dirty="0"/>
              <a:t>");</a:t>
            </a:r>
          </a:p>
          <a:p>
            <a:r>
              <a:rPr lang="en-US" altLang="zh-CN" dirty="0"/>
              <a:t>}</a:t>
            </a:r>
          </a:p>
          <a:p>
            <a:r>
              <a:rPr lang="en-US" dirty="0"/>
              <a:t>Socket </a:t>
            </a:r>
            <a:r>
              <a:rPr lang="en-US" dirty="0" err="1"/>
              <a:t>socket</a:t>
            </a:r>
            <a:r>
              <a:rPr lang="en-US" dirty="0"/>
              <a:t> = null;</a:t>
            </a:r>
          </a:p>
          <a:p>
            <a:r>
              <a:rPr lang="en-US" dirty="0"/>
              <a:t>try {</a:t>
            </a:r>
          </a:p>
          <a:p>
            <a:pPr lvl="1"/>
            <a:r>
              <a:rPr lang="en-US" dirty="0"/>
              <a:t>while (true) {</a:t>
            </a:r>
          </a:p>
          <a:p>
            <a:r>
              <a:rPr lang="en-US" dirty="0"/>
              <a:t>	socket = </a:t>
            </a:r>
            <a:r>
              <a:rPr lang="en-US" dirty="0" err="1"/>
              <a:t>server.accept</a:t>
            </a:r>
            <a:r>
              <a:rPr lang="en-US" dirty="0"/>
              <a:t>();</a:t>
            </a:r>
          </a:p>
          <a:p>
            <a:r>
              <a:rPr lang="en-US" dirty="0"/>
              <a:t>	</a:t>
            </a:r>
            <a:r>
              <a:rPr lang="en-US" dirty="0" err="1"/>
              <a:t>MultiThreadServer</a:t>
            </a:r>
            <a:r>
              <a:rPr lang="en-US" dirty="0"/>
              <a:t> </a:t>
            </a:r>
            <a:r>
              <a:rPr lang="en-US" dirty="0" err="1"/>
              <a:t>st</a:t>
            </a:r>
            <a:r>
              <a:rPr lang="en-US" dirty="0"/>
              <a:t>=new </a:t>
            </a:r>
            <a:r>
              <a:rPr lang="en-US" dirty="0" err="1"/>
              <a:t>MultiThreadServer</a:t>
            </a:r>
            <a:r>
              <a:rPr lang="en-US" dirty="0"/>
              <a:t>(socket);</a:t>
            </a:r>
          </a:p>
          <a:p>
            <a:r>
              <a:rPr lang="en-US" dirty="0"/>
              <a:t>	Thread thread=new Thread(</a:t>
            </a:r>
            <a:r>
              <a:rPr lang="en-US" dirty="0" err="1"/>
              <a:t>st</a:t>
            </a:r>
            <a:r>
              <a:rPr lang="en-US" dirty="0"/>
              <a:t>);</a:t>
            </a:r>
          </a:p>
          <a:p>
            <a:r>
              <a:rPr lang="en-US" dirty="0"/>
              <a:t>	</a:t>
            </a:r>
            <a:r>
              <a:rPr lang="en-US" dirty="0" err="1"/>
              <a:t>clients.add</a:t>
            </a:r>
            <a:r>
              <a:rPr lang="en-US" dirty="0"/>
              <a:t>(</a:t>
            </a:r>
            <a:r>
              <a:rPr lang="en-US" dirty="0" err="1"/>
              <a:t>st</a:t>
            </a:r>
            <a:r>
              <a:rPr lang="en-US" dirty="0"/>
              <a:t>);</a:t>
            </a:r>
          </a:p>
          <a:p>
            <a:r>
              <a:rPr lang="en-US" dirty="0"/>
              <a:t>	</a:t>
            </a:r>
            <a:r>
              <a:rPr lang="en-US" dirty="0" err="1"/>
              <a:t>thread.start</a:t>
            </a:r>
            <a:r>
              <a:rPr lang="en-US" dirty="0"/>
              <a:t>();</a:t>
            </a:r>
          </a:p>
          <a:p>
            <a:r>
              <a:rPr lang="en-US" dirty="0"/>
              <a:t>	}			</a:t>
            </a:r>
          </a:p>
        </p:txBody>
      </p:sp>
      <p:sp>
        <p:nvSpPr>
          <p:cNvPr id="5" name="TextBox 23">
            <a:extLst>
              <a:ext uri="{FF2B5EF4-FFF2-40B4-BE49-F238E27FC236}">
                <a16:creationId xmlns:a16="http://schemas.microsoft.com/office/drawing/2014/main" id="{64DF26F8-5244-4311-A61E-D6C62A5FEA72}"/>
              </a:ext>
            </a:extLst>
          </p:cNvPr>
          <p:cNvSpPr txBox="1"/>
          <p:nvPr/>
        </p:nvSpPr>
        <p:spPr>
          <a:xfrm>
            <a:off x="332542" y="6165304"/>
            <a:ext cx="8415921" cy="369332"/>
          </a:xfrm>
          <a:prstGeom prst="rect">
            <a:avLst/>
          </a:prstGeom>
          <a:solidFill>
            <a:schemeClr val="accent6"/>
          </a:solidFill>
          <a:ln w="38100">
            <a:solidFill>
              <a:schemeClr val="tx1"/>
            </a:solidFill>
            <a:prstDash val="sysDash"/>
          </a:ln>
        </p:spPr>
        <p:txBody>
          <a:bodyPr wrap="square" rtlCol="0">
            <a:spAutoFit/>
          </a:bodyPr>
          <a:lstStyle/>
          <a:p>
            <a:r>
              <a:rPr lang="zh-CN" altLang="en-US" dirty="0"/>
              <a:t>如上所示，</a:t>
            </a:r>
            <a:r>
              <a:rPr lang="en-US" altLang="zh-CN" dirty="0"/>
              <a:t>TCPServer03</a:t>
            </a:r>
            <a:r>
              <a:rPr lang="zh-CN" altLang="en-US" dirty="0"/>
              <a:t>类中，在无限循环中接收请求，创建线程并启动线程；</a:t>
            </a:r>
            <a:endParaRPr lang="en-US" dirty="0"/>
          </a:p>
        </p:txBody>
      </p:sp>
      <p:sp>
        <p:nvSpPr>
          <p:cNvPr id="6" name="文本框 5">
            <a:extLst>
              <a:ext uri="{FF2B5EF4-FFF2-40B4-BE49-F238E27FC236}">
                <a16:creationId xmlns:a16="http://schemas.microsoft.com/office/drawing/2014/main" id="{8307CD3F-9863-4B95-A825-12028F2D8D2F}"/>
              </a:ext>
            </a:extLst>
          </p:cNvPr>
          <p:cNvSpPr txBox="1"/>
          <p:nvPr/>
        </p:nvSpPr>
        <p:spPr>
          <a:xfrm>
            <a:off x="6228184" y="2852936"/>
            <a:ext cx="2520280" cy="369332"/>
          </a:xfrm>
          <a:prstGeom prst="rect">
            <a:avLst/>
          </a:prstGeom>
          <a:noFill/>
        </p:spPr>
        <p:txBody>
          <a:bodyPr wrap="square" rtlCol="0">
            <a:spAutoFit/>
          </a:bodyPr>
          <a:lstStyle/>
          <a:p>
            <a:r>
              <a:rPr lang="zh-CN" altLang="en-US" dirty="0">
                <a:hlinkClick r:id="rId2" action="ppaction://hlinkfile"/>
              </a:rPr>
              <a:t>课堂案例：</a:t>
            </a:r>
            <a:r>
              <a:rPr lang="en-US" altLang="zh-CN" dirty="0">
                <a:hlinkClick r:id="rId2" action="ppaction://hlinkfile"/>
              </a:rPr>
              <a:t>TCPServer03</a:t>
            </a:r>
            <a:endParaRPr lang="zh-CN" altLang="en-US" dirty="0"/>
          </a:p>
        </p:txBody>
      </p:sp>
    </p:spTree>
    <p:extLst>
      <p:ext uri="{BB962C8B-B14F-4D97-AF65-F5344CB8AC3E}">
        <p14:creationId xmlns:p14="http://schemas.microsoft.com/office/powerpoint/2010/main" val="1180134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D5AA6-81E3-4CB3-A4B8-36D0D9A8E381}"/>
              </a:ext>
            </a:extLst>
          </p:cNvPr>
          <p:cNvSpPr>
            <a:spLocks noGrp="1"/>
          </p:cNvSpPr>
          <p:nvPr>
            <p:ph type="title"/>
          </p:nvPr>
        </p:nvSpPr>
        <p:spPr>
          <a:xfrm>
            <a:off x="2843808" y="239103"/>
            <a:ext cx="6044478" cy="523220"/>
          </a:xfrm>
        </p:spPr>
        <p:txBody>
          <a:bodyPr/>
          <a:lstStyle/>
          <a:p>
            <a:r>
              <a:rPr lang="zh-CN" altLang="en-US" dirty="0">
                <a:solidFill>
                  <a:schemeClr val="tx1">
                    <a:lumMod val="65000"/>
                    <a:lumOff val="35000"/>
                  </a:schemeClr>
                </a:solidFill>
              </a:rPr>
              <a:t>单一服务器对多客户端提供网络服务</a:t>
            </a:r>
            <a:endParaRPr lang="zh-CN" altLang="en-US" dirty="0"/>
          </a:p>
        </p:txBody>
      </p:sp>
      <p:sp>
        <p:nvSpPr>
          <p:cNvPr id="3" name="内容占位符 2">
            <a:extLst>
              <a:ext uri="{FF2B5EF4-FFF2-40B4-BE49-F238E27FC236}">
                <a16:creationId xmlns:a16="http://schemas.microsoft.com/office/drawing/2014/main" id="{8F80933F-FFA3-480F-AB55-01F60A0DD197}"/>
              </a:ext>
            </a:extLst>
          </p:cNvPr>
          <p:cNvSpPr txBox="1">
            <a:spLocks/>
          </p:cNvSpPr>
          <p:nvPr/>
        </p:nvSpPr>
        <p:spPr>
          <a:xfrm>
            <a:off x="107504" y="851338"/>
            <a:ext cx="8550356" cy="17499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线程类</a:t>
            </a:r>
            <a:r>
              <a:rPr lang="en-US" altLang="zh-CN" sz="2400" dirty="0" err="1">
                <a:solidFill>
                  <a:schemeClr val="tx1">
                    <a:lumMod val="75000"/>
                    <a:lumOff val="25000"/>
                  </a:schemeClr>
                </a:solidFill>
              </a:rPr>
              <a:t>MultiThreadServer</a:t>
            </a:r>
            <a:r>
              <a:rPr lang="zh-CN" altLang="en-US" sz="2400" dirty="0">
                <a:solidFill>
                  <a:schemeClr val="tx1">
                    <a:lumMod val="75000"/>
                    <a:lumOff val="25000"/>
                  </a:schemeClr>
                </a:solidFill>
              </a:rPr>
              <a:t>，用来对客户端提供服务：</a:t>
            </a:r>
            <a:endParaRPr lang="en-US" altLang="zh-CN" sz="2400" dirty="0">
              <a:solidFill>
                <a:schemeClr val="tx1">
                  <a:lumMod val="75000"/>
                  <a:lumOff val="25000"/>
                </a:schemeClr>
              </a:solidFill>
            </a:endParaRPr>
          </a:p>
        </p:txBody>
      </p:sp>
      <p:sp>
        <p:nvSpPr>
          <p:cNvPr id="4" name="TextBox 21">
            <a:extLst>
              <a:ext uri="{FF2B5EF4-FFF2-40B4-BE49-F238E27FC236}">
                <a16:creationId xmlns:a16="http://schemas.microsoft.com/office/drawing/2014/main" id="{8B6B656C-90B4-48A9-9331-8FC04BD75D8A}"/>
              </a:ext>
            </a:extLst>
          </p:cNvPr>
          <p:cNvSpPr txBox="1"/>
          <p:nvPr/>
        </p:nvSpPr>
        <p:spPr>
          <a:xfrm>
            <a:off x="468510" y="1484784"/>
            <a:ext cx="8289196" cy="3170099"/>
          </a:xfrm>
          <a:prstGeom prst="rect">
            <a:avLst/>
          </a:prstGeom>
          <a:solidFill>
            <a:schemeClr val="bg1">
              <a:lumMod val="95000"/>
            </a:schemeClr>
          </a:solidFill>
        </p:spPr>
        <p:txBody>
          <a:bodyPr wrap="square" rtlCol="0">
            <a:spAutoFit/>
          </a:bodyPr>
          <a:lstStyle/>
          <a:p>
            <a:r>
              <a:rPr lang="en-US" sz="2000" dirty="0"/>
              <a:t>is = new </a:t>
            </a:r>
            <a:r>
              <a:rPr lang="en-US" sz="2000" dirty="0" err="1"/>
              <a:t>DataInputStream</a:t>
            </a:r>
            <a:r>
              <a:rPr lang="en-US" sz="2000" dirty="0"/>
              <a:t>(</a:t>
            </a:r>
            <a:r>
              <a:rPr lang="en-US" sz="2000" dirty="0" err="1"/>
              <a:t>socket.getInputStream</a:t>
            </a:r>
            <a:r>
              <a:rPr lang="en-US" sz="2000" dirty="0"/>
              <a:t>());</a:t>
            </a:r>
          </a:p>
          <a:p>
            <a:r>
              <a:rPr lang="en-US" sz="2000" dirty="0" err="1"/>
              <a:t>os</a:t>
            </a:r>
            <a:r>
              <a:rPr lang="en-US" sz="2000" dirty="0"/>
              <a:t> = new </a:t>
            </a:r>
            <a:r>
              <a:rPr lang="en-US" sz="2000" dirty="0" err="1"/>
              <a:t>DataOutputStream</a:t>
            </a:r>
            <a:r>
              <a:rPr lang="en-US" sz="2000" dirty="0"/>
              <a:t>(</a:t>
            </a:r>
            <a:r>
              <a:rPr lang="en-US" sz="2000" dirty="0" err="1"/>
              <a:t>socket.getOutputStream</a:t>
            </a:r>
            <a:r>
              <a:rPr lang="en-US" sz="2000" dirty="0"/>
              <a:t>());</a:t>
            </a:r>
          </a:p>
          <a:p>
            <a:r>
              <a:rPr lang="en-US" sz="2000" dirty="0"/>
              <a:t>while (true) {</a:t>
            </a:r>
          </a:p>
          <a:p>
            <a:pPr lvl="1"/>
            <a:r>
              <a:rPr lang="en-US" sz="2000" dirty="0"/>
              <a:t>line = </a:t>
            </a:r>
            <a:r>
              <a:rPr lang="en-US" sz="2000" dirty="0" err="1"/>
              <a:t>is.readUTF</a:t>
            </a:r>
            <a:r>
              <a:rPr lang="en-US" sz="2000" dirty="0"/>
              <a:t>();</a:t>
            </a:r>
          </a:p>
          <a:p>
            <a:pPr lvl="1"/>
            <a:r>
              <a:rPr lang="en-US" sz="2000" dirty="0" err="1"/>
              <a:t>System.out.println</a:t>
            </a:r>
            <a:r>
              <a:rPr lang="en-US" sz="2000" dirty="0"/>
              <a:t>("Client "+</a:t>
            </a:r>
            <a:r>
              <a:rPr lang="en-US" sz="2000" dirty="0" err="1"/>
              <a:t>socket.hashCode</a:t>
            </a:r>
            <a:r>
              <a:rPr lang="en-US" sz="2000" dirty="0"/>
              <a:t>()+"</a:t>
            </a:r>
            <a:r>
              <a:rPr lang="zh-CN" altLang="en-US" sz="2000" dirty="0"/>
              <a:t>说：</a:t>
            </a:r>
            <a:r>
              <a:rPr lang="en-US" altLang="zh-CN" sz="2000" dirty="0"/>
              <a:t>" + </a:t>
            </a:r>
            <a:r>
              <a:rPr lang="en-US" sz="2000" dirty="0"/>
              <a:t>line);</a:t>
            </a:r>
          </a:p>
          <a:p>
            <a:pPr lvl="1"/>
            <a:r>
              <a:rPr lang="en-US" sz="2000" dirty="0"/>
              <a:t>TCPServer03.sendToAll("Client "+</a:t>
            </a:r>
            <a:r>
              <a:rPr lang="en-US" sz="2000" dirty="0" err="1"/>
              <a:t>socket.hashCode</a:t>
            </a:r>
            <a:r>
              <a:rPr lang="en-US" sz="2000" dirty="0"/>
              <a:t>()+"</a:t>
            </a:r>
            <a:r>
              <a:rPr lang="zh-CN" altLang="en-US" sz="2000" dirty="0"/>
              <a:t>说</a:t>
            </a:r>
            <a:r>
              <a:rPr lang="en-US" altLang="zh-CN" sz="2000" dirty="0"/>
              <a:t>:"+</a:t>
            </a:r>
            <a:r>
              <a:rPr lang="en-US" sz="2000" dirty="0"/>
              <a:t>line);</a:t>
            </a:r>
          </a:p>
          <a:p>
            <a:pPr lvl="1"/>
            <a:r>
              <a:rPr lang="en-US" sz="2000" dirty="0"/>
              <a:t>if (</a:t>
            </a:r>
            <a:r>
              <a:rPr lang="en-US" sz="2000" dirty="0" err="1"/>
              <a:t>line.equals</a:t>
            </a:r>
            <a:r>
              <a:rPr lang="en-US" sz="2000" dirty="0"/>
              <a:t>("exit")) {</a:t>
            </a:r>
          </a:p>
          <a:p>
            <a:pPr lvl="1"/>
            <a:r>
              <a:rPr lang="en-US" sz="2000" dirty="0"/>
              <a:t>	break;</a:t>
            </a:r>
          </a:p>
          <a:p>
            <a:pPr lvl="1"/>
            <a:r>
              <a:rPr lang="en-US" sz="2000" dirty="0"/>
              <a:t>}</a:t>
            </a:r>
          </a:p>
          <a:p>
            <a:r>
              <a:rPr lang="en-US" sz="2000" dirty="0"/>
              <a:t>}				</a:t>
            </a:r>
          </a:p>
        </p:txBody>
      </p:sp>
      <p:sp>
        <p:nvSpPr>
          <p:cNvPr id="5" name="TextBox 23">
            <a:extLst>
              <a:ext uri="{FF2B5EF4-FFF2-40B4-BE49-F238E27FC236}">
                <a16:creationId xmlns:a16="http://schemas.microsoft.com/office/drawing/2014/main" id="{E60C9E74-617F-4C96-A798-5F97BBA0EFAC}"/>
              </a:ext>
            </a:extLst>
          </p:cNvPr>
          <p:cNvSpPr txBox="1"/>
          <p:nvPr/>
        </p:nvSpPr>
        <p:spPr>
          <a:xfrm>
            <a:off x="467544" y="5108028"/>
            <a:ext cx="8174381" cy="646331"/>
          </a:xfrm>
          <a:prstGeom prst="rect">
            <a:avLst/>
          </a:prstGeom>
          <a:solidFill>
            <a:schemeClr val="accent6"/>
          </a:solidFill>
          <a:ln w="38100">
            <a:solidFill>
              <a:schemeClr val="tx1"/>
            </a:solidFill>
            <a:prstDash val="sysDash"/>
          </a:ln>
        </p:spPr>
        <p:txBody>
          <a:bodyPr wrap="square" rtlCol="0">
            <a:spAutoFit/>
          </a:bodyPr>
          <a:lstStyle/>
          <a:p>
            <a:r>
              <a:rPr lang="zh-CN" altLang="en-US" dirty="0"/>
              <a:t>如上所示，</a:t>
            </a:r>
            <a:r>
              <a:rPr lang="en-US" altLang="zh-CN" dirty="0" err="1"/>
              <a:t>MultiThreadServer</a:t>
            </a:r>
            <a:r>
              <a:rPr lang="zh-CN" altLang="en-US" dirty="0"/>
              <a:t>类中，读取客户端发过来的信息，再群发到所有的客户端。</a:t>
            </a:r>
            <a:endParaRPr lang="en-US" dirty="0"/>
          </a:p>
        </p:txBody>
      </p:sp>
      <p:sp>
        <p:nvSpPr>
          <p:cNvPr id="6" name="TextBox 25">
            <a:hlinkClick r:id="rId2" action="ppaction://hlinkfile"/>
            <a:extLst>
              <a:ext uri="{FF2B5EF4-FFF2-40B4-BE49-F238E27FC236}">
                <a16:creationId xmlns:a16="http://schemas.microsoft.com/office/drawing/2014/main" id="{9C5CFB20-6783-4085-A03C-A28D0E1CFADB}"/>
              </a:ext>
            </a:extLst>
          </p:cNvPr>
          <p:cNvSpPr txBox="1"/>
          <p:nvPr/>
        </p:nvSpPr>
        <p:spPr>
          <a:xfrm>
            <a:off x="4355976" y="6275410"/>
            <a:ext cx="3382279" cy="369332"/>
          </a:xfrm>
          <a:prstGeom prst="rect">
            <a:avLst/>
          </a:prstGeom>
          <a:noFill/>
        </p:spPr>
        <p:txBody>
          <a:bodyPr wrap="square" rtlCol="0">
            <a:spAutoFit/>
          </a:bodyPr>
          <a:lstStyle/>
          <a:p>
            <a:r>
              <a:rPr lang="zh-CN" altLang="en-US" dirty="0">
                <a:hlinkClick r:id="rId3" action="ppaction://hlinkfile"/>
              </a:rPr>
              <a:t>课堂案例：</a:t>
            </a:r>
            <a:r>
              <a:rPr lang="en-US" altLang="zh-CN" dirty="0" err="1">
                <a:hlinkClick r:id="rId3" action="ppaction://hlinkfile"/>
              </a:rPr>
              <a:t>MultiThreadServer</a:t>
            </a:r>
            <a:endParaRPr lang="en-US" altLang="zh-CN" dirty="0"/>
          </a:p>
        </p:txBody>
      </p:sp>
    </p:spTree>
    <p:extLst>
      <p:ext uri="{BB962C8B-B14F-4D97-AF65-F5344CB8AC3E}">
        <p14:creationId xmlns:p14="http://schemas.microsoft.com/office/powerpoint/2010/main" val="1813144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23BE9-B239-47C5-B29C-3EB33489B2A1}"/>
              </a:ext>
            </a:extLst>
          </p:cNvPr>
          <p:cNvSpPr>
            <a:spLocks noGrp="1"/>
          </p:cNvSpPr>
          <p:nvPr>
            <p:ph type="title"/>
          </p:nvPr>
        </p:nvSpPr>
        <p:spPr>
          <a:xfrm>
            <a:off x="2843808" y="239103"/>
            <a:ext cx="6044478" cy="523220"/>
          </a:xfrm>
        </p:spPr>
        <p:txBody>
          <a:bodyPr/>
          <a:lstStyle/>
          <a:p>
            <a:r>
              <a:rPr lang="zh-CN" altLang="en-US" dirty="0">
                <a:solidFill>
                  <a:schemeClr val="tx1">
                    <a:lumMod val="65000"/>
                    <a:lumOff val="35000"/>
                  </a:schemeClr>
                </a:solidFill>
              </a:rPr>
              <a:t>单一服务器对多客户端提供网络服务</a:t>
            </a:r>
            <a:endParaRPr lang="zh-CN" altLang="en-US" dirty="0"/>
          </a:p>
        </p:txBody>
      </p:sp>
      <p:sp>
        <p:nvSpPr>
          <p:cNvPr id="3" name="内容占位符 2">
            <a:extLst>
              <a:ext uri="{FF2B5EF4-FFF2-40B4-BE49-F238E27FC236}">
                <a16:creationId xmlns:a16="http://schemas.microsoft.com/office/drawing/2014/main" id="{EA13CD3F-9449-4AC3-A5D6-1EC5A3413136}"/>
              </a:ext>
            </a:extLst>
          </p:cNvPr>
          <p:cNvSpPr txBox="1">
            <a:spLocks/>
          </p:cNvSpPr>
          <p:nvPr/>
        </p:nvSpPr>
        <p:spPr>
          <a:xfrm>
            <a:off x="368664" y="785431"/>
            <a:ext cx="8595823" cy="8040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tx1">
                    <a:lumMod val="75000"/>
                    <a:lumOff val="25000"/>
                  </a:schemeClr>
                </a:solidFill>
              </a:rPr>
              <a:t>运行两次客户端</a:t>
            </a:r>
            <a:r>
              <a:rPr lang="en-US" altLang="zh-CN" sz="2400" dirty="0">
                <a:solidFill>
                  <a:schemeClr val="tx1">
                    <a:lumMod val="75000"/>
                    <a:lumOff val="25000"/>
                  </a:schemeClr>
                </a:solidFill>
              </a:rPr>
              <a:t>TCPClient03</a:t>
            </a:r>
            <a:r>
              <a:rPr lang="zh-CN" altLang="en-US" sz="2400" dirty="0">
                <a:solidFill>
                  <a:schemeClr val="tx1">
                    <a:lumMod val="75000"/>
                    <a:lumOff val="25000"/>
                  </a:schemeClr>
                </a:solidFill>
              </a:rPr>
              <a:t>类，模拟两个客户端对服务器端发送请求：</a:t>
            </a:r>
            <a:endParaRPr lang="en-US" altLang="zh-CN" sz="2400" dirty="0">
              <a:solidFill>
                <a:schemeClr val="tx1">
                  <a:lumMod val="75000"/>
                  <a:lumOff val="25000"/>
                </a:schemeClr>
              </a:solidFill>
            </a:endParaRPr>
          </a:p>
        </p:txBody>
      </p:sp>
      <p:sp>
        <p:nvSpPr>
          <p:cNvPr id="4" name="TextBox 21">
            <a:extLst>
              <a:ext uri="{FF2B5EF4-FFF2-40B4-BE49-F238E27FC236}">
                <a16:creationId xmlns:a16="http://schemas.microsoft.com/office/drawing/2014/main" id="{1AB55E7D-C5CB-4060-B91E-46D92C075ACB}"/>
              </a:ext>
            </a:extLst>
          </p:cNvPr>
          <p:cNvSpPr txBox="1"/>
          <p:nvPr/>
        </p:nvSpPr>
        <p:spPr>
          <a:xfrm>
            <a:off x="368665" y="1735063"/>
            <a:ext cx="4556233" cy="5078313"/>
          </a:xfrm>
          <a:prstGeom prst="rect">
            <a:avLst/>
          </a:prstGeom>
          <a:solidFill>
            <a:schemeClr val="bg1">
              <a:lumMod val="95000"/>
            </a:schemeClr>
          </a:solidFill>
        </p:spPr>
        <p:txBody>
          <a:bodyPr wrap="square" rtlCol="0">
            <a:spAutoFit/>
          </a:bodyPr>
          <a:lstStyle/>
          <a:p>
            <a:r>
              <a:rPr lang="en-US" dirty="0" err="1"/>
              <a:t>Runnable</a:t>
            </a:r>
            <a:r>
              <a:rPr lang="en-US" dirty="0"/>
              <a:t> </a:t>
            </a:r>
            <a:r>
              <a:rPr lang="en-US" dirty="0" err="1"/>
              <a:t>runnable</a:t>
            </a:r>
            <a:r>
              <a:rPr lang="en-US" dirty="0"/>
              <a:t> = new </a:t>
            </a:r>
            <a:r>
              <a:rPr lang="en-US" dirty="0" err="1"/>
              <a:t>Runnable</a:t>
            </a:r>
            <a:r>
              <a:rPr lang="en-US" dirty="0"/>
              <a:t>() {</a:t>
            </a:r>
          </a:p>
          <a:p>
            <a:r>
              <a:rPr lang="en-US" dirty="0"/>
              <a:t>@Override</a:t>
            </a:r>
          </a:p>
          <a:p>
            <a:r>
              <a:rPr lang="en-US" dirty="0"/>
              <a:t>public void run() {</a:t>
            </a:r>
          </a:p>
          <a:p>
            <a:pPr lvl="1"/>
            <a:r>
              <a:rPr lang="en-US" dirty="0"/>
              <a:t>while (true) {</a:t>
            </a:r>
          </a:p>
          <a:p>
            <a:pPr lvl="1"/>
            <a:r>
              <a:rPr lang="en-US" dirty="0"/>
              <a:t>try {</a:t>
            </a:r>
          </a:p>
          <a:p>
            <a:pPr lvl="2"/>
            <a:r>
              <a:rPr lang="en-US" dirty="0"/>
              <a:t>String </a:t>
            </a:r>
            <a:r>
              <a:rPr lang="en-US" dirty="0" err="1"/>
              <a:t>readline</a:t>
            </a:r>
            <a:r>
              <a:rPr lang="en-US" dirty="0"/>
              <a:t> = </a:t>
            </a:r>
            <a:r>
              <a:rPr lang="en-US" dirty="0" err="1"/>
              <a:t>is.readUTF</a:t>
            </a:r>
            <a:r>
              <a:rPr lang="en-US" dirty="0"/>
              <a:t>();</a:t>
            </a:r>
          </a:p>
          <a:p>
            <a:pPr lvl="2"/>
            <a:r>
              <a:rPr lang="en-US" dirty="0" err="1"/>
              <a:t>System.out.println</a:t>
            </a:r>
            <a:r>
              <a:rPr lang="en-US" dirty="0"/>
              <a:t>(</a:t>
            </a:r>
            <a:r>
              <a:rPr lang="en-US" dirty="0" err="1"/>
              <a:t>readline</a:t>
            </a:r>
            <a:r>
              <a:rPr lang="en-US" dirty="0"/>
              <a:t>);</a:t>
            </a:r>
          </a:p>
          <a:p>
            <a:pPr lvl="2"/>
            <a:r>
              <a:rPr lang="en-US" dirty="0"/>
              <a:t>if (</a:t>
            </a:r>
            <a:r>
              <a:rPr lang="en-US" dirty="0" err="1"/>
              <a:t>readline.equals</a:t>
            </a:r>
            <a:r>
              <a:rPr lang="en-US" dirty="0"/>
              <a:t>("exit")) {</a:t>
            </a:r>
          </a:p>
          <a:p>
            <a:pPr lvl="2"/>
            <a:r>
              <a:rPr lang="en-US" dirty="0"/>
              <a:t>	break;</a:t>
            </a:r>
          </a:p>
          <a:p>
            <a:pPr lvl="2"/>
            <a:r>
              <a:rPr lang="en-US" dirty="0"/>
              <a:t>}</a:t>
            </a:r>
          </a:p>
          <a:p>
            <a:pPr lvl="1"/>
            <a:r>
              <a:rPr lang="en-US" dirty="0"/>
              <a:t>} catch (Exception ex) {</a:t>
            </a:r>
          </a:p>
          <a:p>
            <a:pPr lvl="1"/>
            <a:r>
              <a:rPr lang="en-US" dirty="0"/>
              <a:t>ex</a:t>
            </a:r>
          </a:p>
          <a:p>
            <a:pPr lvl="1"/>
            <a:r>
              <a:rPr lang="en-US" dirty="0"/>
              <a:t>}}}};</a:t>
            </a:r>
          </a:p>
          <a:p>
            <a:pPr lvl="1"/>
            <a:r>
              <a:rPr lang="en-US" dirty="0"/>
              <a:t>new Thread(</a:t>
            </a:r>
            <a:r>
              <a:rPr lang="en-US" dirty="0" err="1"/>
              <a:t>runnable</a:t>
            </a:r>
            <a:r>
              <a:rPr lang="en-US" dirty="0"/>
              <a:t>).start();</a:t>
            </a:r>
          </a:p>
          <a:p>
            <a:pPr lvl="1"/>
            <a:r>
              <a:rPr lang="en-US" dirty="0"/>
              <a:t>while (true) {</a:t>
            </a:r>
          </a:p>
          <a:p>
            <a:pPr lvl="1"/>
            <a:r>
              <a:rPr lang="en-US" dirty="0" err="1"/>
              <a:t>readline</a:t>
            </a:r>
            <a:r>
              <a:rPr lang="en-US" dirty="0"/>
              <a:t> = </a:t>
            </a:r>
            <a:r>
              <a:rPr lang="en-US" dirty="0" err="1"/>
              <a:t>sin.readLine</a:t>
            </a:r>
            <a:r>
              <a:rPr lang="en-US" dirty="0"/>
              <a:t>();</a:t>
            </a:r>
          </a:p>
          <a:p>
            <a:pPr lvl="1"/>
            <a:r>
              <a:rPr lang="en-US" dirty="0" err="1"/>
              <a:t>os.writeUTF</a:t>
            </a:r>
            <a:r>
              <a:rPr lang="en-US" dirty="0"/>
              <a:t>(</a:t>
            </a:r>
            <a:r>
              <a:rPr lang="en-US" dirty="0" err="1"/>
              <a:t>readline</a:t>
            </a:r>
            <a:r>
              <a:rPr lang="en-US" dirty="0"/>
              <a:t>);</a:t>
            </a:r>
          </a:p>
          <a:p>
            <a:r>
              <a:rPr lang="en-US" dirty="0"/>
              <a:t>}			</a:t>
            </a:r>
          </a:p>
        </p:txBody>
      </p:sp>
      <p:pic>
        <p:nvPicPr>
          <p:cNvPr id="5" name="Picture 1" descr="C:\Users\wxh\AppData\Roaming\Tencent\Users\29097443\QQ\WinTemp\RichOle\V3(ZX`[$)BGW01$(CG1URIH.png">
            <a:extLst>
              <a:ext uri="{FF2B5EF4-FFF2-40B4-BE49-F238E27FC236}">
                <a16:creationId xmlns:a16="http://schemas.microsoft.com/office/drawing/2014/main" id="{DB6BA492-D0A5-4D5E-AF73-A68458E38361}"/>
              </a:ext>
            </a:extLst>
          </p:cNvPr>
          <p:cNvPicPr>
            <a:picLocks noChangeAspect="1" noChangeArrowheads="1"/>
          </p:cNvPicPr>
          <p:nvPr/>
        </p:nvPicPr>
        <p:blipFill>
          <a:blip r:embed="rId2" cstate="print"/>
          <a:srcRect/>
          <a:stretch>
            <a:fillRect/>
          </a:stretch>
        </p:blipFill>
        <p:spPr bwMode="auto">
          <a:xfrm>
            <a:off x="5651589" y="5557601"/>
            <a:ext cx="2990850" cy="904875"/>
          </a:xfrm>
          <a:prstGeom prst="rect">
            <a:avLst/>
          </a:prstGeom>
          <a:noFill/>
          <a:ln w="38100">
            <a:solidFill>
              <a:srgbClr val="C00000"/>
            </a:solidFill>
          </a:ln>
        </p:spPr>
      </p:pic>
      <p:pic>
        <p:nvPicPr>
          <p:cNvPr id="6" name="Picture 2" descr="C:\Users\wxh\AppData\Roaming\Tencent\Users\29097443\QQ\WinTemp\RichOle\LAB6C0TDGW8S3SL[TJ6~R$4.png">
            <a:extLst>
              <a:ext uri="{FF2B5EF4-FFF2-40B4-BE49-F238E27FC236}">
                <a16:creationId xmlns:a16="http://schemas.microsoft.com/office/drawing/2014/main" id="{D700660F-F9CB-44AA-A425-43873610112C}"/>
              </a:ext>
            </a:extLst>
          </p:cNvPr>
          <p:cNvPicPr>
            <a:picLocks noChangeAspect="1" noChangeArrowheads="1"/>
          </p:cNvPicPr>
          <p:nvPr/>
        </p:nvPicPr>
        <p:blipFill>
          <a:blip r:embed="rId3" cstate="print"/>
          <a:srcRect/>
          <a:stretch>
            <a:fillRect/>
          </a:stretch>
        </p:blipFill>
        <p:spPr bwMode="auto">
          <a:xfrm>
            <a:off x="5670639" y="4008859"/>
            <a:ext cx="2971800" cy="1076325"/>
          </a:xfrm>
          <a:prstGeom prst="rect">
            <a:avLst/>
          </a:prstGeom>
          <a:noFill/>
          <a:ln w="38100">
            <a:solidFill>
              <a:srgbClr val="C00000"/>
            </a:solidFill>
          </a:ln>
        </p:spPr>
      </p:pic>
      <p:pic>
        <p:nvPicPr>
          <p:cNvPr id="7" name="Picture 3" descr="C:\Users\wxh\AppData\Roaming\Tencent\Users\29097443\QQ\WinTemp\RichOle\UZVSF$DAXH)X[)X($ZB]ADC.png">
            <a:extLst>
              <a:ext uri="{FF2B5EF4-FFF2-40B4-BE49-F238E27FC236}">
                <a16:creationId xmlns:a16="http://schemas.microsoft.com/office/drawing/2014/main" id="{C8B099B3-7C64-4CFE-ACD9-57A26A476053}"/>
              </a:ext>
            </a:extLst>
          </p:cNvPr>
          <p:cNvPicPr>
            <a:picLocks noChangeAspect="1" noChangeArrowheads="1"/>
          </p:cNvPicPr>
          <p:nvPr/>
        </p:nvPicPr>
        <p:blipFill>
          <a:blip r:embed="rId4" cstate="print"/>
          <a:srcRect/>
          <a:stretch>
            <a:fillRect/>
          </a:stretch>
        </p:blipFill>
        <p:spPr bwMode="auto">
          <a:xfrm>
            <a:off x="5665877" y="2405633"/>
            <a:ext cx="2981325" cy="1095375"/>
          </a:xfrm>
          <a:prstGeom prst="rect">
            <a:avLst/>
          </a:prstGeom>
          <a:noFill/>
          <a:ln w="38100">
            <a:solidFill>
              <a:srgbClr val="C00000"/>
            </a:solidFill>
          </a:ln>
        </p:spPr>
      </p:pic>
    </p:spTree>
    <p:extLst>
      <p:ext uri="{BB962C8B-B14F-4D97-AF65-F5344CB8AC3E}">
        <p14:creationId xmlns:p14="http://schemas.microsoft.com/office/powerpoint/2010/main" val="633884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5436096" y="239103"/>
            <a:ext cx="3452190" cy="523220"/>
          </a:xfrm>
        </p:spPr>
        <p:txBody>
          <a:bodyPr anchor="ctr">
            <a:normAutofit fontScale="90000"/>
          </a:bodyPr>
          <a:lstStyle/>
          <a:p>
            <a:r>
              <a:rPr lang="zh-CN" altLang="en-US" b="1" dirty="0"/>
              <a:t>基于</a:t>
            </a:r>
            <a:r>
              <a:rPr lang="en-US" altLang="zh-CN" b="1" dirty="0"/>
              <a:t>Socket</a:t>
            </a:r>
            <a:r>
              <a:rPr lang="zh-CN" altLang="en-US" b="1" dirty="0"/>
              <a:t>的</a:t>
            </a:r>
            <a:r>
              <a:rPr lang="en-US" altLang="zh-CN" b="1" dirty="0"/>
              <a:t>TCP</a:t>
            </a:r>
            <a:r>
              <a:rPr lang="zh-CN" altLang="en-US" b="1" dirty="0"/>
              <a:t>编程</a:t>
            </a:r>
          </a:p>
        </p:txBody>
      </p:sp>
      <p:sp>
        <p:nvSpPr>
          <p:cNvPr id="3" name="TextBox 2"/>
          <p:cNvSpPr txBox="1"/>
          <p:nvPr/>
        </p:nvSpPr>
        <p:spPr>
          <a:xfrm>
            <a:off x="207793" y="836712"/>
            <a:ext cx="8712968" cy="4893647"/>
          </a:xfrm>
          <a:prstGeom prst="rect">
            <a:avLst/>
          </a:prstGeom>
          <a:noFill/>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nSpc>
                <a:spcPct val="150000"/>
              </a:lnSpc>
              <a:buFont typeface="Wingdings" pitchFamily="2" charset="2"/>
              <a:buChar char="l"/>
            </a:pPr>
            <a:r>
              <a:rPr kumimoji="0" lang="zh-CN" altLang="en-US" sz="2800" b="1" dirty="0">
                <a:solidFill>
                  <a:schemeClr val="hlink"/>
                </a:solidFill>
                <a:latin typeface="+mn-lt"/>
                <a:cs typeface="Arial Unicode MS" pitchFamily="34" charset="-122"/>
              </a:rPr>
              <a:t>客户端</a:t>
            </a:r>
            <a:r>
              <a:rPr kumimoji="0" lang="en-US" altLang="zh-CN" sz="2800" b="1" dirty="0">
                <a:solidFill>
                  <a:schemeClr val="hlink"/>
                </a:solidFill>
                <a:latin typeface="+mn-lt"/>
                <a:cs typeface="Arial Unicode MS" pitchFamily="34" charset="-122"/>
              </a:rPr>
              <a:t>Socket</a:t>
            </a:r>
            <a:r>
              <a:rPr kumimoji="0" lang="zh-CN" altLang="en-US" sz="2800" b="1" dirty="0">
                <a:solidFill>
                  <a:srgbClr val="0000FF"/>
                </a:solidFill>
                <a:latin typeface="+mn-lt"/>
                <a:cs typeface="Arial Unicode MS" pitchFamily="34" charset="-122"/>
              </a:rPr>
              <a:t>的工作过程包含以下四个基本的步骤</a:t>
            </a:r>
            <a:r>
              <a:rPr kumimoji="0" lang="zh-CN" altLang="en-US" sz="2800" b="1" dirty="0">
                <a:solidFill>
                  <a:schemeClr val="hlink"/>
                </a:solidFill>
                <a:latin typeface="+mn-lt"/>
                <a:cs typeface="Arial Unicode MS" pitchFamily="34" charset="-122"/>
              </a:rPr>
              <a:t>：</a:t>
            </a:r>
            <a:endParaRPr kumimoji="0" lang="en-US" altLang="zh-CN" sz="2800" b="1" dirty="0">
              <a:solidFill>
                <a:schemeClr val="hlink"/>
              </a:solidFill>
              <a:latin typeface="+mn-lt"/>
              <a:cs typeface="Arial Unicode MS" pitchFamily="34" charset="-122"/>
            </a:endParaRPr>
          </a:p>
          <a:p>
            <a:pPr marL="1085850" lvl="1" indent="-342900">
              <a:lnSpc>
                <a:spcPct val="150000"/>
              </a:lnSpc>
              <a:buClr>
                <a:srgbClr val="C00000"/>
              </a:buClr>
              <a:buFont typeface="Wingdings" pitchFamily="2" charset="2"/>
              <a:buChar char="Ø"/>
            </a:pPr>
            <a:r>
              <a:rPr kumimoji="0" lang="zh-CN" altLang="en-US" sz="2000" b="1" dirty="0">
                <a:latin typeface="+mn-lt"/>
                <a:cs typeface="Arial Unicode MS" pitchFamily="34" charset="-122"/>
              </a:rPr>
              <a:t>创建 </a:t>
            </a:r>
            <a:r>
              <a:rPr kumimoji="0" lang="en-US" altLang="zh-CN" sz="2000" b="1" dirty="0">
                <a:latin typeface="+mn-lt"/>
                <a:cs typeface="Arial Unicode MS" pitchFamily="34" charset="-122"/>
              </a:rPr>
              <a:t>Socket</a:t>
            </a:r>
            <a:r>
              <a:rPr kumimoji="0" lang="zh-CN" altLang="en-US" sz="2000" b="1" dirty="0">
                <a:latin typeface="+mn-lt"/>
                <a:cs typeface="Arial Unicode MS" pitchFamily="34" charset="-122"/>
              </a:rPr>
              <a:t>：</a:t>
            </a:r>
            <a:r>
              <a:rPr kumimoji="0" lang="zh-CN" altLang="en-US" sz="2000" dirty="0">
                <a:latin typeface="+mn-lt"/>
                <a:cs typeface="Arial Unicode MS" pitchFamily="34" charset="-122"/>
              </a:rPr>
              <a:t>根据指定服务端的 </a:t>
            </a:r>
            <a:r>
              <a:rPr kumimoji="0" lang="en-US" altLang="zh-CN" sz="2000" dirty="0">
                <a:latin typeface="+mn-lt"/>
                <a:cs typeface="Arial Unicode MS" pitchFamily="34" charset="-122"/>
              </a:rPr>
              <a:t>IP </a:t>
            </a:r>
            <a:r>
              <a:rPr kumimoji="0" lang="zh-CN" altLang="en-US" sz="2000" dirty="0">
                <a:latin typeface="+mn-lt"/>
                <a:cs typeface="Arial Unicode MS" pitchFamily="34" charset="-122"/>
              </a:rPr>
              <a:t>地址或端口号构造 </a:t>
            </a:r>
            <a:r>
              <a:rPr kumimoji="0" lang="en-US" altLang="zh-CN" sz="2000" dirty="0">
                <a:latin typeface="+mn-lt"/>
                <a:cs typeface="Arial Unicode MS" pitchFamily="34" charset="-122"/>
              </a:rPr>
              <a:t>Socket </a:t>
            </a:r>
            <a:r>
              <a:rPr kumimoji="0" lang="zh-CN" altLang="en-US" sz="2000" dirty="0">
                <a:latin typeface="+mn-lt"/>
                <a:cs typeface="Arial Unicode MS" pitchFamily="34" charset="-122"/>
              </a:rPr>
              <a:t>类对象。若服务器端响应，则建立客户端到服务器的通信线路。若连接失败，会出现异常。</a:t>
            </a:r>
            <a:endParaRPr kumimoji="0" lang="en-US" altLang="zh-CN" sz="2000" dirty="0">
              <a:latin typeface="+mn-lt"/>
              <a:cs typeface="Arial Unicode MS" pitchFamily="34" charset="-122"/>
            </a:endParaRPr>
          </a:p>
          <a:p>
            <a:pPr marL="1085850" lvl="1" indent="-342900">
              <a:lnSpc>
                <a:spcPct val="150000"/>
              </a:lnSpc>
              <a:buClr>
                <a:srgbClr val="C00000"/>
              </a:buClr>
              <a:buFont typeface="Wingdings" pitchFamily="2" charset="2"/>
              <a:buChar char="Ø"/>
            </a:pPr>
            <a:r>
              <a:rPr kumimoji="0" lang="zh-CN" altLang="en-US" sz="2000" b="1" dirty="0">
                <a:latin typeface="+mn-lt"/>
                <a:cs typeface="Arial Unicode MS" pitchFamily="34" charset="-122"/>
              </a:rPr>
              <a:t>打开连接到 </a:t>
            </a:r>
            <a:r>
              <a:rPr kumimoji="0" lang="en-US" altLang="zh-CN" sz="2000" b="1" dirty="0">
                <a:latin typeface="+mn-lt"/>
                <a:cs typeface="Arial Unicode MS" pitchFamily="34" charset="-122"/>
              </a:rPr>
              <a:t>Socket </a:t>
            </a:r>
            <a:r>
              <a:rPr kumimoji="0" lang="zh-CN" altLang="en-US" sz="2000" b="1" dirty="0">
                <a:latin typeface="+mn-lt"/>
                <a:cs typeface="Arial Unicode MS" pitchFamily="34" charset="-122"/>
              </a:rPr>
              <a:t>的输入</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出流： </a:t>
            </a:r>
            <a:r>
              <a:rPr kumimoji="0" lang="zh-CN" altLang="en-US" sz="2000" dirty="0">
                <a:latin typeface="+mn-lt"/>
                <a:cs typeface="Arial Unicode MS" pitchFamily="34" charset="-122"/>
              </a:rPr>
              <a:t>使用 </a:t>
            </a:r>
            <a:r>
              <a:rPr kumimoji="0" lang="en-US" altLang="zh-CN" sz="2000" dirty="0" err="1">
                <a:latin typeface="+mn-lt"/>
                <a:cs typeface="Arial Unicode MS" pitchFamily="34" charset="-122"/>
              </a:rPr>
              <a:t>getInputStream</a:t>
            </a:r>
            <a:r>
              <a:rPr kumimoji="0" lang="en-US" altLang="zh-CN" sz="2000" dirty="0">
                <a:latin typeface="+mn-lt"/>
                <a:cs typeface="Arial Unicode MS" pitchFamily="34" charset="-122"/>
              </a:rPr>
              <a:t>()</a:t>
            </a:r>
            <a:r>
              <a:rPr kumimoji="0" lang="zh-CN" altLang="en-US" sz="2000" dirty="0">
                <a:latin typeface="+mn-lt"/>
                <a:cs typeface="Arial Unicode MS" pitchFamily="34" charset="-122"/>
              </a:rPr>
              <a:t>方法获得输入流，使用 </a:t>
            </a:r>
            <a:r>
              <a:rPr kumimoji="0" lang="en-US" altLang="zh-CN" sz="2000" dirty="0" err="1">
                <a:latin typeface="+mn-lt"/>
                <a:cs typeface="Arial Unicode MS" pitchFamily="34" charset="-122"/>
              </a:rPr>
              <a:t>getOutputStream</a:t>
            </a:r>
            <a:r>
              <a:rPr kumimoji="0" lang="en-US" altLang="zh-CN" sz="2000" dirty="0">
                <a:latin typeface="+mn-lt"/>
                <a:cs typeface="Arial Unicode MS" pitchFamily="34" charset="-122"/>
              </a:rPr>
              <a:t>()</a:t>
            </a:r>
            <a:r>
              <a:rPr kumimoji="0" lang="zh-CN" altLang="en-US" sz="2000" dirty="0">
                <a:latin typeface="+mn-lt"/>
                <a:cs typeface="Arial Unicode MS" pitchFamily="34" charset="-122"/>
              </a:rPr>
              <a:t>方法获得输出流，进行数据传输</a:t>
            </a:r>
            <a:endParaRPr kumimoji="0" lang="en-US" altLang="zh-CN" sz="2000" dirty="0">
              <a:latin typeface="+mn-lt"/>
              <a:cs typeface="Arial Unicode MS" pitchFamily="34" charset="-122"/>
            </a:endParaRPr>
          </a:p>
          <a:p>
            <a:pPr marL="1085850" lvl="1" indent="-342900">
              <a:lnSpc>
                <a:spcPct val="150000"/>
              </a:lnSpc>
              <a:buClr>
                <a:srgbClr val="C00000"/>
              </a:buClr>
              <a:buFont typeface="Wingdings" pitchFamily="2" charset="2"/>
              <a:buChar char="Ø"/>
            </a:pPr>
            <a:r>
              <a:rPr kumimoji="0" lang="zh-CN" altLang="en-US" sz="2000" b="1" dirty="0">
                <a:latin typeface="+mn-lt"/>
                <a:cs typeface="Arial Unicode MS" pitchFamily="34" charset="-122"/>
              </a:rPr>
              <a:t>按照一定的协议对 </a:t>
            </a:r>
            <a:r>
              <a:rPr kumimoji="0" lang="en-US" altLang="zh-CN" sz="2000" b="1" dirty="0">
                <a:latin typeface="+mn-lt"/>
                <a:cs typeface="Arial Unicode MS" pitchFamily="34" charset="-122"/>
              </a:rPr>
              <a:t>Socket  </a:t>
            </a:r>
            <a:r>
              <a:rPr kumimoji="0" lang="zh-CN" altLang="en-US" sz="2000" b="1" dirty="0">
                <a:latin typeface="+mn-lt"/>
                <a:cs typeface="Arial Unicode MS" pitchFamily="34" charset="-122"/>
              </a:rPr>
              <a:t>进行读</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写操作：</a:t>
            </a:r>
            <a:r>
              <a:rPr kumimoji="0" lang="zh-CN" altLang="en-US" sz="2000" dirty="0">
                <a:latin typeface="+mn-lt"/>
                <a:cs typeface="Arial Unicode MS" pitchFamily="34" charset="-122"/>
              </a:rPr>
              <a:t>通过输入流读取服务器放入线路的信息（但不能读取自己放入线路的信息），通过输出流将信息写入线程。</a:t>
            </a:r>
            <a:endParaRPr kumimoji="0" lang="en-US" altLang="zh-CN" sz="2000" dirty="0">
              <a:latin typeface="+mn-lt"/>
              <a:cs typeface="Arial Unicode MS" pitchFamily="34" charset="-122"/>
            </a:endParaRPr>
          </a:p>
          <a:p>
            <a:pPr marL="1085850" lvl="1" indent="-342900">
              <a:lnSpc>
                <a:spcPct val="150000"/>
              </a:lnSpc>
              <a:buClr>
                <a:srgbClr val="C00000"/>
              </a:buClr>
              <a:buFont typeface="Wingdings" pitchFamily="2" charset="2"/>
              <a:buChar char="Ø"/>
            </a:pPr>
            <a:r>
              <a:rPr kumimoji="0" lang="zh-CN" altLang="en-US" sz="2000" b="1" dirty="0">
                <a:latin typeface="+mn-lt"/>
                <a:cs typeface="Arial Unicode MS" pitchFamily="34" charset="-122"/>
              </a:rPr>
              <a:t>关闭 </a:t>
            </a:r>
            <a:r>
              <a:rPr kumimoji="0" lang="en-US" altLang="zh-CN" sz="2000" b="1" dirty="0">
                <a:latin typeface="+mn-lt"/>
                <a:cs typeface="Arial Unicode MS" pitchFamily="34" charset="-122"/>
              </a:rPr>
              <a:t>Socket</a:t>
            </a:r>
            <a:r>
              <a:rPr kumimoji="0" lang="zh-CN" altLang="en-US" sz="2000" b="1" dirty="0">
                <a:latin typeface="+mn-lt"/>
                <a:cs typeface="Arial Unicode MS" pitchFamily="34" charset="-122"/>
              </a:rPr>
              <a:t>：</a:t>
            </a:r>
            <a:r>
              <a:rPr kumimoji="0" lang="zh-CN" altLang="en-US" sz="2000" dirty="0">
                <a:latin typeface="+mn-lt"/>
                <a:cs typeface="Arial Unicode MS" pitchFamily="34" charset="-122"/>
              </a:rPr>
              <a:t>断开客户端到服务器的连接，释放线路 </a:t>
            </a:r>
          </a:p>
        </p:txBody>
      </p:sp>
    </p:spTree>
    <p:extLst>
      <p:ext uri="{BB962C8B-B14F-4D97-AF65-F5344CB8AC3E}">
        <p14:creationId xmlns:p14="http://schemas.microsoft.com/office/powerpoint/2010/main" val="1313987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220072" y="239103"/>
            <a:ext cx="3668214" cy="523220"/>
          </a:xfrm>
        </p:spPr>
        <p:txBody>
          <a:bodyPr>
            <a:normAutofit fontScale="90000"/>
          </a:bodyPr>
          <a:lstStyle/>
          <a:p>
            <a:r>
              <a:rPr lang="zh-CN" altLang="en-US" b="1" dirty="0">
                <a:cs typeface="Arial Unicode MS" pitchFamily="34" charset="-122"/>
              </a:rPr>
              <a:t>客户端创建</a:t>
            </a:r>
            <a:r>
              <a:rPr lang="en-US" altLang="zh-CN" b="1" dirty="0">
                <a:cs typeface="Arial Unicode MS" pitchFamily="34" charset="-122"/>
              </a:rPr>
              <a:t>Socket</a:t>
            </a:r>
            <a:r>
              <a:rPr lang="zh-CN" altLang="en-US" b="1" dirty="0">
                <a:cs typeface="Arial Unicode MS" pitchFamily="34" charset="-122"/>
              </a:rPr>
              <a:t>对象</a:t>
            </a:r>
          </a:p>
        </p:txBody>
      </p:sp>
      <p:sp>
        <p:nvSpPr>
          <p:cNvPr id="61443" name="Rectangle 3"/>
          <p:cNvSpPr>
            <a:spLocks noGrp="1" noChangeArrowheads="1"/>
          </p:cNvSpPr>
          <p:nvPr>
            <p:ph type="body" idx="4294967295"/>
          </p:nvPr>
        </p:nvSpPr>
        <p:spPr>
          <a:xfrm>
            <a:off x="395609" y="764704"/>
            <a:ext cx="8424863" cy="4105275"/>
          </a:xfrm>
        </p:spPr>
        <p:txBody>
          <a:bodyPr>
            <a:normAutofit/>
          </a:bodyPr>
          <a:lstStyle/>
          <a:p>
            <a:pPr algn="just">
              <a:buClr>
                <a:srgbClr val="C00000"/>
              </a:buClr>
              <a:buFont typeface="Wingdings" panose="05000000000000000000" pitchFamily="2" charset="2"/>
              <a:buChar char="l"/>
            </a:pPr>
            <a:r>
              <a:rPr lang="zh-CN" altLang="en-US" sz="2400" dirty="0">
                <a:ea typeface="宋体" pitchFamily="2" charset="-122"/>
                <a:cs typeface="Arial Unicode MS" pitchFamily="34" charset="-122"/>
              </a:rPr>
              <a:t>客户端程序可以使用</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类创建对象，</a:t>
            </a:r>
            <a:r>
              <a:rPr lang="en-US" altLang="zh-CN" sz="2400" b="1" dirty="0" err="1">
                <a:solidFill>
                  <a:srgbClr val="0000FF"/>
                </a:solidFill>
                <a:ea typeface="宋体" pitchFamily="2" charset="-122"/>
                <a:cs typeface="Arial Unicode MS" pitchFamily="34" charset="-122"/>
              </a:rPr>
              <a:t>创建的同时会自动向服务器方发起连接</a:t>
            </a:r>
            <a:r>
              <a:rPr lang="en-US" altLang="zh-CN" sz="2400" dirty="0" err="1">
                <a:ea typeface="宋体" pitchFamily="2" charset="-122"/>
                <a:cs typeface="Arial Unicode MS" pitchFamily="34" charset="-122"/>
              </a:rPr>
              <a:t>。Socket</a:t>
            </a:r>
            <a:r>
              <a:rPr lang="zh-CN" altLang="en-US" sz="2400" dirty="0">
                <a:ea typeface="宋体" pitchFamily="2" charset="-122"/>
                <a:cs typeface="Arial Unicode MS" pitchFamily="34" charset="-122"/>
              </a:rPr>
              <a:t>的构造方法是：</a:t>
            </a:r>
            <a:endParaRPr lang="zh-CN" altLang="zh-CN" sz="2400" dirty="0">
              <a:ea typeface="宋体" pitchFamily="2" charset="-122"/>
              <a:cs typeface="Arial Unicode MS" pitchFamily="34" charset="-122"/>
            </a:endParaRPr>
          </a:p>
          <a:p>
            <a:pPr lvl="1">
              <a:buClr>
                <a:srgbClr val="C00000"/>
              </a:buClr>
              <a:buFont typeface="Wingdings" panose="05000000000000000000" pitchFamily="2" charset="2"/>
              <a:buChar char="Ø"/>
            </a:pPr>
            <a:r>
              <a:rPr lang="zh-CN" altLang="zh-CN" sz="2000" dirty="0">
                <a:solidFill>
                  <a:schemeClr val="hlink"/>
                </a:solidFill>
                <a:ea typeface="宋体" pitchFamily="2" charset="-122"/>
                <a:cs typeface="Arial Unicode MS" pitchFamily="34" charset="-122"/>
              </a:rPr>
              <a:t>Socket(String host,int port)throws UnknownHostException,IOExceptio</a:t>
            </a:r>
            <a:r>
              <a:rPr lang="en-US" altLang="zh-CN" sz="2000" dirty="0">
                <a:solidFill>
                  <a:schemeClr val="hlink"/>
                </a:solidFill>
                <a:ea typeface="宋体" pitchFamily="2" charset="-122"/>
                <a:cs typeface="Arial Unicode MS" pitchFamily="34" charset="-122"/>
              </a:rPr>
              <a:t>n</a:t>
            </a:r>
            <a:r>
              <a:rPr lang="zh-CN" altLang="en-US" sz="2000" dirty="0">
                <a:solidFill>
                  <a:schemeClr val="hlink"/>
                </a:solidFill>
                <a:ea typeface="宋体" pitchFamily="2" charset="-122"/>
                <a:cs typeface="Arial Unicode MS" pitchFamily="34" charset="-122"/>
              </a:rPr>
              <a:t>：</a:t>
            </a:r>
            <a:r>
              <a:rPr lang="zh-CN" altLang="zh-CN" sz="2000" dirty="0">
                <a:ea typeface="宋体" pitchFamily="2" charset="-122"/>
                <a:cs typeface="Arial Unicode MS" pitchFamily="34" charset="-122"/>
              </a:rPr>
              <a:t>向服务器(域名是host。端口号为port)发起TCP连接，若成功，则创建Socket对象，否则抛出异常。</a:t>
            </a:r>
            <a:endParaRPr lang="en-US" altLang="zh-CN" sz="2000" dirty="0">
              <a:ea typeface="宋体" pitchFamily="2" charset="-122"/>
              <a:cs typeface="Arial Unicode MS" pitchFamily="34" charset="-122"/>
            </a:endParaRPr>
          </a:p>
          <a:p>
            <a:pPr lvl="1">
              <a:buClr>
                <a:srgbClr val="C00000"/>
              </a:buClr>
              <a:buFont typeface="Wingdings" panose="05000000000000000000" pitchFamily="2" charset="2"/>
              <a:buChar char="Ø"/>
            </a:pPr>
            <a:r>
              <a:rPr lang="zh-CN" altLang="zh-CN" sz="2000" dirty="0">
                <a:solidFill>
                  <a:schemeClr val="hlink"/>
                </a:solidFill>
                <a:ea typeface="宋体" pitchFamily="2" charset="-122"/>
                <a:cs typeface="Arial Unicode MS" pitchFamily="34" charset="-122"/>
              </a:rPr>
              <a:t>Socket(InetAddress address,int port)throws IOException</a:t>
            </a:r>
            <a:r>
              <a:rPr lang="zh-CN" altLang="en-US" sz="2000" dirty="0">
                <a:solidFill>
                  <a:schemeClr val="hlink"/>
                </a:solidFill>
                <a:ea typeface="宋体" pitchFamily="2" charset="-122"/>
                <a:cs typeface="Arial Unicode MS" pitchFamily="34" charset="-122"/>
              </a:rPr>
              <a:t>：</a:t>
            </a:r>
            <a:r>
              <a:rPr lang="zh-CN" altLang="zh-CN" sz="2000" dirty="0">
                <a:ea typeface="宋体" pitchFamily="2" charset="-122"/>
                <a:cs typeface="Arial Unicode MS" pitchFamily="34" charset="-122"/>
              </a:rPr>
              <a:t>根据InetAddress对象所表示的IP地址以及端口号port发起连接。</a:t>
            </a:r>
            <a:endParaRPr lang="en-US" altLang="zh-CN" sz="2000" dirty="0">
              <a:ea typeface="宋体" pitchFamily="2" charset="-122"/>
              <a:cs typeface="Arial Unicode MS" pitchFamily="34" charset="-122"/>
            </a:endParaRPr>
          </a:p>
          <a:p>
            <a:pPr>
              <a:spcBef>
                <a:spcPts val="1800"/>
              </a:spcBef>
              <a:buClr>
                <a:srgbClr val="C00000"/>
              </a:buClr>
              <a:buFont typeface="Wingdings" panose="05000000000000000000" pitchFamily="2" charset="2"/>
              <a:buChar char="l"/>
            </a:pPr>
            <a:r>
              <a:rPr lang="zh-CN" altLang="en-US" sz="2600" dirty="0">
                <a:ea typeface="宋体" pitchFamily="2" charset="-122"/>
                <a:cs typeface="Arial Unicode MS" pitchFamily="34" charset="-122"/>
              </a:rPr>
              <a:t>客户端建立</a:t>
            </a:r>
            <a:r>
              <a:rPr lang="en-US" altLang="zh-CN" sz="2600" dirty="0" err="1">
                <a:ea typeface="宋体" pitchFamily="2" charset="-122"/>
                <a:cs typeface="Arial Unicode MS" pitchFamily="34" charset="-122"/>
              </a:rPr>
              <a:t>socketAtClient</a:t>
            </a:r>
            <a:r>
              <a:rPr lang="zh-CN" altLang="en-US" sz="2600" dirty="0">
                <a:ea typeface="宋体" pitchFamily="2" charset="-122"/>
                <a:cs typeface="Arial Unicode MS" pitchFamily="34" charset="-122"/>
              </a:rPr>
              <a:t>对象的过程就是向服务器发出套接字连接请求</a:t>
            </a:r>
          </a:p>
        </p:txBody>
      </p:sp>
      <p:sp>
        <p:nvSpPr>
          <p:cNvPr id="2" name="矩形 1"/>
          <p:cNvSpPr/>
          <p:nvPr/>
        </p:nvSpPr>
        <p:spPr>
          <a:xfrm>
            <a:off x="1259632" y="4581128"/>
            <a:ext cx="6192688" cy="1569660"/>
          </a:xfrm>
          <a:prstGeom prst="rect">
            <a:avLst/>
          </a:prstGeom>
        </p:spPr>
        <p:txBody>
          <a:bodyPr wrap="square">
            <a:spAutoFit/>
          </a:bodyPr>
          <a:lstStyle/>
          <a:p>
            <a:pPr marL="0" lvl="1"/>
            <a:r>
              <a:rPr lang="zh-CN" altLang="zh-CN" sz="2400" b="1" dirty="0">
                <a:solidFill>
                  <a:srgbClr val="C00000"/>
                </a:solidFill>
              </a:rPr>
              <a:t>Socket s = new Socket(“192.168.</a:t>
            </a:r>
            <a:r>
              <a:rPr lang="en-US" altLang="zh-CN" sz="2400" b="1" dirty="0">
                <a:solidFill>
                  <a:srgbClr val="C00000"/>
                </a:solidFill>
              </a:rPr>
              <a:t>1</a:t>
            </a:r>
            <a:r>
              <a:rPr lang="zh-CN" altLang="zh-CN" sz="2400" b="1" dirty="0">
                <a:solidFill>
                  <a:srgbClr val="C00000"/>
                </a:solidFill>
              </a:rPr>
              <a:t>.1</a:t>
            </a:r>
            <a:r>
              <a:rPr lang="en-US" altLang="zh-CN" sz="2400" b="1" dirty="0">
                <a:solidFill>
                  <a:srgbClr val="C00000"/>
                </a:solidFill>
              </a:rPr>
              <a:t>85</a:t>
            </a:r>
            <a:r>
              <a:rPr lang="zh-CN" altLang="zh-CN" sz="2400" b="1" dirty="0">
                <a:solidFill>
                  <a:srgbClr val="C00000"/>
                </a:solidFill>
              </a:rPr>
              <a:t>”,9999);</a:t>
            </a:r>
          </a:p>
          <a:p>
            <a:pPr marL="0" lvl="1"/>
            <a:r>
              <a:rPr lang="zh-CN" altLang="zh-CN" sz="2400" b="1" dirty="0">
                <a:solidFill>
                  <a:srgbClr val="C00000"/>
                </a:solidFill>
              </a:rPr>
              <a:t>OutputStream out = s.getOutputStream();</a:t>
            </a:r>
          </a:p>
          <a:p>
            <a:pPr marL="0" lvl="1"/>
            <a:r>
              <a:rPr lang="zh-CN" altLang="zh-CN" sz="2400" b="1" dirty="0">
                <a:solidFill>
                  <a:srgbClr val="C00000"/>
                </a:solidFill>
              </a:rPr>
              <a:t>out.write(“hello”.getBytes());</a:t>
            </a:r>
          </a:p>
          <a:p>
            <a:pPr marL="0" lvl="1"/>
            <a:r>
              <a:rPr lang="zh-CN" altLang="zh-CN" sz="2400" b="1" dirty="0">
                <a:solidFill>
                  <a:srgbClr val="C00000"/>
                </a:solidFill>
              </a:rPr>
              <a:t>s.close();</a:t>
            </a:r>
          </a:p>
        </p:txBody>
      </p:sp>
    </p:spTree>
    <p:extLst>
      <p:ext uri="{BB962C8B-B14F-4D97-AF65-F5344CB8AC3E}">
        <p14:creationId xmlns:p14="http://schemas.microsoft.com/office/powerpoint/2010/main" val="2455058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220072" y="239103"/>
            <a:ext cx="3668214" cy="523220"/>
          </a:xfrm>
        </p:spPr>
        <p:txBody>
          <a:bodyPr anchor="ctr">
            <a:normAutofit fontScale="90000"/>
          </a:bodyPr>
          <a:lstStyle/>
          <a:p>
            <a:r>
              <a:rPr lang="zh-CN" altLang="en-US" b="1" dirty="0">
                <a:cs typeface="Arial Unicode MS" pitchFamily="34" charset="-122"/>
              </a:rPr>
              <a:t>基于</a:t>
            </a:r>
            <a:r>
              <a:rPr lang="en-US" altLang="zh-CN" b="1" dirty="0">
                <a:cs typeface="Arial Unicode MS" pitchFamily="34" charset="-122"/>
              </a:rPr>
              <a:t>Socket</a:t>
            </a:r>
            <a:r>
              <a:rPr lang="zh-CN" altLang="en-US" b="1" dirty="0">
                <a:cs typeface="Arial Unicode MS" pitchFamily="34" charset="-122"/>
              </a:rPr>
              <a:t>的</a:t>
            </a:r>
            <a:r>
              <a:rPr lang="en-US" altLang="zh-CN" b="1" dirty="0">
                <a:cs typeface="Arial Unicode MS" pitchFamily="34" charset="-122"/>
              </a:rPr>
              <a:t>TCP</a:t>
            </a:r>
            <a:r>
              <a:rPr lang="zh-CN" altLang="en-US" b="1" dirty="0">
                <a:cs typeface="Arial Unicode MS" pitchFamily="34" charset="-122"/>
              </a:rPr>
              <a:t>编程</a:t>
            </a:r>
          </a:p>
        </p:txBody>
      </p:sp>
      <p:sp>
        <p:nvSpPr>
          <p:cNvPr id="79874" name="Rectangle 2"/>
          <p:cNvSpPr>
            <a:spLocks noGrp="1" noChangeArrowheads="1"/>
          </p:cNvSpPr>
          <p:nvPr>
            <p:ph type="body" idx="4294967295"/>
          </p:nvPr>
        </p:nvSpPr>
        <p:spPr>
          <a:xfrm>
            <a:off x="286072" y="1052736"/>
            <a:ext cx="8534400" cy="4464050"/>
          </a:xfrm>
        </p:spPr>
        <p:txBody>
          <a:bodyPr>
            <a:normAutofit/>
          </a:bodyPr>
          <a:lstStyle/>
          <a:p>
            <a:pPr>
              <a:spcBef>
                <a:spcPts val="0"/>
              </a:spcBef>
              <a:spcAft>
                <a:spcPts val="1800"/>
              </a:spcAft>
              <a:buFont typeface="Wingdings" pitchFamily="2" charset="2"/>
              <a:buChar char="l"/>
            </a:pPr>
            <a:r>
              <a:rPr lang="zh-CN" altLang="en-US" b="1" dirty="0">
                <a:solidFill>
                  <a:schemeClr val="hlink"/>
                </a:solidFill>
                <a:ea typeface="宋体" pitchFamily="2" charset="-122"/>
                <a:cs typeface="Arial Unicode MS" pitchFamily="34" charset="-122"/>
              </a:rPr>
              <a:t>服务器程序的工作过程包含以下四个基本的步骤：</a:t>
            </a:r>
            <a:endParaRPr lang="en-US" altLang="zh-CN" b="1" dirty="0">
              <a:solidFill>
                <a:schemeClr val="hlink"/>
              </a:solidFill>
              <a:ea typeface="宋体" pitchFamily="2" charset="-122"/>
              <a:cs typeface="Arial Unicode MS" pitchFamily="34" charset="-122"/>
            </a:endParaRPr>
          </a:p>
          <a:p>
            <a:pPr lvl="1">
              <a:buClr>
                <a:srgbClr val="C00000"/>
              </a:buClr>
              <a:buFont typeface="Wingdings" pitchFamily="2" charset="2"/>
              <a:buChar char="Ø"/>
            </a:pPr>
            <a:r>
              <a:rPr lang="zh-CN" altLang="en-US" b="1" dirty="0">
                <a:ea typeface="宋体" pitchFamily="2" charset="-122"/>
                <a:cs typeface="Arial Unicode MS" pitchFamily="34" charset="-122"/>
              </a:rPr>
              <a:t>调用 </a:t>
            </a:r>
            <a:r>
              <a:rPr lang="en-US" altLang="zh-CN" b="1" dirty="0" err="1">
                <a:ea typeface="宋体" pitchFamily="2" charset="-122"/>
                <a:cs typeface="Arial Unicode MS" pitchFamily="34" charset="-122"/>
              </a:rPr>
              <a:t>ServerSocket</a:t>
            </a:r>
            <a:r>
              <a:rPr lang="en-US" altLang="zh-CN" b="1" dirty="0">
                <a:ea typeface="宋体" pitchFamily="2" charset="-122"/>
                <a:cs typeface="Arial Unicode MS" pitchFamily="34" charset="-122"/>
              </a:rPr>
              <a:t>(</a:t>
            </a:r>
            <a:r>
              <a:rPr lang="en-US" altLang="zh-CN" b="1" dirty="0" err="1">
                <a:ea typeface="宋体" pitchFamily="2" charset="-122"/>
                <a:cs typeface="Arial Unicode MS" pitchFamily="34" charset="-122"/>
              </a:rPr>
              <a:t>int</a:t>
            </a:r>
            <a:r>
              <a:rPr lang="en-US" altLang="zh-CN" b="1" dirty="0">
                <a:ea typeface="宋体" pitchFamily="2" charset="-122"/>
                <a:cs typeface="Arial Unicode MS" pitchFamily="34" charset="-122"/>
              </a:rPr>
              <a:t> port) </a:t>
            </a:r>
            <a:r>
              <a:rPr lang="zh-CN" altLang="en-US" b="1" dirty="0">
                <a:ea typeface="宋体" pitchFamily="2" charset="-122"/>
                <a:cs typeface="Arial Unicode MS" pitchFamily="34" charset="-122"/>
              </a:rPr>
              <a:t>：</a:t>
            </a:r>
            <a:r>
              <a:rPr lang="zh-CN" altLang="en-US" dirty="0">
                <a:ea typeface="宋体" pitchFamily="2" charset="-122"/>
                <a:cs typeface="Arial Unicode MS" pitchFamily="34" charset="-122"/>
              </a:rPr>
              <a:t>创建一个服务器端套接字，并绑定到指定端口上。用于监听客户端的请求。</a:t>
            </a:r>
            <a:endParaRPr lang="en-US" altLang="zh-CN" dirty="0">
              <a:ea typeface="宋体" pitchFamily="2" charset="-122"/>
              <a:cs typeface="Arial Unicode MS" pitchFamily="34" charset="-122"/>
            </a:endParaRPr>
          </a:p>
          <a:p>
            <a:pPr lvl="1">
              <a:buClr>
                <a:srgbClr val="C00000"/>
              </a:buClr>
              <a:buFont typeface="Wingdings" pitchFamily="2" charset="2"/>
              <a:buChar char="Ø"/>
            </a:pPr>
            <a:r>
              <a:rPr lang="zh-CN" altLang="en-US" b="1" dirty="0">
                <a:ea typeface="宋体" pitchFamily="2" charset="-122"/>
                <a:cs typeface="Arial Unicode MS" pitchFamily="34" charset="-122"/>
              </a:rPr>
              <a:t>调用 </a:t>
            </a:r>
            <a:r>
              <a:rPr lang="en-US" altLang="zh-CN" b="1" dirty="0">
                <a:ea typeface="宋体" pitchFamily="2" charset="-122"/>
                <a:cs typeface="Arial Unicode MS" pitchFamily="34" charset="-122"/>
              </a:rPr>
              <a:t>accept()</a:t>
            </a:r>
            <a:r>
              <a:rPr lang="zh-CN" altLang="en-US" b="1" dirty="0">
                <a:ea typeface="宋体" pitchFamily="2" charset="-122"/>
                <a:cs typeface="Arial Unicode MS" pitchFamily="34" charset="-122"/>
              </a:rPr>
              <a:t>：</a:t>
            </a:r>
            <a:r>
              <a:rPr lang="zh-CN" altLang="en-US" dirty="0">
                <a:ea typeface="宋体" pitchFamily="2" charset="-122"/>
                <a:cs typeface="Arial Unicode MS" pitchFamily="34" charset="-122"/>
              </a:rPr>
              <a:t>监听连接请求，如果客户端请求连接，则接受连接，返回通信套接字对象。</a:t>
            </a:r>
          </a:p>
          <a:p>
            <a:pPr lvl="1">
              <a:buClr>
                <a:srgbClr val="C00000"/>
              </a:buClr>
              <a:buFont typeface="Wingdings" pitchFamily="2" charset="2"/>
              <a:buChar char="Ø"/>
            </a:pPr>
            <a:r>
              <a:rPr lang="zh-CN" altLang="en-US" b="1" dirty="0">
                <a:ea typeface="宋体" pitchFamily="2" charset="-122"/>
                <a:cs typeface="Arial Unicode MS" pitchFamily="34" charset="-122"/>
              </a:rPr>
              <a:t>调用 该</a:t>
            </a:r>
            <a:r>
              <a:rPr lang="en-US" altLang="zh-CN" b="1" dirty="0">
                <a:ea typeface="宋体" pitchFamily="2" charset="-122"/>
                <a:cs typeface="Arial Unicode MS" pitchFamily="34" charset="-122"/>
              </a:rPr>
              <a:t>Socket</a:t>
            </a:r>
            <a:r>
              <a:rPr lang="zh-CN" altLang="en-US" b="1" dirty="0">
                <a:ea typeface="宋体" pitchFamily="2" charset="-122"/>
                <a:cs typeface="Arial Unicode MS" pitchFamily="34" charset="-122"/>
              </a:rPr>
              <a:t>类对象的 </a:t>
            </a:r>
            <a:r>
              <a:rPr lang="en-US" altLang="zh-CN" b="1" dirty="0" err="1">
                <a:ea typeface="宋体" pitchFamily="2" charset="-122"/>
                <a:cs typeface="Arial Unicode MS" pitchFamily="34" charset="-122"/>
              </a:rPr>
              <a:t>getOutputStream</a:t>
            </a:r>
            <a:r>
              <a:rPr lang="en-US" altLang="zh-CN" b="1" dirty="0">
                <a:ea typeface="宋体" pitchFamily="2" charset="-122"/>
                <a:cs typeface="Arial Unicode MS" pitchFamily="34" charset="-122"/>
              </a:rPr>
              <a:t>() </a:t>
            </a:r>
            <a:r>
              <a:rPr lang="zh-CN" altLang="en-US" b="1" dirty="0">
                <a:ea typeface="宋体" pitchFamily="2" charset="-122"/>
                <a:cs typeface="Arial Unicode MS" pitchFamily="34" charset="-122"/>
              </a:rPr>
              <a:t>和 </a:t>
            </a:r>
            <a:r>
              <a:rPr lang="en-US" altLang="zh-CN" b="1" dirty="0" err="1">
                <a:ea typeface="宋体" pitchFamily="2" charset="-122"/>
                <a:cs typeface="Arial Unicode MS" pitchFamily="34" charset="-122"/>
              </a:rPr>
              <a:t>getInputStream</a:t>
            </a:r>
            <a:r>
              <a:rPr lang="en-US" altLang="zh-CN" b="1" dirty="0">
                <a:ea typeface="宋体" pitchFamily="2" charset="-122"/>
                <a:cs typeface="Arial Unicode MS" pitchFamily="34" charset="-122"/>
              </a:rPr>
              <a:t> ()</a:t>
            </a:r>
            <a:r>
              <a:rPr lang="zh-CN" altLang="en-US" b="1" dirty="0">
                <a:ea typeface="宋体" pitchFamily="2" charset="-122"/>
                <a:cs typeface="Arial Unicode MS" pitchFamily="34" charset="-122"/>
              </a:rPr>
              <a:t>：</a:t>
            </a:r>
            <a:r>
              <a:rPr lang="zh-CN" altLang="en-US" dirty="0">
                <a:ea typeface="宋体" pitchFamily="2" charset="-122"/>
                <a:cs typeface="Arial Unicode MS" pitchFamily="34" charset="-122"/>
              </a:rPr>
              <a:t>获取输出流和输入流，开始网络数据的发送和接收。</a:t>
            </a:r>
          </a:p>
          <a:p>
            <a:pPr lvl="1">
              <a:buClr>
                <a:srgbClr val="C00000"/>
              </a:buClr>
              <a:buFont typeface="Wingdings" pitchFamily="2" charset="2"/>
              <a:buChar char="Ø"/>
            </a:pPr>
            <a:r>
              <a:rPr lang="zh-CN" altLang="en-US" b="1" dirty="0">
                <a:ea typeface="宋体" pitchFamily="2" charset="-122"/>
                <a:cs typeface="Arial Unicode MS" pitchFamily="34" charset="-122"/>
              </a:rPr>
              <a:t>关闭</a:t>
            </a:r>
            <a:r>
              <a:rPr lang="en-US" altLang="zh-CN" b="1" dirty="0" err="1">
                <a:ea typeface="宋体" pitchFamily="2" charset="-122"/>
                <a:cs typeface="Arial Unicode MS" pitchFamily="34" charset="-122"/>
              </a:rPr>
              <a:t>ServerSocket</a:t>
            </a:r>
            <a:r>
              <a:rPr lang="zh-CN" altLang="en-US" b="1" dirty="0">
                <a:ea typeface="宋体" pitchFamily="2" charset="-122"/>
                <a:cs typeface="Arial Unicode MS" pitchFamily="34" charset="-122"/>
              </a:rPr>
              <a:t>和</a:t>
            </a:r>
            <a:r>
              <a:rPr lang="en-US" altLang="zh-CN" b="1" dirty="0">
                <a:ea typeface="宋体" pitchFamily="2" charset="-122"/>
                <a:cs typeface="Arial Unicode MS" pitchFamily="34" charset="-122"/>
              </a:rPr>
              <a:t>Socket</a:t>
            </a:r>
            <a:r>
              <a:rPr lang="zh-CN" altLang="en-US" b="1" dirty="0">
                <a:ea typeface="宋体" pitchFamily="2" charset="-122"/>
                <a:cs typeface="Arial Unicode MS" pitchFamily="34" charset="-122"/>
              </a:rPr>
              <a:t>对象：</a:t>
            </a:r>
            <a:r>
              <a:rPr lang="zh-CN" altLang="en-US" dirty="0">
                <a:ea typeface="宋体" pitchFamily="2" charset="-122"/>
                <a:cs typeface="Arial Unicode MS" pitchFamily="34" charset="-122"/>
              </a:rPr>
              <a:t>客户端访问结束，关闭通信套接字。</a:t>
            </a:r>
          </a:p>
        </p:txBody>
      </p:sp>
    </p:spTree>
    <p:extLst>
      <p:ext uri="{BB962C8B-B14F-4D97-AF65-F5344CB8AC3E}">
        <p14:creationId xmlns:p14="http://schemas.microsoft.com/office/powerpoint/2010/main" val="35279717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499992" y="239103"/>
            <a:ext cx="4388294" cy="523220"/>
          </a:xfrm>
        </p:spPr>
        <p:txBody>
          <a:bodyPr>
            <a:normAutofit fontScale="90000"/>
          </a:bodyPr>
          <a:lstStyle/>
          <a:p>
            <a:r>
              <a:rPr lang="zh-CN" altLang="en-US" b="1" dirty="0">
                <a:cs typeface="Arial Unicode MS" pitchFamily="34" charset="-122"/>
              </a:rPr>
              <a:t>服务器建立 </a:t>
            </a:r>
            <a:r>
              <a:rPr lang="en-US" altLang="zh-CN" b="1" dirty="0">
                <a:cs typeface="Arial Unicode MS" pitchFamily="34" charset="-122"/>
              </a:rPr>
              <a:t>ServerSocket </a:t>
            </a:r>
            <a:r>
              <a:rPr lang="zh-CN" altLang="en-US" b="1" dirty="0">
                <a:cs typeface="Arial Unicode MS" pitchFamily="34" charset="-122"/>
              </a:rPr>
              <a:t>对</a:t>
            </a:r>
          </a:p>
        </p:txBody>
      </p:sp>
      <p:sp>
        <p:nvSpPr>
          <p:cNvPr id="58371" name="Rectangle 3"/>
          <p:cNvSpPr>
            <a:spLocks noGrp="1" noChangeArrowheads="1"/>
          </p:cNvSpPr>
          <p:nvPr>
            <p:ph type="body" idx="4294967295"/>
          </p:nvPr>
        </p:nvSpPr>
        <p:spPr>
          <a:xfrm>
            <a:off x="395609" y="836712"/>
            <a:ext cx="8424863" cy="2952750"/>
          </a:xfrm>
        </p:spPr>
        <p:txBody>
          <a:bodyPr>
            <a:normAutofit/>
          </a:bodyPr>
          <a:lstStyle/>
          <a:p>
            <a:pPr>
              <a:buClr>
                <a:srgbClr val="C00000"/>
              </a:buClr>
              <a:buFont typeface="Wingdings" pitchFamily="2" charset="2"/>
              <a:buChar char="l"/>
            </a:pPr>
            <a:r>
              <a:rPr lang="en-US" altLang="zh-CN" sz="2400" dirty="0" err="1">
                <a:ea typeface="宋体" pitchFamily="2" charset="-122"/>
                <a:cs typeface="Arial Unicode MS" pitchFamily="34" charset="-122"/>
              </a:rPr>
              <a:t>ServerSocket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对象负责等待客户端请求建立套接字连接，类似邮局某个窗口中的业务员。也就是说，</a:t>
            </a:r>
            <a:r>
              <a:rPr lang="zh-CN" altLang="en-US" sz="2400" b="1" dirty="0">
                <a:solidFill>
                  <a:srgbClr val="0000FF"/>
                </a:solidFill>
                <a:ea typeface="宋体" pitchFamily="2" charset="-122"/>
                <a:cs typeface="Arial Unicode MS" pitchFamily="34" charset="-122"/>
              </a:rPr>
              <a:t>服务器必须事先建立一个等待客户请求建立套接字连接的</a:t>
            </a:r>
            <a:r>
              <a:rPr lang="en-US" altLang="zh-CN" sz="2400" b="1" dirty="0" err="1">
                <a:solidFill>
                  <a:srgbClr val="0000FF"/>
                </a:solidFill>
                <a:ea typeface="宋体" pitchFamily="2" charset="-122"/>
                <a:cs typeface="Arial Unicode MS" pitchFamily="34" charset="-122"/>
              </a:rPr>
              <a:t>ServerSocket</a:t>
            </a:r>
            <a:r>
              <a:rPr lang="zh-CN" altLang="en-US" sz="2400" b="1" dirty="0">
                <a:solidFill>
                  <a:srgbClr val="0000FF"/>
                </a:solidFill>
                <a:ea typeface="宋体" pitchFamily="2" charset="-122"/>
                <a:cs typeface="Arial Unicode MS" pitchFamily="34" charset="-122"/>
              </a:rPr>
              <a:t>对象。</a:t>
            </a:r>
            <a:endParaRPr lang="en-US" altLang="zh-CN" sz="2400" b="1" dirty="0">
              <a:solidFill>
                <a:srgbClr val="0000FF"/>
              </a:solidFill>
              <a:ea typeface="宋体" pitchFamily="2" charset="-122"/>
              <a:cs typeface="Arial Unicode MS" pitchFamily="34" charset="-122"/>
            </a:endParaRPr>
          </a:p>
          <a:p>
            <a:pPr>
              <a:buClr>
                <a:srgbClr val="C00000"/>
              </a:buClr>
              <a:buFont typeface="Wingdings" pitchFamily="2" charset="2"/>
              <a:buChar char="l"/>
            </a:pPr>
            <a:endParaRPr lang="en-US" altLang="zh-CN" sz="2400" b="1" dirty="0">
              <a:solidFill>
                <a:srgbClr val="0000FF"/>
              </a:solidFill>
              <a:ea typeface="宋体" pitchFamily="2" charset="-122"/>
              <a:cs typeface="Arial Unicode MS" pitchFamily="34" charset="-122"/>
            </a:endParaRPr>
          </a:p>
          <a:p>
            <a:pPr>
              <a:buClr>
                <a:srgbClr val="C00000"/>
              </a:buClr>
              <a:buFont typeface="Wingdings" pitchFamily="2" charset="2"/>
              <a:buChar char="l"/>
            </a:pPr>
            <a:r>
              <a:rPr lang="zh-CN" altLang="en-US" sz="2400" dirty="0">
                <a:ea typeface="宋体" pitchFamily="2" charset="-122"/>
                <a:cs typeface="Arial Unicode MS" pitchFamily="34" charset="-122"/>
              </a:rPr>
              <a:t>所谓“接收”客户的套接字请求，就是</a:t>
            </a:r>
            <a:r>
              <a:rPr lang="en-US" altLang="zh-CN" sz="2400" dirty="0">
                <a:ea typeface="宋体" pitchFamily="2" charset="-122"/>
                <a:cs typeface="Arial Unicode MS" pitchFamily="34" charset="-122"/>
              </a:rPr>
              <a:t>accept()</a:t>
            </a:r>
            <a:r>
              <a:rPr lang="zh-CN" altLang="en-US" sz="2400" dirty="0">
                <a:ea typeface="宋体" pitchFamily="2" charset="-122"/>
                <a:cs typeface="Arial Unicode MS" pitchFamily="34" charset="-122"/>
              </a:rPr>
              <a:t>方法会返回一个 </a:t>
            </a:r>
            <a:r>
              <a:rPr lang="en-US" altLang="zh-CN" sz="2400" dirty="0">
                <a:ea typeface="宋体" pitchFamily="2" charset="-122"/>
                <a:cs typeface="Arial Unicode MS" pitchFamily="34" charset="-122"/>
              </a:rPr>
              <a:t>Socket </a:t>
            </a:r>
            <a:r>
              <a:rPr lang="zh-CN" altLang="en-US" sz="2400" dirty="0">
                <a:ea typeface="宋体" pitchFamily="2" charset="-122"/>
                <a:cs typeface="Arial Unicode MS" pitchFamily="34" charset="-122"/>
              </a:rPr>
              <a:t>对象</a:t>
            </a:r>
          </a:p>
          <a:p>
            <a:pPr>
              <a:buClr>
                <a:srgbClr val="C00000"/>
              </a:buClr>
            </a:pPr>
            <a:endParaRPr lang="zh-CN" altLang="en-US" sz="2400" dirty="0">
              <a:ea typeface="宋体" pitchFamily="2" charset="-122"/>
              <a:cs typeface="Arial Unicode MS" pitchFamily="34" charset="-122"/>
            </a:endParaRPr>
          </a:p>
        </p:txBody>
      </p:sp>
      <p:sp>
        <p:nvSpPr>
          <p:cNvPr id="2" name="矩形 1"/>
          <p:cNvSpPr/>
          <p:nvPr/>
        </p:nvSpPr>
        <p:spPr>
          <a:xfrm>
            <a:off x="1043608" y="3519006"/>
            <a:ext cx="7056784" cy="2862322"/>
          </a:xfrm>
          <a:prstGeom prst="rect">
            <a:avLst/>
          </a:prstGeom>
        </p:spPr>
        <p:txBody>
          <a:bodyPr wrap="square">
            <a:spAutoFit/>
          </a:bodyPr>
          <a:lstStyle/>
          <a:p>
            <a:pPr marL="0" lvl="1"/>
            <a:r>
              <a:rPr lang="zh-CN" altLang="zh-CN" sz="2000" b="1" dirty="0">
                <a:solidFill>
                  <a:srgbClr val="C00000"/>
                </a:solidFill>
              </a:rPr>
              <a:t>ServerSocket ss = new ServerSocket(9999);</a:t>
            </a:r>
          </a:p>
          <a:p>
            <a:pPr marL="0" lvl="1"/>
            <a:r>
              <a:rPr lang="zh-CN" altLang="zh-CN" sz="2000" b="1" dirty="0">
                <a:solidFill>
                  <a:srgbClr val="C00000"/>
                </a:solidFill>
              </a:rPr>
              <a:t>Socket s = ss.accept ();</a:t>
            </a:r>
          </a:p>
          <a:p>
            <a:pPr marL="0" lvl="1"/>
            <a:r>
              <a:rPr lang="zh-CN" altLang="zh-CN" sz="2000" b="1" dirty="0">
                <a:solidFill>
                  <a:srgbClr val="C00000"/>
                </a:solidFill>
              </a:rPr>
              <a:t>InputStream in = s.getInputStream();</a:t>
            </a:r>
          </a:p>
          <a:p>
            <a:pPr marL="0" lvl="1"/>
            <a:r>
              <a:rPr lang="zh-CN" altLang="zh-CN" sz="2000" b="1" dirty="0">
                <a:solidFill>
                  <a:srgbClr val="C00000"/>
                </a:solidFill>
              </a:rPr>
              <a:t>byte[] buf = new byte[1024];</a:t>
            </a:r>
          </a:p>
          <a:p>
            <a:pPr marL="0" lvl="1"/>
            <a:r>
              <a:rPr lang="zh-CN" altLang="zh-CN" sz="2000" b="1" dirty="0">
                <a:solidFill>
                  <a:srgbClr val="C00000"/>
                </a:solidFill>
              </a:rPr>
              <a:t>int num = in.read(buf);</a:t>
            </a:r>
          </a:p>
          <a:p>
            <a:pPr marL="0" lvl="1"/>
            <a:r>
              <a:rPr lang="zh-CN" altLang="zh-CN" sz="2000" b="1" dirty="0">
                <a:solidFill>
                  <a:srgbClr val="C00000"/>
                </a:solidFill>
              </a:rPr>
              <a:t>String str = new String(buf,0,num);</a:t>
            </a:r>
          </a:p>
          <a:p>
            <a:pPr marL="0" lvl="1"/>
            <a:r>
              <a:rPr lang="zh-CN" altLang="zh-CN" sz="2000" b="1" dirty="0">
                <a:solidFill>
                  <a:srgbClr val="C00000"/>
                </a:solidFill>
              </a:rPr>
              <a:t>System.out.println(s.getInetAddress().toString()+”:”+str);</a:t>
            </a:r>
          </a:p>
          <a:p>
            <a:pPr marL="0" lvl="1"/>
            <a:r>
              <a:rPr lang="zh-CN" altLang="zh-CN" sz="2000" b="1" dirty="0">
                <a:solidFill>
                  <a:srgbClr val="C00000"/>
                </a:solidFill>
              </a:rPr>
              <a:t>s.close();</a:t>
            </a:r>
          </a:p>
          <a:p>
            <a:pPr marL="0" lvl="1"/>
            <a:r>
              <a:rPr lang="zh-CN" altLang="zh-CN" sz="2000" b="1" dirty="0">
                <a:solidFill>
                  <a:srgbClr val="C00000"/>
                </a:solidFill>
              </a:rPr>
              <a:t>ss.close();</a:t>
            </a:r>
          </a:p>
        </p:txBody>
      </p:sp>
    </p:spTree>
    <p:extLst>
      <p:ext uri="{BB962C8B-B14F-4D97-AF65-F5344CB8AC3E}">
        <p14:creationId xmlns:p14="http://schemas.microsoft.com/office/powerpoint/2010/main" val="254766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2955" y="1105750"/>
            <a:ext cx="8496944" cy="3259354"/>
          </a:xfrm>
          <a:prstGeom prst="rect">
            <a:avLst/>
          </a:prstGeom>
          <a:noFill/>
        </p:spPr>
        <p:txBody>
          <a:bodyPr wrap="square" rtlCol="0">
            <a:spAutoFit/>
          </a:bodyPr>
          <a:lstStyle/>
          <a:p>
            <a:pPr>
              <a:lnSpc>
                <a:spcPct val="110000"/>
              </a:lnSpc>
              <a:buClr>
                <a:srgbClr val="C00000"/>
              </a:buClr>
              <a:buFont typeface="Wingdings" pitchFamily="2" charset="2"/>
              <a:buChar char="l"/>
            </a:pPr>
            <a:r>
              <a:rPr lang="zh-CN" altLang="en-US" sz="2800" b="1" dirty="0">
                <a:ea typeface="宋体" pitchFamily="2" charset="-122"/>
                <a:cs typeface="Arial Unicode MS" pitchFamily="34" charset="-122"/>
              </a:rPr>
              <a:t>如何实现网络中的主机互相通信：</a:t>
            </a:r>
            <a:endParaRPr lang="en-US" altLang="zh-CN" sz="2800" b="1" dirty="0">
              <a:ea typeface="宋体" pitchFamily="2" charset="-122"/>
              <a:cs typeface="Arial Unicode MS" pitchFamily="34" charset="-122"/>
            </a:endParaRPr>
          </a:p>
          <a:p>
            <a:pPr lvl="1">
              <a:lnSpc>
                <a:spcPct val="110000"/>
              </a:lnSpc>
              <a:spcBef>
                <a:spcPts val="1800"/>
              </a:spcBef>
              <a:buFont typeface="Wingdings" pitchFamily="2" charset="2"/>
              <a:buChar char="Ø"/>
            </a:pPr>
            <a:r>
              <a:rPr lang="zh-CN" altLang="en-US" sz="2400" b="1" dirty="0">
                <a:solidFill>
                  <a:srgbClr val="FF0000"/>
                </a:solidFill>
                <a:ea typeface="宋体" pitchFamily="2" charset="-122"/>
                <a:cs typeface="Arial Unicode MS" pitchFamily="34" charset="-122"/>
              </a:rPr>
              <a:t>通信双方地址</a:t>
            </a:r>
            <a:r>
              <a:rPr lang="zh-CN" altLang="en-US" sz="2400" dirty="0">
                <a:ea typeface="宋体" pitchFamily="2" charset="-122"/>
                <a:cs typeface="Arial Unicode MS" pitchFamily="34" charset="-122"/>
              </a:rPr>
              <a:t> </a:t>
            </a:r>
            <a:endParaRPr lang="en-US" altLang="zh-CN" sz="2400" dirty="0">
              <a:ea typeface="宋体" pitchFamily="2" charset="-122"/>
              <a:cs typeface="Arial Unicode MS" pitchFamily="34" charset="-122"/>
            </a:endParaRPr>
          </a:p>
          <a:p>
            <a:pPr lvl="1">
              <a:lnSpc>
                <a:spcPct val="110000"/>
              </a:lnSpc>
              <a:spcBef>
                <a:spcPts val="1200"/>
              </a:spcBef>
              <a:buFont typeface="Wingdings" pitchFamily="2" charset="2"/>
              <a:buChar char="Ø"/>
            </a:pPr>
            <a:r>
              <a:rPr lang="zh-CN" altLang="en-US" sz="2400" b="1" dirty="0">
                <a:solidFill>
                  <a:srgbClr val="FF0000"/>
                </a:solidFill>
                <a:ea typeface="宋体" pitchFamily="2" charset="-122"/>
                <a:cs typeface="Arial Unicode MS" pitchFamily="34" charset="-122"/>
              </a:rPr>
              <a:t>一定的规则</a:t>
            </a:r>
            <a:r>
              <a:rPr lang="zh-CN" altLang="en-US" sz="2400" dirty="0">
                <a:ea typeface="宋体" pitchFamily="2" charset="-122"/>
                <a:cs typeface="Arial Unicode MS" pitchFamily="34" charset="-122"/>
              </a:rPr>
              <a:t>（有两套参考模型）</a:t>
            </a:r>
            <a:endParaRPr lang="en-US" altLang="zh-CN" sz="2400" dirty="0">
              <a:ea typeface="宋体" pitchFamily="2" charset="-122"/>
              <a:cs typeface="Arial Unicode MS" pitchFamily="34" charset="-122"/>
            </a:endParaRPr>
          </a:p>
          <a:p>
            <a:pPr marL="1257300" lvl="2" indent="-342900">
              <a:lnSpc>
                <a:spcPct val="110000"/>
              </a:lnSpc>
              <a:buFont typeface="Wingdings" pitchFamily="2" charset="2"/>
              <a:buChar char="ü"/>
            </a:pPr>
            <a:r>
              <a:rPr lang="en-US" altLang="zh-CN" sz="2400" dirty="0">
                <a:solidFill>
                  <a:srgbClr val="0000FF"/>
                </a:solidFill>
                <a:ea typeface="宋体" pitchFamily="2" charset="-122"/>
                <a:cs typeface="Arial Unicode MS" pitchFamily="34" charset="-122"/>
              </a:rPr>
              <a:t>OSI</a:t>
            </a:r>
            <a:r>
              <a:rPr lang="zh-CN" altLang="en-US" sz="2400" dirty="0">
                <a:solidFill>
                  <a:srgbClr val="0000FF"/>
                </a:solidFill>
                <a:ea typeface="宋体" pitchFamily="2" charset="-122"/>
                <a:cs typeface="Arial Unicode MS" pitchFamily="34" charset="-122"/>
              </a:rPr>
              <a:t>参考模型</a:t>
            </a:r>
            <a:r>
              <a:rPr lang="zh-CN" altLang="en-US" sz="2400" dirty="0">
                <a:ea typeface="宋体" pitchFamily="2" charset="-122"/>
                <a:cs typeface="Arial Unicode MS" pitchFamily="34" charset="-122"/>
              </a:rPr>
              <a:t>：模型过于理想化，未能在因特网上进行广泛推广</a:t>
            </a:r>
            <a:endParaRPr lang="en-US" altLang="zh-CN" sz="2400" dirty="0">
              <a:ea typeface="宋体" pitchFamily="2" charset="-122"/>
              <a:cs typeface="Arial Unicode MS" pitchFamily="34" charset="-122"/>
            </a:endParaRPr>
          </a:p>
          <a:p>
            <a:pPr marL="1257300" lvl="2" indent="-342900">
              <a:lnSpc>
                <a:spcPct val="110000"/>
              </a:lnSpc>
              <a:buFont typeface="Wingdings" pitchFamily="2" charset="2"/>
              <a:buChar char="ü"/>
            </a:pPr>
            <a:r>
              <a:rPr lang="en-US" altLang="zh-CN" sz="2400" dirty="0">
                <a:solidFill>
                  <a:srgbClr val="0000FF"/>
                </a:solidFill>
                <a:ea typeface="宋体" pitchFamily="2" charset="-122"/>
                <a:cs typeface="Arial Unicode MS" pitchFamily="34" charset="-122"/>
              </a:rPr>
              <a:t>TCP/IP</a:t>
            </a:r>
            <a:r>
              <a:rPr lang="zh-CN" altLang="en-US" sz="2400" dirty="0">
                <a:solidFill>
                  <a:srgbClr val="0000FF"/>
                </a:solidFill>
                <a:ea typeface="宋体" pitchFamily="2" charset="-122"/>
                <a:cs typeface="Arial Unicode MS" pitchFamily="34" charset="-122"/>
              </a:rPr>
              <a:t>参考模型</a:t>
            </a:r>
            <a:r>
              <a:rPr lang="en-US" altLang="zh-CN" sz="2400" dirty="0">
                <a:solidFill>
                  <a:srgbClr val="0000FF"/>
                </a:solidFill>
                <a:ea typeface="宋体" pitchFamily="2" charset="-122"/>
                <a:cs typeface="Arial Unicode MS" pitchFamily="34" charset="-122"/>
              </a:rPr>
              <a:t>(</a:t>
            </a:r>
            <a:r>
              <a:rPr lang="zh-CN" altLang="en-US" sz="2400" dirty="0">
                <a:solidFill>
                  <a:srgbClr val="0000FF"/>
                </a:solidFill>
                <a:ea typeface="宋体" pitchFamily="2" charset="-122"/>
                <a:cs typeface="Arial Unicode MS" pitchFamily="34" charset="-122"/>
              </a:rPr>
              <a:t>或</a:t>
            </a:r>
            <a:r>
              <a:rPr lang="en-US" altLang="zh-CN" sz="2400" dirty="0">
                <a:solidFill>
                  <a:srgbClr val="0000FF"/>
                </a:solidFill>
                <a:ea typeface="宋体" pitchFamily="2" charset="-122"/>
                <a:cs typeface="Arial Unicode MS" pitchFamily="34" charset="-122"/>
              </a:rPr>
              <a:t>TCP/IP</a:t>
            </a:r>
            <a:r>
              <a:rPr lang="zh-CN" altLang="en-US" sz="2400" dirty="0">
                <a:solidFill>
                  <a:srgbClr val="0000FF"/>
                </a:solidFill>
                <a:ea typeface="宋体" pitchFamily="2" charset="-122"/>
                <a:cs typeface="Arial Unicode MS" pitchFamily="34" charset="-122"/>
              </a:rPr>
              <a:t>协议</a:t>
            </a:r>
            <a:r>
              <a:rPr lang="en-US" altLang="zh-CN" sz="2400" dirty="0">
                <a:solidFill>
                  <a:srgbClr val="0000FF"/>
                </a:solidFill>
                <a:ea typeface="宋体" pitchFamily="2" charset="-122"/>
                <a:cs typeface="Arial Unicode MS" pitchFamily="34" charset="-122"/>
              </a:rPr>
              <a:t>)</a:t>
            </a:r>
            <a:r>
              <a:rPr lang="zh-CN" altLang="en-US" sz="2400" dirty="0">
                <a:ea typeface="宋体" pitchFamily="2" charset="-122"/>
                <a:cs typeface="Arial Unicode MS" pitchFamily="34" charset="-122"/>
              </a:rPr>
              <a:t>：事实上的国际标准。</a:t>
            </a:r>
          </a:p>
          <a:p>
            <a:endParaRPr lang="zh-CN" altLang="en-US" dirty="0"/>
          </a:p>
        </p:txBody>
      </p:sp>
      <p:sp>
        <p:nvSpPr>
          <p:cNvPr id="5" name="Rectangle 2"/>
          <p:cNvSpPr>
            <a:spLocks noGrp="1" noChangeArrowheads="1"/>
          </p:cNvSpPr>
          <p:nvPr>
            <p:ph type="title"/>
          </p:nvPr>
        </p:nvSpPr>
        <p:spPr/>
        <p:txBody>
          <a:bodyPr>
            <a:normAutofit/>
          </a:bodyPr>
          <a:lstStyle/>
          <a:p>
            <a:r>
              <a:rPr lang="zh-CN" altLang="en-US" dirty="0"/>
              <a:t>网络基础 </a:t>
            </a:r>
          </a:p>
        </p:txBody>
      </p:sp>
    </p:spTree>
    <p:extLst>
      <p:ext uri="{BB962C8B-B14F-4D97-AF65-F5344CB8AC3E}">
        <p14:creationId xmlns:p14="http://schemas.microsoft.com/office/powerpoint/2010/main" val="2435055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44208" y="239103"/>
            <a:ext cx="2444078" cy="523220"/>
          </a:xfrm>
        </p:spPr>
        <p:txBody>
          <a:bodyPr>
            <a:noAutofit/>
          </a:bodyPr>
          <a:lstStyle/>
          <a:p>
            <a:r>
              <a:rPr lang="zh-CN" altLang="en-US" dirty="0"/>
              <a:t>示例一客户端</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762323"/>
            <a:ext cx="8304212" cy="56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5102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2200" y="239103"/>
            <a:ext cx="2516086" cy="523220"/>
          </a:xfrm>
        </p:spPr>
        <p:txBody>
          <a:bodyPr>
            <a:normAutofit/>
          </a:bodyPr>
          <a:lstStyle/>
          <a:p>
            <a:r>
              <a:rPr lang="zh-CN" altLang="en-US" dirty="0"/>
              <a:t>示例一服务端</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64704"/>
            <a:ext cx="8712968" cy="590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242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示例二客户端</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908720"/>
            <a:ext cx="8352928" cy="576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609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示例二服务端</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908720"/>
            <a:ext cx="7128792"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4892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104" y="239103"/>
            <a:ext cx="3380182" cy="523220"/>
          </a:xfrm>
        </p:spPr>
        <p:txBody>
          <a:bodyPr>
            <a:normAutofit fontScale="90000"/>
          </a:bodyPr>
          <a:lstStyle/>
          <a:p>
            <a:r>
              <a:rPr lang="zh-CN" altLang="en-US" dirty="0"/>
              <a:t>示例三（交互）客户端</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836712"/>
            <a:ext cx="8300246" cy="554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5384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0072" y="239103"/>
            <a:ext cx="3668214" cy="523220"/>
          </a:xfrm>
        </p:spPr>
        <p:txBody>
          <a:bodyPr>
            <a:normAutofit fontScale="90000"/>
          </a:bodyPr>
          <a:lstStyle/>
          <a:p>
            <a:r>
              <a:rPr lang="zh-CN" altLang="en-US" dirty="0"/>
              <a:t>示例三（交互）服务端</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836712"/>
            <a:ext cx="8136904"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77449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0" y="239103"/>
            <a:ext cx="1435966" cy="523220"/>
          </a:xfrm>
        </p:spPr>
        <p:txBody>
          <a:bodyPr>
            <a:normAutofit/>
          </a:bodyPr>
          <a:lstStyle/>
          <a:p>
            <a:r>
              <a:rPr lang="zh-CN" altLang="en-US" b="1" dirty="0"/>
              <a:t>例题</a:t>
            </a:r>
          </a:p>
        </p:txBody>
      </p:sp>
      <p:sp>
        <p:nvSpPr>
          <p:cNvPr id="3" name="内容占位符 2"/>
          <p:cNvSpPr>
            <a:spLocks noGrp="1"/>
          </p:cNvSpPr>
          <p:nvPr>
            <p:ph idx="4294967295"/>
          </p:nvPr>
        </p:nvSpPr>
        <p:spPr>
          <a:xfrm>
            <a:off x="446856" y="980728"/>
            <a:ext cx="8229600" cy="4525962"/>
          </a:xfrm>
        </p:spPr>
        <p:txBody>
          <a:bodyPr/>
          <a:lstStyle/>
          <a:p>
            <a:pPr marL="0" indent="0">
              <a:buNone/>
            </a:pPr>
            <a:r>
              <a:rPr lang="en-US" altLang="zh-CN" b="1" dirty="0">
                <a:solidFill>
                  <a:srgbClr val="C00000"/>
                </a:solidFill>
                <a:latin typeface="宋体" pitchFamily="2" charset="-122"/>
                <a:ea typeface="宋体" pitchFamily="2" charset="-122"/>
              </a:rPr>
              <a:t>1.</a:t>
            </a:r>
            <a:r>
              <a:rPr lang="zh-CN" altLang="en-US" dirty="0">
                <a:latin typeface="宋体" pitchFamily="2" charset="-122"/>
                <a:ea typeface="宋体" pitchFamily="2" charset="-122"/>
              </a:rPr>
              <a:t>客户端发送内容给服务端，服务端将内容打印到控制台上。</a:t>
            </a:r>
            <a:endParaRPr lang="en-US" altLang="zh-CN" dirty="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b="1" dirty="0">
                <a:solidFill>
                  <a:srgbClr val="C00000"/>
                </a:solidFill>
                <a:latin typeface="宋体" pitchFamily="2" charset="-122"/>
                <a:ea typeface="宋体" pitchFamily="2" charset="-122"/>
              </a:rPr>
              <a:t>2.</a:t>
            </a:r>
            <a:r>
              <a:rPr lang="zh-CN" altLang="en-US" dirty="0">
                <a:latin typeface="宋体" pitchFamily="2" charset="-122"/>
                <a:ea typeface="宋体" pitchFamily="2" charset="-122"/>
              </a:rPr>
              <a:t>客户端发送内容给服务端，服务端给予反馈。</a:t>
            </a:r>
            <a:endParaRPr lang="en-US" altLang="zh-CN" dirty="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b="1" dirty="0">
                <a:solidFill>
                  <a:srgbClr val="C00000"/>
                </a:solidFill>
                <a:latin typeface="宋体" pitchFamily="2" charset="-122"/>
                <a:ea typeface="宋体" pitchFamily="2" charset="-122"/>
              </a:rPr>
              <a:t>3.</a:t>
            </a:r>
            <a:r>
              <a:rPr lang="zh-CN" altLang="en-US" dirty="0">
                <a:latin typeface="宋体" pitchFamily="2" charset="-122"/>
                <a:ea typeface="宋体" pitchFamily="2" charset="-122"/>
              </a:rPr>
              <a:t>从客户端发送文件给服务端，服务端保存到本地。并返回“发送成功”给客户端。并关闭相应的连接。</a:t>
            </a:r>
          </a:p>
        </p:txBody>
      </p:sp>
    </p:spTree>
    <p:extLst>
      <p:ext uri="{BB962C8B-B14F-4D97-AF65-F5344CB8AC3E}">
        <p14:creationId xmlns:p14="http://schemas.microsoft.com/office/powerpoint/2010/main" val="29861840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6376" y="239103"/>
            <a:ext cx="931910" cy="523220"/>
          </a:xfrm>
        </p:spPr>
        <p:txBody>
          <a:bodyPr>
            <a:normAutofit/>
          </a:bodyPr>
          <a:lstStyle/>
          <a:p>
            <a:r>
              <a:rPr lang="zh-CN" altLang="en-US" b="1" dirty="0">
                <a:cs typeface="Arial Unicode MS" pitchFamily="34" charset="-122"/>
              </a:rPr>
              <a:t>练习</a:t>
            </a:r>
          </a:p>
        </p:txBody>
      </p:sp>
      <p:sp>
        <p:nvSpPr>
          <p:cNvPr id="3" name="内容占位符 2"/>
          <p:cNvSpPr>
            <a:spLocks noGrp="1"/>
          </p:cNvSpPr>
          <p:nvPr>
            <p:ph idx="4294967295"/>
          </p:nvPr>
        </p:nvSpPr>
        <p:spPr>
          <a:xfrm>
            <a:off x="467544" y="1124744"/>
            <a:ext cx="8136904" cy="3095625"/>
          </a:xfrm>
        </p:spPr>
        <p:txBody>
          <a:bodyPr>
            <a:normAutofit/>
          </a:bodyPr>
          <a:lstStyle/>
          <a:p>
            <a:pPr marL="0" indent="0">
              <a:buNone/>
            </a:pPr>
            <a:r>
              <a:rPr lang="en-US" altLang="zh-CN" b="1" dirty="0">
                <a:solidFill>
                  <a:srgbClr val="C00000"/>
                </a:solidFill>
                <a:ea typeface="宋体" pitchFamily="2" charset="-122"/>
                <a:cs typeface="Arial Unicode MS" pitchFamily="34" charset="-122"/>
              </a:rPr>
              <a:t>1.</a:t>
            </a:r>
            <a:r>
              <a:rPr lang="zh-CN" altLang="en-US" dirty="0">
                <a:ea typeface="宋体" pitchFamily="2" charset="-122"/>
                <a:cs typeface="Arial Unicode MS" pitchFamily="34" charset="-122"/>
              </a:rPr>
              <a:t>服务端读取图片并发送给客户端，客户端保存图片到本地</a:t>
            </a:r>
            <a:endParaRPr lang="en-US" altLang="zh-CN" dirty="0">
              <a:ea typeface="宋体" pitchFamily="2" charset="-122"/>
              <a:cs typeface="Arial Unicode MS" pitchFamily="34" charset="-122"/>
            </a:endParaRPr>
          </a:p>
          <a:p>
            <a:pPr marL="0" indent="0">
              <a:buNone/>
            </a:pPr>
            <a:endParaRPr lang="en-US" altLang="zh-CN" dirty="0">
              <a:ea typeface="宋体" pitchFamily="2" charset="-122"/>
              <a:cs typeface="Arial Unicode MS" pitchFamily="34" charset="-122"/>
            </a:endParaRPr>
          </a:p>
          <a:p>
            <a:pPr marL="0" indent="0">
              <a:buNone/>
            </a:pPr>
            <a:r>
              <a:rPr lang="en-US" altLang="zh-CN" b="1" dirty="0">
                <a:solidFill>
                  <a:srgbClr val="C00000"/>
                </a:solidFill>
                <a:ea typeface="宋体" pitchFamily="2" charset="-122"/>
                <a:cs typeface="Arial Unicode MS" pitchFamily="34" charset="-122"/>
              </a:rPr>
              <a:t>2.</a:t>
            </a:r>
            <a:r>
              <a:rPr lang="zh-CN" altLang="en-US" dirty="0">
                <a:ea typeface="宋体" pitchFamily="2" charset="-122"/>
                <a:cs typeface="Arial Unicode MS" pitchFamily="34" charset="-122"/>
              </a:rPr>
              <a:t>客户端给服务端发送文本，服务端会将文本转成大写在返回给客户端。</a:t>
            </a:r>
            <a:endParaRPr lang="en-US" altLang="zh-CN" dirty="0">
              <a:ea typeface="宋体" pitchFamily="2" charset="-122"/>
              <a:cs typeface="Arial Unicode MS" pitchFamily="34" charset="-122"/>
            </a:endParaRPr>
          </a:p>
        </p:txBody>
      </p:sp>
    </p:spTree>
    <p:extLst>
      <p:ext uri="{BB962C8B-B14F-4D97-AF65-F5344CB8AC3E}">
        <p14:creationId xmlns:p14="http://schemas.microsoft.com/office/powerpoint/2010/main" val="12243000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3968" y="239103"/>
            <a:ext cx="4604318" cy="523220"/>
          </a:xfrm>
        </p:spPr>
        <p:txBody>
          <a:bodyPr>
            <a:noAutofit/>
          </a:bodyPr>
          <a:lstStyle/>
          <a:p>
            <a:r>
              <a:rPr lang="zh-CN" altLang="en-US" dirty="0"/>
              <a:t>一直连接并发送信息客户端</a:t>
            </a:r>
          </a:p>
        </p:txBody>
      </p:sp>
      <p:sp>
        <p:nvSpPr>
          <p:cNvPr id="3" name="矩形 2"/>
          <p:cNvSpPr/>
          <p:nvPr/>
        </p:nvSpPr>
        <p:spPr>
          <a:xfrm>
            <a:off x="179512" y="764704"/>
            <a:ext cx="8640960" cy="5632311"/>
          </a:xfrm>
          <a:prstGeom prst="rect">
            <a:avLst/>
          </a:prstGeom>
        </p:spPr>
        <p:txBody>
          <a:bodyPr wrap="square">
            <a:spAutoFit/>
          </a:bodyPr>
          <a:lstStyle/>
          <a:p>
            <a:r>
              <a:rPr lang="en-US" altLang="zh-CN" sz="1400" dirty="0">
                <a:solidFill>
                  <a:srgbClr val="3F7F5F"/>
                </a:solidFill>
                <a:latin typeface="Consolas" panose="020B0609020204030204" pitchFamily="49" charset="0"/>
              </a:rPr>
              <a:t>// 1 </a:t>
            </a:r>
            <a:r>
              <a:rPr lang="zh-CN" altLang="en-US" sz="1400" dirty="0">
                <a:solidFill>
                  <a:srgbClr val="3F7F5F"/>
                </a:solidFill>
                <a:latin typeface="Consolas" panose="020B0609020204030204" pitchFamily="49" charset="0"/>
              </a:rPr>
              <a:t>实例化客户端并连接服务端</a:t>
            </a:r>
          </a:p>
          <a:p>
            <a:r>
              <a:rPr lang="en-US" altLang="zh-CN" sz="1200" dirty="0">
                <a:solidFill>
                  <a:srgbClr val="000000"/>
                </a:solidFill>
                <a:latin typeface="Consolas" panose="020B0609020204030204" pitchFamily="49" charset="0"/>
              </a:rPr>
              <a:t>Socket </a:t>
            </a:r>
            <a:r>
              <a:rPr lang="en-US" altLang="zh-CN" sz="1200" dirty="0">
                <a:solidFill>
                  <a:srgbClr val="6A3E3E"/>
                </a:solidFill>
                <a:latin typeface="Consolas" panose="020B0609020204030204" pitchFamily="49" charset="0"/>
              </a:rPr>
              <a:t>client</a:t>
            </a:r>
            <a:r>
              <a:rPr lang="en-US" altLang="zh-CN" sz="1200" dirty="0">
                <a:solidFill>
                  <a:srgbClr val="000000"/>
                </a:solidFill>
                <a:latin typeface="Consolas" panose="020B0609020204030204" pitchFamily="49" charset="0"/>
              </a:rPr>
              <a:t> = </a:t>
            </a:r>
            <a:r>
              <a:rPr lang="en-US" altLang="zh-CN" sz="1200" b="1" dirty="0">
                <a:solidFill>
                  <a:srgbClr val="7F0055"/>
                </a:solidFill>
                <a:latin typeface="Consolas" panose="020B0609020204030204" pitchFamily="49" charset="0"/>
              </a:rPr>
              <a:t>null</a:t>
            </a:r>
            <a:r>
              <a:rPr lang="en-US" altLang="zh-CN" sz="1200" b="1" dirty="0">
                <a:solidFill>
                  <a:srgbClr val="000000"/>
                </a:solidFill>
                <a:latin typeface="Consolas" panose="020B0609020204030204" pitchFamily="49" charset="0"/>
              </a:rPr>
              <a:t>;</a:t>
            </a:r>
          </a:p>
          <a:p>
            <a:r>
              <a:rPr lang="en-US" altLang="zh-CN" sz="1200" b="1" dirty="0">
                <a:solidFill>
                  <a:srgbClr val="7F0055"/>
                </a:solidFill>
                <a:latin typeface="Consolas" panose="020B0609020204030204" pitchFamily="49" charset="0"/>
              </a:rPr>
              <a:t>try</a:t>
            </a:r>
            <a:r>
              <a:rPr lang="en-US" altLang="zh-CN" sz="1200" b="1" dirty="0">
                <a:solidFill>
                  <a:srgbClr val="000000"/>
                </a:solidFill>
                <a:latin typeface="Consolas" panose="020B0609020204030204" pitchFamily="49" charset="0"/>
              </a:rPr>
              <a:t> {</a:t>
            </a:r>
          </a:p>
          <a:p>
            <a:pPr lvl="1"/>
            <a:r>
              <a:rPr lang="en-US" altLang="zh-CN" sz="1200" dirty="0">
                <a:solidFill>
                  <a:srgbClr val="6A3E3E"/>
                </a:solidFill>
                <a:latin typeface="Consolas" panose="020B0609020204030204" pitchFamily="49" charset="0"/>
              </a:rPr>
              <a:t>client</a:t>
            </a:r>
            <a:r>
              <a:rPr lang="en-US" altLang="zh-CN" sz="1200" dirty="0">
                <a:solidFill>
                  <a:srgbClr val="000000"/>
                </a:solidFill>
                <a:latin typeface="Consolas" panose="020B0609020204030204" pitchFamily="49" charset="0"/>
              </a:rPr>
              <a:t> = </a:t>
            </a:r>
            <a:r>
              <a:rPr lang="en-US" altLang="zh-CN" sz="1200" b="1" dirty="0">
                <a:solidFill>
                  <a:srgbClr val="7F0055"/>
                </a:solidFill>
                <a:latin typeface="Consolas" panose="020B0609020204030204" pitchFamily="49" charset="0"/>
              </a:rPr>
              <a:t>new</a:t>
            </a:r>
            <a:r>
              <a:rPr lang="en-US" altLang="zh-CN" sz="1200" b="1" dirty="0">
                <a:solidFill>
                  <a:srgbClr val="000000"/>
                </a:solidFill>
                <a:latin typeface="Consolas" panose="020B0609020204030204" pitchFamily="49" charset="0"/>
              </a:rPr>
              <a:t> Socket(</a:t>
            </a:r>
            <a:r>
              <a:rPr lang="en-US" altLang="zh-CN" sz="1200" b="1" dirty="0">
                <a:solidFill>
                  <a:srgbClr val="2A00FF"/>
                </a:solidFill>
                <a:latin typeface="Consolas" panose="020B0609020204030204" pitchFamily="49" charset="0"/>
              </a:rPr>
              <a:t>"127.0.0.1"</a:t>
            </a:r>
            <a:r>
              <a:rPr lang="en-US" altLang="zh-CN" sz="1200" b="1" dirty="0">
                <a:solidFill>
                  <a:srgbClr val="000000"/>
                </a:solidFill>
                <a:latin typeface="Consolas" panose="020B0609020204030204" pitchFamily="49" charset="0"/>
              </a:rPr>
              <a:t>, 1245);</a:t>
            </a:r>
          </a:p>
          <a:p>
            <a:pPr lvl="1"/>
            <a:r>
              <a:rPr lang="en-US" altLang="zh-CN" sz="1200" dirty="0" err="1">
                <a:solidFill>
                  <a:srgbClr val="000000"/>
                </a:solidFill>
                <a:latin typeface="Consolas" panose="020B0609020204030204" pitchFamily="49" charset="0"/>
              </a:rPr>
              <a:t>System.</a:t>
            </a:r>
            <a:r>
              <a:rPr lang="en-US" altLang="zh-CN" sz="1200" b="1" i="1" dirty="0" err="1">
                <a:solidFill>
                  <a:srgbClr val="0000C0"/>
                </a:solidFill>
                <a:latin typeface="Consolas" panose="020B0609020204030204" pitchFamily="49" charset="0"/>
              </a:rPr>
              <a:t>out</a:t>
            </a:r>
            <a:r>
              <a:rPr lang="en-US" altLang="zh-CN" sz="1200" b="1" i="1" dirty="0" err="1">
                <a:solidFill>
                  <a:srgbClr val="000000"/>
                </a:solidFill>
                <a:latin typeface="Consolas" panose="020B0609020204030204" pitchFamily="49" charset="0"/>
              </a:rPr>
              <a:t>.println</a:t>
            </a:r>
            <a:r>
              <a:rPr lang="en-US" altLang="zh-CN" sz="1200" b="1" i="1" dirty="0">
                <a:solidFill>
                  <a:srgbClr val="000000"/>
                </a:solidFill>
                <a:latin typeface="Consolas" panose="020B0609020204030204" pitchFamily="49" charset="0"/>
              </a:rPr>
              <a:t>(</a:t>
            </a:r>
            <a:r>
              <a:rPr lang="en-US" altLang="zh-CN" sz="1200" b="1" i="1" dirty="0">
                <a:solidFill>
                  <a:srgbClr val="2A00FF"/>
                </a:solidFill>
                <a:latin typeface="Consolas" panose="020B0609020204030204" pitchFamily="49" charset="0"/>
              </a:rPr>
              <a:t>"</a:t>
            </a:r>
            <a:r>
              <a:rPr lang="zh-CN" altLang="en-US" sz="1200" b="1" i="1" dirty="0">
                <a:solidFill>
                  <a:srgbClr val="2A00FF"/>
                </a:solidFill>
                <a:latin typeface="Consolas" panose="020B0609020204030204" pitchFamily="49" charset="0"/>
              </a:rPr>
              <a:t>连接服务器成功！</a:t>
            </a:r>
            <a:r>
              <a:rPr lang="en-US" altLang="zh-CN" sz="1200" b="1" i="1" dirty="0">
                <a:solidFill>
                  <a:srgbClr val="2A00FF"/>
                </a:solidFill>
                <a:latin typeface="Consolas" panose="020B0609020204030204" pitchFamily="49" charset="0"/>
              </a:rPr>
              <a:t>"</a:t>
            </a:r>
            <a:r>
              <a:rPr lang="en-US" altLang="zh-CN" sz="1200" b="1" i="1"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b="1" dirty="0">
                <a:solidFill>
                  <a:srgbClr val="7F0055"/>
                </a:solidFill>
                <a:latin typeface="Consolas" panose="020B0609020204030204" pitchFamily="49" charset="0"/>
              </a:rPr>
              <a:t>catch</a:t>
            </a:r>
            <a:r>
              <a:rPr lang="en-US" altLang="zh-CN" sz="1200" b="1" dirty="0">
                <a:solidFill>
                  <a:srgbClr val="000000"/>
                </a:solidFill>
                <a:latin typeface="Consolas" panose="020B0609020204030204" pitchFamily="49" charset="0"/>
              </a:rPr>
              <a:t> (Exception </a:t>
            </a:r>
            <a:r>
              <a:rPr lang="en-US" altLang="zh-CN" sz="1200" b="1" dirty="0">
                <a:solidFill>
                  <a:srgbClr val="6A3E3E"/>
                </a:solidFill>
                <a:latin typeface="Consolas" panose="020B0609020204030204" pitchFamily="49" charset="0"/>
              </a:rPr>
              <a:t>e</a:t>
            </a:r>
            <a:r>
              <a:rPr lang="en-US" altLang="zh-CN" sz="1200" b="1" dirty="0">
                <a:solidFill>
                  <a:srgbClr val="000000"/>
                </a:solidFill>
                <a:latin typeface="Consolas" panose="020B0609020204030204" pitchFamily="49" charset="0"/>
              </a:rPr>
              <a:t>) {</a:t>
            </a:r>
          </a:p>
          <a:p>
            <a:pPr lvl="1"/>
            <a:r>
              <a:rPr lang="en-US" altLang="zh-CN" sz="1200" dirty="0" err="1">
                <a:solidFill>
                  <a:srgbClr val="6A3E3E"/>
                </a:solidFill>
                <a:latin typeface="Consolas" panose="020B0609020204030204" pitchFamily="49" charset="0"/>
              </a:rPr>
              <a:t>e</a:t>
            </a:r>
            <a:r>
              <a:rPr lang="en-US" altLang="zh-CN" sz="1200" dirty="0" err="1">
                <a:solidFill>
                  <a:srgbClr val="000000"/>
                </a:solidFill>
                <a:latin typeface="Consolas" panose="020B0609020204030204" pitchFamily="49" charset="0"/>
              </a:rPr>
              <a:t>.printStackTrace</a:t>
            </a:r>
            <a:r>
              <a:rPr lang="en-US" altLang="zh-CN" sz="1200" dirty="0">
                <a:solidFill>
                  <a:srgbClr val="000000"/>
                </a:solidFill>
                <a:latin typeface="Consolas" panose="020B0609020204030204" pitchFamily="49" charset="0"/>
              </a:rPr>
              <a:t>();</a:t>
            </a:r>
          </a:p>
          <a:p>
            <a:pPr lvl="1"/>
            <a:r>
              <a:rPr lang="en-US" altLang="zh-CN" sz="1200" dirty="0" err="1">
                <a:solidFill>
                  <a:srgbClr val="000000"/>
                </a:solidFill>
                <a:latin typeface="Consolas" panose="020B0609020204030204" pitchFamily="49" charset="0"/>
              </a:rPr>
              <a:t>System.</a:t>
            </a:r>
            <a:r>
              <a:rPr lang="en-US" altLang="zh-CN" sz="1200" b="1" i="1" dirty="0" err="1">
                <a:solidFill>
                  <a:srgbClr val="0000C0"/>
                </a:solidFill>
                <a:latin typeface="Consolas" panose="020B0609020204030204" pitchFamily="49" charset="0"/>
              </a:rPr>
              <a:t>out</a:t>
            </a:r>
            <a:r>
              <a:rPr lang="en-US" altLang="zh-CN" sz="1200" b="1" i="1" dirty="0" err="1">
                <a:solidFill>
                  <a:srgbClr val="000000"/>
                </a:solidFill>
                <a:latin typeface="Consolas" panose="020B0609020204030204" pitchFamily="49" charset="0"/>
              </a:rPr>
              <a:t>.println</a:t>
            </a:r>
            <a:r>
              <a:rPr lang="en-US" altLang="zh-CN" sz="1200" b="1" i="1" dirty="0">
                <a:solidFill>
                  <a:srgbClr val="000000"/>
                </a:solidFill>
                <a:latin typeface="Consolas" panose="020B0609020204030204" pitchFamily="49" charset="0"/>
              </a:rPr>
              <a:t>(</a:t>
            </a:r>
            <a:r>
              <a:rPr lang="en-US" altLang="zh-CN" sz="1200" b="1" i="1" dirty="0">
                <a:solidFill>
                  <a:srgbClr val="2A00FF"/>
                </a:solidFill>
                <a:latin typeface="Consolas" panose="020B0609020204030204" pitchFamily="49" charset="0"/>
              </a:rPr>
              <a:t>"</a:t>
            </a:r>
            <a:r>
              <a:rPr lang="zh-CN" altLang="en-US" sz="1200" b="1" i="1" dirty="0">
                <a:solidFill>
                  <a:srgbClr val="2A00FF"/>
                </a:solidFill>
                <a:latin typeface="Consolas" panose="020B0609020204030204" pitchFamily="49" charset="0"/>
              </a:rPr>
              <a:t>连接服务器失败！</a:t>
            </a:r>
            <a:r>
              <a:rPr lang="en-US" altLang="zh-CN" sz="1200" b="1" i="1" dirty="0">
                <a:solidFill>
                  <a:srgbClr val="2A00FF"/>
                </a:solidFill>
                <a:latin typeface="Consolas" panose="020B0609020204030204" pitchFamily="49" charset="0"/>
              </a:rPr>
              <a:t>"</a:t>
            </a:r>
            <a:r>
              <a:rPr lang="en-US" altLang="zh-CN" sz="1200" b="1" i="1" dirty="0">
                <a:solidFill>
                  <a:srgbClr val="000000"/>
                </a:solidFill>
                <a:latin typeface="Consolas" panose="020B0609020204030204" pitchFamily="49" charset="0"/>
              </a:rPr>
              <a:t>);</a:t>
            </a:r>
          </a:p>
          <a:p>
            <a:pPr lvl="1"/>
            <a:r>
              <a:rPr lang="en-US" altLang="zh-CN" sz="1200" b="1" dirty="0">
                <a:solidFill>
                  <a:srgbClr val="7F0055"/>
                </a:solidFill>
                <a:latin typeface="Consolas" panose="020B0609020204030204" pitchFamily="49" charset="0"/>
              </a:rPr>
              <a:t>return</a:t>
            </a:r>
            <a:r>
              <a:rPr lang="en-US" altLang="zh-CN" sz="1200" b="1"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p>
          <a:p>
            <a:pPr lvl="1"/>
            <a:r>
              <a:rPr lang="en-US" altLang="zh-CN" sz="1400" dirty="0">
                <a:solidFill>
                  <a:srgbClr val="3F7F5F"/>
                </a:solidFill>
                <a:latin typeface="Consolas" panose="020B0609020204030204" pitchFamily="49" charset="0"/>
              </a:rPr>
              <a:t>// 2 </a:t>
            </a:r>
            <a:r>
              <a:rPr lang="zh-CN" altLang="en-US" sz="1400" dirty="0">
                <a:solidFill>
                  <a:srgbClr val="3F7F5F"/>
                </a:solidFill>
                <a:latin typeface="Consolas" panose="020B0609020204030204" pitchFamily="49" charset="0"/>
              </a:rPr>
              <a:t>客户端给服务端发送信息</a:t>
            </a:r>
          </a:p>
          <a:p>
            <a:pPr lvl="1"/>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利用</a:t>
            </a:r>
            <a:r>
              <a:rPr lang="en-US" altLang="zh-CN" sz="1400" dirty="0" err="1">
                <a:solidFill>
                  <a:srgbClr val="3F7F5F"/>
                </a:solidFill>
                <a:latin typeface="Consolas" panose="020B0609020204030204" pitchFamily="49" charset="0"/>
              </a:rPr>
              <a:t>DataOutputStream</a:t>
            </a:r>
            <a:r>
              <a:rPr lang="zh-CN" altLang="en-US" sz="1400" dirty="0">
                <a:solidFill>
                  <a:srgbClr val="3F7F5F"/>
                </a:solidFill>
                <a:latin typeface="Consolas" panose="020B0609020204030204" pitchFamily="49" charset="0"/>
              </a:rPr>
              <a:t>向服务端写入信息</a:t>
            </a:r>
          </a:p>
          <a:p>
            <a:pPr lvl="1"/>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dos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client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p>
          <a:p>
            <a:pPr lvl="1"/>
            <a:r>
              <a:rPr lang="en-US" altLang="zh-CN" sz="1400" dirty="0" err="1">
                <a:solidFill>
                  <a:srgbClr val="000000"/>
                </a:solidFill>
                <a:highlight>
                  <a:srgbClr val="D4D4D4"/>
                </a:highlight>
                <a:latin typeface="Consolas" panose="020B0609020204030204" pitchFamily="49" charset="0"/>
              </a:rPr>
              <a:t>DataInputStream</a:t>
            </a:r>
            <a:r>
              <a:rPr lang="en-US" altLang="zh-CN" sz="1400" dirty="0">
                <a:solidFill>
                  <a:srgbClr val="000000"/>
                </a:solidFill>
                <a:highlight>
                  <a:srgbClr val="D4D4D4"/>
                </a:highlight>
                <a:latin typeface="Consolas" panose="020B0609020204030204" pitchFamily="49" charset="0"/>
              </a:rPr>
              <a:t> </a:t>
            </a:r>
            <a:r>
              <a:rPr lang="en-US" altLang="zh-CN" sz="1400" dirty="0">
                <a:solidFill>
                  <a:srgbClr val="6A3E3E"/>
                </a:solidFill>
                <a:highlight>
                  <a:srgbClr val="D4D4D4"/>
                </a:highlight>
                <a:latin typeface="Consolas" panose="020B0609020204030204" pitchFamily="49" charset="0"/>
              </a:rPr>
              <a:t>dis</a:t>
            </a:r>
            <a:r>
              <a:rPr lang="en-US" altLang="zh-CN" sz="1400" dirty="0">
                <a:solidFill>
                  <a:srgbClr val="000000"/>
                </a:solidFill>
                <a:highlight>
                  <a:srgbClr val="D4D4D4"/>
                </a:highlight>
                <a:latin typeface="Consolas" panose="020B0609020204030204" pitchFamily="49" charset="0"/>
              </a:rPr>
              <a:t> = </a:t>
            </a:r>
            <a:r>
              <a:rPr lang="en-US" altLang="zh-CN" sz="1400" b="1" dirty="0">
                <a:solidFill>
                  <a:srgbClr val="7F0055"/>
                </a:solidFill>
                <a:highlight>
                  <a:srgbClr val="D4D4D4"/>
                </a:highlight>
                <a:latin typeface="Consolas" panose="020B0609020204030204" pitchFamily="49" charset="0"/>
              </a:rPr>
              <a:t>new</a:t>
            </a:r>
            <a:r>
              <a:rPr lang="en-US" altLang="zh-CN" sz="1400" b="1" dirty="0">
                <a:solidFill>
                  <a:srgbClr val="000000"/>
                </a:solidFill>
                <a:highlight>
                  <a:srgbClr val="D4D4D4"/>
                </a:highlight>
                <a:latin typeface="Consolas" panose="020B0609020204030204" pitchFamily="49" charset="0"/>
              </a:rPr>
              <a:t> </a:t>
            </a:r>
            <a:r>
              <a:rPr lang="en-US" altLang="zh-CN" sz="1400" b="1" dirty="0" err="1">
                <a:solidFill>
                  <a:srgbClr val="000000"/>
                </a:solidFill>
                <a:highlight>
                  <a:srgbClr val="D4D4D4"/>
                </a:highlight>
                <a:latin typeface="Consolas" panose="020B0609020204030204" pitchFamily="49" charset="0"/>
              </a:rPr>
              <a:t>DataInputStream</a:t>
            </a:r>
            <a:r>
              <a:rPr lang="en-US" altLang="zh-CN" sz="1400" b="1" dirty="0">
                <a:solidFill>
                  <a:srgbClr val="000000"/>
                </a:solidFill>
                <a:highlight>
                  <a:srgbClr val="D4D4D4"/>
                </a:highlight>
                <a:latin typeface="Consolas" panose="020B0609020204030204" pitchFamily="49" charset="0"/>
              </a:rPr>
              <a:t>(</a:t>
            </a:r>
            <a:r>
              <a:rPr lang="en-US" altLang="zh-CN" sz="1400" b="1" dirty="0" err="1">
                <a:solidFill>
                  <a:srgbClr val="6A3E3E"/>
                </a:solidFill>
                <a:highlight>
                  <a:srgbClr val="D4D4D4"/>
                </a:highlight>
                <a:latin typeface="Consolas" panose="020B0609020204030204" pitchFamily="49" charset="0"/>
              </a:rPr>
              <a:t>client</a:t>
            </a:r>
            <a:r>
              <a:rPr lang="en-US" altLang="zh-CN" sz="1400" b="1" dirty="0" err="1">
                <a:solidFill>
                  <a:srgbClr val="000000"/>
                </a:solidFill>
                <a:highlight>
                  <a:srgbClr val="D4D4D4"/>
                </a:highlight>
                <a:latin typeface="Consolas" panose="020B0609020204030204" pitchFamily="49" charset="0"/>
              </a:rPr>
              <a:t>.getInputStream</a:t>
            </a:r>
            <a:r>
              <a:rPr lang="en-US" altLang="zh-CN" sz="1400" b="1" dirty="0">
                <a:solidFill>
                  <a:srgbClr val="000000"/>
                </a:solidFill>
                <a:highlight>
                  <a:srgbClr val="D4D4D4"/>
                </a:highlight>
                <a:latin typeface="Consolas" panose="020B0609020204030204" pitchFamily="49" charset="0"/>
              </a:rPr>
              <a:t>());</a:t>
            </a:r>
          </a:p>
          <a:p>
            <a:pPr lvl="1"/>
            <a:r>
              <a:rPr lang="en-US" altLang="zh-CN" sz="1400" b="1" dirty="0" err="1">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id</a:t>
            </a:r>
            <a:r>
              <a:rPr lang="en-US" altLang="zh-CN" sz="1400" b="1" dirty="0">
                <a:solidFill>
                  <a:srgbClr val="000000"/>
                </a:solidFill>
                <a:latin typeface="Consolas" panose="020B0609020204030204" pitchFamily="49" charset="0"/>
              </a:rPr>
              <a:t> = 0;</a:t>
            </a:r>
          </a:p>
          <a:p>
            <a:pPr lvl="1"/>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不断发送信息。间隔</a:t>
            </a:r>
            <a:r>
              <a:rPr lang="en-US" altLang="zh-CN" sz="1400" b="1" dirty="0">
                <a:solidFill>
                  <a:srgbClr val="3F7F5F"/>
                </a:solidFill>
                <a:latin typeface="Consolas" panose="020B0609020204030204" pitchFamily="49" charset="0"/>
              </a:rPr>
              <a:t>2</a:t>
            </a:r>
            <a:r>
              <a:rPr lang="zh-CN" altLang="en-US" sz="1400" b="1" dirty="0">
                <a:solidFill>
                  <a:srgbClr val="3F7F5F"/>
                </a:solidFill>
                <a:latin typeface="Consolas" panose="020B0609020204030204" pitchFamily="49" charset="0"/>
              </a:rPr>
              <a:t>秒钟。</a:t>
            </a:r>
          </a:p>
          <a:p>
            <a:pPr lvl="1"/>
            <a:r>
              <a:rPr lang="en-US" altLang="zh-CN" sz="1400" dirty="0">
                <a:solidFill>
                  <a:srgbClr val="000000"/>
                </a:solidFill>
                <a:latin typeface="Consolas" panose="020B0609020204030204" pitchFamily="49" charset="0"/>
              </a:rPr>
              <a:t>{</a:t>
            </a:r>
          </a:p>
          <a:p>
            <a:pPr lvl="2"/>
            <a:r>
              <a:rPr lang="en-US" altLang="zh-CN" sz="1400" dirty="0" err="1">
                <a:solidFill>
                  <a:srgbClr val="6A3E3E"/>
                </a:solidFill>
                <a:latin typeface="Consolas" panose="020B0609020204030204" pitchFamily="49" charset="0"/>
              </a:rPr>
              <a:t>dos</a:t>
            </a:r>
            <a:r>
              <a:rPr lang="en-US" altLang="zh-CN" sz="1400" dirty="0" err="1">
                <a:solidFill>
                  <a:srgbClr val="000000"/>
                </a:solidFill>
                <a:latin typeface="Consolas" panose="020B0609020204030204" pitchFamily="49" charset="0"/>
              </a:rPr>
              <a:t>.writeUTF</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我是好学生</a:t>
            </a:r>
            <a:r>
              <a:rPr lang="en-US" altLang="zh-CN" sz="1400" dirty="0">
                <a:solidFill>
                  <a:srgbClr val="2A00FF"/>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id</a:t>
            </a:r>
            <a:r>
              <a:rPr lang="en-US" altLang="zh-CN" sz="1400" dirty="0">
                <a:solidFill>
                  <a:srgbClr val="000000"/>
                </a:solidFill>
                <a:latin typeface="Consolas" panose="020B0609020204030204" pitchFamily="49" charset="0"/>
              </a:rPr>
              <a:t>);</a:t>
            </a:r>
          </a:p>
          <a:p>
            <a:pPr lvl="2"/>
            <a:r>
              <a:rPr lang="en-US" altLang="zh-CN" sz="1400" dirty="0">
                <a:solidFill>
                  <a:srgbClr val="6A3E3E"/>
                </a:solidFill>
                <a:latin typeface="Consolas" panose="020B0609020204030204" pitchFamily="49" charset="0"/>
              </a:rPr>
              <a:t>id</a:t>
            </a:r>
            <a:r>
              <a:rPr lang="en-US" altLang="zh-CN" sz="1400" dirty="0">
                <a:solidFill>
                  <a:srgbClr val="000000"/>
                </a:solidFill>
                <a:latin typeface="Consolas" panose="020B0609020204030204" pitchFamily="49" charset="0"/>
              </a:rPr>
              <a:t>++;</a:t>
            </a:r>
          </a:p>
          <a:p>
            <a:pPr lvl="2"/>
            <a:r>
              <a:rPr lang="en-US" altLang="zh-CN" sz="1400" dirty="0" err="1">
                <a:solidFill>
                  <a:srgbClr val="000000"/>
                </a:solidFill>
                <a:latin typeface="Consolas" panose="020B0609020204030204" pitchFamily="49" charset="0"/>
              </a:rPr>
              <a:t>Thread.</a:t>
            </a:r>
            <a:r>
              <a:rPr lang="en-US" altLang="zh-CN" sz="1400" i="1" dirty="0" err="1">
                <a:solidFill>
                  <a:srgbClr val="000000"/>
                </a:solidFill>
                <a:latin typeface="Consolas" panose="020B0609020204030204" pitchFamily="49" charset="0"/>
              </a:rPr>
              <a:t>sleep</a:t>
            </a:r>
            <a:r>
              <a:rPr lang="en-US" altLang="zh-CN" sz="1400" i="1" dirty="0">
                <a:solidFill>
                  <a:srgbClr val="000000"/>
                </a:solidFill>
                <a:latin typeface="Consolas" panose="020B0609020204030204" pitchFamily="49" charset="0"/>
              </a:rPr>
              <a:t>(2000);</a:t>
            </a:r>
          </a:p>
          <a:p>
            <a:pPr lvl="2"/>
            <a:r>
              <a:rPr lang="en-US" altLang="zh-CN" sz="1400" dirty="0">
                <a:solidFill>
                  <a:srgbClr val="000000"/>
                </a:solidFill>
                <a:latin typeface="Consolas" panose="020B0609020204030204" pitchFamily="49" charset="0"/>
              </a:rPr>
              <a:t>String </a:t>
            </a:r>
            <a:r>
              <a:rPr lang="en-US" altLang="zh-CN" sz="1400" dirty="0" err="1">
                <a:solidFill>
                  <a:srgbClr val="6A3E3E"/>
                </a:solidFill>
                <a:latin typeface="Consolas" panose="020B0609020204030204" pitchFamily="49" charset="0"/>
              </a:rPr>
              <a:t>str</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dis</a:t>
            </a:r>
            <a:r>
              <a:rPr lang="en-US" altLang="zh-CN" sz="1400" dirty="0" err="1">
                <a:solidFill>
                  <a:srgbClr val="000000"/>
                </a:solidFill>
                <a:latin typeface="Consolas" panose="020B0609020204030204" pitchFamily="49" charset="0"/>
              </a:rPr>
              <a:t>.readUTF</a:t>
            </a:r>
            <a:r>
              <a:rPr lang="en-US" altLang="zh-CN" sz="1400" dirty="0">
                <a:solidFill>
                  <a:srgbClr val="000000"/>
                </a:solidFill>
                <a:latin typeface="Consolas" panose="020B0609020204030204" pitchFamily="49" charset="0"/>
              </a:rPr>
              <a:t>();</a:t>
            </a:r>
          </a:p>
          <a:p>
            <a:pPr lvl="2"/>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收到来自服务端的信息</a:t>
            </a:r>
            <a:r>
              <a:rPr lang="en-US" altLang="zh-CN" sz="1400" b="1" i="1" dirty="0">
                <a:solidFill>
                  <a:srgbClr val="2A00FF"/>
                </a:solidFill>
                <a:latin typeface="Consolas" panose="020B0609020204030204" pitchFamily="49" charset="0"/>
              </a:rPr>
              <a:t>:"</a:t>
            </a:r>
            <a:r>
              <a:rPr lang="zh-CN" altLang="en-US" sz="1400" b="1" i="1" dirty="0">
                <a:solidFill>
                  <a:srgbClr val="000000"/>
                </a:solidFill>
                <a:latin typeface="Consolas" panose="020B0609020204030204" pitchFamily="49" charset="0"/>
              </a:rPr>
              <a:t> </a:t>
            </a:r>
            <a:r>
              <a:rPr lang="en-US" altLang="zh-CN" sz="1400" b="1" i="1" dirty="0">
                <a:solidFill>
                  <a:srgbClr val="000000"/>
                </a:solidFill>
                <a:latin typeface="Consolas" panose="020B0609020204030204" pitchFamily="49" charset="0"/>
              </a:rPr>
              <a:t>+ </a:t>
            </a:r>
            <a:r>
              <a:rPr lang="en-US" altLang="zh-CN" sz="1400" b="1" i="1" dirty="0" err="1">
                <a:solidFill>
                  <a:srgbClr val="6A3E3E"/>
                </a:solidFill>
                <a:latin typeface="Consolas" panose="020B0609020204030204" pitchFamily="49" charset="0"/>
              </a:rPr>
              <a:t>str</a:t>
            </a:r>
            <a:r>
              <a:rPr lang="en-US" altLang="zh-CN" sz="1400" b="1" i="1" dirty="0">
                <a:solidFill>
                  <a:srgbClr val="000000"/>
                </a:solidFill>
                <a:latin typeface="Consolas" panose="020B0609020204030204" pitchFamily="49" charset="0"/>
              </a:rPr>
              <a:t>);</a:t>
            </a:r>
          </a:p>
          <a:p>
            <a:pPr lvl="2"/>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id</a:t>
            </a:r>
            <a:r>
              <a:rPr lang="en-US" altLang="zh-CN" sz="1400" b="1" dirty="0">
                <a:solidFill>
                  <a:srgbClr val="000000"/>
                </a:solidFill>
                <a:latin typeface="Consolas" panose="020B0609020204030204" pitchFamily="49" charset="0"/>
              </a:rPr>
              <a:t> == 10)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只发</a:t>
            </a:r>
            <a:r>
              <a:rPr lang="en-US" altLang="zh-CN" sz="1400" b="1" dirty="0">
                <a:solidFill>
                  <a:srgbClr val="3F7F5F"/>
                </a:solidFill>
                <a:latin typeface="Consolas" panose="020B0609020204030204" pitchFamily="49" charset="0"/>
              </a:rPr>
              <a:t>10</a:t>
            </a:r>
            <a:r>
              <a:rPr lang="zh-CN" altLang="en-US" sz="1400" b="1" dirty="0">
                <a:solidFill>
                  <a:srgbClr val="3F7F5F"/>
                </a:solidFill>
                <a:latin typeface="Consolas" panose="020B0609020204030204" pitchFamily="49" charset="0"/>
              </a:rPr>
              <a:t>个包</a:t>
            </a:r>
          </a:p>
          <a:p>
            <a:pPr lvl="2"/>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p>
          <a:p>
            <a:pPr lvl="1"/>
            <a:r>
              <a:rPr lang="en-US" altLang="zh-CN" sz="1400" dirty="0">
                <a:solidFill>
                  <a:srgbClr val="000000"/>
                </a:solidFill>
                <a:latin typeface="Consolas" panose="020B0609020204030204" pitchFamily="49" charset="0"/>
              </a:rPr>
              <a:t>}</a:t>
            </a:r>
          </a:p>
          <a:p>
            <a:pPr lvl="1"/>
            <a:r>
              <a:rPr lang="en-US" altLang="zh-CN" sz="1400" dirty="0" err="1">
                <a:solidFill>
                  <a:srgbClr val="6A3E3E"/>
                </a:solidFill>
                <a:latin typeface="Consolas" panose="020B0609020204030204" pitchFamily="49" charset="0"/>
              </a:rPr>
              <a:t>dos</a:t>
            </a:r>
            <a:r>
              <a:rPr lang="en-US" altLang="zh-CN" sz="1400" dirty="0" err="1">
                <a:solidFill>
                  <a:srgbClr val="000000"/>
                </a:solidFill>
                <a:latin typeface="Consolas" panose="020B0609020204030204" pitchFamily="49" charset="0"/>
              </a:rPr>
              <a:t>.close</a:t>
            </a:r>
            <a:r>
              <a:rPr lang="en-US" altLang="zh-CN" sz="1400" dirty="0">
                <a:solidFill>
                  <a:srgbClr val="000000"/>
                </a:solidFill>
                <a:latin typeface="Consolas" panose="020B0609020204030204" pitchFamily="49" charset="0"/>
              </a:rPr>
              <a:t>();</a:t>
            </a:r>
          </a:p>
          <a:p>
            <a:pPr lvl="1"/>
            <a:r>
              <a:rPr lang="en-US" altLang="zh-CN" sz="1400" dirty="0" err="1">
                <a:solidFill>
                  <a:srgbClr val="6A3E3E"/>
                </a:solidFill>
                <a:latin typeface="Consolas" panose="020B0609020204030204" pitchFamily="49" charset="0"/>
              </a:rPr>
              <a:t>client</a:t>
            </a:r>
            <a:r>
              <a:rPr lang="en-US" altLang="zh-CN" sz="1400" dirty="0" err="1">
                <a:solidFill>
                  <a:srgbClr val="000000"/>
                </a:solidFill>
                <a:latin typeface="Consolas" panose="020B0609020204030204" pitchFamily="49" charset="0"/>
              </a:rPr>
              <a:t>.close</a:t>
            </a:r>
            <a:r>
              <a:rPr lang="en-US" altLang="zh-CN"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810524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239103"/>
            <a:ext cx="5684438" cy="523220"/>
          </a:xfrm>
        </p:spPr>
        <p:txBody>
          <a:bodyPr>
            <a:noAutofit/>
          </a:bodyPr>
          <a:lstStyle/>
          <a:p>
            <a:r>
              <a:rPr lang="zh-CN" altLang="en-US" dirty="0"/>
              <a:t>一直等待一直下发消息服务端功能</a:t>
            </a:r>
          </a:p>
        </p:txBody>
      </p:sp>
      <p:sp>
        <p:nvSpPr>
          <p:cNvPr id="3" name="矩形 2"/>
          <p:cNvSpPr/>
          <p:nvPr/>
        </p:nvSpPr>
        <p:spPr>
          <a:xfrm>
            <a:off x="323528" y="789667"/>
            <a:ext cx="8568952" cy="5447645"/>
          </a:xfrm>
          <a:prstGeom prst="rect">
            <a:avLst/>
          </a:prstGeom>
        </p:spPr>
        <p:txBody>
          <a:bodyPr wrap="square">
            <a:spAutoFit/>
          </a:bodyPr>
          <a:lstStyle/>
          <a:p>
            <a:r>
              <a:rPr lang="en-US" altLang="zh-CN" sz="1200" dirty="0" err="1">
                <a:solidFill>
                  <a:srgbClr val="000000"/>
                </a:solidFill>
                <a:latin typeface="Consolas" panose="020B0609020204030204" pitchFamily="49" charset="0"/>
              </a:rPr>
              <a:t>ServerSocket</a:t>
            </a:r>
            <a:r>
              <a:rPr lang="en-US" altLang="zh-CN" sz="1200" dirty="0">
                <a:solidFill>
                  <a:srgbClr val="000000"/>
                </a:solidFill>
                <a:latin typeface="Consolas" panose="020B0609020204030204" pitchFamily="49" charset="0"/>
              </a:rPr>
              <a:t> </a:t>
            </a:r>
            <a:r>
              <a:rPr lang="en-US" altLang="zh-CN" sz="1200" dirty="0">
                <a:solidFill>
                  <a:srgbClr val="6A3E3E"/>
                </a:solidFill>
                <a:latin typeface="Consolas" panose="020B0609020204030204" pitchFamily="49" charset="0"/>
              </a:rPr>
              <a:t>server</a:t>
            </a:r>
            <a:r>
              <a:rPr lang="en-US" altLang="zh-CN" sz="1200" dirty="0">
                <a:solidFill>
                  <a:srgbClr val="000000"/>
                </a:solidFill>
                <a:latin typeface="Consolas" panose="020B0609020204030204" pitchFamily="49" charset="0"/>
              </a:rPr>
              <a:t> = </a:t>
            </a:r>
            <a:r>
              <a:rPr lang="en-US" altLang="zh-CN" sz="1200" b="1" dirty="0">
                <a:solidFill>
                  <a:srgbClr val="7F0055"/>
                </a:solidFill>
                <a:latin typeface="Consolas" panose="020B0609020204030204" pitchFamily="49" charset="0"/>
              </a:rPr>
              <a:t>null</a:t>
            </a:r>
            <a:r>
              <a:rPr lang="en-US" altLang="zh-CN" sz="1200" b="1" dirty="0">
                <a:solidFill>
                  <a:srgbClr val="000000"/>
                </a:solidFill>
                <a:latin typeface="Consolas" panose="020B0609020204030204" pitchFamily="49" charset="0"/>
              </a:rPr>
              <a:t>;</a:t>
            </a:r>
          </a:p>
          <a:p>
            <a:r>
              <a:rPr lang="en-US" altLang="zh-CN" sz="1200" b="1" dirty="0">
                <a:solidFill>
                  <a:srgbClr val="7F0055"/>
                </a:solidFill>
                <a:latin typeface="Consolas" panose="020B0609020204030204" pitchFamily="49" charset="0"/>
              </a:rPr>
              <a:t>try</a:t>
            </a:r>
            <a:r>
              <a:rPr lang="en-US" altLang="zh-CN" sz="1200" b="1" dirty="0">
                <a:solidFill>
                  <a:srgbClr val="000000"/>
                </a:solidFill>
                <a:latin typeface="Consolas" panose="020B0609020204030204" pitchFamily="49" charset="0"/>
              </a:rPr>
              <a:t> {</a:t>
            </a:r>
          </a:p>
          <a:p>
            <a:pPr lvl="1"/>
            <a:r>
              <a:rPr lang="en-US" altLang="zh-CN" sz="1200" dirty="0">
                <a:solidFill>
                  <a:srgbClr val="3F7F5F"/>
                </a:solidFill>
                <a:latin typeface="Consolas" panose="020B0609020204030204" pitchFamily="49" charset="0"/>
              </a:rPr>
              <a:t>// 1 </a:t>
            </a:r>
            <a:r>
              <a:rPr lang="zh-CN" altLang="en-US" sz="1200" dirty="0">
                <a:solidFill>
                  <a:srgbClr val="3F7F5F"/>
                </a:solidFill>
                <a:latin typeface="Consolas" panose="020B0609020204030204" pitchFamily="49" charset="0"/>
              </a:rPr>
              <a:t>启动监听</a:t>
            </a:r>
          </a:p>
          <a:p>
            <a:pPr lvl="1"/>
            <a:r>
              <a:rPr lang="en-US" altLang="zh-CN" sz="1200" dirty="0">
                <a:solidFill>
                  <a:srgbClr val="6A3E3E"/>
                </a:solidFill>
                <a:latin typeface="Consolas" panose="020B0609020204030204" pitchFamily="49" charset="0"/>
              </a:rPr>
              <a:t>server</a:t>
            </a:r>
            <a:r>
              <a:rPr lang="en-US" altLang="zh-CN" sz="1200" dirty="0">
                <a:solidFill>
                  <a:srgbClr val="000000"/>
                </a:solidFill>
                <a:latin typeface="Consolas" panose="020B0609020204030204" pitchFamily="49" charset="0"/>
              </a:rPr>
              <a:t> = </a:t>
            </a:r>
            <a:r>
              <a:rPr lang="en-US" altLang="zh-CN" sz="1200" b="1" dirty="0">
                <a:solidFill>
                  <a:srgbClr val="7F0055"/>
                </a:solidFill>
                <a:latin typeface="Consolas" panose="020B0609020204030204" pitchFamily="49" charset="0"/>
              </a:rPr>
              <a:t>new</a:t>
            </a:r>
            <a:r>
              <a:rPr lang="en-US" altLang="zh-CN" sz="1200" b="1" dirty="0">
                <a:solidFill>
                  <a:srgbClr val="000000"/>
                </a:solidFill>
                <a:latin typeface="Consolas" panose="020B0609020204030204" pitchFamily="49" charset="0"/>
              </a:rPr>
              <a:t> </a:t>
            </a:r>
            <a:r>
              <a:rPr lang="en-US" altLang="zh-CN" sz="1200" b="1" dirty="0" err="1">
                <a:solidFill>
                  <a:srgbClr val="000000"/>
                </a:solidFill>
                <a:latin typeface="Consolas" panose="020B0609020204030204" pitchFamily="49" charset="0"/>
              </a:rPr>
              <a:t>ServerSocket</a:t>
            </a:r>
            <a:r>
              <a:rPr lang="en-US" altLang="zh-CN" sz="1200" b="1" dirty="0">
                <a:solidFill>
                  <a:srgbClr val="000000"/>
                </a:solidFill>
                <a:latin typeface="Consolas" panose="020B0609020204030204" pitchFamily="49" charset="0"/>
              </a:rPr>
              <a:t>(</a:t>
            </a:r>
            <a:r>
              <a:rPr lang="en-US" altLang="zh-CN" sz="1200" b="1" dirty="0">
                <a:solidFill>
                  <a:srgbClr val="6A3E3E"/>
                </a:solidFill>
                <a:latin typeface="Consolas" panose="020B0609020204030204" pitchFamily="49" charset="0"/>
              </a:rPr>
              <a:t>port</a:t>
            </a:r>
            <a:r>
              <a:rPr lang="en-US" altLang="zh-CN" sz="1200" b="1" dirty="0">
                <a:solidFill>
                  <a:srgbClr val="000000"/>
                </a:solidFill>
                <a:latin typeface="Consolas" panose="020B0609020204030204" pitchFamily="49" charset="0"/>
              </a:rPr>
              <a:t>);</a:t>
            </a:r>
          </a:p>
          <a:p>
            <a:pPr lvl="1"/>
            <a:r>
              <a:rPr lang="en-US" altLang="zh-CN" sz="1200" dirty="0" err="1">
                <a:solidFill>
                  <a:srgbClr val="000000"/>
                </a:solidFill>
                <a:latin typeface="Consolas" panose="020B0609020204030204" pitchFamily="49" charset="0"/>
              </a:rPr>
              <a:t>System.</a:t>
            </a:r>
            <a:r>
              <a:rPr lang="en-US" altLang="zh-CN" sz="1200" b="1" i="1" dirty="0" err="1">
                <a:solidFill>
                  <a:srgbClr val="0000C0"/>
                </a:solidFill>
                <a:latin typeface="Consolas" panose="020B0609020204030204" pitchFamily="49" charset="0"/>
              </a:rPr>
              <a:t>out</a:t>
            </a:r>
            <a:r>
              <a:rPr lang="en-US" altLang="zh-CN" sz="1200" b="1" i="1" dirty="0" err="1">
                <a:solidFill>
                  <a:srgbClr val="000000"/>
                </a:solidFill>
                <a:latin typeface="Consolas" panose="020B0609020204030204" pitchFamily="49" charset="0"/>
              </a:rPr>
              <a:t>.println</a:t>
            </a:r>
            <a:r>
              <a:rPr lang="en-US" altLang="zh-CN" sz="1200" b="1" i="1" dirty="0">
                <a:solidFill>
                  <a:srgbClr val="000000"/>
                </a:solidFill>
                <a:latin typeface="Consolas" panose="020B0609020204030204" pitchFamily="49" charset="0"/>
              </a:rPr>
              <a:t>(</a:t>
            </a:r>
            <a:r>
              <a:rPr lang="en-US" altLang="zh-CN" sz="1200" b="1" i="1" dirty="0">
                <a:solidFill>
                  <a:srgbClr val="2A00FF"/>
                </a:solidFill>
                <a:latin typeface="Consolas" panose="020B0609020204030204" pitchFamily="49" charset="0"/>
              </a:rPr>
              <a:t>"</a:t>
            </a:r>
            <a:r>
              <a:rPr lang="zh-CN" altLang="en-US" sz="1200" b="1" i="1" dirty="0">
                <a:solidFill>
                  <a:srgbClr val="2A00FF"/>
                </a:solidFill>
                <a:latin typeface="Consolas" panose="020B0609020204030204" pitchFamily="49" charset="0"/>
              </a:rPr>
              <a:t>在</a:t>
            </a:r>
            <a:r>
              <a:rPr lang="en-US" altLang="zh-CN" sz="1200" b="1" i="1" dirty="0">
                <a:solidFill>
                  <a:srgbClr val="2A00FF"/>
                </a:solidFill>
                <a:latin typeface="Consolas" panose="020B0609020204030204" pitchFamily="49" charset="0"/>
              </a:rPr>
              <a:t>"</a:t>
            </a:r>
            <a:r>
              <a:rPr lang="zh-CN" altLang="en-US" sz="1200" b="1" i="1" dirty="0">
                <a:solidFill>
                  <a:srgbClr val="000000"/>
                </a:solidFill>
                <a:latin typeface="Consolas" panose="020B0609020204030204" pitchFamily="49" charset="0"/>
              </a:rPr>
              <a:t> </a:t>
            </a:r>
            <a:r>
              <a:rPr lang="en-US" altLang="zh-CN" sz="1200" b="1" i="1" dirty="0">
                <a:solidFill>
                  <a:srgbClr val="000000"/>
                </a:solidFill>
                <a:latin typeface="Consolas" panose="020B0609020204030204" pitchFamily="49" charset="0"/>
              </a:rPr>
              <a:t>+ </a:t>
            </a:r>
            <a:r>
              <a:rPr lang="en-US" altLang="zh-CN" sz="1200" b="1" i="1" dirty="0">
                <a:solidFill>
                  <a:srgbClr val="6A3E3E"/>
                </a:solidFill>
                <a:latin typeface="Consolas" panose="020B0609020204030204" pitchFamily="49" charset="0"/>
              </a:rPr>
              <a:t>port</a:t>
            </a:r>
            <a:r>
              <a:rPr lang="en-US" altLang="zh-CN" sz="1200" b="1" i="1" dirty="0">
                <a:solidFill>
                  <a:srgbClr val="000000"/>
                </a:solidFill>
                <a:latin typeface="Consolas" panose="020B0609020204030204" pitchFamily="49" charset="0"/>
              </a:rPr>
              <a:t> + </a:t>
            </a:r>
            <a:r>
              <a:rPr lang="en-US" altLang="zh-CN" sz="1200" b="1" i="1" dirty="0">
                <a:solidFill>
                  <a:srgbClr val="2A00FF"/>
                </a:solidFill>
                <a:latin typeface="Consolas" panose="020B0609020204030204" pitchFamily="49" charset="0"/>
              </a:rPr>
              <a:t>"</a:t>
            </a:r>
            <a:r>
              <a:rPr lang="zh-CN" altLang="en-US" sz="1200" b="1" i="1" dirty="0">
                <a:solidFill>
                  <a:srgbClr val="2A00FF"/>
                </a:solidFill>
                <a:latin typeface="Consolas" panose="020B0609020204030204" pitchFamily="49" charset="0"/>
              </a:rPr>
              <a:t>端口启动监听成功！</a:t>
            </a:r>
            <a:r>
              <a:rPr lang="en-US" altLang="zh-CN" sz="1200" b="1" i="1" dirty="0">
                <a:solidFill>
                  <a:srgbClr val="2A00FF"/>
                </a:solidFill>
                <a:latin typeface="Consolas" panose="020B0609020204030204" pitchFamily="49" charset="0"/>
              </a:rPr>
              <a:t>"</a:t>
            </a:r>
            <a:r>
              <a:rPr lang="en-US" altLang="zh-CN" sz="1200" b="1" i="1"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b="1" dirty="0">
                <a:solidFill>
                  <a:srgbClr val="7F0055"/>
                </a:solidFill>
                <a:latin typeface="Consolas" panose="020B0609020204030204" pitchFamily="49" charset="0"/>
              </a:rPr>
              <a:t>catch</a:t>
            </a:r>
            <a:r>
              <a:rPr lang="en-US" altLang="zh-CN" sz="1200" b="1" dirty="0">
                <a:solidFill>
                  <a:srgbClr val="000000"/>
                </a:solidFill>
                <a:latin typeface="Consolas" panose="020B0609020204030204" pitchFamily="49" charset="0"/>
              </a:rPr>
              <a:t> (Exception </a:t>
            </a:r>
            <a:r>
              <a:rPr lang="en-US" altLang="zh-CN" sz="1200" b="1" dirty="0">
                <a:solidFill>
                  <a:srgbClr val="6A3E3E"/>
                </a:solidFill>
                <a:latin typeface="Consolas" panose="020B0609020204030204" pitchFamily="49" charset="0"/>
              </a:rPr>
              <a:t>e</a:t>
            </a:r>
            <a:r>
              <a:rPr lang="en-US" altLang="zh-CN" sz="1200" b="1" dirty="0">
                <a:solidFill>
                  <a:srgbClr val="000000"/>
                </a:solidFill>
                <a:latin typeface="Consolas" panose="020B0609020204030204" pitchFamily="49" charset="0"/>
              </a:rPr>
              <a:t>) {</a:t>
            </a:r>
          </a:p>
          <a:p>
            <a:pPr lvl="1"/>
            <a:r>
              <a:rPr lang="en-US" altLang="zh-CN" sz="1200" dirty="0" err="1">
                <a:solidFill>
                  <a:srgbClr val="6A3E3E"/>
                </a:solidFill>
                <a:latin typeface="Consolas" panose="020B0609020204030204" pitchFamily="49" charset="0"/>
              </a:rPr>
              <a:t>e</a:t>
            </a:r>
            <a:r>
              <a:rPr lang="en-US" altLang="zh-CN" sz="1200" dirty="0" err="1">
                <a:solidFill>
                  <a:srgbClr val="000000"/>
                </a:solidFill>
                <a:latin typeface="Consolas" panose="020B0609020204030204" pitchFamily="49" charset="0"/>
              </a:rPr>
              <a:t>.printStackTrace</a:t>
            </a:r>
            <a:r>
              <a:rPr lang="en-US" altLang="zh-CN" sz="1200" dirty="0">
                <a:solidFill>
                  <a:srgbClr val="000000"/>
                </a:solidFill>
                <a:latin typeface="Consolas" panose="020B0609020204030204" pitchFamily="49" charset="0"/>
              </a:rPr>
              <a:t>();</a:t>
            </a:r>
          </a:p>
          <a:p>
            <a:pPr lvl="1"/>
            <a:r>
              <a:rPr lang="en-US" altLang="zh-CN" sz="1200" dirty="0" err="1">
                <a:solidFill>
                  <a:srgbClr val="000000"/>
                </a:solidFill>
                <a:latin typeface="Consolas" panose="020B0609020204030204" pitchFamily="49" charset="0"/>
              </a:rPr>
              <a:t>System.</a:t>
            </a:r>
            <a:r>
              <a:rPr lang="en-US" altLang="zh-CN" sz="1200" b="1" i="1" dirty="0" err="1">
                <a:solidFill>
                  <a:srgbClr val="0000C0"/>
                </a:solidFill>
                <a:latin typeface="Consolas" panose="020B0609020204030204" pitchFamily="49" charset="0"/>
              </a:rPr>
              <a:t>out</a:t>
            </a:r>
            <a:r>
              <a:rPr lang="en-US" altLang="zh-CN" sz="1200" b="1" i="1" dirty="0" err="1">
                <a:solidFill>
                  <a:srgbClr val="000000"/>
                </a:solidFill>
                <a:latin typeface="Consolas" panose="020B0609020204030204" pitchFamily="49" charset="0"/>
              </a:rPr>
              <a:t>.println</a:t>
            </a:r>
            <a:r>
              <a:rPr lang="en-US" altLang="zh-CN" sz="1200" b="1" i="1" dirty="0">
                <a:solidFill>
                  <a:srgbClr val="000000"/>
                </a:solidFill>
                <a:latin typeface="Consolas" panose="020B0609020204030204" pitchFamily="49" charset="0"/>
              </a:rPr>
              <a:t>(</a:t>
            </a:r>
            <a:r>
              <a:rPr lang="en-US" altLang="zh-CN" sz="1200" b="1" i="1" dirty="0">
                <a:solidFill>
                  <a:srgbClr val="2A00FF"/>
                </a:solidFill>
                <a:latin typeface="Consolas" panose="020B0609020204030204" pitchFamily="49" charset="0"/>
              </a:rPr>
              <a:t>"</a:t>
            </a:r>
            <a:r>
              <a:rPr lang="zh-CN" altLang="en-US" sz="1200" b="1" i="1" dirty="0">
                <a:solidFill>
                  <a:srgbClr val="2A00FF"/>
                </a:solidFill>
                <a:latin typeface="Consolas" panose="020B0609020204030204" pitchFamily="49" charset="0"/>
              </a:rPr>
              <a:t>启动监听失败，端口可能被占用！</a:t>
            </a:r>
            <a:r>
              <a:rPr lang="en-US" altLang="zh-CN" sz="1200" b="1" i="1" dirty="0">
                <a:solidFill>
                  <a:srgbClr val="2A00FF"/>
                </a:solidFill>
                <a:latin typeface="Consolas" panose="020B0609020204030204" pitchFamily="49" charset="0"/>
              </a:rPr>
              <a:t>"</a:t>
            </a:r>
            <a:r>
              <a:rPr lang="en-US" altLang="zh-CN" sz="1200" b="1" i="1" dirty="0">
                <a:solidFill>
                  <a:srgbClr val="000000"/>
                </a:solidFill>
                <a:latin typeface="Consolas" panose="020B0609020204030204" pitchFamily="49" charset="0"/>
              </a:rPr>
              <a:t>);</a:t>
            </a:r>
          </a:p>
          <a:p>
            <a:pPr lvl="1"/>
            <a:r>
              <a:rPr lang="en-US" altLang="zh-CN" sz="1200" b="1" dirty="0">
                <a:solidFill>
                  <a:srgbClr val="7F0055"/>
                </a:solidFill>
                <a:latin typeface="Consolas" panose="020B0609020204030204" pitchFamily="49" charset="0"/>
              </a:rPr>
              <a:t>return</a:t>
            </a:r>
            <a:r>
              <a:rPr lang="en-US" altLang="zh-CN" sz="1200" b="1"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p>
          <a:p>
            <a:r>
              <a:rPr lang="en-US" altLang="zh-CN" sz="1200" dirty="0">
                <a:solidFill>
                  <a:srgbClr val="3F7F5F"/>
                </a:solidFill>
                <a:latin typeface="Consolas" panose="020B0609020204030204" pitchFamily="49" charset="0"/>
              </a:rPr>
              <a:t>// 2 </a:t>
            </a:r>
            <a:r>
              <a:rPr lang="zh-CN" altLang="en-US" sz="1200" dirty="0">
                <a:solidFill>
                  <a:srgbClr val="3F7F5F"/>
                </a:solidFill>
                <a:latin typeface="Consolas" panose="020B0609020204030204" pitchFamily="49" charset="0"/>
              </a:rPr>
              <a:t>不断等待客户端连接</a:t>
            </a:r>
          </a:p>
          <a:p>
            <a:r>
              <a:rPr lang="en-US" altLang="zh-CN" sz="1200" b="1" dirty="0">
                <a:solidFill>
                  <a:srgbClr val="7F0055"/>
                </a:solidFill>
                <a:latin typeface="Consolas" panose="020B0609020204030204" pitchFamily="49" charset="0"/>
              </a:rPr>
              <a:t>while</a:t>
            </a:r>
            <a:r>
              <a:rPr lang="en-US" altLang="zh-CN" sz="1200" b="1" dirty="0">
                <a:solidFill>
                  <a:srgbClr val="000000"/>
                </a:solidFill>
                <a:latin typeface="Consolas" panose="020B0609020204030204" pitchFamily="49" charset="0"/>
              </a:rPr>
              <a:t> (</a:t>
            </a:r>
            <a:r>
              <a:rPr lang="en-US" altLang="zh-CN" sz="1200" b="1" dirty="0">
                <a:solidFill>
                  <a:srgbClr val="7F0055"/>
                </a:solidFill>
                <a:latin typeface="Consolas" panose="020B0609020204030204" pitchFamily="49" charset="0"/>
              </a:rPr>
              <a:t>true</a:t>
            </a:r>
            <a:r>
              <a:rPr lang="en-US" altLang="zh-CN" sz="1200" b="1" dirty="0">
                <a:solidFill>
                  <a:srgbClr val="000000"/>
                </a:solidFill>
                <a:latin typeface="Consolas" panose="020B0609020204030204" pitchFamily="49" charset="0"/>
              </a:rPr>
              <a:t>) {</a:t>
            </a:r>
          </a:p>
          <a:p>
            <a:pPr lvl="1"/>
            <a:r>
              <a:rPr lang="en-US" altLang="zh-CN" sz="1200" b="1" dirty="0">
                <a:solidFill>
                  <a:srgbClr val="7F0055"/>
                </a:solidFill>
                <a:latin typeface="Consolas" panose="020B0609020204030204" pitchFamily="49" charset="0"/>
              </a:rPr>
              <a:t>try</a:t>
            </a:r>
            <a:r>
              <a:rPr lang="en-US" altLang="zh-CN" sz="1200" b="1" dirty="0">
                <a:solidFill>
                  <a:srgbClr val="000000"/>
                </a:solidFill>
                <a:latin typeface="Consolas" panose="020B0609020204030204" pitchFamily="49" charset="0"/>
              </a:rPr>
              <a:t> {</a:t>
            </a:r>
          </a:p>
          <a:p>
            <a:pPr lvl="2"/>
            <a:r>
              <a:rPr lang="en-US" altLang="zh-CN" sz="1200" dirty="0">
                <a:solidFill>
                  <a:srgbClr val="000000"/>
                </a:solidFill>
                <a:latin typeface="Consolas" panose="020B0609020204030204" pitchFamily="49" charset="0"/>
              </a:rPr>
              <a:t>Socket </a:t>
            </a:r>
            <a:r>
              <a:rPr lang="en-US" altLang="zh-CN" sz="1200" dirty="0">
                <a:solidFill>
                  <a:srgbClr val="6A3E3E"/>
                </a:solidFill>
                <a:latin typeface="Consolas" panose="020B0609020204030204" pitchFamily="49" charset="0"/>
              </a:rPr>
              <a:t>client</a:t>
            </a:r>
            <a:r>
              <a:rPr lang="en-US" altLang="zh-CN" sz="1200" dirty="0">
                <a:solidFill>
                  <a:srgbClr val="000000"/>
                </a:solidFill>
                <a:latin typeface="Consolas" panose="020B0609020204030204" pitchFamily="49" charset="0"/>
              </a:rPr>
              <a:t> = </a:t>
            </a:r>
            <a:r>
              <a:rPr lang="en-US" altLang="zh-CN" sz="1200" dirty="0" err="1">
                <a:solidFill>
                  <a:srgbClr val="6A3E3E"/>
                </a:solidFill>
                <a:latin typeface="Consolas" panose="020B0609020204030204" pitchFamily="49" charset="0"/>
              </a:rPr>
              <a:t>server</a:t>
            </a:r>
            <a:r>
              <a:rPr lang="en-US" altLang="zh-CN" sz="1200" dirty="0" err="1">
                <a:solidFill>
                  <a:srgbClr val="000000"/>
                </a:solidFill>
                <a:latin typeface="Consolas" panose="020B0609020204030204" pitchFamily="49" charset="0"/>
              </a:rPr>
              <a:t>.accept</a:t>
            </a:r>
            <a:r>
              <a:rPr lang="en-US" altLang="zh-CN" sz="1200" dirty="0">
                <a:solidFill>
                  <a:srgbClr val="000000"/>
                </a:solidFill>
                <a:latin typeface="Consolas" panose="020B0609020204030204" pitchFamily="49" charset="0"/>
              </a:rPr>
              <a:t>();</a:t>
            </a:r>
          </a:p>
          <a:p>
            <a:pPr lvl="2"/>
            <a:r>
              <a:rPr lang="en-US" altLang="zh-CN" sz="1200" dirty="0" err="1">
                <a:solidFill>
                  <a:srgbClr val="000000"/>
                </a:solidFill>
                <a:latin typeface="Consolas" panose="020B0609020204030204" pitchFamily="49" charset="0"/>
              </a:rPr>
              <a:t>System.</a:t>
            </a:r>
            <a:r>
              <a:rPr lang="en-US" altLang="zh-CN" sz="1200" b="1" i="1" dirty="0" err="1">
                <a:solidFill>
                  <a:srgbClr val="0000C0"/>
                </a:solidFill>
                <a:latin typeface="Consolas" panose="020B0609020204030204" pitchFamily="49" charset="0"/>
              </a:rPr>
              <a:t>out</a:t>
            </a:r>
            <a:r>
              <a:rPr lang="en-US" altLang="zh-CN" sz="1200" b="1" i="1" dirty="0" err="1">
                <a:solidFill>
                  <a:srgbClr val="000000"/>
                </a:solidFill>
                <a:latin typeface="Consolas" panose="020B0609020204030204" pitchFamily="49" charset="0"/>
              </a:rPr>
              <a:t>.println</a:t>
            </a:r>
            <a:r>
              <a:rPr lang="en-US" altLang="zh-CN" sz="1200" b="1" i="1" dirty="0">
                <a:solidFill>
                  <a:srgbClr val="000000"/>
                </a:solidFill>
                <a:latin typeface="Consolas" panose="020B0609020204030204" pitchFamily="49" charset="0"/>
              </a:rPr>
              <a:t>(</a:t>
            </a:r>
            <a:r>
              <a:rPr lang="en-US" altLang="zh-CN" sz="1200" b="1" i="1" dirty="0">
                <a:solidFill>
                  <a:srgbClr val="2A00FF"/>
                </a:solidFill>
                <a:latin typeface="Consolas" panose="020B0609020204030204" pitchFamily="49" charset="0"/>
              </a:rPr>
              <a:t>"</a:t>
            </a:r>
            <a:r>
              <a:rPr lang="zh-CN" altLang="en-US" sz="1200" b="1" i="1" dirty="0">
                <a:solidFill>
                  <a:srgbClr val="2A00FF"/>
                </a:solidFill>
                <a:latin typeface="Consolas" panose="020B0609020204030204" pitchFamily="49" charset="0"/>
              </a:rPr>
              <a:t>来自客户端</a:t>
            </a:r>
            <a:r>
              <a:rPr lang="en-US" altLang="zh-CN" sz="1200" b="1" i="1" dirty="0">
                <a:solidFill>
                  <a:srgbClr val="2A00FF"/>
                </a:solidFill>
                <a:latin typeface="Consolas" panose="020B0609020204030204" pitchFamily="49" charset="0"/>
              </a:rPr>
              <a:t>"</a:t>
            </a:r>
            <a:r>
              <a:rPr lang="zh-CN" altLang="en-US" sz="1200" b="1" i="1" dirty="0">
                <a:solidFill>
                  <a:srgbClr val="000000"/>
                </a:solidFill>
                <a:latin typeface="Consolas" panose="020B0609020204030204" pitchFamily="49" charset="0"/>
              </a:rPr>
              <a:t> </a:t>
            </a:r>
            <a:r>
              <a:rPr lang="en-US" altLang="zh-CN" sz="1200" b="1" i="1" dirty="0">
                <a:solidFill>
                  <a:srgbClr val="000000"/>
                </a:solidFill>
                <a:latin typeface="Consolas" panose="020B0609020204030204" pitchFamily="49" charset="0"/>
              </a:rPr>
              <a:t>+ </a:t>
            </a:r>
            <a:r>
              <a:rPr lang="en-US" altLang="zh-CN" sz="1200" b="1" i="1" dirty="0" err="1">
                <a:solidFill>
                  <a:srgbClr val="6A3E3E"/>
                </a:solidFill>
                <a:latin typeface="Consolas" panose="020B0609020204030204" pitchFamily="49" charset="0"/>
              </a:rPr>
              <a:t>client</a:t>
            </a:r>
            <a:r>
              <a:rPr lang="en-US" altLang="zh-CN" sz="1200" b="1" i="1" dirty="0" err="1">
                <a:solidFill>
                  <a:srgbClr val="000000"/>
                </a:solidFill>
                <a:latin typeface="Consolas" panose="020B0609020204030204" pitchFamily="49" charset="0"/>
              </a:rPr>
              <a:t>.getRemoteSocketAddress</a:t>
            </a:r>
            <a:r>
              <a:rPr lang="en-US" altLang="zh-CN" sz="1200" b="1" i="1" dirty="0">
                <a:solidFill>
                  <a:srgbClr val="000000"/>
                </a:solidFill>
                <a:latin typeface="Consolas" panose="020B0609020204030204" pitchFamily="49" charset="0"/>
              </a:rPr>
              <a:t>() + </a:t>
            </a:r>
            <a:r>
              <a:rPr lang="en-US" altLang="zh-CN" sz="1200" b="1" i="1" dirty="0">
                <a:solidFill>
                  <a:srgbClr val="2A00FF"/>
                </a:solidFill>
                <a:latin typeface="Consolas" panose="020B0609020204030204" pitchFamily="49" charset="0"/>
              </a:rPr>
              <a:t>"</a:t>
            </a:r>
            <a:r>
              <a:rPr lang="zh-CN" altLang="en-US" sz="1200" b="1" i="1" dirty="0">
                <a:solidFill>
                  <a:srgbClr val="2A00FF"/>
                </a:solidFill>
                <a:latin typeface="Consolas" panose="020B0609020204030204" pitchFamily="49" charset="0"/>
              </a:rPr>
              <a:t>的连接！</a:t>
            </a:r>
            <a:r>
              <a:rPr lang="en-US" altLang="zh-CN" sz="1200" b="1" i="1" dirty="0">
                <a:solidFill>
                  <a:srgbClr val="2A00FF"/>
                </a:solidFill>
                <a:latin typeface="Consolas" panose="020B0609020204030204" pitchFamily="49" charset="0"/>
              </a:rPr>
              <a:t>"</a:t>
            </a:r>
            <a:r>
              <a:rPr lang="en-US" altLang="zh-CN" sz="1200" b="1" i="1" dirty="0">
                <a:solidFill>
                  <a:srgbClr val="000000"/>
                </a:solidFill>
                <a:latin typeface="Consolas" panose="020B0609020204030204" pitchFamily="49" charset="0"/>
              </a:rPr>
              <a:t>);</a:t>
            </a:r>
          </a:p>
          <a:p>
            <a:pPr lvl="2"/>
            <a:endParaRPr lang="zh-CN" altLang="en-US" sz="1200" dirty="0">
              <a:latin typeface="Consolas" panose="020B0609020204030204" pitchFamily="49" charset="0"/>
            </a:endParaRPr>
          </a:p>
          <a:p>
            <a:pPr lvl="2"/>
            <a:r>
              <a:rPr lang="en-US" altLang="zh-CN" sz="1200" dirty="0">
                <a:solidFill>
                  <a:srgbClr val="3F7F5F"/>
                </a:solidFill>
                <a:latin typeface="Consolas" panose="020B0609020204030204" pitchFamily="49" charset="0"/>
              </a:rPr>
              <a:t>// 3 </a:t>
            </a:r>
            <a:r>
              <a:rPr lang="zh-CN" altLang="en-US" sz="1200" dirty="0">
                <a:solidFill>
                  <a:srgbClr val="3F7F5F"/>
                </a:solidFill>
                <a:latin typeface="Consolas" panose="020B0609020204030204" pitchFamily="49" charset="0"/>
              </a:rPr>
              <a:t>读取来自客户端的消息</a:t>
            </a:r>
          </a:p>
          <a:p>
            <a:pPr lvl="2"/>
            <a:r>
              <a:rPr lang="en-US" altLang="zh-CN" sz="1200" dirty="0" err="1">
                <a:solidFill>
                  <a:srgbClr val="000000"/>
                </a:solidFill>
                <a:latin typeface="Consolas" panose="020B0609020204030204" pitchFamily="49" charset="0"/>
              </a:rPr>
              <a:t>DataInputStream</a:t>
            </a:r>
            <a:r>
              <a:rPr lang="en-US" altLang="zh-CN" sz="1200" dirty="0">
                <a:solidFill>
                  <a:srgbClr val="000000"/>
                </a:solidFill>
                <a:latin typeface="Consolas" panose="020B0609020204030204" pitchFamily="49" charset="0"/>
              </a:rPr>
              <a:t> </a:t>
            </a:r>
            <a:r>
              <a:rPr lang="en-US" altLang="zh-CN" sz="1200" dirty="0">
                <a:solidFill>
                  <a:srgbClr val="6A3E3E"/>
                </a:solidFill>
                <a:latin typeface="Consolas" panose="020B0609020204030204" pitchFamily="49" charset="0"/>
              </a:rPr>
              <a:t>dis</a:t>
            </a:r>
            <a:r>
              <a:rPr lang="en-US" altLang="zh-CN" sz="1200" dirty="0">
                <a:solidFill>
                  <a:srgbClr val="000000"/>
                </a:solidFill>
                <a:latin typeface="Consolas" panose="020B0609020204030204" pitchFamily="49" charset="0"/>
              </a:rPr>
              <a:t> = </a:t>
            </a:r>
            <a:r>
              <a:rPr lang="en-US" altLang="zh-CN" sz="1200" b="1" dirty="0">
                <a:solidFill>
                  <a:srgbClr val="7F0055"/>
                </a:solidFill>
                <a:latin typeface="Consolas" panose="020B0609020204030204" pitchFamily="49" charset="0"/>
              </a:rPr>
              <a:t>new</a:t>
            </a:r>
            <a:r>
              <a:rPr lang="en-US" altLang="zh-CN" sz="1200" b="1" dirty="0">
                <a:solidFill>
                  <a:srgbClr val="000000"/>
                </a:solidFill>
                <a:latin typeface="Consolas" panose="020B0609020204030204" pitchFamily="49" charset="0"/>
              </a:rPr>
              <a:t> </a:t>
            </a:r>
            <a:r>
              <a:rPr lang="en-US" altLang="zh-CN" sz="1200" b="1" dirty="0" err="1">
                <a:solidFill>
                  <a:srgbClr val="000000"/>
                </a:solidFill>
                <a:latin typeface="Consolas" panose="020B0609020204030204" pitchFamily="49" charset="0"/>
              </a:rPr>
              <a:t>DataInputStream</a:t>
            </a:r>
            <a:r>
              <a:rPr lang="en-US" altLang="zh-CN" sz="1200" b="1" dirty="0">
                <a:solidFill>
                  <a:srgbClr val="000000"/>
                </a:solidFill>
                <a:latin typeface="Consolas" panose="020B0609020204030204" pitchFamily="49" charset="0"/>
              </a:rPr>
              <a:t>(</a:t>
            </a:r>
            <a:r>
              <a:rPr lang="en-US" altLang="zh-CN" sz="1200" b="1" dirty="0" err="1">
                <a:solidFill>
                  <a:srgbClr val="6A3E3E"/>
                </a:solidFill>
                <a:latin typeface="Consolas" panose="020B0609020204030204" pitchFamily="49" charset="0"/>
              </a:rPr>
              <a:t>client</a:t>
            </a:r>
            <a:r>
              <a:rPr lang="en-US" altLang="zh-CN" sz="1200" b="1" dirty="0" err="1">
                <a:solidFill>
                  <a:srgbClr val="000000"/>
                </a:solidFill>
                <a:latin typeface="Consolas" panose="020B0609020204030204" pitchFamily="49" charset="0"/>
              </a:rPr>
              <a:t>.getInputStream</a:t>
            </a:r>
            <a:r>
              <a:rPr lang="en-US" altLang="zh-CN" sz="1200" b="1" dirty="0">
                <a:solidFill>
                  <a:srgbClr val="000000"/>
                </a:solidFill>
                <a:latin typeface="Consolas" panose="020B0609020204030204" pitchFamily="49" charset="0"/>
              </a:rPr>
              <a:t>());</a:t>
            </a:r>
          </a:p>
          <a:p>
            <a:pPr lvl="2"/>
            <a:r>
              <a:rPr lang="en-US" altLang="zh-CN" sz="1200" dirty="0" err="1">
                <a:solidFill>
                  <a:srgbClr val="000000"/>
                </a:solidFill>
                <a:latin typeface="Consolas" panose="020B0609020204030204" pitchFamily="49" charset="0"/>
              </a:rPr>
              <a:t>DataOutputStream</a:t>
            </a:r>
            <a:r>
              <a:rPr lang="en-US" altLang="zh-CN" sz="1200" dirty="0">
                <a:solidFill>
                  <a:srgbClr val="000000"/>
                </a:solidFill>
                <a:latin typeface="Consolas" panose="020B0609020204030204" pitchFamily="49" charset="0"/>
              </a:rPr>
              <a:t> </a:t>
            </a:r>
            <a:r>
              <a:rPr lang="en-US" altLang="zh-CN" sz="1200" dirty="0">
                <a:solidFill>
                  <a:srgbClr val="6A3E3E"/>
                </a:solidFill>
                <a:latin typeface="Consolas" panose="020B0609020204030204" pitchFamily="49" charset="0"/>
              </a:rPr>
              <a:t>dos</a:t>
            </a:r>
            <a:r>
              <a:rPr lang="en-US" altLang="zh-CN" sz="1200" dirty="0">
                <a:solidFill>
                  <a:srgbClr val="000000"/>
                </a:solidFill>
                <a:latin typeface="Consolas" panose="020B0609020204030204" pitchFamily="49" charset="0"/>
              </a:rPr>
              <a:t> = </a:t>
            </a:r>
            <a:r>
              <a:rPr lang="en-US" altLang="zh-CN" sz="1200" b="1" dirty="0">
                <a:solidFill>
                  <a:srgbClr val="7F0055"/>
                </a:solidFill>
                <a:latin typeface="Consolas" panose="020B0609020204030204" pitchFamily="49" charset="0"/>
              </a:rPr>
              <a:t>new</a:t>
            </a:r>
            <a:r>
              <a:rPr lang="en-US" altLang="zh-CN" sz="1200" b="1" dirty="0">
                <a:solidFill>
                  <a:srgbClr val="000000"/>
                </a:solidFill>
                <a:latin typeface="Consolas" panose="020B0609020204030204" pitchFamily="49" charset="0"/>
              </a:rPr>
              <a:t> </a:t>
            </a:r>
            <a:r>
              <a:rPr lang="en-US" altLang="zh-CN" sz="1200" b="1" dirty="0" err="1">
                <a:solidFill>
                  <a:srgbClr val="000000"/>
                </a:solidFill>
                <a:latin typeface="Consolas" panose="020B0609020204030204" pitchFamily="49" charset="0"/>
              </a:rPr>
              <a:t>DataOutputStream</a:t>
            </a:r>
            <a:r>
              <a:rPr lang="en-US" altLang="zh-CN" sz="1200" b="1" dirty="0">
                <a:solidFill>
                  <a:srgbClr val="000000"/>
                </a:solidFill>
                <a:latin typeface="Consolas" panose="020B0609020204030204" pitchFamily="49" charset="0"/>
              </a:rPr>
              <a:t>(</a:t>
            </a:r>
            <a:r>
              <a:rPr lang="en-US" altLang="zh-CN" sz="1200" b="1" dirty="0" err="1">
                <a:solidFill>
                  <a:srgbClr val="6A3E3E"/>
                </a:solidFill>
                <a:latin typeface="Consolas" panose="020B0609020204030204" pitchFamily="49" charset="0"/>
              </a:rPr>
              <a:t>client</a:t>
            </a:r>
            <a:r>
              <a:rPr lang="en-US" altLang="zh-CN" sz="1200" b="1" dirty="0" err="1">
                <a:solidFill>
                  <a:srgbClr val="000000"/>
                </a:solidFill>
                <a:latin typeface="Consolas" panose="020B0609020204030204" pitchFamily="49" charset="0"/>
              </a:rPr>
              <a:t>.getOutputStream</a:t>
            </a:r>
            <a:r>
              <a:rPr lang="en-US" altLang="zh-CN" sz="1200" b="1" dirty="0">
                <a:solidFill>
                  <a:srgbClr val="000000"/>
                </a:solidFill>
                <a:latin typeface="Consolas" panose="020B0609020204030204" pitchFamily="49" charset="0"/>
              </a:rPr>
              <a:t>());</a:t>
            </a:r>
          </a:p>
          <a:p>
            <a:pPr lvl="2"/>
            <a:r>
              <a:rPr lang="en-US" altLang="zh-CN" sz="1200" b="1" dirty="0">
                <a:solidFill>
                  <a:srgbClr val="7F0055"/>
                </a:solidFill>
                <a:latin typeface="Consolas" panose="020B0609020204030204" pitchFamily="49" charset="0"/>
              </a:rPr>
              <a:t>while</a:t>
            </a:r>
            <a:r>
              <a:rPr lang="en-US" altLang="zh-CN" sz="1200" b="1" dirty="0">
                <a:solidFill>
                  <a:srgbClr val="000000"/>
                </a:solidFill>
                <a:latin typeface="Consolas" panose="020B0609020204030204" pitchFamily="49" charset="0"/>
              </a:rPr>
              <a:t> (</a:t>
            </a:r>
            <a:r>
              <a:rPr lang="en-US" altLang="zh-CN" sz="1200" b="1" dirty="0">
                <a:solidFill>
                  <a:srgbClr val="7F0055"/>
                </a:solidFill>
                <a:latin typeface="Consolas" panose="020B0609020204030204" pitchFamily="49" charset="0"/>
              </a:rPr>
              <a:t>true</a:t>
            </a:r>
            <a:r>
              <a:rPr lang="en-US" altLang="zh-CN" sz="1200" b="1" dirty="0">
                <a:solidFill>
                  <a:srgbClr val="000000"/>
                </a:solidFill>
                <a:latin typeface="Consolas" panose="020B0609020204030204" pitchFamily="49" charset="0"/>
              </a:rPr>
              <a:t>) {</a:t>
            </a:r>
          </a:p>
          <a:p>
            <a:pPr lvl="3"/>
            <a:r>
              <a:rPr lang="en-US" altLang="zh-CN" sz="1200" dirty="0">
                <a:solidFill>
                  <a:srgbClr val="000000"/>
                </a:solidFill>
                <a:latin typeface="Consolas" panose="020B0609020204030204" pitchFamily="49" charset="0"/>
              </a:rPr>
              <a:t>String </a:t>
            </a:r>
            <a:r>
              <a:rPr lang="en-US" altLang="zh-CN" sz="1200" dirty="0" err="1">
                <a:solidFill>
                  <a:srgbClr val="6A3E3E"/>
                </a:solidFill>
                <a:latin typeface="Consolas" panose="020B0609020204030204" pitchFamily="49" charset="0"/>
              </a:rPr>
              <a:t>str</a:t>
            </a:r>
            <a:r>
              <a:rPr lang="en-US" altLang="zh-CN" sz="1200" dirty="0">
                <a:solidFill>
                  <a:srgbClr val="000000"/>
                </a:solidFill>
                <a:latin typeface="Consolas" panose="020B0609020204030204" pitchFamily="49" charset="0"/>
              </a:rPr>
              <a:t> = </a:t>
            </a:r>
            <a:r>
              <a:rPr lang="en-US" altLang="zh-CN" sz="1200" dirty="0" err="1">
                <a:solidFill>
                  <a:srgbClr val="6A3E3E"/>
                </a:solidFill>
                <a:latin typeface="Consolas" panose="020B0609020204030204" pitchFamily="49" charset="0"/>
              </a:rPr>
              <a:t>dis</a:t>
            </a:r>
            <a:r>
              <a:rPr lang="en-US" altLang="zh-CN" sz="1200" dirty="0" err="1">
                <a:solidFill>
                  <a:srgbClr val="000000"/>
                </a:solidFill>
                <a:latin typeface="Consolas" panose="020B0609020204030204" pitchFamily="49" charset="0"/>
              </a:rPr>
              <a:t>.readUTF</a:t>
            </a:r>
            <a:r>
              <a:rPr lang="en-US" altLang="zh-CN" sz="1200" dirty="0">
                <a:solidFill>
                  <a:srgbClr val="000000"/>
                </a:solidFill>
                <a:latin typeface="Consolas" panose="020B0609020204030204" pitchFamily="49" charset="0"/>
              </a:rPr>
              <a:t>(); </a:t>
            </a:r>
            <a:r>
              <a:rPr lang="en-US" altLang="zh-CN" sz="1200" dirty="0">
                <a:solidFill>
                  <a:srgbClr val="3F7F5F"/>
                </a:solidFill>
                <a:latin typeface="Consolas" panose="020B0609020204030204" pitchFamily="49" charset="0"/>
              </a:rPr>
              <a:t>// </a:t>
            </a:r>
            <a:r>
              <a:rPr lang="zh-CN" altLang="en-US" sz="1200" dirty="0">
                <a:solidFill>
                  <a:srgbClr val="3F7F5F"/>
                </a:solidFill>
                <a:latin typeface="Consolas" panose="020B0609020204030204" pitchFamily="49" charset="0"/>
              </a:rPr>
              <a:t>读取客户端的信息</a:t>
            </a:r>
          </a:p>
          <a:p>
            <a:pPr lvl="3"/>
            <a:r>
              <a:rPr lang="en-US" altLang="zh-CN" sz="1200" dirty="0" err="1">
                <a:solidFill>
                  <a:srgbClr val="000000"/>
                </a:solidFill>
                <a:latin typeface="Consolas" panose="020B0609020204030204" pitchFamily="49" charset="0"/>
              </a:rPr>
              <a:t>System.</a:t>
            </a:r>
            <a:r>
              <a:rPr lang="en-US" altLang="zh-CN" sz="1200" b="1" i="1" dirty="0" err="1">
                <a:solidFill>
                  <a:srgbClr val="0000C0"/>
                </a:solidFill>
                <a:latin typeface="Consolas" panose="020B0609020204030204" pitchFamily="49" charset="0"/>
              </a:rPr>
              <a:t>out</a:t>
            </a:r>
            <a:r>
              <a:rPr lang="en-US" altLang="zh-CN" sz="1200" b="1" i="1" dirty="0" err="1">
                <a:solidFill>
                  <a:srgbClr val="000000"/>
                </a:solidFill>
                <a:latin typeface="Consolas" panose="020B0609020204030204" pitchFamily="49" charset="0"/>
              </a:rPr>
              <a:t>.println</a:t>
            </a:r>
            <a:r>
              <a:rPr lang="en-US" altLang="zh-CN" sz="1200" b="1" i="1" dirty="0">
                <a:solidFill>
                  <a:srgbClr val="000000"/>
                </a:solidFill>
                <a:latin typeface="Consolas" panose="020B0609020204030204" pitchFamily="49" charset="0"/>
              </a:rPr>
              <a:t>(</a:t>
            </a:r>
            <a:r>
              <a:rPr lang="en-US" altLang="zh-CN" sz="1200" b="1" i="1" dirty="0">
                <a:solidFill>
                  <a:srgbClr val="2A00FF"/>
                </a:solidFill>
                <a:latin typeface="Consolas" panose="020B0609020204030204" pitchFamily="49" charset="0"/>
              </a:rPr>
              <a:t>"</a:t>
            </a:r>
            <a:r>
              <a:rPr lang="zh-CN" altLang="en-US" sz="1200" b="1" i="1" dirty="0">
                <a:solidFill>
                  <a:srgbClr val="2A00FF"/>
                </a:solidFill>
                <a:latin typeface="Consolas" panose="020B0609020204030204" pitchFamily="49" charset="0"/>
              </a:rPr>
              <a:t>收到客户端</a:t>
            </a:r>
            <a:r>
              <a:rPr lang="en-US" altLang="zh-CN" sz="1200" b="1" i="1" dirty="0">
                <a:solidFill>
                  <a:srgbClr val="2A00FF"/>
                </a:solidFill>
                <a:latin typeface="Consolas" panose="020B0609020204030204" pitchFamily="49" charset="0"/>
              </a:rPr>
              <a:t>"</a:t>
            </a:r>
            <a:r>
              <a:rPr lang="zh-CN" altLang="en-US" sz="1200" b="1" i="1" dirty="0">
                <a:solidFill>
                  <a:srgbClr val="000000"/>
                </a:solidFill>
                <a:latin typeface="Consolas" panose="020B0609020204030204" pitchFamily="49" charset="0"/>
              </a:rPr>
              <a:t> </a:t>
            </a:r>
            <a:r>
              <a:rPr lang="en-US" altLang="zh-CN" sz="1200" b="1" i="1" dirty="0">
                <a:solidFill>
                  <a:srgbClr val="000000"/>
                </a:solidFill>
                <a:latin typeface="Consolas" panose="020B0609020204030204" pitchFamily="49" charset="0"/>
              </a:rPr>
              <a:t>+ </a:t>
            </a:r>
            <a:r>
              <a:rPr lang="en-US" altLang="zh-CN" sz="1200" b="1" i="1" dirty="0" err="1">
                <a:solidFill>
                  <a:srgbClr val="6A3E3E"/>
                </a:solidFill>
                <a:latin typeface="Consolas" panose="020B0609020204030204" pitchFamily="49" charset="0"/>
              </a:rPr>
              <a:t>client</a:t>
            </a:r>
            <a:r>
              <a:rPr lang="en-US" altLang="zh-CN" sz="1200" b="1" i="1" dirty="0" err="1">
                <a:solidFill>
                  <a:srgbClr val="000000"/>
                </a:solidFill>
                <a:latin typeface="Consolas" panose="020B0609020204030204" pitchFamily="49" charset="0"/>
              </a:rPr>
              <a:t>.getRemoteSocketAddress</a:t>
            </a:r>
            <a:r>
              <a:rPr lang="en-US" altLang="zh-CN" sz="1200" b="1" i="1" dirty="0">
                <a:solidFill>
                  <a:srgbClr val="000000"/>
                </a:solidFill>
                <a:latin typeface="Consolas" panose="020B0609020204030204" pitchFamily="49" charset="0"/>
              </a:rPr>
              <a:t>() + </a:t>
            </a:r>
            <a:r>
              <a:rPr lang="en-US" altLang="zh-CN" sz="1200" b="1" i="1" dirty="0">
                <a:solidFill>
                  <a:srgbClr val="2A00FF"/>
                </a:solidFill>
                <a:latin typeface="Consolas" panose="020B0609020204030204" pitchFamily="49" charset="0"/>
              </a:rPr>
              <a:t>"</a:t>
            </a:r>
            <a:r>
              <a:rPr lang="zh-CN" altLang="en-US" sz="1200" b="1" i="1" dirty="0">
                <a:solidFill>
                  <a:srgbClr val="2A00FF"/>
                </a:solidFill>
                <a:latin typeface="Consolas" panose="020B0609020204030204" pitchFamily="49" charset="0"/>
              </a:rPr>
              <a:t>消息</a:t>
            </a:r>
            <a:r>
              <a:rPr lang="en-US" altLang="zh-CN" sz="1200" b="1" i="1" dirty="0">
                <a:solidFill>
                  <a:srgbClr val="2A00FF"/>
                </a:solidFill>
                <a:latin typeface="Consolas" panose="020B0609020204030204" pitchFamily="49" charset="0"/>
              </a:rPr>
              <a:t>:"</a:t>
            </a:r>
            <a:r>
              <a:rPr lang="zh-CN" altLang="en-US" sz="1200" b="1" i="1" dirty="0">
                <a:solidFill>
                  <a:srgbClr val="000000"/>
                </a:solidFill>
                <a:latin typeface="Consolas" panose="020B0609020204030204" pitchFamily="49" charset="0"/>
              </a:rPr>
              <a:t> </a:t>
            </a:r>
            <a:r>
              <a:rPr lang="en-US" altLang="zh-CN" sz="1200" b="1" i="1" dirty="0">
                <a:solidFill>
                  <a:srgbClr val="000000"/>
                </a:solidFill>
                <a:latin typeface="Consolas" panose="020B0609020204030204" pitchFamily="49" charset="0"/>
              </a:rPr>
              <a:t>+ </a:t>
            </a:r>
            <a:r>
              <a:rPr lang="en-US" altLang="zh-CN" sz="1200" b="1" i="1" dirty="0" err="1">
                <a:solidFill>
                  <a:srgbClr val="6A3E3E"/>
                </a:solidFill>
                <a:latin typeface="Consolas" panose="020B0609020204030204" pitchFamily="49" charset="0"/>
              </a:rPr>
              <a:t>str</a:t>
            </a:r>
            <a:r>
              <a:rPr lang="en-US" altLang="zh-CN" sz="1200" b="1" i="1" dirty="0">
                <a:solidFill>
                  <a:srgbClr val="000000"/>
                </a:solidFill>
                <a:latin typeface="Consolas" panose="020B0609020204030204" pitchFamily="49" charset="0"/>
              </a:rPr>
              <a:t>);</a:t>
            </a:r>
            <a:endParaRPr lang="zh-CN" altLang="en-US" sz="1200" dirty="0">
              <a:latin typeface="Consolas" panose="020B0609020204030204" pitchFamily="49" charset="0"/>
            </a:endParaRPr>
          </a:p>
          <a:p>
            <a:pPr lvl="3"/>
            <a:r>
              <a:rPr lang="en-US" altLang="zh-CN" sz="1200" dirty="0" err="1">
                <a:solidFill>
                  <a:srgbClr val="6A3E3E"/>
                </a:solidFill>
                <a:latin typeface="Consolas" panose="020B0609020204030204" pitchFamily="49" charset="0"/>
              </a:rPr>
              <a:t>str</a:t>
            </a:r>
            <a:r>
              <a:rPr lang="en-US" altLang="zh-CN" sz="1200" dirty="0">
                <a:solidFill>
                  <a:srgbClr val="000000"/>
                </a:solidFill>
                <a:latin typeface="Consolas" panose="020B0609020204030204" pitchFamily="49" charset="0"/>
              </a:rPr>
              <a:t> = </a:t>
            </a:r>
            <a:r>
              <a:rPr lang="en-US" altLang="zh-CN" sz="1200" dirty="0">
                <a:solidFill>
                  <a:srgbClr val="2A00FF"/>
                </a:solidFill>
                <a:latin typeface="Consolas" panose="020B0609020204030204" pitchFamily="49" charset="0"/>
              </a:rPr>
              <a:t>"</a:t>
            </a:r>
            <a:r>
              <a:rPr lang="zh-CN" altLang="en-US" sz="1200" dirty="0">
                <a:solidFill>
                  <a:srgbClr val="2A00FF"/>
                </a:solidFill>
                <a:latin typeface="Consolas" panose="020B0609020204030204" pitchFamily="49" charset="0"/>
              </a:rPr>
              <a:t>响应</a:t>
            </a:r>
            <a:r>
              <a:rPr lang="en-US" altLang="zh-CN" sz="1200" dirty="0">
                <a:solidFill>
                  <a:srgbClr val="2A00FF"/>
                </a:solidFill>
                <a:latin typeface="Consolas" panose="020B0609020204030204" pitchFamily="49" charset="0"/>
              </a:rPr>
              <a:t>-"</a:t>
            </a:r>
            <a:r>
              <a:rPr lang="zh-CN" altLang="en-US" sz="1200" dirty="0">
                <a:solidFill>
                  <a:srgbClr val="000000"/>
                </a:solidFill>
                <a:latin typeface="Consolas" panose="020B0609020204030204" pitchFamily="49" charset="0"/>
              </a:rPr>
              <a:t> </a:t>
            </a:r>
            <a:r>
              <a:rPr lang="en-US" altLang="zh-CN" sz="1200" dirty="0">
                <a:solidFill>
                  <a:srgbClr val="000000"/>
                </a:solidFill>
                <a:latin typeface="Consolas" panose="020B0609020204030204" pitchFamily="49" charset="0"/>
              </a:rPr>
              <a:t>+ </a:t>
            </a:r>
            <a:r>
              <a:rPr lang="en-US" altLang="zh-CN" sz="1200" dirty="0" err="1">
                <a:solidFill>
                  <a:srgbClr val="6A3E3E"/>
                </a:solidFill>
                <a:latin typeface="Consolas" panose="020B0609020204030204" pitchFamily="49" charset="0"/>
              </a:rPr>
              <a:t>str</a:t>
            </a:r>
            <a:r>
              <a:rPr lang="en-US" altLang="zh-CN" sz="1200" dirty="0">
                <a:solidFill>
                  <a:srgbClr val="000000"/>
                </a:solidFill>
                <a:latin typeface="Consolas" panose="020B0609020204030204" pitchFamily="49" charset="0"/>
              </a:rPr>
              <a:t>;</a:t>
            </a:r>
            <a:r>
              <a:rPr lang="en-US" altLang="zh-CN" sz="1200" dirty="0">
                <a:solidFill>
                  <a:srgbClr val="3F7F5F"/>
                </a:solidFill>
                <a:latin typeface="Consolas" panose="020B0609020204030204" pitchFamily="49" charset="0"/>
              </a:rPr>
              <a:t>//</a:t>
            </a:r>
          </a:p>
          <a:p>
            <a:pPr lvl="3"/>
            <a:r>
              <a:rPr lang="en-US" altLang="zh-CN" sz="1200" dirty="0" err="1">
                <a:solidFill>
                  <a:srgbClr val="6A3E3E"/>
                </a:solidFill>
                <a:latin typeface="Consolas" panose="020B0609020204030204" pitchFamily="49" charset="0"/>
              </a:rPr>
              <a:t>dos</a:t>
            </a:r>
            <a:r>
              <a:rPr lang="en-US" altLang="zh-CN" sz="1200" dirty="0" err="1">
                <a:solidFill>
                  <a:srgbClr val="000000"/>
                </a:solidFill>
                <a:latin typeface="Consolas" panose="020B0609020204030204" pitchFamily="49" charset="0"/>
              </a:rPr>
              <a:t>.writeUTF</a:t>
            </a:r>
            <a:r>
              <a:rPr lang="en-US" altLang="zh-CN" sz="1200" dirty="0">
                <a:solidFill>
                  <a:srgbClr val="000000"/>
                </a:solidFill>
                <a:latin typeface="Consolas" panose="020B0609020204030204" pitchFamily="49" charset="0"/>
              </a:rPr>
              <a:t>(</a:t>
            </a:r>
            <a:r>
              <a:rPr lang="en-US" altLang="zh-CN" sz="1200" dirty="0" err="1">
                <a:solidFill>
                  <a:srgbClr val="6A3E3E"/>
                </a:solidFill>
                <a:latin typeface="Consolas" panose="020B0609020204030204" pitchFamily="49" charset="0"/>
              </a:rPr>
              <a:t>str</a:t>
            </a:r>
            <a:r>
              <a:rPr lang="en-US" altLang="zh-CN" sz="1200" dirty="0">
                <a:solidFill>
                  <a:srgbClr val="000000"/>
                </a:solidFill>
                <a:latin typeface="Consolas" panose="020B0609020204030204" pitchFamily="49" charset="0"/>
              </a:rPr>
              <a:t>);</a:t>
            </a:r>
            <a:r>
              <a:rPr lang="en-US" altLang="zh-CN" sz="1200" dirty="0">
                <a:solidFill>
                  <a:srgbClr val="3F7F5F"/>
                </a:solidFill>
                <a:latin typeface="Consolas" panose="020B0609020204030204" pitchFamily="49" charset="0"/>
              </a:rPr>
              <a:t>// </a:t>
            </a:r>
            <a:r>
              <a:rPr lang="zh-CN" altLang="en-US" sz="1200" dirty="0">
                <a:solidFill>
                  <a:srgbClr val="3F7F5F"/>
                </a:solidFill>
                <a:latin typeface="Consolas" panose="020B0609020204030204" pitchFamily="49" charset="0"/>
              </a:rPr>
              <a:t>服务器将信息发回给客户端</a:t>
            </a:r>
          </a:p>
          <a:p>
            <a:pPr lvl="2"/>
            <a:r>
              <a:rPr lang="en-US" altLang="zh-CN" sz="1200" dirty="0">
                <a:solidFill>
                  <a:srgbClr val="000000"/>
                </a:solidFill>
                <a:latin typeface="Consolas" panose="020B0609020204030204" pitchFamily="49" charset="0"/>
              </a:rPr>
              <a:t>}</a:t>
            </a:r>
            <a:endParaRPr lang="zh-CN" altLang="en-US" sz="1200" dirty="0">
              <a:latin typeface="Consolas" panose="020B0609020204030204" pitchFamily="49" charset="0"/>
            </a:endParaRPr>
          </a:p>
          <a:p>
            <a:pPr lvl="1"/>
            <a:r>
              <a:rPr lang="en-US" altLang="zh-CN" sz="1200" dirty="0">
                <a:solidFill>
                  <a:srgbClr val="000000"/>
                </a:solidFill>
                <a:latin typeface="Consolas" panose="020B0609020204030204" pitchFamily="49" charset="0"/>
              </a:rPr>
              <a:t>} </a:t>
            </a:r>
            <a:r>
              <a:rPr lang="en-US" altLang="zh-CN" sz="1200" b="1" dirty="0">
                <a:solidFill>
                  <a:srgbClr val="7F0055"/>
                </a:solidFill>
                <a:latin typeface="Consolas" panose="020B0609020204030204" pitchFamily="49" charset="0"/>
              </a:rPr>
              <a:t>catch</a:t>
            </a:r>
            <a:r>
              <a:rPr lang="en-US" altLang="zh-CN" sz="1200" b="1" dirty="0">
                <a:solidFill>
                  <a:srgbClr val="000000"/>
                </a:solidFill>
                <a:latin typeface="Consolas" panose="020B0609020204030204" pitchFamily="49" charset="0"/>
              </a:rPr>
              <a:t> (</a:t>
            </a:r>
            <a:r>
              <a:rPr lang="en-US" altLang="zh-CN" sz="1200" b="1" dirty="0" err="1">
                <a:solidFill>
                  <a:srgbClr val="000000"/>
                </a:solidFill>
                <a:latin typeface="Consolas" panose="020B0609020204030204" pitchFamily="49" charset="0"/>
              </a:rPr>
              <a:t>IOException</a:t>
            </a:r>
            <a:r>
              <a:rPr lang="en-US" altLang="zh-CN" sz="1200" b="1" dirty="0">
                <a:solidFill>
                  <a:srgbClr val="000000"/>
                </a:solidFill>
                <a:latin typeface="Consolas" panose="020B0609020204030204" pitchFamily="49" charset="0"/>
              </a:rPr>
              <a:t> </a:t>
            </a:r>
            <a:r>
              <a:rPr lang="en-US" altLang="zh-CN" sz="1200" b="1" dirty="0">
                <a:solidFill>
                  <a:srgbClr val="6A3E3E"/>
                </a:solidFill>
                <a:latin typeface="Consolas" panose="020B0609020204030204" pitchFamily="49" charset="0"/>
              </a:rPr>
              <a:t>e</a:t>
            </a:r>
            <a:r>
              <a:rPr lang="en-US" altLang="zh-CN" sz="1200" b="1" dirty="0">
                <a:solidFill>
                  <a:srgbClr val="000000"/>
                </a:solidFill>
                <a:latin typeface="Consolas" panose="020B0609020204030204" pitchFamily="49" charset="0"/>
              </a:rPr>
              <a:t>) {</a:t>
            </a:r>
          </a:p>
          <a:p>
            <a:pPr lvl="2"/>
            <a:r>
              <a:rPr lang="en-US" altLang="zh-CN" sz="1200" dirty="0" err="1">
                <a:solidFill>
                  <a:srgbClr val="6A3E3E"/>
                </a:solidFill>
                <a:latin typeface="Consolas" panose="020B0609020204030204" pitchFamily="49" charset="0"/>
              </a:rPr>
              <a:t>e</a:t>
            </a:r>
            <a:r>
              <a:rPr lang="en-US" altLang="zh-CN" sz="1200" dirty="0" err="1">
                <a:solidFill>
                  <a:srgbClr val="000000"/>
                </a:solidFill>
                <a:latin typeface="Consolas" panose="020B0609020204030204" pitchFamily="49" charset="0"/>
              </a:rPr>
              <a:t>.printStackTrace</a:t>
            </a:r>
            <a:r>
              <a:rPr lang="en-US" altLang="zh-CN" sz="1200" dirty="0">
                <a:solidFill>
                  <a:srgbClr val="000000"/>
                </a:solidFill>
                <a:latin typeface="Consolas" panose="020B0609020204030204" pitchFamily="49" charset="0"/>
              </a:rPr>
              <a:t>();</a:t>
            </a:r>
          </a:p>
          <a:p>
            <a:pPr lvl="2"/>
            <a:r>
              <a:rPr lang="en-US" altLang="zh-CN" sz="1200" dirty="0" err="1">
                <a:solidFill>
                  <a:srgbClr val="000000"/>
                </a:solidFill>
                <a:latin typeface="Consolas" panose="020B0609020204030204" pitchFamily="49" charset="0"/>
              </a:rPr>
              <a:t>System.</a:t>
            </a:r>
            <a:r>
              <a:rPr lang="en-US" altLang="zh-CN" sz="1200" b="1" i="1" dirty="0" err="1">
                <a:solidFill>
                  <a:srgbClr val="0000C0"/>
                </a:solidFill>
                <a:latin typeface="Consolas" panose="020B0609020204030204" pitchFamily="49" charset="0"/>
              </a:rPr>
              <a:t>out</a:t>
            </a:r>
            <a:r>
              <a:rPr lang="en-US" altLang="zh-CN" sz="1200" b="1" i="1" dirty="0" err="1">
                <a:solidFill>
                  <a:srgbClr val="000000"/>
                </a:solidFill>
                <a:latin typeface="Consolas" panose="020B0609020204030204" pitchFamily="49" charset="0"/>
              </a:rPr>
              <a:t>.println</a:t>
            </a:r>
            <a:r>
              <a:rPr lang="en-US" altLang="zh-CN" sz="1200" b="1" i="1" dirty="0">
                <a:solidFill>
                  <a:srgbClr val="000000"/>
                </a:solidFill>
                <a:latin typeface="Consolas" panose="020B0609020204030204" pitchFamily="49" charset="0"/>
              </a:rPr>
              <a:t>(</a:t>
            </a:r>
            <a:r>
              <a:rPr lang="en-US" altLang="zh-CN" sz="1200" b="1" i="1" dirty="0">
                <a:solidFill>
                  <a:srgbClr val="2A00FF"/>
                </a:solidFill>
                <a:latin typeface="Consolas" panose="020B0609020204030204" pitchFamily="49" charset="0"/>
              </a:rPr>
              <a:t>"</a:t>
            </a:r>
            <a:r>
              <a:rPr lang="zh-CN" altLang="en-US" sz="1200" b="1" i="1" dirty="0">
                <a:solidFill>
                  <a:srgbClr val="2A00FF"/>
                </a:solidFill>
                <a:latin typeface="Consolas" panose="020B0609020204030204" pitchFamily="49" charset="0"/>
              </a:rPr>
              <a:t>读取客户端信息失败，客户端可能已经断开！</a:t>
            </a:r>
            <a:r>
              <a:rPr lang="en-US" altLang="zh-CN" sz="1200" b="1" i="1" dirty="0">
                <a:solidFill>
                  <a:srgbClr val="2A00FF"/>
                </a:solidFill>
                <a:latin typeface="Consolas" panose="020B0609020204030204" pitchFamily="49" charset="0"/>
              </a:rPr>
              <a:t>"</a:t>
            </a:r>
            <a:r>
              <a:rPr lang="en-US" altLang="zh-CN" sz="1200" b="1" i="1" dirty="0">
                <a:solidFill>
                  <a:srgbClr val="000000"/>
                </a:solidFill>
                <a:latin typeface="Consolas" panose="020B0609020204030204" pitchFamily="49" charset="0"/>
              </a:rPr>
              <a:t>);</a:t>
            </a:r>
            <a:endParaRPr lang="zh-CN" altLang="en-US" sz="1200" dirty="0">
              <a:latin typeface="Consolas" panose="020B0609020204030204" pitchFamily="49" charset="0"/>
            </a:endParaRPr>
          </a:p>
          <a:p>
            <a:pPr lvl="1"/>
            <a:r>
              <a:rPr lang="en-US" altLang="zh-CN"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5153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868144" y="1907744"/>
            <a:ext cx="2520280" cy="316835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3419872" y="1907744"/>
            <a:ext cx="2448272" cy="316835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899592" y="1907744"/>
            <a:ext cx="2520280"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p:cNvSpPr>
            <a:spLocks noGrp="1" noChangeArrowheads="1"/>
          </p:cNvSpPr>
          <p:nvPr>
            <p:ph type="title"/>
          </p:nvPr>
        </p:nvSpPr>
        <p:spPr/>
        <p:txBody>
          <a:bodyPr>
            <a:normAutofit fontScale="90000"/>
          </a:bodyPr>
          <a:lstStyle/>
          <a:p>
            <a:r>
              <a:rPr lang="zh-CN" altLang="en-US" dirty="0"/>
              <a:t>网络通信协议</a:t>
            </a:r>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509921514"/>
              </p:ext>
            </p:extLst>
          </p:nvPr>
        </p:nvGraphicFramePr>
        <p:xfrm>
          <a:off x="899593" y="1052736"/>
          <a:ext cx="7488831" cy="4023360"/>
        </p:xfrm>
        <a:graphic>
          <a:graphicData uri="http://schemas.openxmlformats.org/drawingml/2006/table">
            <a:tbl>
              <a:tblPr firstRow="1" bandRow="1">
                <a:tableStyleId>{5940675A-B579-460E-94D1-54222C63F5DA}</a:tableStyleId>
              </a:tblPr>
              <a:tblGrid>
                <a:gridCol w="2496277">
                  <a:extLst>
                    <a:ext uri="{9D8B030D-6E8A-4147-A177-3AD203B41FA5}">
                      <a16:colId xmlns:a16="http://schemas.microsoft.com/office/drawing/2014/main" val="20000"/>
                    </a:ext>
                  </a:extLst>
                </a:gridCol>
                <a:gridCol w="2496277">
                  <a:extLst>
                    <a:ext uri="{9D8B030D-6E8A-4147-A177-3AD203B41FA5}">
                      <a16:colId xmlns:a16="http://schemas.microsoft.com/office/drawing/2014/main" val="20001"/>
                    </a:ext>
                  </a:extLst>
                </a:gridCol>
                <a:gridCol w="2496277">
                  <a:extLst>
                    <a:ext uri="{9D8B030D-6E8A-4147-A177-3AD203B41FA5}">
                      <a16:colId xmlns:a16="http://schemas.microsoft.com/office/drawing/2014/main" val="20002"/>
                    </a:ext>
                  </a:extLst>
                </a:gridCol>
              </a:tblGrid>
              <a:tr h="783384">
                <a:tc>
                  <a:txBody>
                    <a:bodyPr/>
                    <a:lstStyle/>
                    <a:p>
                      <a:pPr algn="ctr">
                        <a:spcBef>
                          <a:spcPts val="1200"/>
                        </a:spcBef>
                      </a:pPr>
                      <a:endParaRPr lang="en-US" altLang="zh-CN" sz="200" b="1" dirty="0">
                        <a:solidFill>
                          <a:srgbClr val="C00000"/>
                        </a:solidFill>
                        <a:latin typeface="+mn-lt"/>
                        <a:ea typeface="宋体" pitchFamily="2" charset="-122"/>
                      </a:endParaRPr>
                    </a:p>
                    <a:p>
                      <a:pPr algn="ctr">
                        <a:spcBef>
                          <a:spcPts val="1200"/>
                        </a:spcBef>
                      </a:pPr>
                      <a:r>
                        <a:rPr lang="en-US" altLang="zh-CN" sz="2400" b="1" dirty="0">
                          <a:solidFill>
                            <a:srgbClr val="C00000"/>
                          </a:solidFill>
                          <a:latin typeface="+mn-lt"/>
                          <a:ea typeface="宋体" pitchFamily="2" charset="-122"/>
                        </a:rPr>
                        <a:t>OSI</a:t>
                      </a:r>
                      <a:r>
                        <a:rPr lang="zh-CN" altLang="en-US" sz="2400" b="1" dirty="0">
                          <a:solidFill>
                            <a:srgbClr val="C00000"/>
                          </a:solidFill>
                          <a:latin typeface="+mn-lt"/>
                          <a:ea typeface="宋体" pitchFamily="2" charset="-122"/>
                        </a:rPr>
                        <a:t>参考模型</a:t>
                      </a:r>
                    </a:p>
                  </a:txBody>
                  <a:tcPr/>
                </a:tc>
                <a:tc>
                  <a:txBody>
                    <a:bodyPr/>
                    <a:lstStyle/>
                    <a:p>
                      <a:pPr algn="ctr">
                        <a:spcBef>
                          <a:spcPts val="2400"/>
                        </a:spcBef>
                      </a:pPr>
                      <a:endParaRPr lang="en-US" altLang="zh-CN" sz="200" b="1" dirty="0">
                        <a:solidFill>
                          <a:srgbClr val="C00000"/>
                        </a:solidFill>
                        <a:latin typeface="+mn-lt"/>
                        <a:ea typeface="宋体" pitchFamily="2" charset="-122"/>
                      </a:endParaRPr>
                    </a:p>
                    <a:p>
                      <a:pPr algn="ctr">
                        <a:spcBef>
                          <a:spcPts val="1200"/>
                        </a:spcBef>
                      </a:pPr>
                      <a:r>
                        <a:rPr lang="en-US" altLang="zh-CN" sz="2400" b="1" dirty="0">
                          <a:solidFill>
                            <a:srgbClr val="C00000"/>
                          </a:solidFill>
                          <a:latin typeface="+mn-lt"/>
                          <a:ea typeface="宋体" pitchFamily="2" charset="-122"/>
                        </a:rPr>
                        <a:t>TCP/IP</a:t>
                      </a:r>
                      <a:r>
                        <a:rPr lang="zh-CN" altLang="en-US" sz="2400" b="1" dirty="0">
                          <a:solidFill>
                            <a:srgbClr val="C00000"/>
                          </a:solidFill>
                          <a:latin typeface="+mn-lt"/>
                          <a:ea typeface="宋体" pitchFamily="2" charset="-122"/>
                        </a:rPr>
                        <a:t>参考模型</a:t>
                      </a:r>
                    </a:p>
                  </a:txBody>
                  <a:tcPr/>
                </a:tc>
                <a:tc>
                  <a:txBody>
                    <a:bodyPr/>
                    <a:lstStyle/>
                    <a:p>
                      <a:pPr algn="ctr"/>
                      <a:r>
                        <a:rPr lang="en-US" altLang="zh-CN" sz="2400" b="1" dirty="0">
                          <a:solidFill>
                            <a:srgbClr val="C00000"/>
                          </a:solidFill>
                          <a:latin typeface="+mn-lt"/>
                          <a:ea typeface="宋体" pitchFamily="2" charset="-122"/>
                        </a:rPr>
                        <a:t>TCP/IP</a:t>
                      </a:r>
                      <a:r>
                        <a:rPr lang="zh-CN" altLang="en-US" sz="2400" b="1" dirty="0">
                          <a:solidFill>
                            <a:srgbClr val="C00000"/>
                          </a:solidFill>
                          <a:latin typeface="+mn-lt"/>
                          <a:ea typeface="宋体" pitchFamily="2" charset="-122"/>
                        </a:rPr>
                        <a:t>参考模型各层对应协议</a:t>
                      </a:r>
                    </a:p>
                  </a:txBody>
                  <a:tcPr/>
                </a:tc>
                <a:extLst>
                  <a:ext uri="{0D108BD9-81ED-4DB2-BD59-A6C34878D82A}">
                    <a16:rowId xmlns:a16="http://schemas.microsoft.com/office/drawing/2014/main" val="10000"/>
                  </a:ext>
                </a:extLst>
              </a:tr>
              <a:tr h="453865">
                <a:tc>
                  <a:txBody>
                    <a:bodyPr/>
                    <a:lstStyle/>
                    <a:p>
                      <a:pPr algn="ctr"/>
                      <a:r>
                        <a:rPr lang="zh-CN" altLang="en-US" sz="2400" dirty="0">
                          <a:latin typeface="+mn-lt"/>
                          <a:ea typeface="宋体" pitchFamily="2" charset="-122"/>
                        </a:rPr>
                        <a:t>应用层</a:t>
                      </a:r>
                      <a:endParaRPr lang="zh-CN" altLang="en-US" sz="2400" b="1" dirty="0">
                        <a:latin typeface="+mn-lt"/>
                        <a:ea typeface="宋体" pitchFamily="2" charset="-122"/>
                      </a:endParaRPr>
                    </a:p>
                  </a:txBody>
                  <a:tcPr/>
                </a:tc>
                <a:tc rowSpan="3">
                  <a:txBody>
                    <a:bodyPr/>
                    <a:lstStyle/>
                    <a:p>
                      <a:pPr algn="ctr"/>
                      <a:endParaRPr lang="en-US" altLang="zh-CN" sz="2400" dirty="0">
                        <a:latin typeface="+mn-lt"/>
                        <a:ea typeface="宋体" pitchFamily="2" charset="-122"/>
                      </a:endParaRPr>
                    </a:p>
                    <a:p>
                      <a:pPr algn="ctr"/>
                      <a:r>
                        <a:rPr lang="zh-CN" altLang="en-US" sz="2400" dirty="0">
                          <a:latin typeface="+mn-lt"/>
                          <a:ea typeface="宋体" pitchFamily="2" charset="-122"/>
                        </a:rPr>
                        <a:t>应用层</a:t>
                      </a:r>
                      <a:endParaRPr lang="zh-CN" altLang="en-US" sz="2400" b="1" dirty="0">
                        <a:latin typeface="+mn-lt"/>
                        <a:ea typeface="宋体" pitchFamily="2" charset="-122"/>
                      </a:endParaRPr>
                    </a:p>
                  </a:txBody>
                  <a:tcPr/>
                </a:tc>
                <a:tc rowSpan="3">
                  <a:txBody>
                    <a:bodyPr/>
                    <a:lstStyle/>
                    <a:p>
                      <a:pPr algn="ctr"/>
                      <a:endParaRPr lang="en-US" altLang="zh-CN" sz="2400" dirty="0">
                        <a:latin typeface="+mn-lt"/>
                        <a:ea typeface="宋体" pitchFamily="2" charset="-122"/>
                      </a:endParaRPr>
                    </a:p>
                    <a:p>
                      <a:pPr algn="ctr"/>
                      <a:r>
                        <a:rPr lang="en-US" altLang="zh-CN" sz="2400" dirty="0">
                          <a:latin typeface="+mn-lt"/>
                          <a:ea typeface="宋体" pitchFamily="2" charset="-122"/>
                        </a:rPr>
                        <a:t>HTTP</a:t>
                      </a:r>
                      <a:r>
                        <a:rPr lang="zh-CN" altLang="en-US" sz="2400" dirty="0">
                          <a:latin typeface="+mn-lt"/>
                          <a:ea typeface="宋体" pitchFamily="2" charset="-122"/>
                        </a:rPr>
                        <a:t>、</a:t>
                      </a:r>
                      <a:r>
                        <a:rPr lang="en-US" altLang="zh-CN" sz="2400" dirty="0">
                          <a:latin typeface="+mn-lt"/>
                          <a:ea typeface="宋体" pitchFamily="2" charset="-122"/>
                        </a:rPr>
                        <a:t>ftp</a:t>
                      </a:r>
                      <a:r>
                        <a:rPr lang="zh-CN" altLang="en-US" sz="2400" dirty="0">
                          <a:latin typeface="+mn-lt"/>
                          <a:ea typeface="宋体" pitchFamily="2" charset="-122"/>
                        </a:rPr>
                        <a:t>、</a:t>
                      </a:r>
                      <a:r>
                        <a:rPr lang="en-US" altLang="zh-CN" sz="2400" dirty="0">
                          <a:latin typeface="+mn-lt"/>
                          <a:ea typeface="宋体" pitchFamily="2" charset="-122"/>
                        </a:rPr>
                        <a:t>telnet</a:t>
                      </a:r>
                      <a:r>
                        <a:rPr lang="zh-CN" altLang="en-US" sz="2400" dirty="0">
                          <a:latin typeface="+mn-lt"/>
                          <a:ea typeface="宋体" pitchFamily="2" charset="-122"/>
                        </a:rPr>
                        <a:t>、</a:t>
                      </a:r>
                      <a:r>
                        <a:rPr lang="en-US" altLang="zh-CN" sz="2400" dirty="0">
                          <a:latin typeface="+mn-lt"/>
                          <a:ea typeface="宋体" pitchFamily="2" charset="-122"/>
                        </a:rPr>
                        <a:t>DNS…</a:t>
                      </a:r>
                      <a:endParaRPr lang="zh-CN" altLang="en-US" sz="2400" dirty="0">
                        <a:latin typeface="+mn-lt"/>
                        <a:ea typeface="宋体" pitchFamily="2" charset="-122"/>
                      </a:endParaRPr>
                    </a:p>
                  </a:txBody>
                  <a:tcPr/>
                </a:tc>
                <a:extLst>
                  <a:ext uri="{0D108BD9-81ED-4DB2-BD59-A6C34878D82A}">
                    <a16:rowId xmlns:a16="http://schemas.microsoft.com/office/drawing/2014/main" val="10001"/>
                  </a:ext>
                </a:extLst>
              </a:tr>
              <a:tr h="453865">
                <a:tc>
                  <a:txBody>
                    <a:bodyPr/>
                    <a:lstStyle/>
                    <a:p>
                      <a:pPr algn="ctr"/>
                      <a:r>
                        <a:rPr lang="zh-CN" altLang="en-US" sz="2400" dirty="0">
                          <a:latin typeface="+mn-lt"/>
                          <a:ea typeface="宋体" pitchFamily="2" charset="-122"/>
                        </a:rPr>
                        <a:t>表示层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002"/>
                  </a:ext>
                </a:extLst>
              </a:tr>
              <a:tr h="453865">
                <a:tc>
                  <a:txBody>
                    <a:bodyPr/>
                    <a:lstStyle/>
                    <a:p>
                      <a:pPr algn="ctr"/>
                      <a:r>
                        <a:rPr lang="zh-CN" altLang="en-US" sz="2400" dirty="0">
                          <a:latin typeface="+mn-lt"/>
                          <a:ea typeface="宋体" pitchFamily="2" charset="-122"/>
                        </a:rPr>
                        <a:t>会话层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003"/>
                  </a:ext>
                </a:extLst>
              </a:tr>
              <a:tr h="453865">
                <a:tc>
                  <a:txBody>
                    <a:bodyPr/>
                    <a:lstStyle/>
                    <a:p>
                      <a:pPr algn="ctr"/>
                      <a:r>
                        <a:rPr lang="zh-CN" altLang="en-US" sz="2400" dirty="0">
                          <a:latin typeface="+mn-lt"/>
                          <a:ea typeface="宋体" pitchFamily="2" charset="-122"/>
                        </a:rPr>
                        <a:t>传输层</a:t>
                      </a:r>
                      <a:endParaRPr lang="zh-CN" altLang="en-US" sz="2400" b="1" dirty="0">
                        <a:latin typeface="+mn-lt"/>
                        <a:ea typeface="宋体" pitchFamily="2" charset="-122"/>
                      </a:endParaRPr>
                    </a:p>
                  </a:txBody>
                  <a:tcPr/>
                </a:tc>
                <a:tc>
                  <a:txBody>
                    <a:bodyPr/>
                    <a:lstStyle/>
                    <a:p>
                      <a:pPr algn="ctr"/>
                      <a:r>
                        <a:rPr lang="zh-CN" altLang="en-US" sz="2400" dirty="0">
                          <a:latin typeface="+mn-lt"/>
                          <a:ea typeface="宋体" pitchFamily="2" charset="-122"/>
                        </a:rPr>
                        <a:t>传输层</a:t>
                      </a:r>
                      <a:endParaRPr lang="zh-CN" altLang="en-US" sz="2400" b="1" dirty="0">
                        <a:latin typeface="+mn-lt"/>
                        <a:ea typeface="宋体" pitchFamily="2" charset="-122"/>
                      </a:endParaRPr>
                    </a:p>
                  </a:txBody>
                  <a:tcPr/>
                </a:tc>
                <a:tc>
                  <a:txBody>
                    <a:bodyPr/>
                    <a:lstStyle/>
                    <a:p>
                      <a:pPr algn="ctr"/>
                      <a:r>
                        <a:rPr lang="en-US" altLang="zh-CN" sz="2400" dirty="0">
                          <a:latin typeface="+mn-lt"/>
                          <a:ea typeface="宋体" pitchFamily="2" charset="-122"/>
                        </a:rPr>
                        <a:t>TCP</a:t>
                      </a:r>
                      <a:r>
                        <a:rPr lang="zh-CN" altLang="en-US" sz="2400" dirty="0">
                          <a:latin typeface="+mn-lt"/>
                          <a:ea typeface="宋体" pitchFamily="2" charset="-122"/>
                        </a:rPr>
                        <a:t>、</a:t>
                      </a:r>
                      <a:r>
                        <a:rPr lang="en-US" altLang="zh-CN" sz="2400" dirty="0">
                          <a:latin typeface="+mn-lt"/>
                          <a:ea typeface="宋体" pitchFamily="2" charset="-122"/>
                        </a:rPr>
                        <a:t>UDP</a:t>
                      </a:r>
                      <a:r>
                        <a:rPr lang="zh-CN" altLang="en-US" sz="2400" dirty="0">
                          <a:latin typeface="+mn-lt"/>
                          <a:ea typeface="宋体" pitchFamily="2" charset="-122"/>
                        </a:rPr>
                        <a:t>、</a:t>
                      </a:r>
                      <a:r>
                        <a:rPr lang="en-US" altLang="zh-CN" sz="2400" dirty="0">
                          <a:latin typeface="+mn-lt"/>
                          <a:ea typeface="宋体" pitchFamily="2" charset="-122"/>
                        </a:rPr>
                        <a:t>…</a:t>
                      </a:r>
                      <a:endParaRPr lang="zh-CN" altLang="en-US" sz="2400" dirty="0">
                        <a:latin typeface="+mn-lt"/>
                        <a:ea typeface="宋体" pitchFamily="2" charset="-122"/>
                      </a:endParaRPr>
                    </a:p>
                  </a:txBody>
                  <a:tcPr/>
                </a:tc>
                <a:extLst>
                  <a:ext uri="{0D108BD9-81ED-4DB2-BD59-A6C34878D82A}">
                    <a16:rowId xmlns:a16="http://schemas.microsoft.com/office/drawing/2014/main" val="10004"/>
                  </a:ext>
                </a:extLst>
              </a:tr>
              <a:tr h="453865">
                <a:tc>
                  <a:txBody>
                    <a:bodyPr/>
                    <a:lstStyle/>
                    <a:p>
                      <a:pPr algn="ctr"/>
                      <a:r>
                        <a:rPr lang="zh-CN" altLang="en-US" sz="2400" dirty="0">
                          <a:latin typeface="+mn-lt"/>
                          <a:ea typeface="宋体" pitchFamily="2" charset="-122"/>
                        </a:rPr>
                        <a:t>网络层</a:t>
                      </a:r>
                      <a:endParaRPr lang="zh-CN" altLang="en-US" sz="2400" b="1" dirty="0">
                        <a:latin typeface="+mn-lt"/>
                        <a:ea typeface="宋体" pitchFamily="2" charset="-122"/>
                      </a:endParaRPr>
                    </a:p>
                  </a:txBody>
                  <a:tcPr/>
                </a:tc>
                <a:tc>
                  <a:txBody>
                    <a:bodyPr/>
                    <a:lstStyle/>
                    <a:p>
                      <a:pPr algn="ctr"/>
                      <a:r>
                        <a:rPr lang="zh-CN" altLang="en-US" sz="2400" dirty="0">
                          <a:latin typeface="+mn-lt"/>
                          <a:ea typeface="宋体" pitchFamily="2" charset="-122"/>
                        </a:rPr>
                        <a:t>网络层</a:t>
                      </a:r>
                      <a:endParaRPr lang="zh-CN" altLang="en-US" sz="2400" b="1" dirty="0">
                        <a:latin typeface="+mn-lt"/>
                        <a:ea typeface="宋体" pitchFamily="2" charset="-122"/>
                      </a:endParaRPr>
                    </a:p>
                  </a:txBody>
                  <a:tcPr/>
                </a:tc>
                <a:tc>
                  <a:txBody>
                    <a:bodyPr/>
                    <a:lstStyle/>
                    <a:p>
                      <a:pPr algn="ctr"/>
                      <a:r>
                        <a:rPr lang="en-US" altLang="zh-CN" sz="2400" dirty="0">
                          <a:latin typeface="+mn-lt"/>
                          <a:ea typeface="宋体" pitchFamily="2" charset="-122"/>
                        </a:rPr>
                        <a:t>IP</a:t>
                      </a:r>
                      <a:r>
                        <a:rPr lang="zh-CN" altLang="en-US" sz="2400" dirty="0">
                          <a:latin typeface="+mn-lt"/>
                          <a:ea typeface="宋体" pitchFamily="2" charset="-122"/>
                        </a:rPr>
                        <a:t>、</a:t>
                      </a:r>
                      <a:r>
                        <a:rPr lang="en-US" altLang="zh-CN" sz="2400" dirty="0">
                          <a:latin typeface="+mn-lt"/>
                          <a:ea typeface="宋体" pitchFamily="2" charset="-122"/>
                        </a:rPr>
                        <a:t>ICMP</a:t>
                      </a:r>
                      <a:r>
                        <a:rPr lang="zh-CN" altLang="en-US" sz="2400" dirty="0">
                          <a:latin typeface="+mn-lt"/>
                          <a:ea typeface="宋体" pitchFamily="2" charset="-122"/>
                        </a:rPr>
                        <a:t>、</a:t>
                      </a:r>
                      <a:r>
                        <a:rPr lang="en-US" altLang="zh-CN" sz="2400" dirty="0">
                          <a:latin typeface="+mn-lt"/>
                          <a:ea typeface="宋体" pitchFamily="2" charset="-122"/>
                        </a:rPr>
                        <a:t>ARP…</a:t>
                      </a:r>
                      <a:endParaRPr lang="zh-CN" altLang="en-US" sz="2400" dirty="0">
                        <a:latin typeface="+mn-lt"/>
                        <a:ea typeface="宋体" pitchFamily="2" charset="-122"/>
                      </a:endParaRPr>
                    </a:p>
                  </a:txBody>
                  <a:tcPr/>
                </a:tc>
                <a:extLst>
                  <a:ext uri="{0D108BD9-81ED-4DB2-BD59-A6C34878D82A}">
                    <a16:rowId xmlns:a16="http://schemas.microsoft.com/office/drawing/2014/main" val="10005"/>
                  </a:ext>
                </a:extLst>
              </a:tr>
              <a:tr h="453865">
                <a:tc>
                  <a:txBody>
                    <a:bodyPr/>
                    <a:lstStyle/>
                    <a:p>
                      <a:pPr algn="ctr"/>
                      <a:r>
                        <a:rPr lang="zh-CN" altLang="en-US" sz="2400" dirty="0">
                          <a:latin typeface="+mn-lt"/>
                          <a:ea typeface="宋体" pitchFamily="2" charset="-122"/>
                        </a:rPr>
                        <a:t>数据链路层</a:t>
                      </a:r>
                      <a:endParaRPr lang="zh-CN" altLang="en-US" sz="2400" b="1" dirty="0">
                        <a:latin typeface="+mn-lt"/>
                        <a:ea typeface="宋体" pitchFamily="2" charset="-122"/>
                      </a:endParaRPr>
                    </a:p>
                  </a:txBody>
                  <a:tcPr/>
                </a:tc>
                <a:tc rowSpan="2">
                  <a:txBody>
                    <a:bodyPr/>
                    <a:lstStyle/>
                    <a:p>
                      <a:pPr algn="ctr"/>
                      <a:endParaRPr lang="en-US" altLang="zh-CN" sz="2400" dirty="0">
                        <a:latin typeface="+mn-lt"/>
                        <a:ea typeface="宋体" pitchFamily="2" charset="-122"/>
                      </a:endParaRPr>
                    </a:p>
                    <a:p>
                      <a:pPr algn="ctr"/>
                      <a:r>
                        <a:rPr lang="zh-CN" altLang="en-US" sz="2400" dirty="0">
                          <a:latin typeface="+mn-lt"/>
                          <a:ea typeface="宋体" pitchFamily="2" charset="-122"/>
                        </a:rPr>
                        <a:t>物理</a:t>
                      </a:r>
                      <a:r>
                        <a:rPr lang="en-US" altLang="zh-CN" sz="2400" dirty="0">
                          <a:latin typeface="+mn-lt"/>
                          <a:ea typeface="宋体" pitchFamily="2" charset="-122"/>
                        </a:rPr>
                        <a:t>+</a:t>
                      </a:r>
                      <a:r>
                        <a:rPr lang="zh-CN" altLang="en-US" sz="2400" dirty="0">
                          <a:latin typeface="+mn-lt"/>
                          <a:ea typeface="宋体" pitchFamily="2" charset="-122"/>
                        </a:rPr>
                        <a:t>数据链路层</a:t>
                      </a:r>
                      <a:endParaRPr lang="zh-CN" altLang="en-US" sz="2400" b="1" dirty="0">
                        <a:latin typeface="+mn-lt"/>
                        <a:ea typeface="宋体" pitchFamily="2" charset="-122"/>
                      </a:endParaRPr>
                    </a:p>
                  </a:txBody>
                  <a:tcPr/>
                </a:tc>
                <a:tc rowSpan="2">
                  <a:txBody>
                    <a:bodyPr/>
                    <a:lstStyle/>
                    <a:p>
                      <a:pPr algn="ctr"/>
                      <a:endParaRPr lang="en-US" altLang="zh-CN" sz="2400" dirty="0">
                        <a:latin typeface="+mn-lt"/>
                        <a:ea typeface="宋体" pitchFamily="2" charset="-122"/>
                      </a:endParaRPr>
                    </a:p>
                    <a:p>
                      <a:pPr algn="ctr"/>
                      <a:r>
                        <a:rPr lang="en-US" altLang="zh-CN" sz="2400" dirty="0">
                          <a:latin typeface="+mn-lt"/>
                          <a:ea typeface="宋体" pitchFamily="2" charset="-122"/>
                        </a:rPr>
                        <a:t>Link</a:t>
                      </a:r>
                      <a:endParaRPr lang="zh-CN" altLang="en-US" sz="2400" dirty="0">
                        <a:latin typeface="+mn-lt"/>
                        <a:ea typeface="宋体" pitchFamily="2" charset="-122"/>
                      </a:endParaRPr>
                    </a:p>
                  </a:txBody>
                  <a:tcPr/>
                </a:tc>
                <a:extLst>
                  <a:ext uri="{0D108BD9-81ED-4DB2-BD59-A6C34878D82A}">
                    <a16:rowId xmlns:a16="http://schemas.microsoft.com/office/drawing/2014/main" val="10006"/>
                  </a:ext>
                </a:extLst>
              </a:tr>
              <a:tr h="453865">
                <a:tc>
                  <a:txBody>
                    <a:bodyPr/>
                    <a:lstStyle/>
                    <a:p>
                      <a:pPr algn="ctr"/>
                      <a:r>
                        <a:rPr lang="zh-CN" altLang="en-US" sz="2400" dirty="0">
                          <a:latin typeface="+mn-lt"/>
                          <a:ea typeface="宋体" pitchFamily="2" charset="-122"/>
                        </a:rPr>
                        <a:t>物理层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148546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0" y="239103"/>
            <a:ext cx="4316286" cy="523220"/>
          </a:xfrm>
        </p:spPr>
        <p:txBody>
          <a:bodyPr>
            <a:normAutofit fontScale="90000"/>
          </a:bodyPr>
          <a:lstStyle/>
          <a:p>
            <a:r>
              <a:rPr lang="zh-CN" altLang="en-US" dirty="0"/>
              <a:t>接受控制台输入的客户端</a:t>
            </a:r>
            <a:r>
              <a:rPr lang="en-US" altLang="zh-CN" dirty="0"/>
              <a:t>-1</a:t>
            </a:r>
            <a:endParaRPr lang="zh-CN" altLang="en-US" dirty="0"/>
          </a:p>
        </p:txBody>
      </p:sp>
      <p:sp>
        <p:nvSpPr>
          <p:cNvPr id="3" name="矩形 2"/>
          <p:cNvSpPr/>
          <p:nvPr/>
        </p:nvSpPr>
        <p:spPr>
          <a:xfrm>
            <a:off x="395536" y="692696"/>
            <a:ext cx="8424936" cy="6340197"/>
          </a:xfrm>
          <a:prstGeom prst="rect">
            <a:avLst/>
          </a:prstGeom>
        </p:spPr>
        <p:txBody>
          <a:bodyPr wrap="square">
            <a:spAutoFit/>
          </a:bodyPr>
          <a:lstStyle/>
          <a:p>
            <a:r>
              <a:rPr lang="en-US" altLang="zh-CN" sz="1400" dirty="0"/>
              <a:t>//</a:t>
            </a:r>
            <a:r>
              <a:rPr lang="zh-CN" altLang="en-US" sz="1400" dirty="0"/>
              <a:t>连接成功后，先创建线程，不断从服务端读信息</a:t>
            </a:r>
            <a:endParaRPr lang="en-US" altLang="zh-CN" sz="1400" b="1" dirty="0">
              <a:solidFill>
                <a:srgbClr val="7F0055"/>
              </a:solidFill>
              <a:latin typeface="Consolas" panose="020B0609020204030204" pitchFamily="49" charset="0"/>
            </a:endParaRPr>
          </a:p>
          <a:p>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MyClientReceiveThread</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Thread</a:t>
            </a:r>
          </a:p>
          <a:p>
            <a:r>
              <a:rPr lang="en-US" altLang="zh-CN" sz="1400" dirty="0">
                <a:solidFill>
                  <a:srgbClr val="000000"/>
                </a:solidFill>
                <a:latin typeface="Consolas" panose="020B0609020204030204" pitchFamily="49" charset="0"/>
              </a:rPr>
              <a:t>{</a:t>
            </a:r>
          </a:p>
          <a:p>
            <a:pPr lvl="1"/>
            <a:r>
              <a:rPr lang="en-US" altLang="zh-CN" sz="1400" b="1" dirty="0">
                <a:solidFill>
                  <a:srgbClr val="7F0055"/>
                </a:solidFill>
                <a:latin typeface="Consolas" panose="020B0609020204030204" pitchFamily="49" charset="0"/>
              </a:rPr>
              <a:t>private</a:t>
            </a:r>
            <a:r>
              <a:rPr lang="en-US" altLang="zh-CN" sz="1400" b="1" dirty="0">
                <a:solidFill>
                  <a:srgbClr val="000000"/>
                </a:solidFill>
                <a:latin typeface="Consolas" panose="020B0609020204030204" pitchFamily="49" charset="0"/>
              </a:rPr>
              <a:t> Socket </a:t>
            </a:r>
            <a:r>
              <a:rPr lang="en-US" altLang="zh-CN" sz="1400" b="1" dirty="0">
                <a:solidFill>
                  <a:srgbClr val="0000C0"/>
                </a:solidFill>
                <a:latin typeface="Consolas" panose="020B0609020204030204" pitchFamily="49" charset="0"/>
              </a:rPr>
              <a:t>client</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本客户端的对象</a:t>
            </a:r>
          </a:p>
          <a:p>
            <a:pPr lvl="1"/>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MyClientReceiveThread</a:t>
            </a:r>
            <a:r>
              <a:rPr lang="en-US" altLang="zh-CN" sz="1400" b="1" dirty="0">
                <a:solidFill>
                  <a:srgbClr val="000000"/>
                </a:solidFill>
                <a:latin typeface="Consolas" panose="020B0609020204030204" pitchFamily="49" charset="0"/>
              </a:rPr>
              <a:t>(Socket </a:t>
            </a:r>
            <a:r>
              <a:rPr lang="en-US" altLang="zh-CN" sz="1400" b="1" dirty="0">
                <a:solidFill>
                  <a:srgbClr val="6A3E3E"/>
                </a:solidFill>
                <a:latin typeface="Consolas" panose="020B0609020204030204" pitchFamily="49" charset="0"/>
              </a:rPr>
              <a:t>client</a:t>
            </a:r>
            <a:r>
              <a:rPr lang="en-US" altLang="zh-CN" sz="1400" b="1" dirty="0">
                <a:solidFill>
                  <a:srgbClr val="000000"/>
                </a:solidFill>
                <a:latin typeface="Consolas" panose="020B0609020204030204" pitchFamily="49" charset="0"/>
              </a:rPr>
              <a:t>) {</a:t>
            </a:r>
          </a:p>
          <a:p>
            <a:pPr lvl="1"/>
            <a:r>
              <a:rPr lang="en-US" altLang="zh-CN" sz="1400" b="1" dirty="0">
                <a:solidFill>
                  <a:srgbClr val="7F0055"/>
                </a:solidFill>
                <a:latin typeface="Consolas" panose="020B0609020204030204" pitchFamily="49" charset="0"/>
              </a:rPr>
              <a:t>	</a:t>
            </a:r>
            <a:r>
              <a:rPr lang="en-US" altLang="zh-CN" sz="1400" b="1" dirty="0" err="1">
                <a:solidFill>
                  <a:srgbClr val="7F0055"/>
                </a:solidFill>
                <a:latin typeface="Consolas" panose="020B0609020204030204" pitchFamily="49" charset="0"/>
              </a:rPr>
              <a:t>this</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client</a:t>
            </a:r>
            <a:r>
              <a:rPr lang="en-US" altLang="zh-CN" sz="1400" b="1" dirty="0">
                <a:solidFill>
                  <a:srgbClr val="000000"/>
                </a:solidFill>
                <a:latin typeface="Consolas" panose="020B0609020204030204" pitchFamily="49" charset="0"/>
              </a:rPr>
              <a:t> = </a:t>
            </a:r>
            <a:r>
              <a:rPr lang="en-US" altLang="zh-CN" sz="1400" b="1" dirty="0">
                <a:solidFill>
                  <a:srgbClr val="6A3E3E"/>
                </a:solidFill>
                <a:latin typeface="Consolas" panose="020B0609020204030204" pitchFamily="49" charset="0"/>
              </a:rPr>
              <a:t>client</a:t>
            </a:r>
            <a:r>
              <a:rPr lang="en-US" altLang="zh-CN" sz="1400" b="1" dirty="0">
                <a:solidFill>
                  <a:srgbClr val="000000"/>
                </a:solidFill>
                <a:latin typeface="Consolas" panose="020B0609020204030204" pitchFamily="49" charset="0"/>
              </a:rPr>
              <a:t>;</a:t>
            </a:r>
          </a:p>
          <a:p>
            <a:pPr lvl="1"/>
            <a:r>
              <a:rPr lang="en-US" altLang="zh-CN" sz="1400" dirty="0">
                <a:solidFill>
                  <a:srgbClr val="000000"/>
                </a:solidFill>
                <a:latin typeface="Consolas" panose="020B0609020204030204" pitchFamily="49" charset="0"/>
              </a:rPr>
              <a:t>}</a:t>
            </a:r>
          </a:p>
          <a:p>
            <a:pPr lvl="1"/>
            <a:r>
              <a:rPr lang="en-US" altLang="zh-CN" sz="1400" dirty="0">
                <a:solidFill>
                  <a:srgbClr val="646464"/>
                </a:solidFill>
                <a:latin typeface="Consolas" panose="020B0609020204030204" pitchFamily="49" charset="0"/>
              </a:rPr>
              <a:t>@Override</a:t>
            </a:r>
          </a:p>
          <a:p>
            <a:pPr lvl="1"/>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 </a:t>
            </a:r>
          </a:p>
          <a:p>
            <a:pPr lvl="1"/>
            <a:r>
              <a:rPr lang="en-US" altLang="zh-CN" sz="1400" dirty="0">
                <a:solidFill>
                  <a:srgbClr val="000000"/>
                </a:solidFill>
                <a:latin typeface="Consolas" panose="020B0609020204030204" pitchFamily="49" charset="0"/>
              </a:rPr>
              <a:t>{</a:t>
            </a:r>
          </a:p>
          <a:p>
            <a:pPr lvl="2"/>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dis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lvl="2"/>
            <a:r>
              <a:rPr lang="en-US" altLang="zh-CN" sz="1400" b="1" dirty="0">
                <a:solidFill>
                  <a:srgbClr val="7F0055"/>
                </a:solidFill>
                <a:latin typeface="Consolas" panose="020B0609020204030204" pitchFamily="49" charset="0"/>
              </a:rPr>
              <a:t>try</a:t>
            </a:r>
            <a:r>
              <a:rPr lang="en-US" altLang="zh-CN" sz="1400" b="1" dirty="0">
                <a:solidFill>
                  <a:srgbClr val="000000"/>
                </a:solidFill>
                <a:latin typeface="Consolas" panose="020B0609020204030204" pitchFamily="49" charset="0"/>
              </a:rPr>
              <a:t> {</a:t>
            </a:r>
          </a:p>
          <a:p>
            <a:pPr lvl="3"/>
            <a:r>
              <a:rPr lang="en-US" altLang="zh-CN" sz="1400" dirty="0">
                <a:solidFill>
                  <a:srgbClr val="6A3E3E"/>
                </a:solidFill>
                <a:latin typeface="Consolas" panose="020B0609020204030204" pitchFamily="49" charset="0"/>
              </a:rPr>
              <a:t>dis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client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lvl="3"/>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p>
          <a:p>
            <a:pPr lvl="4"/>
            <a:r>
              <a:rPr lang="en-US" altLang="zh-CN" sz="1400" dirty="0">
                <a:solidFill>
                  <a:srgbClr val="000000"/>
                </a:solidFill>
                <a:latin typeface="Consolas" panose="020B0609020204030204" pitchFamily="49" charset="0"/>
              </a:rPr>
              <a:t>String </a:t>
            </a:r>
            <a:r>
              <a:rPr lang="en-US" altLang="zh-CN" sz="1400" dirty="0" err="1">
                <a:solidFill>
                  <a:srgbClr val="6A3E3E"/>
                </a:solidFill>
                <a:latin typeface="Consolas" panose="020B0609020204030204" pitchFamily="49" charset="0"/>
              </a:rPr>
              <a:t>str</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dis</a:t>
            </a:r>
            <a:r>
              <a:rPr lang="en-US" altLang="zh-CN" sz="1400" dirty="0" err="1">
                <a:solidFill>
                  <a:srgbClr val="000000"/>
                </a:solidFill>
                <a:latin typeface="Consolas" panose="020B0609020204030204" pitchFamily="49" charset="0"/>
              </a:rPr>
              <a:t>.readUTF</a:t>
            </a:r>
            <a:r>
              <a:rPr lang="en-US" altLang="zh-CN" sz="1400" dirty="0">
                <a:solidFill>
                  <a:srgbClr val="000000"/>
                </a:solidFill>
                <a:latin typeface="Consolas" panose="020B0609020204030204" pitchFamily="49" charset="0"/>
              </a:rPr>
              <a:t>();</a:t>
            </a:r>
          </a:p>
          <a:p>
            <a:pPr lvl="4"/>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收到来自服务端的响应</a:t>
            </a:r>
            <a:r>
              <a:rPr lang="en-US" altLang="zh-CN" sz="1400" b="1" i="1" dirty="0">
                <a:solidFill>
                  <a:srgbClr val="2A00FF"/>
                </a:solidFill>
                <a:latin typeface="Consolas" panose="020B0609020204030204" pitchFamily="49" charset="0"/>
              </a:rPr>
              <a:t>:"</a:t>
            </a:r>
            <a:r>
              <a:rPr lang="zh-CN" altLang="en-US" sz="1400" b="1" i="1" dirty="0">
                <a:solidFill>
                  <a:srgbClr val="000000"/>
                </a:solidFill>
                <a:latin typeface="Consolas" panose="020B0609020204030204" pitchFamily="49" charset="0"/>
              </a:rPr>
              <a:t> </a:t>
            </a:r>
            <a:r>
              <a:rPr lang="en-US" altLang="zh-CN" sz="1400" b="1" i="1" dirty="0">
                <a:solidFill>
                  <a:srgbClr val="000000"/>
                </a:solidFill>
                <a:latin typeface="Consolas" panose="020B0609020204030204" pitchFamily="49" charset="0"/>
              </a:rPr>
              <a:t>+ </a:t>
            </a:r>
            <a:r>
              <a:rPr lang="en-US" altLang="zh-CN" sz="1400" b="1" i="1" dirty="0" err="1">
                <a:solidFill>
                  <a:srgbClr val="6A3E3E"/>
                </a:solidFill>
                <a:latin typeface="Consolas" panose="020B0609020204030204" pitchFamily="49" charset="0"/>
              </a:rPr>
              <a:t>str</a:t>
            </a:r>
            <a:r>
              <a:rPr lang="en-US" altLang="zh-CN" sz="1400" b="1" i="1" dirty="0">
                <a:solidFill>
                  <a:srgbClr val="000000"/>
                </a:solidFill>
                <a:latin typeface="Consolas" panose="020B0609020204030204" pitchFamily="49" charset="0"/>
              </a:rPr>
              <a:t>);</a:t>
            </a:r>
          </a:p>
          <a:p>
            <a:pPr lvl="3"/>
            <a:r>
              <a:rPr lang="en-US" altLang="zh-CN" sz="1400" dirty="0">
                <a:solidFill>
                  <a:srgbClr val="000000"/>
                </a:solidFill>
                <a:latin typeface="Consolas" panose="020B0609020204030204" pitchFamily="49" charset="0"/>
              </a:rPr>
              <a:t>}</a:t>
            </a:r>
          </a:p>
          <a:p>
            <a:pPr lvl="2"/>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lvl="2"/>
            <a:r>
              <a:rPr lang="en-US" altLang="zh-CN" sz="1400" dirty="0">
                <a:solidFill>
                  <a:srgbClr val="000000"/>
                </a:solidFill>
                <a:latin typeface="Consolas" panose="020B0609020204030204" pitchFamily="49" charset="0"/>
              </a:rPr>
              <a:t>{</a:t>
            </a:r>
          </a:p>
          <a:p>
            <a:pPr lvl="2"/>
            <a:r>
              <a:rPr lang="en-US" altLang="zh-CN" sz="1400" dirty="0">
                <a:solidFill>
                  <a:srgbClr val="000000"/>
                </a:solidFill>
                <a:latin typeface="Consolas" panose="020B0609020204030204" pitchFamily="49" charset="0"/>
              </a:rPr>
              <a:t>}</a:t>
            </a:r>
          </a:p>
          <a:p>
            <a:pPr lvl="2"/>
            <a:r>
              <a:rPr lang="en-US" altLang="zh-CN" sz="1400" b="1" dirty="0">
                <a:solidFill>
                  <a:srgbClr val="7F0055"/>
                </a:solidFill>
                <a:latin typeface="Consolas" panose="020B0609020204030204" pitchFamily="49" charset="0"/>
              </a:rPr>
              <a:t>finally</a:t>
            </a:r>
          </a:p>
          <a:p>
            <a:pPr lvl="2"/>
            <a:r>
              <a:rPr lang="en-US" altLang="zh-CN" sz="1400" dirty="0">
                <a:solidFill>
                  <a:srgbClr val="000000"/>
                </a:solidFill>
                <a:latin typeface="Consolas" panose="020B0609020204030204" pitchFamily="49" charset="0"/>
              </a:rPr>
              <a:t>{</a:t>
            </a:r>
          </a:p>
          <a:p>
            <a:pPr lvl="3"/>
            <a:r>
              <a:rPr lang="en-US" altLang="zh-CN" sz="1400" b="1" dirty="0">
                <a:solidFill>
                  <a:srgbClr val="7F0055"/>
                </a:solidFill>
                <a:latin typeface="Consolas" panose="020B0609020204030204" pitchFamily="49" charset="0"/>
              </a:rPr>
              <a:t>try</a:t>
            </a:r>
            <a:r>
              <a:rPr lang="en-US" altLang="zh-CN" sz="1400" b="1" dirty="0">
                <a:solidFill>
                  <a:srgbClr val="000000"/>
                </a:solidFill>
                <a:latin typeface="Consolas" panose="020B0609020204030204" pitchFamily="49" charset="0"/>
              </a:rPr>
              <a:t> {</a:t>
            </a:r>
          </a:p>
          <a:p>
            <a:pPr lvl="3"/>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dis</a:t>
            </a:r>
            <a:r>
              <a:rPr lang="en-US" altLang="zh-CN" sz="1400" dirty="0" err="1">
                <a:solidFill>
                  <a:srgbClr val="000000"/>
                </a:solidFill>
                <a:latin typeface="Consolas" panose="020B0609020204030204" pitchFamily="49" charset="0"/>
              </a:rPr>
              <a:t>.close</a:t>
            </a:r>
            <a:r>
              <a:rPr lang="en-US" altLang="zh-CN" sz="1400" dirty="0">
                <a:solidFill>
                  <a:srgbClr val="000000"/>
                </a:solidFill>
                <a:latin typeface="Consolas" panose="020B0609020204030204" pitchFamily="49" charset="0"/>
              </a:rPr>
              <a:t>();</a:t>
            </a:r>
          </a:p>
          <a:p>
            <a:pPr lvl="3"/>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(Exception </a:t>
            </a:r>
            <a:r>
              <a:rPr lang="en-US" altLang="zh-CN" sz="1400" b="1" dirty="0">
                <a:solidFill>
                  <a:srgbClr val="6A3E3E"/>
                </a:solidFill>
                <a:latin typeface="Consolas" panose="020B0609020204030204" pitchFamily="49" charset="0"/>
              </a:rPr>
              <a:t>e2</a:t>
            </a:r>
            <a:r>
              <a:rPr lang="en-US" altLang="zh-CN" sz="1400" b="1" dirty="0">
                <a:solidFill>
                  <a:srgbClr val="000000"/>
                </a:solidFill>
                <a:latin typeface="Consolas" panose="020B0609020204030204" pitchFamily="49" charset="0"/>
              </a:rPr>
              <a:t>) {</a:t>
            </a:r>
          </a:p>
          <a:p>
            <a:pPr lvl="3"/>
            <a:r>
              <a:rPr lang="en-US" altLang="zh-CN" sz="1100" dirty="0">
                <a:solidFill>
                  <a:srgbClr val="000000"/>
                </a:solidFill>
                <a:latin typeface="Consolas" panose="020B0609020204030204" pitchFamily="49" charset="0"/>
              </a:rPr>
              <a:t>}</a:t>
            </a:r>
          </a:p>
          <a:p>
            <a:pPr lvl="2"/>
            <a:r>
              <a:rPr lang="en-US" altLang="zh-CN" sz="1000" dirty="0">
                <a:solidFill>
                  <a:srgbClr val="000000"/>
                </a:solidFill>
                <a:latin typeface="Consolas" panose="020B0609020204030204" pitchFamily="49" charset="0"/>
              </a:rPr>
              <a:t>}</a:t>
            </a:r>
          </a:p>
          <a:p>
            <a:pPr lvl="1"/>
            <a:r>
              <a:rPr lang="en-US" altLang="zh-CN" sz="1000"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a:t>
            </a:r>
            <a:endParaRPr lang="zh-CN" altLang="en-US" sz="1000" dirty="0"/>
          </a:p>
        </p:txBody>
      </p:sp>
    </p:spTree>
    <p:extLst>
      <p:ext uri="{BB962C8B-B14F-4D97-AF65-F5344CB8AC3E}">
        <p14:creationId xmlns:p14="http://schemas.microsoft.com/office/powerpoint/2010/main" val="16223275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0032" y="239103"/>
            <a:ext cx="4028254" cy="523220"/>
          </a:xfrm>
        </p:spPr>
        <p:txBody>
          <a:bodyPr>
            <a:normAutofit fontScale="90000"/>
          </a:bodyPr>
          <a:lstStyle/>
          <a:p>
            <a:r>
              <a:rPr lang="zh-CN" altLang="en-US" dirty="0"/>
              <a:t>接受控制台输入的客户端</a:t>
            </a:r>
            <a:r>
              <a:rPr lang="en-US" altLang="zh-CN" dirty="0"/>
              <a:t>-2</a:t>
            </a:r>
            <a:endParaRPr lang="zh-CN" altLang="en-US" dirty="0"/>
          </a:p>
        </p:txBody>
      </p:sp>
      <p:sp>
        <p:nvSpPr>
          <p:cNvPr id="3" name="矩形 2"/>
          <p:cNvSpPr/>
          <p:nvPr/>
        </p:nvSpPr>
        <p:spPr>
          <a:xfrm>
            <a:off x="323528" y="692696"/>
            <a:ext cx="8496944" cy="6124754"/>
          </a:xfrm>
          <a:prstGeom prst="rect">
            <a:avLst/>
          </a:prstGeom>
        </p:spPr>
        <p:txBody>
          <a:bodyPr wrap="square">
            <a:spAutoFit/>
          </a:bodyPr>
          <a:lstStyle/>
          <a:p>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这是接受控制台输入的客户端！！</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p>
          <a:p>
            <a:r>
              <a:rPr lang="en-US" altLang="zh-CN" sz="1400" dirty="0">
                <a:solidFill>
                  <a:srgbClr val="3F7F5F"/>
                </a:solidFill>
                <a:latin typeface="Consolas" panose="020B0609020204030204" pitchFamily="49" charset="0"/>
              </a:rPr>
              <a:t>//1 </a:t>
            </a:r>
            <a:r>
              <a:rPr lang="zh-CN" altLang="en-US" sz="1400" dirty="0">
                <a:solidFill>
                  <a:srgbClr val="3F7F5F"/>
                </a:solidFill>
                <a:latin typeface="Consolas" panose="020B0609020204030204" pitchFamily="49" charset="0"/>
              </a:rPr>
              <a:t>实例化客户端并连接服务端</a:t>
            </a:r>
          </a:p>
          <a:p>
            <a:r>
              <a:rPr lang="en-US" altLang="zh-CN" sz="1400" dirty="0">
                <a:solidFill>
                  <a:srgbClr val="000000"/>
                </a:solidFill>
                <a:latin typeface="Consolas" panose="020B0609020204030204" pitchFamily="49" charset="0"/>
              </a:rPr>
              <a:t>Socket </a:t>
            </a:r>
            <a:r>
              <a:rPr lang="en-US" altLang="zh-CN" sz="1400" dirty="0">
                <a:solidFill>
                  <a:srgbClr val="6A3E3E"/>
                </a:solidFill>
                <a:latin typeface="Consolas" panose="020B0609020204030204" pitchFamily="49" charset="0"/>
              </a:rPr>
              <a:t>client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r>
              <a:rPr lang="en-US" altLang="zh-CN" sz="1400" b="1" dirty="0">
                <a:solidFill>
                  <a:srgbClr val="7F0055"/>
                </a:solidFill>
                <a:latin typeface="Consolas" panose="020B0609020204030204" pitchFamily="49" charset="0"/>
              </a:rPr>
              <a:t>try</a:t>
            </a:r>
            <a:r>
              <a:rPr lang="en-US" altLang="zh-CN" sz="1400" b="1" dirty="0">
                <a:solidFill>
                  <a:srgbClr val="000000"/>
                </a:solidFill>
                <a:latin typeface="Consolas" panose="020B0609020204030204" pitchFamily="49" charset="0"/>
              </a:rPr>
              <a:t> {</a:t>
            </a:r>
          </a:p>
          <a:p>
            <a:pPr lvl="1"/>
            <a:r>
              <a:rPr lang="en-US" altLang="zh-CN" sz="1400" dirty="0">
                <a:solidFill>
                  <a:srgbClr val="6A3E3E"/>
                </a:solidFill>
                <a:latin typeface="Consolas" panose="020B0609020204030204" pitchFamily="49" charset="0"/>
              </a:rPr>
              <a:t>client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a:t>
            </a:r>
            <a:r>
              <a:rPr lang="en-US" altLang="zh-CN" sz="1400" b="1" dirty="0">
                <a:solidFill>
                  <a:srgbClr val="2A00FF"/>
                </a:solidFill>
                <a:latin typeface="Consolas" panose="020B0609020204030204" pitchFamily="49" charset="0"/>
              </a:rPr>
              <a:t>"127.0.0.1"</a:t>
            </a:r>
            <a:r>
              <a:rPr lang="en-US" altLang="zh-CN" sz="1400" b="1" dirty="0">
                <a:solidFill>
                  <a:srgbClr val="000000"/>
                </a:solidFill>
                <a:latin typeface="Consolas" panose="020B0609020204030204" pitchFamily="49" charset="0"/>
              </a:rPr>
              <a:t>,1245);</a:t>
            </a:r>
          </a:p>
          <a:p>
            <a:pPr lvl="1"/>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连接服务器成功！</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endParaRPr lang="zh-CN" altLang="en-US" sz="1400" dirty="0">
              <a:latin typeface="Consolas" panose="020B0609020204030204" pitchFamily="49" charset="0"/>
            </a:endParaRPr>
          </a:p>
          <a:p>
            <a:pPr lvl="1"/>
            <a:r>
              <a:rPr lang="en-US" altLang="zh-CN" sz="1400" dirty="0" err="1">
                <a:solidFill>
                  <a:srgbClr val="6A3E3E"/>
                </a:solidFill>
                <a:latin typeface="Consolas" panose="020B0609020204030204" pitchFamily="49" charset="0"/>
              </a:rPr>
              <a:t>e</a:t>
            </a:r>
            <a:r>
              <a:rPr lang="en-US" altLang="zh-CN" sz="1400" dirty="0" err="1">
                <a:solidFill>
                  <a:srgbClr val="000000"/>
                </a:solidFill>
                <a:latin typeface="Consolas" panose="020B0609020204030204" pitchFamily="49" charset="0"/>
              </a:rPr>
              <a:t>.printStackTrace</a:t>
            </a:r>
            <a:r>
              <a:rPr lang="en-US" altLang="zh-CN" sz="1400" dirty="0">
                <a:solidFill>
                  <a:srgbClr val="000000"/>
                </a:solidFill>
                <a:latin typeface="Consolas" panose="020B0609020204030204" pitchFamily="49" charset="0"/>
              </a:rPr>
              <a:t>();</a:t>
            </a:r>
          </a:p>
          <a:p>
            <a:pPr lvl="1"/>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连接服务器失败！</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p>
          <a:p>
            <a:pPr lvl="1"/>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a:t>
            </a:r>
          </a:p>
          <a:p>
            <a:r>
              <a:rPr lang="en-US" altLang="zh-CN" sz="1400" dirty="0">
                <a:solidFill>
                  <a:srgbClr val="3F7F5F"/>
                </a:solidFill>
                <a:latin typeface="Consolas" panose="020B0609020204030204" pitchFamily="49" charset="0"/>
              </a:rPr>
              <a:t>//2 </a:t>
            </a:r>
            <a:r>
              <a:rPr lang="zh-CN" altLang="en-US" sz="1400" dirty="0">
                <a:solidFill>
                  <a:srgbClr val="3F7F5F"/>
                </a:solidFill>
                <a:latin typeface="Consolas" panose="020B0609020204030204" pitchFamily="49" charset="0"/>
              </a:rPr>
              <a:t>连接成功后，先创建线程，不断从服务端读信息</a:t>
            </a:r>
          </a:p>
          <a:p>
            <a:r>
              <a:rPr lang="en-US" altLang="zh-CN" sz="1400" dirty="0" err="1">
                <a:solidFill>
                  <a:srgbClr val="000000"/>
                </a:solidFill>
                <a:latin typeface="Consolas" panose="020B0609020204030204" pitchFamily="49" charset="0"/>
              </a:rPr>
              <a:t>MyClientReceiveThread</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rt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MyClientReceiveThread</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client</a:t>
            </a:r>
            <a:r>
              <a:rPr lang="en-US" altLang="zh-CN" sz="1400" b="1" dirty="0">
                <a:solidFill>
                  <a:srgbClr val="000000"/>
                </a:solidFill>
                <a:latin typeface="Consolas" panose="020B0609020204030204" pitchFamily="49" charset="0"/>
              </a:rPr>
              <a:t>);</a:t>
            </a:r>
          </a:p>
          <a:p>
            <a:r>
              <a:rPr lang="en-US" altLang="zh-CN" sz="1400" dirty="0" err="1">
                <a:solidFill>
                  <a:srgbClr val="6A3E3E"/>
                </a:solidFill>
                <a:latin typeface="Consolas" panose="020B0609020204030204" pitchFamily="49" charset="0"/>
              </a:rPr>
              <a:t>rt</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启动线程，不断从服务端读取信息</a:t>
            </a:r>
          </a:p>
          <a:p>
            <a:r>
              <a:rPr lang="en-US" altLang="zh-CN" sz="1400" dirty="0">
                <a:solidFill>
                  <a:srgbClr val="3F7F5F"/>
                </a:solidFill>
                <a:latin typeface="Consolas" panose="020B0609020204030204" pitchFamily="49" charset="0"/>
              </a:rPr>
              <a:t>//3</a:t>
            </a:r>
            <a:r>
              <a:rPr lang="zh-CN" altLang="en-US" sz="1400" dirty="0">
                <a:solidFill>
                  <a:srgbClr val="3F7F5F"/>
                </a:solidFill>
                <a:latin typeface="Consolas" panose="020B0609020204030204" pitchFamily="49" charset="0"/>
              </a:rPr>
              <a:t>不断读取控制台内容</a:t>
            </a:r>
          </a:p>
          <a:p>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dos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r>
              <a:rPr lang="en-US" altLang="zh-CN" sz="1400" b="1" dirty="0">
                <a:solidFill>
                  <a:srgbClr val="7F0055"/>
                </a:solidFill>
                <a:latin typeface="Consolas" panose="020B0609020204030204" pitchFamily="49" charset="0"/>
              </a:rPr>
              <a:t>try</a:t>
            </a:r>
            <a:r>
              <a:rPr lang="en-US" altLang="zh-CN" sz="1400" b="1" dirty="0">
                <a:solidFill>
                  <a:srgbClr val="000000"/>
                </a:solidFill>
                <a:latin typeface="Consolas" panose="020B0609020204030204" pitchFamily="49" charset="0"/>
              </a:rPr>
              <a:t> {</a:t>
            </a:r>
          </a:p>
          <a:p>
            <a:pPr lvl="1"/>
            <a:r>
              <a:rPr lang="en-US" altLang="zh-CN" sz="1400" dirty="0">
                <a:solidFill>
                  <a:srgbClr val="6A3E3E"/>
                </a:solidFill>
                <a:latin typeface="Consolas" panose="020B0609020204030204" pitchFamily="49" charset="0"/>
              </a:rPr>
              <a:t>dos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client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p>
          <a:p>
            <a:pPr lvl="1"/>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请输入：</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p>
          <a:p>
            <a:pPr lvl="1"/>
            <a:r>
              <a:rPr lang="en-US" altLang="zh-CN" sz="1400" dirty="0">
                <a:solidFill>
                  <a:srgbClr val="000000"/>
                </a:solidFill>
                <a:latin typeface="Consolas" panose="020B0609020204030204" pitchFamily="49" charset="0"/>
              </a:rPr>
              <a:t>Scanner </a:t>
            </a:r>
            <a:r>
              <a:rPr lang="en-US" altLang="zh-CN" sz="1400" u="sng" dirty="0" err="1">
                <a:solidFill>
                  <a:srgbClr val="6A3E3E"/>
                </a:solidFill>
                <a:latin typeface="Consolas" panose="020B0609020204030204" pitchFamily="49" charset="0"/>
              </a:rPr>
              <a:t>sc</a:t>
            </a:r>
            <a:r>
              <a:rPr lang="en-US" altLang="zh-CN" sz="1400" u="sng" dirty="0">
                <a:solidFill>
                  <a:srgbClr val="000000"/>
                </a:solidFill>
                <a:latin typeface="Consolas" panose="020B0609020204030204" pitchFamily="49" charset="0"/>
              </a:rPr>
              <a:t> = </a:t>
            </a:r>
            <a:r>
              <a:rPr lang="en-US" altLang="zh-CN" sz="1400" b="1" u="sng" dirty="0">
                <a:solidFill>
                  <a:srgbClr val="7F0055"/>
                </a:solidFill>
                <a:latin typeface="Consolas" panose="020B0609020204030204" pitchFamily="49" charset="0"/>
              </a:rPr>
              <a:t>new</a:t>
            </a:r>
            <a:r>
              <a:rPr lang="en-US" altLang="zh-CN" sz="1400" b="1" u="sng" dirty="0">
                <a:solidFill>
                  <a:srgbClr val="000000"/>
                </a:solidFill>
                <a:latin typeface="Consolas" panose="020B0609020204030204" pitchFamily="49" charset="0"/>
              </a:rPr>
              <a:t> Scanner(System.</a:t>
            </a:r>
            <a:r>
              <a:rPr lang="en-US" altLang="zh-CN" sz="1400" b="1" i="1" u="sng" dirty="0">
                <a:solidFill>
                  <a:srgbClr val="0000C0"/>
                </a:solidFill>
                <a:latin typeface="Consolas" panose="020B0609020204030204" pitchFamily="49" charset="0"/>
              </a:rPr>
              <a:t>in</a:t>
            </a:r>
            <a:r>
              <a:rPr lang="en-US" altLang="zh-CN" sz="1400" b="1" i="1" u="sng" dirty="0">
                <a:solidFill>
                  <a:srgbClr val="000000"/>
                </a:solidFill>
                <a:latin typeface="Consolas" panose="020B0609020204030204" pitchFamily="49" charset="0"/>
              </a:rPr>
              <a:t>);</a:t>
            </a:r>
          </a:p>
          <a:p>
            <a:pPr lvl="1"/>
            <a:r>
              <a:rPr lang="en-US" altLang="zh-CN" sz="1400" dirty="0">
                <a:solidFill>
                  <a:srgbClr val="000000"/>
                </a:solidFill>
                <a:latin typeface="Consolas" panose="020B0609020204030204" pitchFamily="49" charset="0"/>
              </a:rPr>
              <a:t>String </a:t>
            </a:r>
            <a:r>
              <a:rPr lang="en-US" altLang="zh-CN" sz="1400" dirty="0" err="1">
                <a:solidFill>
                  <a:srgbClr val="6A3E3E"/>
                </a:solidFill>
                <a:latin typeface="Consolas" panose="020B0609020204030204" pitchFamily="49" charset="0"/>
              </a:rPr>
              <a:t>readstr</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sc</a:t>
            </a:r>
            <a:r>
              <a:rPr lang="en-US" altLang="zh-CN" sz="1400" dirty="0" err="1">
                <a:solidFill>
                  <a:srgbClr val="000000"/>
                </a:solidFill>
                <a:latin typeface="Consolas" panose="020B0609020204030204" pitchFamily="49" charset="0"/>
              </a:rPr>
              <a:t>.nextLine</a:t>
            </a:r>
            <a:r>
              <a:rPr lang="en-US" altLang="zh-CN" sz="1400" dirty="0">
                <a:solidFill>
                  <a:srgbClr val="000000"/>
                </a:solidFill>
                <a:latin typeface="Consolas" panose="020B0609020204030204" pitchFamily="49" charset="0"/>
              </a:rPr>
              <a:t>();</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从控制读取内容</a:t>
            </a:r>
          </a:p>
          <a:p>
            <a:pPr lvl="1"/>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readstr</a:t>
            </a:r>
            <a:r>
              <a:rPr lang="en-US" altLang="zh-CN" sz="1400" b="1" dirty="0" err="1">
                <a:solidFill>
                  <a:srgbClr val="000000"/>
                </a:solidFill>
                <a:latin typeface="Consolas" panose="020B0609020204030204" pitchFamily="49" charset="0"/>
              </a:rPr>
              <a:t>.toUpperCase</a:t>
            </a:r>
            <a:r>
              <a:rPr lang="en-US" altLang="zh-CN" sz="1400" b="1" dirty="0">
                <a:solidFill>
                  <a:srgbClr val="000000"/>
                </a:solidFill>
                <a:latin typeface="Consolas" panose="020B0609020204030204" pitchFamily="49" charset="0"/>
              </a:rPr>
              <a:t>().equals(</a:t>
            </a:r>
            <a:r>
              <a:rPr lang="en-US" altLang="zh-CN" sz="1400" b="1" dirty="0">
                <a:solidFill>
                  <a:srgbClr val="2A00FF"/>
                </a:solidFill>
                <a:latin typeface="Consolas" panose="020B0609020204030204" pitchFamily="49" charset="0"/>
              </a:rPr>
              <a:t>"QUIT"</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只要读取的内容不为</a:t>
            </a:r>
            <a:r>
              <a:rPr lang="en-US" altLang="zh-CN" sz="1400" b="1" dirty="0">
                <a:solidFill>
                  <a:srgbClr val="3F7F5F"/>
                </a:solidFill>
                <a:latin typeface="Consolas" panose="020B0609020204030204" pitchFamily="49" charset="0"/>
              </a:rPr>
              <a:t>QUIT,</a:t>
            </a:r>
            <a:r>
              <a:rPr lang="zh-CN" altLang="en-US" sz="1400" b="1" dirty="0">
                <a:solidFill>
                  <a:srgbClr val="3F7F5F"/>
                </a:solidFill>
                <a:latin typeface="Consolas" panose="020B0609020204030204" pitchFamily="49" charset="0"/>
              </a:rPr>
              <a:t>则？？？</a:t>
            </a:r>
          </a:p>
          <a:p>
            <a:pPr lvl="1"/>
            <a:r>
              <a:rPr lang="en-US" altLang="zh-CN" sz="1400" dirty="0">
                <a:solidFill>
                  <a:srgbClr val="000000"/>
                </a:solidFill>
                <a:latin typeface="Consolas" panose="020B0609020204030204" pitchFamily="49" charset="0"/>
              </a:rPr>
              <a:t>{</a:t>
            </a:r>
          </a:p>
          <a:p>
            <a:pPr lvl="2"/>
            <a:r>
              <a:rPr lang="en-US" altLang="zh-CN" sz="1400" dirty="0" err="1">
                <a:solidFill>
                  <a:srgbClr val="6A3E3E"/>
                </a:solidFill>
                <a:latin typeface="Consolas" panose="020B0609020204030204" pitchFamily="49" charset="0"/>
              </a:rPr>
              <a:t>dos</a:t>
            </a:r>
            <a:r>
              <a:rPr lang="en-US" altLang="zh-CN" sz="1400" dirty="0" err="1">
                <a:solidFill>
                  <a:srgbClr val="000000"/>
                </a:solidFill>
                <a:latin typeface="Consolas" panose="020B0609020204030204" pitchFamily="49" charset="0"/>
              </a:rPr>
              <a:t>.writeUTF</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readstr</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往服务器写</a:t>
            </a:r>
          </a:p>
          <a:p>
            <a:pPr lvl="2"/>
            <a:r>
              <a:rPr lang="en-US" altLang="zh-CN" sz="1400" dirty="0" err="1">
                <a:solidFill>
                  <a:srgbClr val="6A3E3E"/>
                </a:solidFill>
                <a:latin typeface="Consolas" panose="020B0609020204030204" pitchFamily="49" charset="0"/>
              </a:rPr>
              <a:t>sc</a:t>
            </a:r>
            <a:r>
              <a:rPr lang="en-US" altLang="zh-CN" sz="1400" dirty="0" err="1">
                <a:solidFill>
                  <a:srgbClr val="000000"/>
                </a:solidFill>
                <a:latin typeface="Consolas" panose="020B0609020204030204" pitchFamily="49" charset="0"/>
              </a:rPr>
              <a:t>.reset</a:t>
            </a:r>
            <a:r>
              <a:rPr lang="en-US" altLang="zh-CN" sz="1400" dirty="0">
                <a:solidFill>
                  <a:srgbClr val="000000"/>
                </a:solidFill>
                <a:latin typeface="Consolas" panose="020B0609020204030204" pitchFamily="49" charset="0"/>
              </a:rPr>
              <a:t>();</a:t>
            </a:r>
          </a:p>
          <a:p>
            <a:pPr lvl="2"/>
            <a:r>
              <a:rPr lang="en-US" altLang="zh-CN" sz="1400" dirty="0" err="1">
                <a:solidFill>
                  <a:srgbClr val="6A3E3E"/>
                </a:solidFill>
                <a:latin typeface="Consolas" panose="020B0609020204030204" pitchFamily="49" charset="0"/>
              </a:rPr>
              <a:t>readstr</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sc</a:t>
            </a:r>
            <a:r>
              <a:rPr lang="en-US" altLang="zh-CN" sz="1400" dirty="0" err="1">
                <a:solidFill>
                  <a:srgbClr val="000000"/>
                </a:solidFill>
                <a:latin typeface="Consolas" panose="020B0609020204030204" pitchFamily="49" charset="0"/>
              </a:rPr>
              <a:t>.nextLine</a:t>
            </a:r>
            <a:r>
              <a:rPr lang="en-US" altLang="zh-CN" sz="1400" dirty="0">
                <a:solidFill>
                  <a:srgbClr val="000000"/>
                </a:solidFill>
                <a:latin typeface="Consolas" panose="020B0609020204030204" pitchFamily="49" charset="0"/>
              </a:rPr>
              <a:t>();</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写完后，继续从控制台读</a:t>
            </a:r>
          </a:p>
          <a:p>
            <a:pPr lvl="1"/>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endParaRPr lang="zh-CN" altLang="en-US" sz="1400" dirty="0"/>
          </a:p>
        </p:txBody>
      </p:sp>
    </p:spTree>
    <p:extLst>
      <p:ext uri="{BB962C8B-B14F-4D97-AF65-F5344CB8AC3E}">
        <p14:creationId xmlns:p14="http://schemas.microsoft.com/office/powerpoint/2010/main" val="14454034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1960" y="239103"/>
            <a:ext cx="4676326" cy="523220"/>
          </a:xfrm>
        </p:spPr>
        <p:txBody>
          <a:bodyPr>
            <a:normAutofit fontScale="90000"/>
          </a:bodyPr>
          <a:lstStyle/>
          <a:p>
            <a:r>
              <a:rPr lang="zh-CN" altLang="en-US" dirty="0"/>
              <a:t>支持多个客户端的</a:t>
            </a:r>
            <a:r>
              <a:rPr lang="en-US" altLang="zh-CN" dirty="0" err="1"/>
              <a:t>Tcp</a:t>
            </a:r>
            <a:r>
              <a:rPr lang="zh-CN" altLang="en-US" dirty="0"/>
              <a:t>服务端</a:t>
            </a:r>
            <a:r>
              <a:rPr lang="en-US" altLang="zh-CN" dirty="0"/>
              <a:t>-1</a:t>
            </a:r>
            <a:endParaRPr lang="zh-CN" altLang="en-US" dirty="0"/>
          </a:p>
        </p:txBody>
      </p:sp>
      <p:sp>
        <p:nvSpPr>
          <p:cNvPr id="4" name="矩形 3"/>
          <p:cNvSpPr/>
          <p:nvPr/>
        </p:nvSpPr>
        <p:spPr>
          <a:xfrm>
            <a:off x="323528" y="692696"/>
            <a:ext cx="8496944" cy="5863144"/>
          </a:xfrm>
          <a:prstGeom prst="rect">
            <a:avLst/>
          </a:prstGeom>
        </p:spPr>
        <p:txBody>
          <a:bodyPr wrap="square">
            <a:spAutoFit/>
          </a:bodyPr>
          <a:lstStyle/>
          <a:p>
            <a:r>
              <a:rPr lang="en-US" altLang="zh-CN" sz="1500" dirty="0">
                <a:solidFill>
                  <a:srgbClr val="3F7F5F"/>
                </a:solidFill>
                <a:latin typeface="Consolas" panose="020B0609020204030204" pitchFamily="49" charset="0"/>
              </a:rPr>
              <a:t>//</a:t>
            </a:r>
            <a:r>
              <a:rPr lang="zh-CN" altLang="en-US" sz="1500" dirty="0">
                <a:solidFill>
                  <a:srgbClr val="3F7F5F"/>
                </a:solidFill>
                <a:latin typeface="Consolas" panose="020B0609020204030204" pitchFamily="49" charset="0"/>
              </a:rPr>
              <a:t>服务端使用的，专门与</a:t>
            </a:r>
            <a:r>
              <a:rPr lang="en-US" altLang="zh-CN" sz="1500" dirty="0">
                <a:solidFill>
                  <a:srgbClr val="3F7F5F"/>
                </a:solidFill>
                <a:latin typeface="Consolas" panose="020B0609020204030204" pitchFamily="49" charset="0"/>
              </a:rPr>
              <a:t>1</a:t>
            </a:r>
            <a:r>
              <a:rPr lang="zh-CN" altLang="en-US" sz="1500" dirty="0">
                <a:solidFill>
                  <a:srgbClr val="3F7F5F"/>
                </a:solidFill>
                <a:latin typeface="Consolas" panose="020B0609020204030204" pitchFamily="49" charset="0"/>
              </a:rPr>
              <a:t>个客户端对话的线程</a:t>
            </a:r>
          </a:p>
          <a:p>
            <a:r>
              <a:rPr lang="en-US" altLang="zh-CN" sz="1500" b="1" dirty="0">
                <a:solidFill>
                  <a:srgbClr val="7F0055"/>
                </a:solidFill>
                <a:latin typeface="Consolas" panose="020B0609020204030204" pitchFamily="49" charset="0"/>
              </a:rPr>
              <a:t>class</a:t>
            </a:r>
            <a:r>
              <a:rPr lang="en-US" altLang="zh-CN" sz="1500" b="1" dirty="0">
                <a:solidFill>
                  <a:srgbClr val="000000"/>
                </a:solidFill>
                <a:latin typeface="Consolas" panose="020B0609020204030204" pitchFamily="49" charset="0"/>
              </a:rPr>
              <a:t> </a:t>
            </a:r>
            <a:r>
              <a:rPr lang="en-US" altLang="zh-CN" sz="1500" b="1" dirty="0" err="1">
                <a:solidFill>
                  <a:srgbClr val="000000"/>
                </a:solidFill>
                <a:latin typeface="Consolas" panose="020B0609020204030204" pitchFamily="49" charset="0"/>
              </a:rPr>
              <a:t>MyClientThread</a:t>
            </a:r>
            <a:r>
              <a:rPr lang="en-US" altLang="zh-CN" sz="1500" b="1"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extends</a:t>
            </a:r>
            <a:r>
              <a:rPr lang="en-US" altLang="zh-CN" sz="1500" b="1" dirty="0">
                <a:solidFill>
                  <a:srgbClr val="000000"/>
                </a:solidFill>
                <a:latin typeface="Consolas" panose="020B0609020204030204" pitchFamily="49" charset="0"/>
              </a:rPr>
              <a:t> Thread</a:t>
            </a:r>
          </a:p>
          <a:p>
            <a:r>
              <a:rPr lang="en-US" altLang="zh-CN" sz="1500" dirty="0">
                <a:solidFill>
                  <a:srgbClr val="000000"/>
                </a:solidFill>
                <a:latin typeface="Consolas" panose="020B0609020204030204" pitchFamily="49" charset="0"/>
              </a:rPr>
              <a:t>{</a:t>
            </a:r>
          </a:p>
          <a:p>
            <a:pPr lvl="1"/>
            <a:r>
              <a:rPr lang="en-US" altLang="zh-CN" sz="1500" b="1" dirty="0">
                <a:solidFill>
                  <a:srgbClr val="7F0055"/>
                </a:solidFill>
                <a:latin typeface="Consolas" panose="020B0609020204030204" pitchFamily="49" charset="0"/>
              </a:rPr>
              <a:t>private</a:t>
            </a:r>
            <a:r>
              <a:rPr lang="en-US" altLang="zh-CN" sz="1500" b="1" dirty="0">
                <a:solidFill>
                  <a:srgbClr val="000000"/>
                </a:solidFill>
                <a:latin typeface="Consolas" panose="020B0609020204030204" pitchFamily="49" charset="0"/>
              </a:rPr>
              <a:t> Socket </a:t>
            </a:r>
            <a:r>
              <a:rPr lang="en-US" altLang="zh-CN" sz="1500" b="1" dirty="0">
                <a:solidFill>
                  <a:srgbClr val="0000C0"/>
                </a:solidFill>
                <a:latin typeface="Consolas" panose="020B0609020204030204" pitchFamily="49" charset="0"/>
              </a:rPr>
              <a:t>client</a:t>
            </a:r>
            <a:r>
              <a:rPr lang="en-US" altLang="zh-CN" sz="1500" b="1" dirty="0">
                <a:solidFill>
                  <a:srgbClr val="000000"/>
                </a:solidFill>
                <a:latin typeface="Consolas" panose="020B0609020204030204" pitchFamily="49" charset="0"/>
              </a:rPr>
              <a:t>; </a:t>
            </a:r>
            <a:r>
              <a:rPr lang="en-US" altLang="zh-CN" sz="1500" b="1" dirty="0">
                <a:solidFill>
                  <a:srgbClr val="3F7F5F"/>
                </a:solidFill>
                <a:latin typeface="Consolas" panose="020B0609020204030204" pitchFamily="49" charset="0"/>
              </a:rPr>
              <a:t>//</a:t>
            </a:r>
            <a:r>
              <a:rPr lang="zh-CN" altLang="en-US" sz="1500" b="1" dirty="0">
                <a:solidFill>
                  <a:srgbClr val="3F7F5F"/>
                </a:solidFill>
                <a:latin typeface="Consolas" panose="020B0609020204030204" pitchFamily="49" charset="0"/>
              </a:rPr>
              <a:t>对话的客户端端 </a:t>
            </a:r>
          </a:p>
          <a:p>
            <a:pPr lvl="1"/>
            <a:r>
              <a:rPr lang="en-US" altLang="zh-CN" sz="1500" b="1" dirty="0">
                <a:solidFill>
                  <a:srgbClr val="7F0055"/>
                </a:solidFill>
                <a:latin typeface="Consolas" panose="020B0609020204030204" pitchFamily="49" charset="0"/>
              </a:rPr>
              <a:t>public</a:t>
            </a:r>
            <a:r>
              <a:rPr lang="en-US" altLang="zh-CN" sz="1500" b="1" dirty="0">
                <a:solidFill>
                  <a:srgbClr val="000000"/>
                </a:solidFill>
                <a:latin typeface="Consolas" panose="020B0609020204030204" pitchFamily="49" charset="0"/>
              </a:rPr>
              <a:t> </a:t>
            </a:r>
            <a:r>
              <a:rPr lang="en-US" altLang="zh-CN" sz="1500" b="1" dirty="0" err="1">
                <a:solidFill>
                  <a:srgbClr val="000000"/>
                </a:solidFill>
                <a:latin typeface="Consolas" panose="020B0609020204030204" pitchFamily="49" charset="0"/>
              </a:rPr>
              <a:t>MyClientThread</a:t>
            </a:r>
            <a:r>
              <a:rPr lang="en-US" altLang="zh-CN" sz="1500" b="1" dirty="0">
                <a:solidFill>
                  <a:srgbClr val="000000"/>
                </a:solidFill>
                <a:latin typeface="Consolas" panose="020B0609020204030204" pitchFamily="49" charset="0"/>
              </a:rPr>
              <a:t>(Socket </a:t>
            </a:r>
            <a:r>
              <a:rPr lang="en-US" altLang="zh-CN" sz="1500" b="1" dirty="0">
                <a:solidFill>
                  <a:srgbClr val="6A3E3E"/>
                </a:solidFill>
                <a:latin typeface="Consolas" panose="020B0609020204030204" pitchFamily="49" charset="0"/>
              </a:rPr>
              <a:t>client</a:t>
            </a:r>
            <a:r>
              <a:rPr lang="en-US" altLang="zh-CN" sz="1500" b="1" dirty="0">
                <a:solidFill>
                  <a:srgbClr val="000000"/>
                </a:solidFill>
                <a:latin typeface="Consolas" panose="020B0609020204030204" pitchFamily="49" charset="0"/>
              </a:rPr>
              <a:t>) </a:t>
            </a:r>
          </a:p>
          <a:p>
            <a:pPr lvl="1"/>
            <a:r>
              <a:rPr lang="en-US" altLang="zh-CN" sz="1500" dirty="0">
                <a:solidFill>
                  <a:srgbClr val="000000"/>
                </a:solidFill>
                <a:latin typeface="Consolas" panose="020B0609020204030204" pitchFamily="49" charset="0"/>
              </a:rPr>
              <a:t>{</a:t>
            </a:r>
          </a:p>
          <a:p>
            <a:pPr lvl="1"/>
            <a:r>
              <a:rPr lang="en-US" altLang="zh-CN" sz="1500" b="1" dirty="0">
                <a:solidFill>
                  <a:srgbClr val="7F0055"/>
                </a:solidFill>
                <a:latin typeface="Consolas" panose="020B0609020204030204" pitchFamily="49" charset="0"/>
              </a:rPr>
              <a:t>	</a:t>
            </a:r>
            <a:r>
              <a:rPr lang="en-US" altLang="zh-CN" sz="1500" b="1" dirty="0" err="1">
                <a:solidFill>
                  <a:srgbClr val="7F0055"/>
                </a:solidFill>
                <a:latin typeface="Consolas" panose="020B0609020204030204" pitchFamily="49" charset="0"/>
              </a:rPr>
              <a:t>this</a:t>
            </a:r>
            <a:r>
              <a:rPr lang="en-US" altLang="zh-CN" sz="1500" b="1" dirty="0" err="1">
                <a:solidFill>
                  <a:srgbClr val="000000"/>
                </a:solidFill>
                <a:latin typeface="Consolas" panose="020B0609020204030204" pitchFamily="49" charset="0"/>
              </a:rPr>
              <a:t>.</a:t>
            </a:r>
            <a:r>
              <a:rPr lang="en-US" altLang="zh-CN" sz="1500" b="1" dirty="0" err="1">
                <a:solidFill>
                  <a:srgbClr val="0000C0"/>
                </a:solidFill>
                <a:latin typeface="Consolas" panose="020B0609020204030204" pitchFamily="49" charset="0"/>
              </a:rPr>
              <a:t>client</a:t>
            </a:r>
            <a:r>
              <a:rPr lang="en-US" altLang="zh-CN" sz="1500" b="1" dirty="0">
                <a:solidFill>
                  <a:srgbClr val="000000"/>
                </a:solidFill>
                <a:latin typeface="Consolas" panose="020B0609020204030204" pitchFamily="49" charset="0"/>
              </a:rPr>
              <a:t> = </a:t>
            </a:r>
            <a:r>
              <a:rPr lang="en-US" altLang="zh-CN" sz="1500" b="1" dirty="0">
                <a:solidFill>
                  <a:srgbClr val="6A3E3E"/>
                </a:solidFill>
                <a:latin typeface="Consolas" panose="020B0609020204030204" pitchFamily="49" charset="0"/>
              </a:rPr>
              <a:t>client</a:t>
            </a:r>
            <a:r>
              <a:rPr lang="en-US" altLang="zh-CN" sz="1500" b="1" dirty="0">
                <a:solidFill>
                  <a:srgbClr val="000000"/>
                </a:solidFill>
                <a:latin typeface="Consolas" panose="020B0609020204030204" pitchFamily="49" charset="0"/>
              </a:rPr>
              <a:t>;</a:t>
            </a:r>
          </a:p>
          <a:p>
            <a:pPr lvl="1"/>
            <a:r>
              <a:rPr lang="en-US" altLang="zh-CN" sz="1500" dirty="0">
                <a:solidFill>
                  <a:srgbClr val="000000"/>
                </a:solidFill>
                <a:latin typeface="Consolas" panose="020B0609020204030204" pitchFamily="49" charset="0"/>
              </a:rPr>
              <a:t>}</a:t>
            </a:r>
          </a:p>
          <a:p>
            <a:pPr lvl="1"/>
            <a:r>
              <a:rPr lang="en-US" altLang="zh-CN" sz="1500" dirty="0">
                <a:solidFill>
                  <a:srgbClr val="646464"/>
                </a:solidFill>
                <a:latin typeface="Consolas" panose="020B0609020204030204" pitchFamily="49" charset="0"/>
              </a:rPr>
              <a:t>@Override</a:t>
            </a:r>
          </a:p>
          <a:p>
            <a:pPr lvl="1"/>
            <a:r>
              <a:rPr lang="en-US" altLang="zh-CN" sz="1500" b="1" dirty="0">
                <a:solidFill>
                  <a:srgbClr val="7F0055"/>
                </a:solidFill>
                <a:latin typeface="Consolas" panose="020B0609020204030204" pitchFamily="49" charset="0"/>
              </a:rPr>
              <a:t>public</a:t>
            </a:r>
            <a:r>
              <a:rPr lang="en-US" altLang="zh-CN" sz="1500" b="1"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void</a:t>
            </a:r>
            <a:r>
              <a:rPr lang="en-US" altLang="zh-CN" sz="1500" b="1" dirty="0">
                <a:solidFill>
                  <a:srgbClr val="000000"/>
                </a:solidFill>
                <a:latin typeface="Consolas" panose="020B0609020204030204" pitchFamily="49" charset="0"/>
              </a:rPr>
              <a:t> run() </a:t>
            </a:r>
          </a:p>
          <a:p>
            <a:pPr lvl="1"/>
            <a:r>
              <a:rPr lang="en-US" altLang="zh-CN" sz="1500" dirty="0">
                <a:solidFill>
                  <a:srgbClr val="000000"/>
                </a:solidFill>
                <a:latin typeface="Consolas" panose="020B0609020204030204" pitchFamily="49" charset="0"/>
              </a:rPr>
              <a:t>{</a:t>
            </a:r>
          </a:p>
          <a:p>
            <a:pPr lvl="2"/>
            <a:r>
              <a:rPr lang="en-US" altLang="zh-CN" sz="1500" dirty="0" err="1">
                <a:solidFill>
                  <a:srgbClr val="000000"/>
                </a:solidFill>
                <a:latin typeface="Consolas" panose="020B0609020204030204" pitchFamily="49" charset="0"/>
              </a:rPr>
              <a:t>System.</a:t>
            </a:r>
            <a:r>
              <a:rPr lang="en-US" altLang="zh-CN" sz="1500" b="1" i="1" dirty="0" err="1">
                <a:solidFill>
                  <a:srgbClr val="0000C0"/>
                </a:solidFill>
                <a:latin typeface="Consolas" panose="020B0609020204030204" pitchFamily="49" charset="0"/>
              </a:rPr>
              <a:t>out</a:t>
            </a:r>
            <a:r>
              <a:rPr lang="en-US" altLang="zh-CN" sz="1500" b="1" i="1" dirty="0" err="1">
                <a:solidFill>
                  <a:srgbClr val="000000"/>
                </a:solidFill>
                <a:latin typeface="Consolas" panose="020B0609020204030204" pitchFamily="49" charset="0"/>
              </a:rPr>
              <a:t>.println</a:t>
            </a:r>
            <a:r>
              <a:rPr lang="en-US" altLang="zh-CN" sz="1500" b="1" i="1" dirty="0">
                <a:solidFill>
                  <a:srgbClr val="000000"/>
                </a:solidFill>
                <a:latin typeface="Consolas" panose="020B0609020204030204" pitchFamily="49" charset="0"/>
              </a:rPr>
              <a:t>(</a:t>
            </a:r>
            <a:r>
              <a:rPr lang="en-US" altLang="zh-CN" sz="1500" b="1" i="1" dirty="0">
                <a:solidFill>
                  <a:srgbClr val="2A00FF"/>
                </a:solidFill>
                <a:latin typeface="Consolas" panose="020B0609020204030204" pitchFamily="49" charset="0"/>
              </a:rPr>
              <a:t>"</a:t>
            </a:r>
            <a:r>
              <a:rPr lang="zh-CN" altLang="en-US" sz="1500" b="1" i="1" dirty="0">
                <a:solidFill>
                  <a:srgbClr val="2A00FF"/>
                </a:solidFill>
                <a:latin typeface="Consolas" panose="020B0609020204030204" pitchFamily="49" charset="0"/>
              </a:rPr>
              <a:t>来自客户端</a:t>
            </a:r>
            <a:r>
              <a:rPr lang="en-US" altLang="zh-CN" sz="1500" b="1" i="1" dirty="0">
                <a:solidFill>
                  <a:srgbClr val="2A00FF"/>
                </a:solidFill>
                <a:latin typeface="Consolas" panose="020B0609020204030204" pitchFamily="49" charset="0"/>
              </a:rPr>
              <a:t>"</a:t>
            </a:r>
            <a:r>
              <a:rPr lang="en-US" altLang="zh-CN" sz="1500" b="1" i="1" dirty="0">
                <a:solidFill>
                  <a:srgbClr val="000000"/>
                </a:solidFill>
                <a:latin typeface="Consolas" panose="020B0609020204030204" pitchFamily="49" charset="0"/>
              </a:rPr>
              <a:t>+</a:t>
            </a:r>
            <a:r>
              <a:rPr lang="en-US" altLang="zh-CN" sz="1500" b="1" i="1" dirty="0" err="1">
                <a:solidFill>
                  <a:srgbClr val="0000C0"/>
                </a:solidFill>
                <a:latin typeface="Consolas" panose="020B0609020204030204" pitchFamily="49" charset="0"/>
              </a:rPr>
              <a:t>client</a:t>
            </a:r>
            <a:r>
              <a:rPr lang="en-US" altLang="zh-CN" sz="1500" b="1" i="1" dirty="0" err="1">
                <a:solidFill>
                  <a:srgbClr val="000000"/>
                </a:solidFill>
                <a:latin typeface="Consolas" panose="020B0609020204030204" pitchFamily="49" charset="0"/>
              </a:rPr>
              <a:t>.getRemoteSocketAddress</a:t>
            </a:r>
            <a:r>
              <a:rPr lang="en-US" altLang="zh-CN" sz="1500" b="1" i="1" dirty="0">
                <a:solidFill>
                  <a:srgbClr val="000000"/>
                </a:solidFill>
                <a:latin typeface="Consolas" panose="020B0609020204030204" pitchFamily="49" charset="0"/>
              </a:rPr>
              <a:t>()+</a:t>
            </a:r>
            <a:r>
              <a:rPr lang="en-US" altLang="zh-CN" sz="1500" b="1" i="1" dirty="0">
                <a:solidFill>
                  <a:srgbClr val="2A00FF"/>
                </a:solidFill>
                <a:latin typeface="Consolas" panose="020B0609020204030204" pitchFamily="49" charset="0"/>
              </a:rPr>
              <a:t>"</a:t>
            </a:r>
            <a:r>
              <a:rPr lang="zh-CN" altLang="en-US" sz="1500" b="1" i="1" dirty="0">
                <a:solidFill>
                  <a:srgbClr val="2A00FF"/>
                </a:solidFill>
                <a:latin typeface="Consolas" panose="020B0609020204030204" pitchFamily="49" charset="0"/>
              </a:rPr>
              <a:t>的连接！</a:t>
            </a:r>
            <a:r>
              <a:rPr lang="en-US" altLang="zh-CN" sz="1500" b="1" i="1" dirty="0">
                <a:solidFill>
                  <a:srgbClr val="2A00FF"/>
                </a:solidFill>
                <a:latin typeface="Consolas" panose="020B0609020204030204" pitchFamily="49" charset="0"/>
              </a:rPr>
              <a:t>"</a:t>
            </a:r>
            <a:r>
              <a:rPr lang="en-US" altLang="zh-CN" sz="1500" b="1" i="1" dirty="0">
                <a:solidFill>
                  <a:srgbClr val="000000"/>
                </a:solidFill>
                <a:latin typeface="Consolas" panose="020B0609020204030204" pitchFamily="49" charset="0"/>
              </a:rPr>
              <a:t>);</a:t>
            </a:r>
          </a:p>
          <a:p>
            <a:pPr lvl="2"/>
            <a:r>
              <a:rPr lang="en-US" altLang="zh-CN" sz="1500" b="1" dirty="0">
                <a:solidFill>
                  <a:srgbClr val="7F0055"/>
                </a:solidFill>
                <a:latin typeface="Consolas" panose="020B0609020204030204" pitchFamily="49" charset="0"/>
              </a:rPr>
              <a:t>try</a:t>
            </a:r>
            <a:r>
              <a:rPr lang="en-US" altLang="zh-CN" sz="1500" b="1" dirty="0">
                <a:solidFill>
                  <a:srgbClr val="000000"/>
                </a:solidFill>
                <a:latin typeface="Consolas" panose="020B0609020204030204" pitchFamily="49" charset="0"/>
              </a:rPr>
              <a:t> {</a:t>
            </a:r>
          </a:p>
          <a:p>
            <a:pPr lvl="2"/>
            <a:r>
              <a:rPr lang="en-US" altLang="zh-CN" sz="1500" dirty="0">
                <a:solidFill>
                  <a:srgbClr val="3F7F5F"/>
                </a:solidFill>
                <a:latin typeface="Consolas" panose="020B0609020204030204" pitchFamily="49" charset="0"/>
              </a:rPr>
              <a:t>//3 </a:t>
            </a:r>
            <a:r>
              <a:rPr lang="zh-CN" altLang="en-US" sz="1500" dirty="0">
                <a:solidFill>
                  <a:srgbClr val="3F7F5F"/>
                </a:solidFill>
                <a:latin typeface="Consolas" panose="020B0609020204030204" pitchFamily="49" charset="0"/>
              </a:rPr>
              <a:t>读取来自客户端的消息</a:t>
            </a:r>
          </a:p>
          <a:p>
            <a:pPr lvl="2"/>
            <a:r>
              <a:rPr lang="en-US" altLang="zh-CN" sz="1500" dirty="0" err="1">
                <a:solidFill>
                  <a:srgbClr val="000000"/>
                </a:solidFill>
                <a:latin typeface="Consolas" panose="020B0609020204030204" pitchFamily="49" charset="0"/>
              </a:rPr>
              <a:t>DataInputStream</a:t>
            </a:r>
            <a:r>
              <a:rPr lang="en-US" altLang="zh-CN" sz="1500" dirty="0">
                <a:solidFill>
                  <a:srgbClr val="000000"/>
                </a:solidFill>
                <a:latin typeface="Consolas" panose="020B0609020204030204" pitchFamily="49" charset="0"/>
              </a:rPr>
              <a:t> </a:t>
            </a:r>
            <a:r>
              <a:rPr lang="en-US" altLang="zh-CN" sz="1500" dirty="0">
                <a:solidFill>
                  <a:srgbClr val="6A3E3E"/>
                </a:solidFill>
                <a:latin typeface="Consolas" panose="020B0609020204030204" pitchFamily="49" charset="0"/>
              </a:rPr>
              <a:t>dis</a:t>
            </a:r>
            <a:r>
              <a:rPr lang="en-US" altLang="zh-CN" sz="1500" dirty="0">
                <a:solidFill>
                  <a:srgbClr val="000000"/>
                </a:solidFill>
                <a:latin typeface="Consolas" panose="020B0609020204030204" pitchFamily="49" charset="0"/>
              </a:rPr>
              <a:t> = </a:t>
            </a:r>
            <a:r>
              <a:rPr lang="en-US" altLang="zh-CN" sz="1500" b="1" dirty="0">
                <a:solidFill>
                  <a:srgbClr val="7F0055"/>
                </a:solidFill>
                <a:latin typeface="Consolas" panose="020B0609020204030204" pitchFamily="49" charset="0"/>
              </a:rPr>
              <a:t>new</a:t>
            </a:r>
            <a:r>
              <a:rPr lang="en-US" altLang="zh-CN" sz="1500" b="1" dirty="0">
                <a:solidFill>
                  <a:srgbClr val="000000"/>
                </a:solidFill>
                <a:latin typeface="Consolas" panose="020B0609020204030204" pitchFamily="49" charset="0"/>
              </a:rPr>
              <a:t> </a:t>
            </a:r>
            <a:r>
              <a:rPr lang="en-US" altLang="zh-CN" sz="1500" b="1" dirty="0" err="1">
                <a:solidFill>
                  <a:srgbClr val="000000"/>
                </a:solidFill>
                <a:latin typeface="Consolas" panose="020B0609020204030204" pitchFamily="49" charset="0"/>
              </a:rPr>
              <a:t>DataInputStream</a:t>
            </a:r>
            <a:r>
              <a:rPr lang="en-US" altLang="zh-CN" sz="1500" b="1" dirty="0">
                <a:solidFill>
                  <a:srgbClr val="000000"/>
                </a:solidFill>
                <a:latin typeface="Consolas" panose="020B0609020204030204" pitchFamily="49" charset="0"/>
              </a:rPr>
              <a:t>(</a:t>
            </a:r>
            <a:r>
              <a:rPr lang="en-US" altLang="zh-CN" sz="1500" b="1" dirty="0" err="1">
                <a:solidFill>
                  <a:srgbClr val="0000C0"/>
                </a:solidFill>
                <a:latin typeface="Consolas" panose="020B0609020204030204" pitchFamily="49" charset="0"/>
              </a:rPr>
              <a:t>client</a:t>
            </a:r>
            <a:r>
              <a:rPr lang="en-US" altLang="zh-CN" sz="1500" b="1" dirty="0" err="1">
                <a:solidFill>
                  <a:srgbClr val="000000"/>
                </a:solidFill>
                <a:latin typeface="Consolas" panose="020B0609020204030204" pitchFamily="49" charset="0"/>
              </a:rPr>
              <a:t>.getInputStream</a:t>
            </a:r>
            <a:r>
              <a:rPr lang="en-US" altLang="zh-CN" sz="1500" b="1" dirty="0">
                <a:solidFill>
                  <a:srgbClr val="000000"/>
                </a:solidFill>
                <a:latin typeface="Consolas" panose="020B0609020204030204" pitchFamily="49" charset="0"/>
              </a:rPr>
              <a:t>());</a:t>
            </a:r>
          </a:p>
          <a:p>
            <a:pPr lvl="2"/>
            <a:r>
              <a:rPr lang="en-US" altLang="zh-CN" sz="1500" dirty="0" err="1">
                <a:solidFill>
                  <a:srgbClr val="000000"/>
                </a:solidFill>
                <a:latin typeface="Consolas" panose="020B0609020204030204" pitchFamily="49" charset="0"/>
              </a:rPr>
              <a:t>DataOutputStream</a:t>
            </a:r>
            <a:r>
              <a:rPr lang="en-US" altLang="zh-CN" sz="1500" dirty="0">
                <a:solidFill>
                  <a:srgbClr val="000000"/>
                </a:solidFill>
                <a:latin typeface="Consolas" panose="020B0609020204030204" pitchFamily="49" charset="0"/>
              </a:rPr>
              <a:t> </a:t>
            </a:r>
            <a:r>
              <a:rPr lang="en-US" altLang="zh-CN" sz="1500" dirty="0">
                <a:solidFill>
                  <a:srgbClr val="6A3E3E"/>
                </a:solidFill>
                <a:latin typeface="Consolas" panose="020B0609020204030204" pitchFamily="49" charset="0"/>
              </a:rPr>
              <a:t>dos</a:t>
            </a:r>
            <a:r>
              <a:rPr lang="en-US" altLang="zh-CN" sz="1500" dirty="0">
                <a:solidFill>
                  <a:srgbClr val="000000"/>
                </a:solidFill>
                <a:latin typeface="Consolas" panose="020B0609020204030204" pitchFamily="49" charset="0"/>
              </a:rPr>
              <a:t> = </a:t>
            </a:r>
            <a:r>
              <a:rPr lang="en-US" altLang="zh-CN" sz="1500" b="1" dirty="0">
                <a:solidFill>
                  <a:srgbClr val="7F0055"/>
                </a:solidFill>
                <a:latin typeface="Consolas" panose="020B0609020204030204" pitchFamily="49" charset="0"/>
              </a:rPr>
              <a:t>new</a:t>
            </a:r>
            <a:r>
              <a:rPr lang="en-US" altLang="zh-CN" sz="1500" b="1" dirty="0">
                <a:solidFill>
                  <a:srgbClr val="000000"/>
                </a:solidFill>
                <a:latin typeface="Consolas" panose="020B0609020204030204" pitchFamily="49" charset="0"/>
              </a:rPr>
              <a:t> </a:t>
            </a:r>
            <a:r>
              <a:rPr lang="en-US" altLang="zh-CN" sz="1500" b="1" dirty="0" err="1">
                <a:solidFill>
                  <a:srgbClr val="000000"/>
                </a:solidFill>
                <a:latin typeface="Consolas" panose="020B0609020204030204" pitchFamily="49" charset="0"/>
              </a:rPr>
              <a:t>DataOutputStream</a:t>
            </a:r>
            <a:r>
              <a:rPr lang="en-US" altLang="zh-CN" sz="1500" b="1" dirty="0">
                <a:solidFill>
                  <a:srgbClr val="000000"/>
                </a:solidFill>
                <a:latin typeface="Consolas" panose="020B0609020204030204" pitchFamily="49" charset="0"/>
              </a:rPr>
              <a:t>(</a:t>
            </a:r>
            <a:r>
              <a:rPr lang="en-US" altLang="zh-CN" sz="1500" b="1" dirty="0">
                <a:solidFill>
                  <a:srgbClr val="0000C0"/>
                </a:solidFill>
                <a:latin typeface="Consolas" panose="020B0609020204030204" pitchFamily="49" charset="0"/>
              </a:rPr>
              <a:t>client</a:t>
            </a:r>
          </a:p>
          <a:p>
            <a:pPr lvl="2"/>
            <a:r>
              <a:rPr lang="en-US" altLang="zh-CN" sz="1500" dirty="0">
                <a:solidFill>
                  <a:srgbClr val="000000"/>
                </a:solidFill>
                <a:latin typeface="Consolas" panose="020B0609020204030204" pitchFamily="49" charset="0"/>
              </a:rPr>
              <a:t>.</a:t>
            </a:r>
            <a:r>
              <a:rPr lang="en-US" altLang="zh-CN" sz="1500" dirty="0" err="1">
                <a:solidFill>
                  <a:srgbClr val="000000"/>
                </a:solidFill>
                <a:latin typeface="Consolas" panose="020B0609020204030204" pitchFamily="49" charset="0"/>
              </a:rPr>
              <a:t>getOutputStream</a:t>
            </a:r>
            <a:r>
              <a:rPr lang="en-US" altLang="zh-CN" sz="1500" dirty="0">
                <a:solidFill>
                  <a:srgbClr val="000000"/>
                </a:solidFill>
                <a:latin typeface="Consolas" panose="020B0609020204030204" pitchFamily="49" charset="0"/>
              </a:rPr>
              <a:t>());</a:t>
            </a:r>
          </a:p>
          <a:p>
            <a:pPr lvl="2"/>
            <a:r>
              <a:rPr lang="en-US" altLang="zh-CN" sz="1500" b="1" dirty="0">
                <a:solidFill>
                  <a:srgbClr val="7F0055"/>
                </a:solidFill>
                <a:latin typeface="Consolas" panose="020B0609020204030204" pitchFamily="49" charset="0"/>
              </a:rPr>
              <a:t>while</a:t>
            </a:r>
            <a:r>
              <a:rPr lang="en-US" altLang="zh-CN" sz="1500" b="1"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true</a:t>
            </a:r>
            <a:r>
              <a:rPr lang="en-US" altLang="zh-CN" sz="1500" b="1" dirty="0">
                <a:solidFill>
                  <a:srgbClr val="000000"/>
                </a:solidFill>
                <a:latin typeface="Consolas" panose="020B0609020204030204" pitchFamily="49" charset="0"/>
              </a:rPr>
              <a:t>) {</a:t>
            </a:r>
          </a:p>
          <a:p>
            <a:pPr lvl="3"/>
            <a:r>
              <a:rPr lang="en-US" altLang="zh-CN" sz="1500" dirty="0">
                <a:solidFill>
                  <a:srgbClr val="000000"/>
                </a:solidFill>
                <a:latin typeface="Consolas" panose="020B0609020204030204" pitchFamily="49" charset="0"/>
              </a:rPr>
              <a:t>String </a:t>
            </a:r>
            <a:r>
              <a:rPr lang="en-US" altLang="zh-CN" sz="1500" dirty="0" err="1">
                <a:solidFill>
                  <a:srgbClr val="6A3E3E"/>
                </a:solidFill>
                <a:latin typeface="Consolas" panose="020B0609020204030204" pitchFamily="49" charset="0"/>
              </a:rPr>
              <a:t>str</a:t>
            </a:r>
            <a:r>
              <a:rPr lang="en-US" altLang="zh-CN" sz="1500" dirty="0">
                <a:solidFill>
                  <a:srgbClr val="000000"/>
                </a:solidFill>
                <a:latin typeface="Consolas" panose="020B0609020204030204" pitchFamily="49" charset="0"/>
              </a:rPr>
              <a:t> = </a:t>
            </a:r>
            <a:r>
              <a:rPr lang="en-US" altLang="zh-CN" sz="1500" dirty="0" err="1">
                <a:solidFill>
                  <a:srgbClr val="6A3E3E"/>
                </a:solidFill>
                <a:latin typeface="Consolas" panose="020B0609020204030204" pitchFamily="49" charset="0"/>
              </a:rPr>
              <a:t>dis</a:t>
            </a:r>
            <a:r>
              <a:rPr lang="en-US" altLang="zh-CN" sz="1500" dirty="0" err="1">
                <a:solidFill>
                  <a:srgbClr val="000000"/>
                </a:solidFill>
                <a:latin typeface="Consolas" panose="020B0609020204030204" pitchFamily="49" charset="0"/>
              </a:rPr>
              <a:t>.readUTF</a:t>
            </a:r>
            <a:r>
              <a:rPr lang="en-US" altLang="zh-CN" sz="1500" dirty="0">
                <a:solidFill>
                  <a:srgbClr val="000000"/>
                </a:solidFill>
                <a:latin typeface="Consolas" panose="020B0609020204030204" pitchFamily="49" charset="0"/>
              </a:rPr>
              <a:t>(); </a:t>
            </a:r>
            <a:r>
              <a:rPr lang="en-US" altLang="zh-CN" sz="1500" dirty="0">
                <a:solidFill>
                  <a:srgbClr val="3F7F5F"/>
                </a:solidFill>
                <a:latin typeface="Consolas" panose="020B0609020204030204" pitchFamily="49" charset="0"/>
              </a:rPr>
              <a:t>//</a:t>
            </a:r>
            <a:r>
              <a:rPr lang="zh-CN" altLang="en-US" sz="1500" dirty="0">
                <a:solidFill>
                  <a:srgbClr val="3F7F5F"/>
                </a:solidFill>
                <a:latin typeface="Consolas" panose="020B0609020204030204" pitchFamily="49" charset="0"/>
              </a:rPr>
              <a:t>读取客户端的信息</a:t>
            </a:r>
          </a:p>
          <a:p>
            <a:pPr lvl="3"/>
            <a:r>
              <a:rPr lang="en-US" altLang="zh-CN" sz="1500" dirty="0" err="1">
                <a:solidFill>
                  <a:srgbClr val="000000"/>
                </a:solidFill>
                <a:latin typeface="Consolas" panose="020B0609020204030204" pitchFamily="49" charset="0"/>
              </a:rPr>
              <a:t>System.</a:t>
            </a:r>
            <a:r>
              <a:rPr lang="en-US" altLang="zh-CN" sz="1500" b="1" i="1" dirty="0" err="1">
                <a:solidFill>
                  <a:srgbClr val="0000C0"/>
                </a:solidFill>
                <a:latin typeface="Consolas" panose="020B0609020204030204" pitchFamily="49" charset="0"/>
              </a:rPr>
              <a:t>out</a:t>
            </a:r>
            <a:r>
              <a:rPr lang="en-US" altLang="zh-CN" sz="1500" b="1" i="1" dirty="0" err="1">
                <a:solidFill>
                  <a:srgbClr val="000000"/>
                </a:solidFill>
                <a:latin typeface="Consolas" panose="020B0609020204030204" pitchFamily="49" charset="0"/>
              </a:rPr>
              <a:t>.println</a:t>
            </a:r>
            <a:r>
              <a:rPr lang="en-US" altLang="zh-CN" sz="1500" b="1" i="1" dirty="0">
                <a:solidFill>
                  <a:srgbClr val="000000"/>
                </a:solidFill>
                <a:latin typeface="Consolas" panose="020B0609020204030204" pitchFamily="49" charset="0"/>
              </a:rPr>
              <a:t>(</a:t>
            </a:r>
            <a:r>
              <a:rPr lang="en-US" altLang="zh-CN" sz="1500" b="1" i="1" dirty="0">
                <a:solidFill>
                  <a:srgbClr val="2A00FF"/>
                </a:solidFill>
                <a:latin typeface="Consolas" panose="020B0609020204030204" pitchFamily="49" charset="0"/>
              </a:rPr>
              <a:t>"</a:t>
            </a:r>
            <a:r>
              <a:rPr lang="zh-CN" altLang="en-US" sz="1500" b="1" i="1" dirty="0">
                <a:solidFill>
                  <a:srgbClr val="2A00FF"/>
                </a:solidFill>
                <a:latin typeface="Consolas" panose="020B0609020204030204" pitchFamily="49" charset="0"/>
              </a:rPr>
              <a:t>收到客户端</a:t>
            </a:r>
            <a:r>
              <a:rPr lang="en-US" altLang="zh-CN" sz="1500" b="1" i="1" dirty="0">
                <a:solidFill>
                  <a:srgbClr val="2A00FF"/>
                </a:solidFill>
                <a:latin typeface="Consolas" panose="020B0609020204030204" pitchFamily="49" charset="0"/>
              </a:rPr>
              <a:t>"</a:t>
            </a:r>
            <a:r>
              <a:rPr lang="zh-CN" altLang="en-US" sz="1500" b="1" i="1" dirty="0">
                <a:solidFill>
                  <a:srgbClr val="000000"/>
                </a:solidFill>
                <a:latin typeface="Consolas" panose="020B0609020204030204" pitchFamily="49" charset="0"/>
              </a:rPr>
              <a:t> </a:t>
            </a:r>
            <a:r>
              <a:rPr lang="en-US" altLang="zh-CN" sz="1500" b="1" i="1" dirty="0">
                <a:solidFill>
                  <a:srgbClr val="000000"/>
                </a:solidFill>
                <a:latin typeface="Consolas" panose="020B0609020204030204" pitchFamily="49" charset="0"/>
              </a:rPr>
              <a:t>+ </a:t>
            </a:r>
            <a:r>
              <a:rPr lang="en-US" altLang="zh-CN" sz="1500" b="1" i="1" dirty="0" err="1">
                <a:solidFill>
                  <a:srgbClr val="0000C0"/>
                </a:solidFill>
                <a:latin typeface="Consolas" panose="020B0609020204030204" pitchFamily="49" charset="0"/>
              </a:rPr>
              <a:t>client</a:t>
            </a:r>
            <a:r>
              <a:rPr lang="en-US" altLang="zh-CN" sz="1500" b="1" i="1" dirty="0" err="1">
                <a:solidFill>
                  <a:srgbClr val="000000"/>
                </a:solidFill>
                <a:latin typeface="Consolas" panose="020B0609020204030204" pitchFamily="49" charset="0"/>
              </a:rPr>
              <a:t>.getRemoteSocketAddress</a:t>
            </a:r>
            <a:r>
              <a:rPr lang="en-US" altLang="zh-CN" sz="1500" b="1" i="1" dirty="0">
                <a:solidFill>
                  <a:srgbClr val="000000"/>
                </a:solidFill>
                <a:latin typeface="Consolas" panose="020B0609020204030204" pitchFamily="49" charset="0"/>
              </a:rPr>
              <a:t>()</a:t>
            </a:r>
          </a:p>
          <a:p>
            <a:pPr lvl="3"/>
            <a:r>
              <a:rPr lang="en-US" altLang="zh-CN" sz="1500" dirty="0">
                <a:solidFill>
                  <a:srgbClr val="000000"/>
                </a:solidFill>
                <a:latin typeface="Consolas" panose="020B0609020204030204" pitchFamily="49" charset="0"/>
              </a:rPr>
              <a:t>+ </a:t>
            </a:r>
            <a:r>
              <a:rPr lang="en-US" altLang="zh-CN" sz="1500" dirty="0">
                <a:solidFill>
                  <a:srgbClr val="2A00FF"/>
                </a:solidFill>
                <a:latin typeface="Consolas" panose="020B0609020204030204" pitchFamily="49" charset="0"/>
              </a:rPr>
              <a:t>"</a:t>
            </a:r>
            <a:r>
              <a:rPr lang="zh-CN" altLang="en-US" sz="1500" dirty="0">
                <a:solidFill>
                  <a:srgbClr val="2A00FF"/>
                </a:solidFill>
                <a:latin typeface="Consolas" panose="020B0609020204030204" pitchFamily="49" charset="0"/>
              </a:rPr>
              <a:t>消息</a:t>
            </a:r>
            <a:r>
              <a:rPr lang="en-US" altLang="zh-CN" sz="1500" dirty="0">
                <a:solidFill>
                  <a:srgbClr val="2A00FF"/>
                </a:solidFill>
                <a:latin typeface="Consolas" panose="020B0609020204030204" pitchFamily="49" charset="0"/>
              </a:rPr>
              <a:t>:"</a:t>
            </a:r>
            <a:r>
              <a:rPr lang="zh-CN" altLang="en-US" sz="1500" dirty="0">
                <a:solidFill>
                  <a:srgbClr val="000000"/>
                </a:solidFill>
                <a:latin typeface="Consolas" panose="020B0609020204030204" pitchFamily="49" charset="0"/>
              </a:rPr>
              <a:t> </a:t>
            </a:r>
            <a:r>
              <a:rPr lang="en-US" altLang="zh-CN" sz="1500" dirty="0">
                <a:solidFill>
                  <a:srgbClr val="000000"/>
                </a:solidFill>
                <a:latin typeface="Consolas" panose="020B0609020204030204" pitchFamily="49" charset="0"/>
              </a:rPr>
              <a:t>+ </a:t>
            </a:r>
            <a:r>
              <a:rPr lang="en-US" altLang="zh-CN" sz="1500" dirty="0" err="1">
                <a:solidFill>
                  <a:srgbClr val="6A3E3E"/>
                </a:solidFill>
                <a:latin typeface="Consolas" panose="020B0609020204030204" pitchFamily="49" charset="0"/>
              </a:rPr>
              <a:t>str</a:t>
            </a:r>
            <a:r>
              <a:rPr lang="en-US" altLang="zh-CN" sz="1500" dirty="0">
                <a:solidFill>
                  <a:srgbClr val="000000"/>
                </a:solidFill>
                <a:latin typeface="Consolas" panose="020B0609020204030204" pitchFamily="49" charset="0"/>
              </a:rPr>
              <a:t>);</a:t>
            </a:r>
          </a:p>
          <a:p>
            <a:pPr lvl="3"/>
            <a:r>
              <a:rPr lang="en-US" altLang="zh-CN" sz="1500" dirty="0" err="1">
                <a:solidFill>
                  <a:srgbClr val="6A3E3E"/>
                </a:solidFill>
                <a:latin typeface="Consolas" panose="020B0609020204030204" pitchFamily="49" charset="0"/>
              </a:rPr>
              <a:t>str</a:t>
            </a:r>
            <a:r>
              <a:rPr lang="en-US" altLang="zh-CN" sz="1500" dirty="0">
                <a:solidFill>
                  <a:srgbClr val="000000"/>
                </a:solidFill>
                <a:latin typeface="Consolas" panose="020B0609020204030204" pitchFamily="49" charset="0"/>
              </a:rPr>
              <a:t> = </a:t>
            </a:r>
            <a:r>
              <a:rPr lang="en-US" altLang="zh-CN" sz="1500" dirty="0">
                <a:solidFill>
                  <a:srgbClr val="2A00FF"/>
                </a:solidFill>
                <a:latin typeface="Consolas" panose="020B0609020204030204" pitchFamily="49" charset="0"/>
              </a:rPr>
              <a:t>"</a:t>
            </a:r>
            <a:r>
              <a:rPr lang="zh-CN" altLang="en-US" sz="1500" dirty="0">
                <a:solidFill>
                  <a:srgbClr val="2A00FF"/>
                </a:solidFill>
                <a:latin typeface="Consolas" panose="020B0609020204030204" pitchFamily="49" charset="0"/>
              </a:rPr>
              <a:t>响应</a:t>
            </a:r>
            <a:r>
              <a:rPr lang="en-US" altLang="zh-CN" sz="1500" dirty="0">
                <a:solidFill>
                  <a:srgbClr val="2A00FF"/>
                </a:solidFill>
                <a:latin typeface="Consolas" panose="020B0609020204030204" pitchFamily="49" charset="0"/>
              </a:rPr>
              <a:t>-"</a:t>
            </a:r>
            <a:r>
              <a:rPr lang="zh-CN" altLang="en-US" sz="1500" dirty="0">
                <a:solidFill>
                  <a:srgbClr val="000000"/>
                </a:solidFill>
                <a:latin typeface="Consolas" panose="020B0609020204030204" pitchFamily="49" charset="0"/>
              </a:rPr>
              <a:t> </a:t>
            </a:r>
            <a:r>
              <a:rPr lang="en-US" altLang="zh-CN" sz="1500" dirty="0">
                <a:solidFill>
                  <a:srgbClr val="000000"/>
                </a:solidFill>
                <a:latin typeface="Consolas" panose="020B0609020204030204" pitchFamily="49" charset="0"/>
              </a:rPr>
              <a:t>+ </a:t>
            </a:r>
            <a:r>
              <a:rPr lang="en-US" altLang="zh-CN" sz="1500" dirty="0" err="1">
                <a:solidFill>
                  <a:srgbClr val="6A3E3E"/>
                </a:solidFill>
                <a:latin typeface="Consolas" panose="020B0609020204030204" pitchFamily="49" charset="0"/>
              </a:rPr>
              <a:t>str</a:t>
            </a:r>
            <a:r>
              <a:rPr lang="en-US" altLang="zh-CN" sz="1500" dirty="0">
                <a:solidFill>
                  <a:srgbClr val="000000"/>
                </a:solidFill>
                <a:latin typeface="Consolas" panose="020B0609020204030204" pitchFamily="49" charset="0"/>
              </a:rPr>
              <a:t>;</a:t>
            </a:r>
            <a:r>
              <a:rPr lang="en-US" altLang="zh-CN" sz="1500" dirty="0">
                <a:solidFill>
                  <a:srgbClr val="3F7F5F"/>
                </a:solidFill>
                <a:latin typeface="Consolas" panose="020B0609020204030204" pitchFamily="49" charset="0"/>
              </a:rPr>
              <a:t>//</a:t>
            </a:r>
          </a:p>
          <a:p>
            <a:pPr lvl="3"/>
            <a:r>
              <a:rPr lang="en-US" altLang="zh-CN" sz="1500" dirty="0" err="1">
                <a:solidFill>
                  <a:srgbClr val="6A3E3E"/>
                </a:solidFill>
                <a:latin typeface="Consolas" panose="020B0609020204030204" pitchFamily="49" charset="0"/>
              </a:rPr>
              <a:t>dos</a:t>
            </a:r>
            <a:r>
              <a:rPr lang="en-US" altLang="zh-CN" sz="1500" dirty="0" err="1">
                <a:solidFill>
                  <a:srgbClr val="000000"/>
                </a:solidFill>
                <a:latin typeface="Consolas" panose="020B0609020204030204" pitchFamily="49" charset="0"/>
              </a:rPr>
              <a:t>.writeUTF</a:t>
            </a:r>
            <a:r>
              <a:rPr lang="en-US" altLang="zh-CN" sz="1500" dirty="0">
                <a:solidFill>
                  <a:srgbClr val="000000"/>
                </a:solidFill>
                <a:latin typeface="Consolas" panose="020B0609020204030204" pitchFamily="49" charset="0"/>
              </a:rPr>
              <a:t>(</a:t>
            </a:r>
            <a:r>
              <a:rPr lang="en-US" altLang="zh-CN" sz="1500" dirty="0" err="1">
                <a:solidFill>
                  <a:srgbClr val="6A3E3E"/>
                </a:solidFill>
                <a:latin typeface="Consolas" panose="020B0609020204030204" pitchFamily="49" charset="0"/>
              </a:rPr>
              <a:t>str</a:t>
            </a:r>
            <a:r>
              <a:rPr lang="en-US" altLang="zh-CN" sz="1500" dirty="0">
                <a:solidFill>
                  <a:srgbClr val="000000"/>
                </a:solidFill>
                <a:latin typeface="Consolas" panose="020B0609020204030204" pitchFamily="49" charset="0"/>
              </a:rPr>
              <a:t>);</a:t>
            </a:r>
            <a:r>
              <a:rPr lang="en-US" altLang="zh-CN" sz="1500" dirty="0">
                <a:solidFill>
                  <a:srgbClr val="3F7F5F"/>
                </a:solidFill>
                <a:latin typeface="Consolas" panose="020B0609020204030204" pitchFamily="49" charset="0"/>
              </a:rPr>
              <a:t>//</a:t>
            </a:r>
            <a:r>
              <a:rPr lang="zh-CN" altLang="en-US" sz="1500" dirty="0">
                <a:solidFill>
                  <a:srgbClr val="3F7F5F"/>
                </a:solidFill>
                <a:latin typeface="Consolas" panose="020B0609020204030204" pitchFamily="49" charset="0"/>
              </a:rPr>
              <a:t>服务器将信息发回给客户端</a:t>
            </a:r>
          </a:p>
          <a:p>
            <a:pPr lvl="2"/>
            <a:r>
              <a:rPr lang="en-US" altLang="zh-CN" sz="1500" dirty="0">
                <a:solidFill>
                  <a:srgbClr val="000000"/>
                </a:solidFill>
                <a:latin typeface="Consolas" panose="020B0609020204030204" pitchFamily="49" charset="0"/>
              </a:rPr>
              <a:t>}</a:t>
            </a:r>
            <a:endParaRPr lang="zh-CN" altLang="en-US" sz="1500" dirty="0"/>
          </a:p>
        </p:txBody>
      </p:sp>
    </p:spTree>
    <p:extLst>
      <p:ext uri="{BB962C8B-B14F-4D97-AF65-F5344CB8AC3E}">
        <p14:creationId xmlns:p14="http://schemas.microsoft.com/office/powerpoint/2010/main" val="21974823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9912" y="239103"/>
            <a:ext cx="5108374" cy="523220"/>
          </a:xfrm>
        </p:spPr>
        <p:txBody>
          <a:bodyPr>
            <a:normAutofit fontScale="90000"/>
          </a:bodyPr>
          <a:lstStyle/>
          <a:p>
            <a:r>
              <a:rPr lang="zh-CN" altLang="en-US" dirty="0"/>
              <a:t>支持多个客户端的</a:t>
            </a:r>
            <a:r>
              <a:rPr lang="en-US" altLang="zh-CN" dirty="0" err="1"/>
              <a:t>Tcp</a:t>
            </a:r>
            <a:r>
              <a:rPr lang="zh-CN" altLang="en-US" dirty="0"/>
              <a:t>服务端 </a:t>
            </a:r>
            <a:r>
              <a:rPr lang="en-US" altLang="zh-CN" dirty="0"/>
              <a:t>-2</a:t>
            </a:r>
            <a:endParaRPr lang="zh-CN" altLang="en-US" dirty="0"/>
          </a:p>
        </p:txBody>
      </p:sp>
      <p:sp>
        <p:nvSpPr>
          <p:cNvPr id="3" name="矩形 2"/>
          <p:cNvSpPr/>
          <p:nvPr/>
        </p:nvSpPr>
        <p:spPr>
          <a:xfrm>
            <a:off x="395536" y="758309"/>
            <a:ext cx="8424936" cy="5632311"/>
          </a:xfrm>
          <a:prstGeom prst="rect">
            <a:avLst/>
          </a:prstGeom>
        </p:spPr>
        <p:txBody>
          <a:bodyPr wrap="square">
            <a:spAutoFit/>
          </a:bodyPr>
          <a:lstStyle/>
          <a:p>
            <a:r>
              <a:rPr lang="en-US" altLang="zh-CN" sz="1500" dirty="0" err="1">
                <a:solidFill>
                  <a:srgbClr val="000000"/>
                </a:solidFill>
                <a:latin typeface="Consolas" panose="020B0609020204030204" pitchFamily="49" charset="0"/>
              </a:rPr>
              <a:t>System.</a:t>
            </a:r>
            <a:r>
              <a:rPr lang="en-US" altLang="zh-CN" sz="1500" b="1" i="1" dirty="0" err="1">
                <a:solidFill>
                  <a:srgbClr val="0000C0"/>
                </a:solidFill>
                <a:latin typeface="Consolas" panose="020B0609020204030204" pitchFamily="49" charset="0"/>
              </a:rPr>
              <a:t>out</a:t>
            </a:r>
            <a:r>
              <a:rPr lang="en-US" altLang="zh-CN" sz="1500" b="1" i="1" dirty="0" err="1">
                <a:solidFill>
                  <a:srgbClr val="000000"/>
                </a:solidFill>
                <a:latin typeface="Consolas" panose="020B0609020204030204" pitchFamily="49" charset="0"/>
              </a:rPr>
              <a:t>.println</a:t>
            </a:r>
            <a:r>
              <a:rPr lang="en-US" altLang="zh-CN" sz="1500" b="1" i="1" dirty="0">
                <a:solidFill>
                  <a:srgbClr val="000000"/>
                </a:solidFill>
                <a:latin typeface="Consolas" panose="020B0609020204030204" pitchFamily="49" charset="0"/>
              </a:rPr>
              <a:t>(</a:t>
            </a:r>
            <a:r>
              <a:rPr lang="en-US" altLang="zh-CN" sz="1500" b="1" i="1" dirty="0">
                <a:solidFill>
                  <a:srgbClr val="2A00FF"/>
                </a:solidFill>
                <a:latin typeface="Consolas" panose="020B0609020204030204" pitchFamily="49" charset="0"/>
              </a:rPr>
              <a:t>"</a:t>
            </a:r>
            <a:r>
              <a:rPr lang="zh-CN" altLang="en-US" sz="1500" b="1" i="1" dirty="0">
                <a:solidFill>
                  <a:srgbClr val="2A00FF"/>
                </a:solidFill>
                <a:latin typeface="Consolas" panose="020B0609020204030204" pitchFamily="49" charset="0"/>
              </a:rPr>
              <a:t>这是多线程的服务端！！</a:t>
            </a:r>
            <a:r>
              <a:rPr lang="en-US" altLang="zh-CN" sz="1500" b="1" i="1" dirty="0">
                <a:solidFill>
                  <a:srgbClr val="2A00FF"/>
                </a:solidFill>
                <a:latin typeface="Consolas" panose="020B0609020204030204" pitchFamily="49" charset="0"/>
              </a:rPr>
              <a:t>"</a:t>
            </a:r>
            <a:r>
              <a:rPr lang="en-US" altLang="zh-CN" sz="1500" b="1" i="1" dirty="0">
                <a:solidFill>
                  <a:srgbClr val="000000"/>
                </a:solidFill>
                <a:latin typeface="Consolas" panose="020B0609020204030204" pitchFamily="49" charset="0"/>
              </a:rPr>
              <a:t>);</a:t>
            </a:r>
          </a:p>
          <a:p>
            <a:r>
              <a:rPr lang="en-US" altLang="zh-CN" sz="1500" b="1" dirty="0" err="1">
                <a:solidFill>
                  <a:srgbClr val="7F0055"/>
                </a:solidFill>
                <a:latin typeface="Consolas" panose="020B0609020204030204" pitchFamily="49" charset="0"/>
              </a:rPr>
              <a:t>int</a:t>
            </a:r>
            <a:r>
              <a:rPr lang="en-US" altLang="zh-CN" sz="1500" b="1" dirty="0">
                <a:solidFill>
                  <a:srgbClr val="000000"/>
                </a:solidFill>
                <a:latin typeface="Consolas" panose="020B0609020204030204" pitchFamily="49" charset="0"/>
              </a:rPr>
              <a:t> </a:t>
            </a:r>
            <a:r>
              <a:rPr lang="en-US" altLang="zh-CN" sz="1500" b="1" dirty="0">
                <a:solidFill>
                  <a:srgbClr val="6A3E3E"/>
                </a:solidFill>
                <a:latin typeface="Consolas" panose="020B0609020204030204" pitchFamily="49" charset="0"/>
              </a:rPr>
              <a:t>port</a:t>
            </a:r>
            <a:r>
              <a:rPr lang="en-US" altLang="zh-CN" sz="1500" b="1" dirty="0">
                <a:solidFill>
                  <a:srgbClr val="000000"/>
                </a:solidFill>
                <a:latin typeface="Consolas" panose="020B0609020204030204" pitchFamily="49" charset="0"/>
              </a:rPr>
              <a:t> = 1245;</a:t>
            </a:r>
          </a:p>
          <a:p>
            <a:r>
              <a:rPr lang="en-US" altLang="zh-CN" sz="1500" dirty="0" err="1">
                <a:solidFill>
                  <a:srgbClr val="000000"/>
                </a:solidFill>
                <a:latin typeface="Consolas" panose="020B0609020204030204" pitchFamily="49" charset="0"/>
              </a:rPr>
              <a:t>ServerSocket</a:t>
            </a:r>
            <a:r>
              <a:rPr lang="en-US" altLang="zh-CN" sz="1500" dirty="0">
                <a:solidFill>
                  <a:srgbClr val="000000"/>
                </a:solidFill>
                <a:latin typeface="Consolas" panose="020B0609020204030204" pitchFamily="49" charset="0"/>
              </a:rPr>
              <a:t> </a:t>
            </a:r>
            <a:r>
              <a:rPr lang="en-US" altLang="zh-CN" sz="1500" dirty="0">
                <a:solidFill>
                  <a:srgbClr val="6A3E3E"/>
                </a:solidFill>
                <a:latin typeface="Consolas" panose="020B0609020204030204" pitchFamily="49" charset="0"/>
              </a:rPr>
              <a:t>server</a:t>
            </a:r>
            <a:r>
              <a:rPr lang="en-US" altLang="zh-CN" sz="1500" dirty="0">
                <a:solidFill>
                  <a:srgbClr val="000000"/>
                </a:solidFill>
                <a:latin typeface="Consolas" panose="020B0609020204030204" pitchFamily="49" charset="0"/>
              </a:rPr>
              <a:t> = </a:t>
            </a:r>
            <a:r>
              <a:rPr lang="en-US" altLang="zh-CN" sz="1500" b="1" dirty="0">
                <a:solidFill>
                  <a:srgbClr val="7F0055"/>
                </a:solidFill>
                <a:latin typeface="Consolas" panose="020B0609020204030204" pitchFamily="49" charset="0"/>
              </a:rPr>
              <a:t>null</a:t>
            </a:r>
            <a:r>
              <a:rPr lang="en-US" altLang="zh-CN" sz="1500" b="1" dirty="0">
                <a:solidFill>
                  <a:srgbClr val="000000"/>
                </a:solidFill>
                <a:latin typeface="Consolas" panose="020B0609020204030204" pitchFamily="49" charset="0"/>
              </a:rPr>
              <a:t>;</a:t>
            </a:r>
          </a:p>
          <a:p>
            <a:r>
              <a:rPr lang="en-US" altLang="zh-CN" sz="1500" b="1" dirty="0">
                <a:solidFill>
                  <a:srgbClr val="7F0055"/>
                </a:solidFill>
                <a:latin typeface="Consolas" panose="020B0609020204030204" pitchFamily="49" charset="0"/>
              </a:rPr>
              <a:t>try</a:t>
            </a:r>
            <a:r>
              <a:rPr lang="en-US" altLang="zh-CN" sz="1500" b="1" dirty="0">
                <a:solidFill>
                  <a:srgbClr val="000000"/>
                </a:solidFill>
                <a:latin typeface="Consolas" panose="020B0609020204030204" pitchFamily="49" charset="0"/>
              </a:rPr>
              <a:t> {</a:t>
            </a:r>
          </a:p>
          <a:p>
            <a:pPr lvl="1"/>
            <a:r>
              <a:rPr lang="en-US" altLang="zh-CN" sz="1500" dirty="0">
                <a:solidFill>
                  <a:srgbClr val="3F7F5F"/>
                </a:solidFill>
                <a:latin typeface="Consolas" panose="020B0609020204030204" pitchFamily="49" charset="0"/>
              </a:rPr>
              <a:t>// 1 </a:t>
            </a:r>
            <a:r>
              <a:rPr lang="zh-CN" altLang="en-US" sz="1500" dirty="0">
                <a:solidFill>
                  <a:srgbClr val="3F7F5F"/>
                </a:solidFill>
                <a:latin typeface="Consolas" panose="020B0609020204030204" pitchFamily="49" charset="0"/>
              </a:rPr>
              <a:t>启动监听</a:t>
            </a:r>
          </a:p>
          <a:p>
            <a:pPr lvl="1"/>
            <a:r>
              <a:rPr lang="en-US" altLang="zh-CN" sz="1500" dirty="0">
                <a:solidFill>
                  <a:srgbClr val="6A3E3E"/>
                </a:solidFill>
                <a:latin typeface="Consolas" panose="020B0609020204030204" pitchFamily="49" charset="0"/>
              </a:rPr>
              <a:t>server</a:t>
            </a:r>
            <a:r>
              <a:rPr lang="en-US" altLang="zh-CN" sz="1500" dirty="0">
                <a:solidFill>
                  <a:srgbClr val="000000"/>
                </a:solidFill>
                <a:latin typeface="Consolas" panose="020B0609020204030204" pitchFamily="49" charset="0"/>
              </a:rPr>
              <a:t> = </a:t>
            </a:r>
            <a:r>
              <a:rPr lang="en-US" altLang="zh-CN" sz="1500" b="1" dirty="0">
                <a:solidFill>
                  <a:srgbClr val="7F0055"/>
                </a:solidFill>
                <a:latin typeface="Consolas" panose="020B0609020204030204" pitchFamily="49" charset="0"/>
              </a:rPr>
              <a:t>new</a:t>
            </a:r>
            <a:r>
              <a:rPr lang="en-US" altLang="zh-CN" sz="1500" b="1" dirty="0">
                <a:solidFill>
                  <a:srgbClr val="000000"/>
                </a:solidFill>
                <a:latin typeface="Consolas" panose="020B0609020204030204" pitchFamily="49" charset="0"/>
              </a:rPr>
              <a:t> </a:t>
            </a:r>
            <a:r>
              <a:rPr lang="en-US" altLang="zh-CN" sz="1500" b="1" dirty="0" err="1">
                <a:solidFill>
                  <a:srgbClr val="000000"/>
                </a:solidFill>
                <a:latin typeface="Consolas" panose="020B0609020204030204" pitchFamily="49" charset="0"/>
              </a:rPr>
              <a:t>ServerSocket</a:t>
            </a:r>
            <a:r>
              <a:rPr lang="en-US" altLang="zh-CN" sz="1500" b="1" dirty="0">
                <a:solidFill>
                  <a:srgbClr val="000000"/>
                </a:solidFill>
                <a:latin typeface="Consolas" panose="020B0609020204030204" pitchFamily="49" charset="0"/>
              </a:rPr>
              <a:t>(</a:t>
            </a:r>
            <a:r>
              <a:rPr lang="en-US" altLang="zh-CN" sz="1500" b="1" dirty="0">
                <a:solidFill>
                  <a:srgbClr val="6A3E3E"/>
                </a:solidFill>
                <a:latin typeface="Consolas" panose="020B0609020204030204" pitchFamily="49" charset="0"/>
              </a:rPr>
              <a:t>port</a:t>
            </a:r>
            <a:r>
              <a:rPr lang="en-US" altLang="zh-CN" sz="1500" b="1" dirty="0">
                <a:solidFill>
                  <a:srgbClr val="000000"/>
                </a:solidFill>
                <a:latin typeface="Consolas" panose="020B0609020204030204" pitchFamily="49" charset="0"/>
              </a:rPr>
              <a:t>);</a:t>
            </a:r>
          </a:p>
          <a:p>
            <a:pPr lvl="1"/>
            <a:r>
              <a:rPr lang="en-US" altLang="zh-CN" sz="1500" dirty="0" err="1">
                <a:solidFill>
                  <a:srgbClr val="000000"/>
                </a:solidFill>
                <a:latin typeface="Consolas" panose="020B0609020204030204" pitchFamily="49" charset="0"/>
              </a:rPr>
              <a:t>System.</a:t>
            </a:r>
            <a:r>
              <a:rPr lang="en-US" altLang="zh-CN" sz="1500" b="1" i="1" dirty="0" err="1">
                <a:solidFill>
                  <a:srgbClr val="0000C0"/>
                </a:solidFill>
                <a:latin typeface="Consolas" panose="020B0609020204030204" pitchFamily="49" charset="0"/>
              </a:rPr>
              <a:t>out</a:t>
            </a:r>
            <a:r>
              <a:rPr lang="en-US" altLang="zh-CN" sz="1500" b="1" i="1" dirty="0" err="1">
                <a:solidFill>
                  <a:srgbClr val="000000"/>
                </a:solidFill>
                <a:latin typeface="Consolas" panose="020B0609020204030204" pitchFamily="49" charset="0"/>
              </a:rPr>
              <a:t>.println</a:t>
            </a:r>
            <a:r>
              <a:rPr lang="en-US" altLang="zh-CN" sz="1500" b="1" i="1" dirty="0">
                <a:solidFill>
                  <a:srgbClr val="000000"/>
                </a:solidFill>
                <a:latin typeface="Consolas" panose="020B0609020204030204" pitchFamily="49" charset="0"/>
              </a:rPr>
              <a:t>(</a:t>
            </a:r>
            <a:r>
              <a:rPr lang="en-US" altLang="zh-CN" sz="1500" b="1" i="1" dirty="0">
                <a:solidFill>
                  <a:srgbClr val="2A00FF"/>
                </a:solidFill>
                <a:latin typeface="Consolas" panose="020B0609020204030204" pitchFamily="49" charset="0"/>
              </a:rPr>
              <a:t>"</a:t>
            </a:r>
            <a:r>
              <a:rPr lang="zh-CN" altLang="en-US" sz="1500" b="1" i="1" dirty="0">
                <a:solidFill>
                  <a:srgbClr val="2A00FF"/>
                </a:solidFill>
                <a:latin typeface="Consolas" panose="020B0609020204030204" pitchFamily="49" charset="0"/>
              </a:rPr>
              <a:t>在</a:t>
            </a:r>
            <a:r>
              <a:rPr lang="en-US" altLang="zh-CN" sz="1500" b="1" i="1" dirty="0">
                <a:solidFill>
                  <a:srgbClr val="2A00FF"/>
                </a:solidFill>
                <a:latin typeface="Consolas" panose="020B0609020204030204" pitchFamily="49" charset="0"/>
              </a:rPr>
              <a:t>"</a:t>
            </a:r>
            <a:r>
              <a:rPr lang="zh-CN" altLang="en-US" sz="1500" b="1" i="1" dirty="0">
                <a:solidFill>
                  <a:srgbClr val="000000"/>
                </a:solidFill>
                <a:latin typeface="Consolas" panose="020B0609020204030204" pitchFamily="49" charset="0"/>
              </a:rPr>
              <a:t> </a:t>
            </a:r>
            <a:r>
              <a:rPr lang="en-US" altLang="zh-CN" sz="1500" b="1" i="1" dirty="0">
                <a:solidFill>
                  <a:srgbClr val="000000"/>
                </a:solidFill>
                <a:latin typeface="Consolas" panose="020B0609020204030204" pitchFamily="49" charset="0"/>
              </a:rPr>
              <a:t>+ </a:t>
            </a:r>
            <a:r>
              <a:rPr lang="en-US" altLang="zh-CN" sz="1500" b="1" i="1" dirty="0">
                <a:solidFill>
                  <a:srgbClr val="6A3E3E"/>
                </a:solidFill>
                <a:latin typeface="Consolas" panose="020B0609020204030204" pitchFamily="49" charset="0"/>
              </a:rPr>
              <a:t>port</a:t>
            </a:r>
            <a:r>
              <a:rPr lang="en-US" altLang="zh-CN" sz="1500" b="1" i="1" dirty="0">
                <a:solidFill>
                  <a:srgbClr val="000000"/>
                </a:solidFill>
                <a:latin typeface="Consolas" panose="020B0609020204030204" pitchFamily="49" charset="0"/>
              </a:rPr>
              <a:t> + </a:t>
            </a:r>
            <a:r>
              <a:rPr lang="en-US" altLang="zh-CN" sz="1500" b="1" i="1" dirty="0">
                <a:solidFill>
                  <a:srgbClr val="2A00FF"/>
                </a:solidFill>
                <a:latin typeface="Consolas" panose="020B0609020204030204" pitchFamily="49" charset="0"/>
              </a:rPr>
              <a:t>"</a:t>
            </a:r>
            <a:r>
              <a:rPr lang="zh-CN" altLang="en-US" sz="1500" b="1" i="1" dirty="0">
                <a:solidFill>
                  <a:srgbClr val="2A00FF"/>
                </a:solidFill>
                <a:latin typeface="Consolas" panose="020B0609020204030204" pitchFamily="49" charset="0"/>
              </a:rPr>
              <a:t>端口启动监听成功！</a:t>
            </a:r>
            <a:r>
              <a:rPr lang="en-US" altLang="zh-CN" sz="1500" b="1" i="1" dirty="0">
                <a:solidFill>
                  <a:srgbClr val="2A00FF"/>
                </a:solidFill>
                <a:latin typeface="Consolas" panose="020B0609020204030204" pitchFamily="49" charset="0"/>
              </a:rPr>
              <a:t>"</a:t>
            </a:r>
            <a:r>
              <a:rPr lang="en-US" altLang="zh-CN" sz="1500" b="1" i="1" dirty="0">
                <a:solidFill>
                  <a:srgbClr val="000000"/>
                </a:solidFill>
                <a:latin typeface="Consolas" panose="020B0609020204030204" pitchFamily="49" charset="0"/>
              </a:rPr>
              <a:t>);</a:t>
            </a:r>
            <a:endParaRPr lang="zh-CN" altLang="en-US" sz="1500" dirty="0">
              <a:latin typeface="Consolas" panose="020B0609020204030204" pitchFamily="49" charset="0"/>
            </a:endParaRPr>
          </a:p>
          <a:p>
            <a:r>
              <a:rPr lang="en-US" altLang="zh-CN" sz="1500"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catch</a:t>
            </a:r>
            <a:r>
              <a:rPr lang="en-US" altLang="zh-CN" sz="1500" b="1" dirty="0">
                <a:solidFill>
                  <a:srgbClr val="000000"/>
                </a:solidFill>
                <a:latin typeface="Consolas" panose="020B0609020204030204" pitchFamily="49" charset="0"/>
              </a:rPr>
              <a:t> (Exception </a:t>
            </a:r>
            <a:r>
              <a:rPr lang="en-US" altLang="zh-CN" sz="1500" b="1" dirty="0">
                <a:solidFill>
                  <a:srgbClr val="6A3E3E"/>
                </a:solidFill>
                <a:latin typeface="Consolas" panose="020B0609020204030204" pitchFamily="49" charset="0"/>
              </a:rPr>
              <a:t>e</a:t>
            </a:r>
            <a:r>
              <a:rPr lang="en-US" altLang="zh-CN" sz="1500" b="1" dirty="0">
                <a:solidFill>
                  <a:srgbClr val="000000"/>
                </a:solidFill>
                <a:latin typeface="Consolas" panose="020B0609020204030204" pitchFamily="49" charset="0"/>
              </a:rPr>
              <a:t>) {</a:t>
            </a:r>
          </a:p>
          <a:p>
            <a:pPr lvl="1"/>
            <a:r>
              <a:rPr lang="en-US" altLang="zh-CN" sz="1500" dirty="0" err="1">
                <a:solidFill>
                  <a:srgbClr val="6A3E3E"/>
                </a:solidFill>
                <a:latin typeface="Consolas" panose="020B0609020204030204" pitchFamily="49" charset="0"/>
              </a:rPr>
              <a:t>e</a:t>
            </a:r>
            <a:r>
              <a:rPr lang="en-US" altLang="zh-CN" sz="1500" dirty="0" err="1">
                <a:solidFill>
                  <a:srgbClr val="000000"/>
                </a:solidFill>
                <a:latin typeface="Consolas" panose="020B0609020204030204" pitchFamily="49" charset="0"/>
              </a:rPr>
              <a:t>.printStackTrace</a:t>
            </a:r>
            <a:r>
              <a:rPr lang="en-US" altLang="zh-CN" sz="1500" dirty="0">
                <a:solidFill>
                  <a:srgbClr val="000000"/>
                </a:solidFill>
                <a:latin typeface="Consolas" panose="020B0609020204030204" pitchFamily="49" charset="0"/>
              </a:rPr>
              <a:t>();</a:t>
            </a:r>
          </a:p>
          <a:p>
            <a:pPr lvl="1"/>
            <a:r>
              <a:rPr lang="en-US" altLang="zh-CN" sz="1500" dirty="0" err="1">
                <a:solidFill>
                  <a:srgbClr val="000000"/>
                </a:solidFill>
                <a:latin typeface="Consolas" panose="020B0609020204030204" pitchFamily="49" charset="0"/>
              </a:rPr>
              <a:t>System.</a:t>
            </a:r>
            <a:r>
              <a:rPr lang="en-US" altLang="zh-CN" sz="1500" b="1" i="1" dirty="0" err="1">
                <a:solidFill>
                  <a:srgbClr val="0000C0"/>
                </a:solidFill>
                <a:latin typeface="Consolas" panose="020B0609020204030204" pitchFamily="49" charset="0"/>
              </a:rPr>
              <a:t>out</a:t>
            </a:r>
            <a:r>
              <a:rPr lang="en-US" altLang="zh-CN" sz="1500" b="1" i="1" dirty="0" err="1">
                <a:solidFill>
                  <a:srgbClr val="000000"/>
                </a:solidFill>
                <a:latin typeface="Consolas" panose="020B0609020204030204" pitchFamily="49" charset="0"/>
              </a:rPr>
              <a:t>.println</a:t>
            </a:r>
            <a:r>
              <a:rPr lang="en-US" altLang="zh-CN" sz="1500" b="1" i="1" dirty="0">
                <a:solidFill>
                  <a:srgbClr val="000000"/>
                </a:solidFill>
                <a:latin typeface="Consolas" panose="020B0609020204030204" pitchFamily="49" charset="0"/>
              </a:rPr>
              <a:t>(</a:t>
            </a:r>
            <a:r>
              <a:rPr lang="en-US" altLang="zh-CN" sz="1500" b="1" i="1" dirty="0">
                <a:solidFill>
                  <a:srgbClr val="2A00FF"/>
                </a:solidFill>
                <a:latin typeface="Consolas" panose="020B0609020204030204" pitchFamily="49" charset="0"/>
              </a:rPr>
              <a:t>"</a:t>
            </a:r>
            <a:r>
              <a:rPr lang="zh-CN" altLang="en-US" sz="1500" b="1" i="1" dirty="0">
                <a:solidFill>
                  <a:srgbClr val="2A00FF"/>
                </a:solidFill>
                <a:latin typeface="Consolas" panose="020B0609020204030204" pitchFamily="49" charset="0"/>
              </a:rPr>
              <a:t>启动监听失败，端口可能被占用！</a:t>
            </a:r>
            <a:r>
              <a:rPr lang="en-US" altLang="zh-CN" sz="1500" b="1" i="1" dirty="0">
                <a:solidFill>
                  <a:srgbClr val="2A00FF"/>
                </a:solidFill>
                <a:latin typeface="Consolas" panose="020B0609020204030204" pitchFamily="49" charset="0"/>
              </a:rPr>
              <a:t>"</a:t>
            </a:r>
            <a:r>
              <a:rPr lang="en-US" altLang="zh-CN" sz="1500" b="1" i="1" dirty="0">
                <a:solidFill>
                  <a:srgbClr val="000000"/>
                </a:solidFill>
                <a:latin typeface="Consolas" panose="020B0609020204030204" pitchFamily="49" charset="0"/>
              </a:rPr>
              <a:t>);</a:t>
            </a:r>
          </a:p>
          <a:p>
            <a:pPr lvl="1"/>
            <a:r>
              <a:rPr lang="en-US" altLang="zh-CN" sz="1500" b="1" dirty="0">
                <a:solidFill>
                  <a:srgbClr val="7F0055"/>
                </a:solidFill>
                <a:latin typeface="Consolas" panose="020B0609020204030204" pitchFamily="49" charset="0"/>
              </a:rPr>
              <a:t>return</a:t>
            </a:r>
            <a:r>
              <a:rPr lang="en-US" altLang="zh-CN" sz="1500" b="1" dirty="0">
                <a:solidFill>
                  <a:srgbClr val="000000"/>
                </a:solidFill>
                <a:latin typeface="Consolas" panose="020B0609020204030204" pitchFamily="49" charset="0"/>
              </a:rPr>
              <a:t>;</a:t>
            </a:r>
          </a:p>
          <a:p>
            <a:r>
              <a:rPr lang="en-US" altLang="zh-CN" sz="1500" dirty="0">
                <a:solidFill>
                  <a:srgbClr val="000000"/>
                </a:solidFill>
                <a:latin typeface="Consolas" panose="020B0609020204030204" pitchFamily="49" charset="0"/>
              </a:rPr>
              <a:t>}</a:t>
            </a:r>
          </a:p>
          <a:p>
            <a:r>
              <a:rPr lang="en-US" altLang="zh-CN" sz="1500" dirty="0">
                <a:solidFill>
                  <a:srgbClr val="3F7F5F"/>
                </a:solidFill>
                <a:latin typeface="Consolas" panose="020B0609020204030204" pitchFamily="49" charset="0"/>
              </a:rPr>
              <a:t>// 2 </a:t>
            </a:r>
            <a:r>
              <a:rPr lang="zh-CN" altLang="en-US" sz="1500" dirty="0">
                <a:solidFill>
                  <a:srgbClr val="3F7F5F"/>
                </a:solidFill>
                <a:latin typeface="Consolas" panose="020B0609020204030204" pitchFamily="49" charset="0"/>
              </a:rPr>
              <a:t>不断等待客户端连接</a:t>
            </a:r>
          </a:p>
          <a:p>
            <a:r>
              <a:rPr lang="en-US" altLang="zh-CN" sz="1500" b="1" dirty="0">
                <a:solidFill>
                  <a:srgbClr val="7F0055"/>
                </a:solidFill>
                <a:latin typeface="Consolas" panose="020B0609020204030204" pitchFamily="49" charset="0"/>
              </a:rPr>
              <a:t>while</a:t>
            </a:r>
            <a:r>
              <a:rPr lang="en-US" altLang="zh-CN" sz="1500" b="1"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true</a:t>
            </a:r>
            <a:r>
              <a:rPr lang="en-US" altLang="zh-CN" sz="1500" b="1" dirty="0">
                <a:solidFill>
                  <a:srgbClr val="000000"/>
                </a:solidFill>
                <a:latin typeface="Consolas" panose="020B0609020204030204" pitchFamily="49" charset="0"/>
              </a:rPr>
              <a:t>) {</a:t>
            </a:r>
          </a:p>
          <a:p>
            <a:pPr lvl="1"/>
            <a:r>
              <a:rPr lang="en-US" altLang="zh-CN" sz="1500" b="1" dirty="0">
                <a:solidFill>
                  <a:srgbClr val="7F0055"/>
                </a:solidFill>
                <a:latin typeface="Consolas" panose="020B0609020204030204" pitchFamily="49" charset="0"/>
              </a:rPr>
              <a:t>try</a:t>
            </a:r>
            <a:r>
              <a:rPr lang="en-US" altLang="zh-CN" sz="1500" b="1" dirty="0">
                <a:solidFill>
                  <a:srgbClr val="000000"/>
                </a:solidFill>
                <a:latin typeface="Consolas" panose="020B0609020204030204" pitchFamily="49" charset="0"/>
              </a:rPr>
              <a:t> {</a:t>
            </a:r>
          </a:p>
          <a:p>
            <a:pPr lvl="2"/>
            <a:r>
              <a:rPr lang="en-US" altLang="zh-CN" sz="1500" dirty="0">
                <a:solidFill>
                  <a:srgbClr val="000000"/>
                </a:solidFill>
                <a:latin typeface="Consolas" panose="020B0609020204030204" pitchFamily="49" charset="0"/>
              </a:rPr>
              <a:t>Socket </a:t>
            </a:r>
            <a:r>
              <a:rPr lang="en-US" altLang="zh-CN" sz="1500" dirty="0">
                <a:solidFill>
                  <a:srgbClr val="6A3E3E"/>
                </a:solidFill>
                <a:latin typeface="Consolas" panose="020B0609020204030204" pitchFamily="49" charset="0"/>
              </a:rPr>
              <a:t>client</a:t>
            </a:r>
            <a:r>
              <a:rPr lang="en-US" altLang="zh-CN" sz="1500" dirty="0">
                <a:solidFill>
                  <a:srgbClr val="000000"/>
                </a:solidFill>
                <a:latin typeface="Consolas" panose="020B0609020204030204" pitchFamily="49" charset="0"/>
              </a:rPr>
              <a:t> = </a:t>
            </a:r>
            <a:r>
              <a:rPr lang="en-US" altLang="zh-CN" sz="1500" dirty="0" err="1">
                <a:solidFill>
                  <a:srgbClr val="6A3E3E"/>
                </a:solidFill>
                <a:latin typeface="Consolas" panose="020B0609020204030204" pitchFamily="49" charset="0"/>
              </a:rPr>
              <a:t>server</a:t>
            </a:r>
            <a:r>
              <a:rPr lang="en-US" altLang="zh-CN" sz="1500" dirty="0" err="1">
                <a:solidFill>
                  <a:srgbClr val="000000"/>
                </a:solidFill>
                <a:latin typeface="Consolas" panose="020B0609020204030204" pitchFamily="49" charset="0"/>
              </a:rPr>
              <a:t>.accept</a:t>
            </a:r>
            <a:r>
              <a:rPr lang="en-US" altLang="zh-CN" sz="1500" dirty="0">
                <a:solidFill>
                  <a:srgbClr val="000000"/>
                </a:solidFill>
                <a:latin typeface="Consolas" panose="020B0609020204030204" pitchFamily="49" charset="0"/>
              </a:rPr>
              <a:t>();</a:t>
            </a:r>
          </a:p>
          <a:p>
            <a:pPr lvl="2"/>
            <a:r>
              <a:rPr lang="en-US" altLang="zh-CN" sz="1500" dirty="0">
                <a:solidFill>
                  <a:srgbClr val="3F7F5F"/>
                </a:solidFill>
                <a:latin typeface="Consolas" panose="020B0609020204030204" pitchFamily="49" charset="0"/>
              </a:rPr>
              <a:t>// </a:t>
            </a:r>
            <a:r>
              <a:rPr lang="zh-CN" altLang="en-US" sz="1500" dirty="0">
                <a:solidFill>
                  <a:srgbClr val="3F7F5F"/>
                </a:solidFill>
                <a:latin typeface="Consolas" panose="020B0609020204030204" pitchFamily="49" charset="0"/>
              </a:rPr>
              <a:t>创建线程对象，并启动</a:t>
            </a:r>
            <a:endParaRPr lang="zh-CN" altLang="en-US" sz="1500" dirty="0">
              <a:latin typeface="Consolas" panose="020B0609020204030204" pitchFamily="49" charset="0"/>
            </a:endParaRPr>
          </a:p>
          <a:p>
            <a:pPr lvl="2"/>
            <a:r>
              <a:rPr lang="en-US" altLang="zh-CN" sz="1500" dirty="0" err="1">
                <a:solidFill>
                  <a:srgbClr val="000000"/>
                </a:solidFill>
                <a:latin typeface="Consolas" panose="020B0609020204030204" pitchFamily="49" charset="0"/>
              </a:rPr>
              <a:t>MyClientThread</a:t>
            </a:r>
            <a:r>
              <a:rPr lang="en-US" altLang="zh-CN" sz="1500" dirty="0">
                <a:solidFill>
                  <a:srgbClr val="000000"/>
                </a:solidFill>
                <a:latin typeface="Consolas" panose="020B0609020204030204" pitchFamily="49" charset="0"/>
              </a:rPr>
              <a:t> </a:t>
            </a:r>
            <a:r>
              <a:rPr lang="en-US" altLang="zh-CN" sz="1500" dirty="0" err="1">
                <a:solidFill>
                  <a:srgbClr val="6A3E3E"/>
                </a:solidFill>
                <a:latin typeface="Consolas" panose="020B0609020204030204" pitchFamily="49" charset="0"/>
              </a:rPr>
              <a:t>ct</a:t>
            </a:r>
            <a:r>
              <a:rPr lang="en-US" altLang="zh-CN" sz="1500" dirty="0">
                <a:solidFill>
                  <a:srgbClr val="000000"/>
                </a:solidFill>
                <a:latin typeface="Consolas" panose="020B0609020204030204" pitchFamily="49" charset="0"/>
              </a:rPr>
              <a:t> = </a:t>
            </a:r>
            <a:r>
              <a:rPr lang="en-US" altLang="zh-CN" sz="1500" b="1" dirty="0">
                <a:solidFill>
                  <a:srgbClr val="7F0055"/>
                </a:solidFill>
                <a:latin typeface="Consolas" panose="020B0609020204030204" pitchFamily="49" charset="0"/>
              </a:rPr>
              <a:t>new</a:t>
            </a:r>
            <a:r>
              <a:rPr lang="en-US" altLang="zh-CN" sz="1500" b="1" dirty="0">
                <a:solidFill>
                  <a:srgbClr val="000000"/>
                </a:solidFill>
                <a:latin typeface="Consolas" panose="020B0609020204030204" pitchFamily="49" charset="0"/>
              </a:rPr>
              <a:t> </a:t>
            </a:r>
            <a:r>
              <a:rPr lang="en-US" altLang="zh-CN" sz="1500" b="1" dirty="0" err="1">
                <a:solidFill>
                  <a:srgbClr val="000000"/>
                </a:solidFill>
                <a:latin typeface="Consolas" panose="020B0609020204030204" pitchFamily="49" charset="0"/>
              </a:rPr>
              <a:t>MyClientThread</a:t>
            </a:r>
            <a:r>
              <a:rPr lang="en-US" altLang="zh-CN" sz="1500" b="1" dirty="0">
                <a:solidFill>
                  <a:srgbClr val="000000"/>
                </a:solidFill>
                <a:latin typeface="Consolas" panose="020B0609020204030204" pitchFamily="49" charset="0"/>
              </a:rPr>
              <a:t>(</a:t>
            </a:r>
            <a:r>
              <a:rPr lang="en-US" altLang="zh-CN" sz="1500" b="1" dirty="0">
                <a:solidFill>
                  <a:srgbClr val="6A3E3E"/>
                </a:solidFill>
                <a:latin typeface="Consolas" panose="020B0609020204030204" pitchFamily="49" charset="0"/>
              </a:rPr>
              <a:t>client</a:t>
            </a:r>
            <a:r>
              <a:rPr lang="en-US" altLang="zh-CN" sz="1500" b="1" dirty="0">
                <a:solidFill>
                  <a:srgbClr val="000000"/>
                </a:solidFill>
                <a:latin typeface="Consolas" panose="020B0609020204030204" pitchFamily="49" charset="0"/>
              </a:rPr>
              <a:t>);</a:t>
            </a:r>
          </a:p>
          <a:p>
            <a:pPr lvl="2"/>
            <a:r>
              <a:rPr lang="en-US" altLang="zh-CN" sz="1500" dirty="0" err="1">
                <a:solidFill>
                  <a:srgbClr val="6A3E3E"/>
                </a:solidFill>
                <a:latin typeface="Consolas" panose="020B0609020204030204" pitchFamily="49" charset="0"/>
              </a:rPr>
              <a:t>ct</a:t>
            </a:r>
            <a:r>
              <a:rPr lang="en-US" altLang="zh-CN" sz="1500" dirty="0" err="1">
                <a:solidFill>
                  <a:srgbClr val="000000"/>
                </a:solidFill>
                <a:latin typeface="Consolas" panose="020B0609020204030204" pitchFamily="49" charset="0"/>
              </a:rPr>
              <a:t>.start</a:t>
            </a:r>
            <a:r>
              <a:rPr lang="en-US" altLang="zh-CN" sz="1500" dirty="0">
                <a:solidFill>
                  <a:srgbClr val="000000"/>
                </a:solidFill>
                <a:latin typeface="Consolas" panose="020B0609020204030204" pitchFamily="49" charset="0"/>
              </a:rPr>
              <a:t>();</a:t>
            </a:r>
          </a:p>
          <a:p>
            <a:pPr lvl="1"/>
            <a:r>
              <a:rPr lang="en-US" altLang="zh-CN" sz="1500" dirty="0">
                <a:solidFill>
                  <a:srgbClr val="000000"/>
                </a:solidFill>
                <a:latin typeface="Consolas" panose="020B0609020204030204" pitchFamily="49" charset="0"/>
              </a:rPr>
              <a:t>} </a:t>
            </a:r>
            <a:r>
              <a:rPr lang="en-US" altLang="zh-CN" sz="1500" b="1" dirty="0">
                <a:solidFill>
                  <a:srgbClr val="7F0055"/>
                </a:solidFill>
                <a:latin typeface="Consolas" panose="020B0609020204030204" pitchFamily="49" charset="0"/>
              </a:rPr>
              <a:t>catch</a:t>
            </a:r>
            <a:r>
              <a:rPr lang="en-US" altLang="zh-CN" sz="1500" b="1" dirty="0">
                <a:solidFill>
                  <a:srgbClr val="000000"/>
                </a:solidFill>
                <a:latin typeface="Consolas" panose="020B0609020204030204" pitchFamily="49" charset="0"/>
              </a:rPr>
              <a:t> (</a:t>
            </a:r>
            <a:r>
              <a:rPr lang="en-US" altLang="zh-CN" sz="1500" b="1" dirty="0" err="1">
                <a:solidFill>
                  <a:srgbClr val="000000"/>
                </a:solidFill>
                <a:latin typeface="Consolas" panose="020B0609020204030204" pitchFamily="49" charset="0"/>
              </a:rPr>
              <a:t>IOException</a:t>
            </a:r>
            <a:r>
              <a:rPr lang="en-US" altLang="zh-CN" sz="1500" b="1" dirty="0">
                <a:solidFill>
                  <a:srgbClr val="000000"/>
                </a:solidFill>
                <a:latin typeface="Consolas" panose="020B0609020204030204" pitchFamily="49" charset="0"/>
              </a:rPr>
              <a:t> </a:t>
            </a:r>
            <a:r>
              <a:rPr lang="en-US" altLang="zh-CN" sz="1500" b="1" dirty="0">
                <a:solidFill>
                  <a:srgbClr val="6A3E3E"/>
                </a:solidFill>
                <a:latin typeface="Consolas" panose="020B0609020204030204" pitchFamily="49" charset="0"/>
              </a:rPr>
              <a:t>e</a:t>
            </a:r>
            <a:r>
              <a:rPr lang="en-US" altLang="zh-CN" sz="1500" b="1" dirty="0">
                <a:solidFill>
                  <a:srgbClr val="000000"/>
                </a:solidFill>
                <a:latin typeface="Consolas" panose="020B0609020204030204" pitchFamily="49" charset="0"/>
              </a:rPr>
              <a:t>) {</a:t>
            </a:r>
          </a:p>
          <a:p>
            <a:pPr lvl="2"/>
            <a:r>
              <a:rPr lang="en-US" altLang="zh-CN" sz="1500" dirty="0">
                <a:solidFill>
                  <a:srgbClr val="3F7F5F"/>
                </a:solidFill>
                <a:latin typeface="Consolas" panose="020B0609020204030204" pitchFamily="49" charset="0"/>
              </a:rPr>
              <a:t>// </a:t>
            </a:r>
            <a:r>
              <a:rPr lang="en-US" altLang="zh-CN" sz="1500" b="1" dirty="0">
                <a:solidFill>
                  <a:srgbClr val="7F9FBF"/>
                </a:solidFill>
                <a:latin typeface="Consolas" panose="020B0609020204030204" pitchFamily="49" charset="0"/>
              </a:rPr>
              <a:t>TODO</a:t>
            </a:r>
            <a:r>
              <a:rPr lang="en-US" altLang="zh-CN" sz="1500" b="1" dirty="0">
                <a:solidFill>
                  <a:srgbClr val="3F7F5F"/>
                </a:solidFill>
                <a:latin typeface="Consolas" panose="020B0609020204030204" pitchFamily="49" charset="0"/>
              </a:rPr>
              <a:t> Auto-generated catch block</a:t>
            </a:r>
          </a:p>
          <a:p>
            <a:pPr lvl="2"/>
            <a:r>
              <a:rPr lang="en-US" altLang="zh-CN" sz="1500" dirty="0" err="1">
                <a:solidFill>
                  <a:srgbClr val="6A3E3E"/>
                </a:solidFill>
                <a:latin typeface="Consolas" panose="020B0609020204030204" pitchFamily="49" charset="0"/>
              </a:rPr>
              <a:t>e</a:t>
            </a:r>
            <a:r>
              <a:rPr lang="en-US" altLang="zh-CN" sz="1500" dirty="0" err="1">
                <a:solidFill>
                  <a:srgbClr val="000000"/>
                </a:solidFill>
                <a:latin typeface="Consolas" panose="020B0609020204030204" pitchFamily="49" charset="0"/>
              </a:rPr>
              <a:t>.printStackTrace</a:t>
            </a:r>
            <a:r>
              <a:rPr lang="en-US" altLang="zh-CN" sz="1500" dirty="0">
                <a:solidFill>
                  <a:srgbClr val="000000"/>
                </a:solidFill>
                <a:latin typeface="Consolas" panose="020B0609020204030204" pitchFamily="49" charset="0"/>
              </a:rPr>
              <a:t>();</a:t>
            </a:r>
          </a:p>
          <a:p>
            <a:pPr lvl="1"/>
            <a:r>
              <a:rPr lang="en-US" altLang="zh-CN" sz="1500" dirty="0">
                <a:solidFill>
                  <a:srgbClr val="000000"/>
                </a:solidFill>
                <a:latin typeface="Consolas" panose="020B0609020204030204" pitchFamily="49" charset="0"/>
              </a:rPr>
              <a:t>}</a:t>
            </a:r>
          </a:p>
          <a:p>
            <a:r>
              <a:rPr lang="en-US" altLang="zh-CN" sz="1500" dirty="0">
                <a:solidFill>
                  <a:srgbClr val="000000"/>
                </a:solidFill>
                <a:latin typeface="Consolas" panose="020B0609020204030204" pitchFamily="49" charset="0"/>
              </a:rPr>
              <a:t>}</a:t>
            </a:r>
            <a:endParaRPr lang="zh-CN" altLang="en-US" sz="1500" dirty="0"/>
          </a:p>
        </p:txBody>
      </p:sp>
    </p:spTree>
    <p:extLst>
      <p:ext uri="{BB962C8B-B14F-4D97-AF65-F5344CB8AC3E}">
        <p14:creationId xmlns:p14="http://schemas.microsoft.com/office/powerpoint/2010/main" val="17388381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cs typeface="Arial Unicode MS" pitchFamily="34" charset="-122"/>
              </a:rPr>
              <a:t>UDP</a:t>
            </a:r>
            <a:r>
              <a:rPr lang="zh-CN" altLang="en-US" b="1" dirty="0">
                <a:cs typeface="Arial Unicode MS" pitchFamily="34" charset="-122"/>
              </a:rPr>
              <a:t>网络通信</a:t>
            </a:r>
          </a:p>
        </p:txBody>
      </p:sp>
      <p:sp>
        <p:nvSpPr>
          <p:cNvPr id="3" name="内容占位符 2"/>
          <p:cNvSpPr>
            <a:spLocks noGrp="1"/>
          </p:cNvSpPr>
          <p:nvPr>
            <p:ph idx="4294967295"/>
          </p:nvPr>
        </p:nvSpPr>
        <p:spPr>
          <a:xfrm>
            <a:off x="251520" y="836712"/>
            <a:ext cx="8569325" cy="5256584"/>
          </a:xfrm>
        </p:spPr>
        <p:txBody>
          <a:bodyPr>
            <a:normAutofit/>
          </a:bodyPr>
          <a:lstStyle/>
          <a:p>
            <a:pPr>
              <a:buClr>
                <a:srgbClr val="C00000"/>
              </a:buClr>
              <a:buFont typeface="Wingdings" pitchFamily="2" charset="2"/>
              <a:buChar char="l"/>
            </a:pPr>
            <a:r>
              <a:rPr lang="zh-CN" altLang="en-US" sz="2400" dirty="0">
                <a:ea typeface="宋体" pitchFamily="2" charset="-122"/>
                <a:cs typeface="Arial Unicode MS" pitchFamily="34" charset="-122"/>
              </a:rPr>
              <a:t>类 </a:t>
            </a:r>
            <a:r>
              <a:rPr lang="en-US" altLang="zh-CN" sz="2400" dirty="0" err="1">
                <a:ea typeface="宋体" pitchFamily="2" charset="-122"/>
                <a:cs typeface="Arial Unicode MS" pitchFamily="34" charset="-122"/>
              </a:rPr>
              <a:t>DatagramSocket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和 </a:t>
            </a:r>
            <a:r>
              <a:rPr lang="en-US" altLang="zh-CN" sz="2400" dirty="0" err="1">
                <a:ea typeface="宋体" pitchFamily="2" charset="-122"/>
                <a:cs typeface="Arial Unicode MS" pitchFamily="34" charset="-122"/>
              </a:rPr>
              <a:t>DatagramPacket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实现了基于 </a:t>
            </a:r>
            <a:r>
              <a:rPr lang="en-US" altLang="zh-CN" sz="2400" dirty="0">
                <a:ea typeface="宋体" pitchFamily="2" charset="-122"/>
                <a:cs typeface="Arial Unicode MS" pitchFamily="34" charset="-122"/>
              </a:rPr>
              <a:t>UDP </a:t>
            </a:r>
            <a:r>
              <a:rPr lang="zh-CN" altLang="en-US" sz="2400" dirty="0">
                <a:ea typeface="宋体" pitchFamily="2" charset="-122"/>
                <a:cs typeface="Arial Unicode MS" pitchFamily="34" charset="-122"/>
              </a:rPr>
              <a:t>协议网络程序。</a:t>
            </a:r>
            <a:endParaRPr lang="en-US" altLang="zh-CN" sz="2400" dirty="0">
              <a:ea typeface="宋体" pitchFamily="2" charset="-122"/>
              <a:cs typeface="Arial Unicode MS" pitchFamily="34" charset="-122"/>
            </a:endParaRPr>
          </a:p>
          <a:p>
            <a:pPr>
              <a:buClr>
                <a:srgbClr val="C00000"/>
              </a:buClr>
              <a:buFont typeface="Wingdings" pitchFamily="2" charset="2"/>
              <a:buChar char="l"/>
            </a:pPr>
            <a:endParaRPr lang="en-US" altLang="zh-CN" sz="2400" dirty="0">
              <a:ea typeface="宋体" pitchFamily="2" charset="-122"/>
              <a:cs typeface="Arial Unicode MS" pitchFamily="34" charset="-122"/>
            </a:endParaRPr>
          </a:p>
          <a:p>
            <a:pPr>
              <a:buClr>
                <a:srgbClr val="C00000"/>
              </a:buClr>
              <a:buFont typeface="Wingdings" pitchFamily="2" charset="2"/>
              <a:buChar char="l"/>
            </a:pP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数据报通过数据报套接字 </a:t>
            </a:r>
            <a:r>
              <a:rPr lang="en-US" altLang="zh-CN" sz="2400" dirty="0" err="1">
                <a:ea typeface="宋体" pitchFamily="2" charset="-122"/>
                <a:cs typeface="Arial Unicode MS" pitchFamily="34" charset="-122"/>
              </a:rPr>
              <a:t>DatagramSocket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发送和接收，</a:t>
            </a:r>
            <a:r>
              <a:rPr lang="zh-CN" altLang="en-US" sz="2400" dirty="0">
                <a:solidFill>
                  <a:srgbClr val="0000FF"/>
                </a:solidFill>
                <a:ea typeface="宋体" pitchFamily="2" charset="-122"/>
                <a:cs typeface="Arial Unicode MS" pitchFamily="34" charset="-122"/>
              </a:rPr>
              <a:t>系统不保证</a:t>
            </a:r>
            <a:r>
              <a:rPr lang="en-US" altLang="zh-CN" sz="2400" dirty="0">
                <a:solidFill>
                  <a:srgbClr val="0000FF"/>
                </a:solidFill>
                <a:ea typeface="宋体" pitchFamily="2" charset="-122"/>
                <a:cs typeface="Arial Unicode MS" pitchFamily="34" charset="-122"/>
              </a:rPr>
              <a:t>UDP</a:t>
            </a:r>
            <a:r>
              <a:rPr lang="zh-CN" altLang="en-US" sz="2400" dirty="0">
                <a:solidFill>
                  <a:srgbClr val="0000FF"/>
                </a:solidFill>
                <a:ea typeface="宋体" pitchFamily="2" charset="-122"/>
                <a:cs typeface="Arial Unicode MS" pitchFamily="34" charset="-122"/>
              </a:rPr>
              <a:t>数据报一定能够安全送到目的地，也不能确定什么时候可以抵达。</a:t>
            </a:r>
            <a:endParaRPr lang="en-US" altLang="zh-CN" sz="2400" dirty="0">
              <a:solidFill>
                <a:srgbClr val="0000FF"/>
              </a:solidFill>
              <a:ea typeface="宋体" pitchFamily="2" charset="-122"/>
              <a:cs typeface="Arial Unicode MS" pitchFamily="34" charset="-122"/>
            </a:endParaRPr>
          </a:p>
          <a:p>
            <a:pPr>
              <a:buClr>
                <a:srgbClr val="C00000"/>
              </a:buClr>
              <a:buFont typeface="Wingdings" pitchFamily="2" charset="2"/>
              <a:buChar char="l"/>
            </a:pPr>
            <a:endParaRPr lang="en-US" altLang="zh-CN" sz="2400" dirty="0">
              <a:ea typeface="宋体" pitchFamily="2" charset="-122"/>
              <a:cs typeface="Arial Unicode MS" pitchFamily="34" charset="-122"/>
            </a:endParaRPr>
          </a:p>
          <a:p>
            <a:pPr>
              <a:buClr>
                <a:srgbClr val="C00000"/>
              </a:buClr>
              <a:buFont typeface="Wingdings" pitchFamily="2" charset="2"/>
              <a:buChar char="l"/>
            </a:pPr>
            <a:r>
              <a:rPr lang="en-US" altLang="zh-CN" sz="2400" dirty="0" err="1">
                <a:ea typeface="宋体" pitchFamily="2" charset="-122"/>
                <a:cs typeface="Arial Unicode MS" pitchFamily="34" charset="-122"/>
              </a:rPr>
              <a:t>DatagramPacket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对象封装了</a:t>
            </a: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数据报，在数据报中包含了发送端的</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地址和端口号以及接收端的</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地址和端口号。</a:t>
            </a:r>
            <a:endParaRPr lang="en-US" altLang="zh-CN" sz="2400" dirty="0">
              <a:ea typeface="宋体" pitchFamily="2" charset="-122"/>
              <a:cs typeface="Arial Unicode MS" pitchFamily="34" charset="-122"/>
            </a:endParaRPr>
          </a:p>
          <a:p>
            <a:pPr>
              <a:buClr>
                <a:srgbClr val="C00000"/>
              </a:buClr>
              <a:buFont typeface="Wingdings" pitchFamily="2" charset="2"/>
              <a:buChar char="l"/>
            </a:pPr>
            <a:endParaRPr lang="en-US" altLang="zh-CN" sz="2400" dirty="0">
              <a:ea typeface="宋体" pitchFamily="2" charset="-122"/>
              <a:cs typeface="Arial Unicode MS" pitchFamily="34" charset="-122"/>
            </a:endParaRPr>
          </a:p>
          <a:p>
            <a:pPr>
              <a:buClr>
                <a:srgbClr val="C00000"/>
              </a:buClr>
              <a:buFont typeface="Wingdings" pitchFamily="2" charset="2"/>
              <a:buChar char="l"/>
            </a:pP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协议中每个数据报都给出了完整的地址信息，因此无须建立发送方和接收方的连接</a:t>
            </a:r>
            <a:endParaRPr lang="en-US" altLang="zh-CN" sz="2400" dirty="0">
              <a:ea typeface="宋体" pitchFamily="2" charset="-122"/>
              <a:cs typeface="Arial Unicode MS" pitchFamily="34" charset="-122"/>
            </a:endParaRPr>
          </a:p>
          <a:p>
            <a:pPr>
              <a:buClr>
                <a:srgbClr val="C00000"/>
              </a:buClr>
            </a:pPr>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12340092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6D885-120D-47E7-A29B-F4D353E98173}"/>
              </a:ext>
            </a:extLst>
          </p:cNvPr>
          <p:cNvSpPr>
            <a:spLocks noGrp="1"/>
          </p:cNvSpPr>
          <p:nvPr>
            <p:ph type="title"/>
          </p:nvPr>
        </p:nvSpPr>
        <p:spPr>
          <a:xfrm>
            <a:off x="1207288" y="136296"/>
            <a:ext cx="7700662" cy="717119"/>
          </a:xfrm>
        </p:spPr>
        <p:txBody>
          <a:bodyPr/>
          <a:lstStyle/>
          <a:p>
            <a:r>
              <a:rPr lang="zh-CN" altLang="en-US" dirty="0"/>
              <a:t>利用</a:t>
            </a:r>
            <a:r>
              <a:rPr lang="en-US" altLang="zh-CN" dirty="0" err="1">
                <a:solidFill>
                  <a:schemeClr val="tx1">
                    <a:lumMod val="75000"/>
                    <a:lumOff val="25000"/>
                  </a:schemeClr>
                </a:solidFill>
              </a:rPr>
              <a:t>DatagramSocket</a:t>
            </a:r>
            <a:r>
              <a:rPr lang="zh-CN" altLang="en-US" dirty="0">
                <a:solidFill>
                  <a:schemeClr val="tx1">
                    <a:lumMod val="75000"/>
                    <a:lumOff val="25000"/>
                  </a:schemeClr>
                </a:solidFill>
              </a:rPr>
              <a:t>发送和接收</a:t>
            </a:r>
            <a:r>
              <a:rPr lang="en-US" altLang="zh-CN" dirty="0"/>
              <a:t>UDP</a:t>
            </a:r>
            <a:r>
              <a:rPr lang="zh-CN" altLang="en-US" dirty="0"/>
              <a:t>数据报</a:t>
            </a:r>
          </a:p>
        </p:txBody>
      </p:sp>
      <p:sp>
        <p:nvSpPr>
          <p:cNvPr id="3" name="内容占位符 2">
            <a:extLst>
              <a:ext uri="{FF2B5EF4-FFF2-40B4-BE49-F238E27FC236}">
                <a16:creationId xmlns:a16="http://schemas.microsoft.com/office/drawing/2014/main" id="{75D1A406-0626-4849-9F7F-412CD800800A}"/>
              </a:ext>
            </a:extLst>
          </p:cNvPr>
          <p:cNvSpPr txBox="1">
            <a:spLocks/>
          </p:cNvSpPr>
          <p:nvPr/>
        </p:nvSpPr>
        <p:spPr>
          <a:xfrm>
            <a:off x="385225" y="980728"/>
            <a:ext cx="8435247" cy="547260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C00000"/>
              </a:buClr>
            </a:pPr>
            <a:r>
              <a:rPr lang="en-US" altLang="zh-CN" sz="2000" dirty="0">
                <a:solidFill>
                  <a:schemeClr val="tx1">
                    <a:lumMod val="75000"/>
                    <a:lumOff val="25000"/>
                  </a:schemeClr>
                </a:solidFill>
              </a:rPr>
              <a:t>Java</a:t>
            </a:r>
            <a:r>
              <a:rPr lang="zh-CN" altLang="en-US" sz="2000" dirty="0">
                <a:solidFill>
                  <a:schemeClr val="tx1">
                    <a:lumMod val="75000"/>
                    <a:lumOff val="25000"/>
                  </a:schemeClr>
                </a:solidFill>
              </a:rPr>
              <a:t>语言中使用数据报</a:t>
            </a:r>
            <a:r>
              <a:rPr lang="en-US" altLang="zh-CN" sz="2000" dirty="0">
                <a:solidFill>
                  <a:schemeClr val="tx1">
                    <a:lumMod val="75000"/>
                    <a:lumOff val="25000"/>
                  </a:schemeClr>
                </a:solidFill>
              </a:rPr>
              <a:t>(Datagram)</a:t>
            </a:r>
            <a:r>
              <a:rPr lang="zh-CN" altLang="en-US" sz="2000" dirty="0">
                <a:solidFill>
                  <a:schemeClr val="tx1">
                    <a:lumMod val="75000"/>
                    <a:lumOff val="25000"/>
                  </a:schemeClr>
                </a:solidFill>
              </a:rPr>
              <a:t>进行基于</a:t>
            </a:r>
            <a:r>
              <a:rPr lang="en-US" altLang="zh-CN" sz="2000" dirty="0">
                <a:solidFill>
                  <a:schemeClr val="tx1">
                    <a:lumMod val="75000"/>
                    <a:lumOff val="25000"/>
                  </a:schemeClr>
                </a:solidFill>
              </a:rPr>
              <a:t>UDP</a:t>
            </a:r>
            <a:r>
              <a:rPr lang="zh-CN" altLang="en-US" sz="2000" dirty="0">
                <a:solidFill>
                  <a:schemeClr val="tx1">
                    <a:lumMod val="75000"/>
                    <a:lumOff val="25000"/>
                  </a:schemeClr>
                </a:solidFill>
              </a:rPr>
              <a:t>的网络编程；</a:t>
            </a:r>
            <a:endParaRPr lang="en-US" altLang="zh-CN" sz="2000" dirty="0">
              <a:solidFill>
                <a:schemeClr val="tx1">
                  <a:lumMod val="75000"/>
                  <a:lumOff val="25000"/>
                </a:schemeClr>
              </a:solidFill>
            </a:endParaRPr>
          </a:p>
          <a:p>
            <a:pPr>
              <a:lnSpc>
                <a:spcPct val="150000"/>
              </a:lnSpc>
              <a:buClr>
                <a:srgbClr val="C00000"/>
              </a:buClr>
            </a:pPr>
            <a:r>
              <a:rPr lang="zh-CN" altLang="en-US" sz="2000" dirty="0">
                <a:solidFill>
                  <a:schemeClr val="tx1">
                    <a:lumMod val="75000"/>
                    <a:lumOff val="25000"/>
                  </a:schemeClr>
                </a:solidFill>
              </a:rPr>
              <a:t>数据报（</a:t>
            </a:r>
            <a:r>
              <a:rPr lang="en-US" altLang="zh-CN" sz="2000" dirty="0">
                <a:solidFill>
                  <a:schemeClr val="tx1">
                    <a:lumMod val="75000"/>
                    <a:lumOff val="25000"/>
                  </a:schemeClr>
                </a:solidFill>
              </a:rPr>
              <a:t>Datagram</a:t>
            </a:r>
            <a:r>
              <a:rPr lang="zh-CN" altLang="en-US" sz="2000" dirty="0">
                <a:solidFill>
                  <a:schemeClr val="tx1">
                    <a:lumMod val="75000"/>
                    <a:lumOff val="25000"/>
                  </a:schemeClr>
                </a:solidFill>
              </a:rPr>
              <a:t>）如同邮件系统，不能保证可靠的传输，而面向链接的</a:t>
            </a:r>
            <a:r>
              <a:rPr lang="en-US" altLang="zh-CN" sz="2000" dirty="0">
                <a:solidFill>
                  <a:schemeClr val="tx1">
                    <a:lumMod val="75000"/>
                    <a:lumOff val="25000"/>
                  </a:schemeClr>
                </a:solidFill>
              </a:rPr>
              <a:t>TCP</a:t>
            </a:r>
            <a:r>
              <a:rPr lang="zh-CN" altLang="en-US" sz="2000" dirty="0">
                <a:solidFill>
                  <a:schemeClr val="tx1">
                    <a:lumMod val="75000"/>
                    <a:lumOff val="25000"/>
                  </a:schemeClr>
                </a:solidFill>
              </a:rPr>
              <a:t>就好比打电话，双方能肯定对方接受到了信息；</a:t>
            </a:r>
            <a:endParaRPr lang="en-US" altLang="zh-CN" sz="2000" dirty="0">
              <a:solidFill>
                <a:schemeClr val="tx1">
                  <a:lumMod val="75000"/>
                  <a:lumOff val="25000"/>
                </a:schemeClr>
              </a:solidFill>
            </a:endParaRPr>
          </a:p>
          <a:p>
            <a:pPr>
              <a:lnSpc>
                <a:spcPct val="150000"/>
              </a:lnSpc>
              <a:buClr>
                <a:srgbClr val="C00000"/>
              </a:buClr>
            </a:pPr>
            <a:r>
              <a:rPr lang="en-US" altLang="zh-CN" sz="2000" dirty="0">
                <a:solidFill>
                  <a:schemeClr val="tx1">
                    <a:lumMod val="75000"/>
                    <a:lumOff val="25000"/>
                  </a:schemeClr>
                </a:solidFill>
              </a:rPr>
              <a:t>Java API</a:t>
            </a:r>
            <a:r>
              <a:rPr lang="zh-CN" altLang="en-US" sz="2000" dirty="0">
                <a:solidFill>
                  <a:schemeClr val="tx1">
                    <a:lumMod val="75000"/>
                    <a:lumOff val="25000"/>
                  </a:schemeClr>
                </a:solidFill>
              </a:rPr>
              <a:t>中</a:t>
            </a:r>
            <a:r>
              <a:rPr lang="en-US" altLang="zh-CN" sz="2000" dirty="0">
                <a:solidFill>
                  <a:schemeClr val="tx1">
                    <a:lumMod val="75000"/>
                    <a:lumOff val="25000"/>
                  </a:schemeClr>
                </a:solidFill>
              </a:rPr>
              <a:t>java.net</a:t>
            </a:r>
            <a:r>
              <a:rPr lang="zh-CN" altLang="en-US" sz="2000" dirty="0">
                <a:solidFill>
                  <a:schemeClr val="tx1">
                    <a:lumMod val="75000"/>
                    <a:lumOff val="25000"/>
                  </a:schemeClr>
                </a:solidFill>
              </a:rPr>
              <a:t>包提供了</a:t>
            </a:r>
            <a:r>
              <a:rPr lang="en-US" altLang="zh-CN" sz="2000" dirty="0" err="1">
                <a:solidFill>
                  <a:schemeClr val="tx1">
                    <a:lumMod val="75000"/>
                    <a:lumOff val="25000"/>
                  </a:schemeClr>
                </a:solidFill>
              </a:rPr>
              <a:t>DatagramSocket</a:t>
            </a:r>
            <a:r>
              <a:rPr lang="zh-CN" altLang="en-US" sz="2000" dirty="0">
                <a:solidFill>
                  <a:schemeClr val="tx1">
                    <a:lumMod val="75000"/>
                    <a:lumOff val="25000"/>
                  </a:schemeClr>
                </a:solidFill>
              </a:rPr>
              <a:t>和</a:t>
            </a:r>
            <a:r>
              <a:rPr lang="en-US" altLang="zh-CN" sz="2000" dirty="0" err="1">
                <a:solidFill>
                  <a:schemeClr val="tx1">
                    <a:lumMod val="75000"/>
                    <a:lumOff val="25000"/>
                  </a:schemeClr>
                </a:solidFill>
              </a:rPr>
              <a:t>DatagramPacket</a:t>
            </a:r>
            <a:r>
              <a:rPr lang="zh-CN" altLang="en-US" sz="2000" dirty="0">
                <a:solidFill>
                  <a:schemeClr val="tx1">
                    <a:lumMod val="75000"/>
                    <a:lumOff val="25000"/>
                  </a:schemeClr>
                </a:solidFill>
              </a:rPr>
              <a:t>两个类，用来支持数据报通信；</a:t>
            </a:r>
            <a:endParaRPr lang="en-US" altLang="zh-CN" sz="2000" dirty="0">
              <a:solidFill>
                <a:schemeClr val="tx1">
                  <a:lumMod val="75000"/>
                  <a:lumOff val="25000"/>
                </a:schemeClr>
              </a:solidFill>
            </a:endParaRPr>
          </a:p>
          <a:p>
            <a:pPr>
              <a:lnSpc>
                <a:spcPct val="150000"/>
              </a:lnSpc>
              <a:buClr>
                <a:srgbClr val="C00000"/>
              </a:buClr>
            </a:pPr>
            <a:r>
              <a:rPr lang="en-US" altLang="zh-CN" sz="2000" dirty="0" err="1">
                <a:solidFill>
                  <a:schemeClr val="tx1">
                    <a:lumMod val="75000"/>
                    <a:lumOff val="25000"/>
                  </a:schemeClr>
                </a:solidFill>
              </a:rPr>
              <a:t>DatagramSocket</a:t>
            </a:r>
            <a:r>
              <a:rPr lang="zh-CN" altLang="en-US" sz="2000" dirty="0">
                <a:solidFill>
                  <a:schemeClr val="tx1">
                    <a:lumMod val="75000"/>
                    <a:lumOff val="25000"/>
                  </a:schemeClr>
                </a:solidFill>
              </a:rPr>
              <a:t>用于在程序之间建立传送数据报的通信连接；</a:t>
            </a:r>
            <a:endParaRPr lang="en-US" altLang="zh-CN" sz="2000" dirty="0">
              <a:solidFill>
                <a:schemeClr val="tx1">
                  <a:lumMod val="75000"/>
                  <a:lumOff val="25000"/>
                </a:schemeClr>
              </a:solidFill>
            </a:endParaRPr>
          </a:p>
          <a:p>
            <a:pPr>
              <a:lnSpc>
                <a:spcPct val="150000"/>
              </a:lnSpc>
              <a:buClr>
                <a:srgbClr val="C00000"/>
              </a:buClr>
            </a:pPr>
            <a:r>
              <a:rPr lang="en-US" altLang="zh-CN" sz="2000" dirty="0" err="1">
                <a:solidFill>
                  <a:schemeClr val="tx1">
                    <a:lumMod val="75000"/>
                    <a:lumOff val="25000"/>
                  </a:schemeClr>
                </a:solidFill>
              </a:rPr>
              <a:t>DatagramPacket</a:t>
            </a:r>
            <a:r>
              <a:rPr lang="zh-CN" altLang="en-US" sz="2000" dirty="0">
                <a:solidFill>
                  <a:schemeClr val="tx1">
                    <a:lumMod val="75000"/>
                    <a:lumOff val="25000"/>
                  </a:schemeClr>
                </a:solidFill>
              </a:rPr>
              <a:t>则用来表示一个数据报；</a:t>
            </a:r>
            <a:endParaRPr lang="en-US" altLang="zh-CN" sz="2000" dirty="0">
              <a:solidFill>
                <a:schemeClr val="tx1">
                  <a:lumMod val="75000"/>
                  <a:lumOff val="25000"/>
                </a:schemeClr>
              </a:solidFill>
            </a:endParaRPr>
          </a:p>
          <a:p>
            <a:pPr>
              <a:lnSpc>
                <a:spcPct val="150000"/>
              </a:lnSpc>
              <a:buClr>
                <a:srgbClr val="C00000"/>
              </a:buClr>
            </a:pPr>
            <a:r>
              <a:rPr lang="zh-CN" altLang="en-US" sz="2000" dirty="0">
                <a:solidFill>
                  <a:schemeClr val="tx1">
                    <a:lumMod val="75000"/>
                    <a:lumOff val="25000"/>
                  </a:schemeClr>
                </a:solidFill>
              </a:rPr>
              <a:t>用数据报方式进行网络编程时，无论客户端还是服务器端都要建立一个</a:t>
            </a:r>
            <a:r>
              <a:rPr lang="en-US" altLang="zh-CN" sz="2000" dirty="0" err="1">
                <a:solidFill>
                  <a:schemeClr val="tx1">
                    <a:lumMod val="75000"/>
                    <a:lumOff val="25000"/>
                  </a:schemeClr>
                </a:solidFill>
              </a:rPr>
              <a:t>DatagramSocket</a:t>
            </a:r>
            <a:r>
              <a:rPr lang="zh-CN" altLang="en-US" sz="2000" dirty="0">
                <a:solidFill>
                  <a:schemeClr val="tx1">
                    <a:lumMod val="75000"/>
                    <a:lumOff val="25000"/>
                  </a:schemeClr>
                </a:solidFill>
              </a:rPr>
              <a:t>对象，用来接收或发送数据报，然后使用</a:t>
            </a:r>
            <a:r>
              <a:rPr lang="en-US" altLang="zh-CN" sz="2000" dirty="0" err="1">
                <a:solidFill>
                  <a:schemeClr val="tx1">
                    <a:lumMod val="75000"/>
                    <a:lumOff val="25000"/>
                  </a:schemeClr>
                </a:solidFill>
              </a:rPr>
              <a:t>DatagramPacket</a:t>
            </a:r>
            <a:r>
              <a:rPr lang="zh-CN" altLang="en-US" sz="2000" dirty="0">
                <a:solidFill>
                  <a:schemeClr val="tx1">
                    <a:lumMod val="75000"/>
                    <a:lumOff val="25000"/>
                  </a:schemeClr>
                </a:solidFill>
              </a:rPr>
              <a:t>类对象作为传输数据的载体；</a:t>
            </a:r>
            <a:endParaRPr lang="en-US" altLang="zh-CN" sz="2000" dirty="0">
              <a:solidFill>
                <a:schemeClr val="tx1">
                  <a:lumMod val="75000"/>
                  <a:lumOff val="25000"/>
                </a:schemeClr>
              </a:solidFill>
            </a:endParaRPr>
          </a:p>
        </p:txBody>
      </p:sp>
    </p:spTree>
    <p:extLst>
      <p:ext uri="{BB962C8B-B14F-4D97-AF65-F5344CB8AC3E}">
        <p14:creationId xmlns:p14="http://schemas.microsoft.com/office/powerpoint/2010/main" val="2607958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80728"/>
            <a:ext cx="7992888" cy="4401205"/>
          </a:xfrm>
          <a:prstGeom prst="rect">
            <a:avLst/>
          </a:prstGeom>
          <a:noFill/>
        </p:spPr>
        <p:txBody>
          <a:bodyPr wrap="square" rtlCol="0">
            <a:spAutoFit/>
          </a:bodyPr>
          <a:lstStyle/>
          <a:p>
            <a:pPr marL="457200" indent="-457200">
              <a:buClr>
                <a:srgbClr val="C00000"/>
              </a:buClr>
              <a:buFont typeface="Wingdings" panose="05000000000000000000" pitchFamily="2" charset="2"/>
              <a:buChar char="l"/>
            </a:pPr>
            <a:r>
              <a:rPr lang="zh-CN" altLang="en-US" sz="2800" dirty="0">
                <a:ea typeface="宋体" pitchFamily="2" charset="-122"/>
              </a:rPr>
              <a:t>流  程：</a:t>
            </a:r>
            <a:endParaRPr lang="en-US" altLang="zh-CN" sz="2800" dirty="0">
              <a:ea typeface="宋体" pitchFamily="2" charset="-122"/>
            </a:endParaRPr>
          </a:p>
          <a:p>
            <a:pPr marL="971550" lvl="1" indent="-514350">
              <a:lnSpc>
                <a:spcPct val="150000"/>
              </a:lnSpc>
              <a:buClr>
                <a:srgbClr val="C00000"/>
              </a:buClr>
              <a:buFont typeface="+mj-lt"/>
              <a:buAutoNum type="arabicPeriod"/>
            </a:pPr>
            <a:r>
              <a:rPr lang="zh-CN" altLang="zh-CN" sz="2800" dirty="0">
                <a:ea typeface="宋体" pitchFamily="2" charset="-122"/>
              </a:rPr>
              <a:t>DatagramSocket与DatagramPacket</a:t>
            </a:r>
          </a:p>
          <a:p>
            <a:pPr marL="971550" lvl="1" indent="-514350">
              <a:lnSpc>
                <a:spcPct val="150000"/>
              </a:lnSpc>
              <a:buClr>
                <a:srgbClr val="C00000"/>
              </a:buClr>
              <a:buFont typeface="+mj-lt"/>
              <a:buAutoNum type="arabicPeriod"/>
            </a:pPr>
            <a:r>
              <a:rPr lang="zh-CN" altLang="zh-CN" sz="2800" dirty="0">
                <a:ea typeface="宋体" pitchFamily="2" charset="-122"/>
              </a:rPr>
              <a:t>建立发送端，接收端</a:t>
            </a:r>
          </a:p>
          <a:p>
            <a:pPr marL="971550" lvl="1" indent="-514350">
              <a:lnSpc>
                <a:spcPct val="150000"/>
              </a:lnSpc>
              <a:buClr>
                <a:srgbClr val="C00000"/>
              </a:buClr>
              <a:buFont typeface="+mj-lt"/>
              <a:buAutoNum type="arabicPeriod"/>
            </a:pPr>
            <a:r>
              <a:rPr lang="zh-CN" altLang="zh-CN" sz="2800" dirty="0">
                <a:ea typeface="宋体" pitchFamily="2" charset="-122"/>
              </a:rPr>
              <a:t>建立数据包</a:t>
            </a:r>
          </a:p>
          <a:p>
            <a:pPr marL="971550" lvl="1" indent="-514350">
              <a:lnSpc>
                <a:spcPct val="150000"/>
              </a:lnSpc>
              <a:buClr>
                <a:srgbClr val="C00000"/>
              </a:buClr>
              <a:buFont typeface="+mj-lt"/>
              <a:buAutoNum type="arabicPeriod"/>
            </a:pPr>
            <a:r>
              <a:rPr lang="zh-CN" altLang="zh-CN" sz="2800" dirty="0">
                <a:ea typeface="宋体" pitchFamily="2" charset="-122"/>
              </a:rPr>
              <a:t>调用Socket的发送</a:t>
            </a:r>
            <a:r>
              <a:rPr lang="zh-CN" altLang="en-US" sz="2800" dirty="0">
                <a:ea typeface="宋体" pitchFamily="2" charset="-122"/>
              </a:rPr>
              <a:t>、</a:t>
            </a:r>
            <a:r>
              <a:rPr lang="zh-CN" altLang="zh-CN" sz="2800" dirty="0">
                <a:ea typeface="宋体" pitchFamily="2" charset="-122"/>
              </a:rPr>
              <a:t>接收方法</a:t>
            </a:r>
          </a:p>
          <a:p>
            <a:pPr marL="971550" lvl="1" indent="-514350">
              <a:lnSpc>
                <a:spcPct val="150000"/>
              </a:lnSpc>
              <a:buClr>
                <a:srgbClr val="C00000"/>
              </a:buClr>
              <a:buFont typeface="+mj-lt"/>
              <a:buAutoNum type="arabicPeriod"/>
            </a:pPr>
            <a:r>
              <a:rPr lang="zh-CN" altLang="zh-CN" sz="2800" dirty="0">
                <a:ea typeface="宋体" pitchFamily="2" charset="-122"/>
              </a:rPr>
              <a:t>关闭Socket</a:t>
            </a:r>
          </a:p>
          <a:p>
            <a:pPr marL="457200" indent="-457200">
              <a:lnSpc>
                <a:spcPct val="150000"/>
              </a:lnSpc>
              <a:buClr>
                <a:srgbClr val="C00000"/>
              </a:buClr>
              <a:buFont typeface="Wingdings" panose="05000000000000000000" pitchFamily="2" charset="2"/>
              <a:buChar char="l"/>
            </a:pPr>
            <a:r>
              <a:rPr lang="zh-CN" altLang="zh-CN" sz="2800" dirty="0">
                <a:ea typeface="宋体" pitchFamily="2" charset="-122"/>
              </a:rPr>
              <a:t>发送端与接收端是两个独立的运行程序</a:t>
            </a:r>
          </a:p>
        </p:txBody>
      </p:sp>
      <p:sp>
        <p:nvSpPr>
          <p:cNvPr id="3" name="标题 1"/>
          <p:cNvSpPr>
            <a:spLocks noGrp="1"/>
          </p:cNvSpPr>
          <p:nvPr>
            <p:ph type="title"/>
          </p:nvPr>
        </p:nvSpPr>
        <p:spPr/>
        <p:txBody>
          <a:bodyPr>
            <a:normAutofit fontScale="90000"/>
          </a:bodyPr>
          <a:lstStyle/>
          <a:p>
            <a:r>
              <a:rPr lang="en-US" altLang="zh-CN" b="1" dirty="0">
                <a:cs typeface="Arial Unicode MS" pitchFamily="34" charset="-122"/>
              </a:rPr>
              <a:t>UDP</a:t>
            </a:r>
            <a:r>
              <a:rPr lang="zh-CN" altLang="en-US" b="1" dirty="0">
                <a:cs typeface="Arial Unicode MS" pitchFamily="34" charset="-122"/>
              </a:rPr>
              <a:t>网络通信</a:t>
            </a:r>
          </a:p>
        </p:txBody>
      </p:sp>
    </p:spTree>
    <p:extLst>
      <p:ext uri="{BB962C8B-B14F-4D97-AF65-F5344CB8AC3E}">
        <p14:creationId xmlns:p14="http://schemas.microsoft.com/office/powerpoint/2010/main" val="38695698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08304" y="239103"/>
            <a:ext cx="1579982" cy="523220"/>
          </a:xfrm>
        </p:spPr>
        <p:txBody>
          <a:bodyPr>
            <a:normAutofit/>
          </a:bodyPr>
          <a:lstStyle/>
          <a:p>
            <a:r>
              <a:rPr lang="zh-CN" altLang="en-US" b="1" dirty="0"/>
              <a:t>发送端</a:t>
            </a:r>
            <a:endParaRPr lang="zh-CN" altLang="en-US" dirty="0"/>
          </a:p>
        </p:txBody>
      </p:sp>
      <p:sp>
        <p:nvSpPr>
          <p:cNvPr id="5" name="TextBox 4">
            <a:extLst>
              <a:ext uri="{FF2B5EF4-FFF2-40B4-BE49-F238E27FC236}">
                <a16:creationId xmlns:a16="http://schemas.microsoft.com/office/drawing/2014/main" id="{93339D0E-0D97-4B5F-96D2-8183110B5AC5}"/>
              </a:ext>
            </a:extLst>
          </p:cNvPr>
          <p:cNvSpPr txBox="1"/>
          <p:nvPr/>
        </p:nvSpPr>
        <p:spPr>
          <a:xfrm>
            <a:off x="395537" y="836712"/>
            <a:ext cx="8492750" cy="5449569"/>
          </a:xfrm>
          <a:prstGeom prst="rect">
            <a:avLst/>
          </a:prstGeom>
          <a:solidFill>
            <a:schemeClr val="accent1">
              <a:lumMod val="40000"/>
              <a:lumOff val="60000"/>
            </a:schemeClr>
          </a:solidFill>
        </p:spPr>
        <p:txBody>
          <a:bodyPr wrap="square" rtlCol="0">
            <a:spAutoFit/>
          </a:bodyPr>
          <a:lstStyle/>
          <a:p>
            <a:pPr>
              <a:lnSpc>
                <a:spcPct val="150000"/>
              </a:lnSpc>
            </a:pPr>
            <a:r>
              <a:rPr lang="en-US" altLang="zh-CN" dirty="0"/>
              <a:t>//</a:t>
            </a:r>
            <a:r>
              <a:rPr lang="zh-CN" altLang="en-US" dirty="0"/>
              <a:t>创建</a:t>
            </a:r>
            <a:r>
              <a:rPr lang="en-US" dirty="0" err="1"/>
              <a:t>DatagramSocket</a:t>
            </a:r>
            <a:r>
              <a:rPr lang="zh-CN" altLang="en-US" dirty="0"/>
              <a:t>对象，绑定端口</a:t>
            </a:r>
            <a:r>
              <a:rPr lang="en-US" altLang="zh-CN" dirty="0"/>
              <a:t>3456</a:t>
            </a:r>
          </a:p>
          <a:p>
            <a:pPr>
              <a:lnSpc>
                <a:spcPct val="150000"/>
              </a:lnSpc>
            </a:pPr>
            <a:r>
              <a:rPr lang="en-US" dirty="0" err="1"/>
              <a:t>DatagramSocket</a:t>
            </a:r>
            <a:r>
              <a:rPr lang="en-US" dirty="0"/>
              <a:t> </a:t>
            </a:r>
            <a:r>
              <a:rPr lang="en-US" dirty="0" err="1"/>
              <a:t>sendSocket</a:t>
            </a:r>
            <a:r>
              <a:rPr lang="en-US" dirty="0"/>
              <a:t> = new </a:t>
            </a:r>
            <a:r>
              <a:rPr lang="en-US" dirty="0" err="1"/>
              <a:t>DatagramSocket</a:t>
            </a:r>
            <a:r>
              <a:rPr lang="en-US" dirty="0"/>
              <a:t>(3456);</a:t>
            </a:r>
          </a:p>
          <a:p>
            <a:pPr>
              <a:lnSpc>
                <a:spcPct val="150000"/>
              </a:lnSpc>
            </a:pPr>
            <a:r>
              <a:rPr lang="en-US" dirty="0"/>
              <a:t>//</a:t>
            </a:r>
            <a:r>
              <a:rPr lang="zh-CN" altLang="en-US" dirty="0"/>
              <a:t>准备好要发送的数据，类型为</a:t>
            </a:r>
            <a:r>
              <a:rPr lang="en-US" dirty="0"/>
              <a:t>byte[]</a:t>
            </a:r>
          </a:p>
          <a:p>
            <a:pPr>
              <a:lnSpc>
                <a:spcPct val="150000"/>
              </a:lnSpc>
            </a:pPr>
            <a:r>
              <a:rPr lang="en-US" dirty="0"/>
              <a:t>String </a:t>
            </a:r>
            <a:r>
              <a:rPr lang="en-US" dirty="0" err="1"/>
              <a:t>string</a:t>
            </a:r>
            <a:r>
              <a:rPr lang="en-US" dirty="0"/>
              <a:t> = "</a:t>
            </a:r>
            <a:r>
              <a:rPr lang="en-US" dirty="0" err="1"/>
              <a:t>Hello,I</a:t>
            </a:r>
            <a:r>
              <a:rPr lang="en-US" dirty="0"/>
              <a:t> come form ICSS!";</a:t>
            </a:r>
          </a:p>
          <a:p>
            <a:pPr>
              <a:lnSpc>
                <a:spcPct val="150000"/>
              </a:lnSpc>
            </a:pPr>
            <a:r>
              <a:rPr lang="en-US" dirty="0"/>
              <a:t>byte[] </a:t>
            </a:r>
            <a:r>
              <a:rPr lang="en-US" dirty="0" err="1"/>
              <a:t>databyte</a:t>
            </a:r>
            <a:r>
              <a:rPr lang="en-US" dirty="0"/>
              <a:t> = new byte[100];</a:t>
            </a:r>
          </a:p>
          <a:p>
            <a:pPr>
              <a:lnSpc>
                <a:spcPct val="150000"/>
              </a:lnSpc>
            </a:pPr>
            <a:r>
              <a:rPr lang="en-US" dirty="0" err="1"/>
              <a:t>databyte</a:t>
            </a:r>
            <a:r>
              <a:rPr lang="en-US" dirty="0"/>
              <a:t> = </a:t>
            </a:r>
            <a:r>
              <a:rPr lang="en-US" dirty="0" err="1"/>
              <a:t>string.getBytes</a:t>
            </a:r>
            <a:r>
              <a:rPr lang="en-US" dirty="0"/>
              <a:t>();</a:t>
            </a:r>
          </a:p>
          <a:p>
            <a:pPr>
              <a:lnSpc>
                <a:spcPct val="150000"/>
              </a:lnSpc>
            </a:pPr>
            <a:r>
              <a:rPr lang="en-US" dirty="0"/>
              <a:t>//</a:t>
            </a:r>
            <a:r>
              <a:rPr lang="zh-CN" altLang="en-US" dirty="0"/>
              <a:t>创建数据报，封装了要发送的数据，数据长度，服务器地址，以及服务器端口为</a:t>
            </a:r>
            <a:r>
              <a:rPr lang="en-US" altLang="zh-CN" dirty="0"/>
              <a:t>5000</a:t>
            </a:r>
          </a:p>
          <a:p>
            <a:pPr>
              <a:lnSpc>
                <a:spcPct val="150000"/>
              </a:lnSpc>
            </a:pPr>
            <a:r>
              <a:rPr lang="en-US" dirty="0" err="1"/>
              <a:t>DatagramPacket</a:t>
            </a:r>
            <a:r>
              <a:rPr lang="en-US" dirty="0"/>
              <a:t> </a:t>
            </a:r>
            <a:r>
              <a:rPr lang="en-US" dirty="0" err="1"/>
              <a:t>sendPacket</a:t>
            </a:r>
            <a:r>
              <a:rPr lang="en-US" dirty="0"/>
              <a:t> = new </a:t>
            </a:r>
            <a:r>
              <a:rPr lang="en-US" dirty="0" err="1"/>
              <a:t>DatagramPacket</a:t>
            </a:r>
            <a:r>
              <a:rPr lang="en-US" dirty="0"/>
              <a:t>(</a:t>
            </a:r>
            <a:r>
              <a:rPr lang="en-US" dirty="0" err="1"/>
              <a:t>databyte</a:t>
            </a:r>
            <a:r>
              <a:rPr lang="en-US" dirty="0"/>
              <a:t>,</a:t>
            </a:r>
          </a:p>
          <a:p>
            <a:pPr>
              <a:lnSpc>
                <a:spcPct val="150000"/>
              </a:lnSpc>
            </a:pPr>
            <a:r>
              <a:rPr lang="en-US" dirty="0" err="1"/>
              <a:t>string.length</a:t>
            </a:r>
            <a:r>
              <a:rPr lang="en-US" dirty="0"/>
              <a:t>(), </a:t>
            </a:r>
            <a:r>
              <a:rPr lang="en-US" dirty="0" err="1"/>
              <a:t>InetAddress.getByName</a:t>
            </a:r>
            <a:r>
              <a:rPr lang="en-US" dirty="0"/>
              <a:t>("127.0.0.1"), 5000);</a:t>
            </a:r>
          </a:p>
          <a:p>
            <a:pPr>
              <a:lnSpc>
                <a:spcPct val="150000"/>
              </a:lnSpc>
            </a:pPr>
            <a:r>
              <a:rPr lang="en-US" dirty="0"/>
              <a:t>//</a:t>
            </a:r>
            <a:r>
              <a:rPr lang="zh-CN" altLang="en-US" dirty="0"/>
              <a:t>使用</a:t>
            </a:r>
            <a:r>
              <a:rPr lang="en-US" dirty="0" err="1"/>
              <a:t>DatagramSocket</a:t>
            </a:r>
            <a:r>
              <a:rPr lang="zh-CN" altLang="en-US" dirty="0"/>
              <a:t>对象将数据报</a:t>
            </a:r>
            <a:r>
              <a:rPr lang="en-US" dirty="0" err="1"/>
              <a:t>sendPacket</a:t>
            </a:r>
            <a:r>
              <a:rPr lang="zh-CN" altLang="en-US" dirty="0"/>
              <a:t>发送到服务器</a:t>
            </a:r>
          </a:p>
          <a:p>
            <a:pPr>
              <a:lnSpc>
                <a:spcPct val="150000"/>
              </a:lnSpc>
            </a:pPr>
            <a:r>
              <a:rPr lang="en-US" dirty="0" err="1"/>
              <a:t>sendSocket.send</a:t>
            </a:r>
            <a:r>
              <a:rPr lang="en-US" dirty="0"/>
              <a:t>(</a:t>
            </a:r>
            <a:r>
              <a:rPr lang="en-US" dirty="0" err="1"/>
              <a:t>sendPacket</a:t>
            </a:r>
            <a:r>
              <a:rPr lang="en-US" dirty="0"/>
              <a:t>);</a:t>
            </a:r>
          </a:p>
          <a:p>
            <a:pPr>
              <a:lnSpc>
                <a:spcPct val="150000"/>
              </a:lnSpc>
            </a:pPr>
            <a:r>
              <a:rPr lang="en-US" dirty="0" err="1"/>
              <a:t>System.out.println</a:t>
            </a:r>
            <a:r>
              <a:rPr lang="en-US" dirty="0"/>
              <a:t>("</a:t>
            </a:r>
            <a:r>
              <a:rPr lang="zh-CN" altLang="en-US" dirty="0"/>
              <a:t>发送数据</a:t>
            </a:r>
            <a:r>
              <a:rPr lang="en-US" altLang="zh-CN" dirty="0"/>
              <a:t>:" + </a:t>
            </a:r>
            <a:r>
              <a:rPr lang="en-US" dirty="0"/>
              <a:t>string);</a:t>
            </a:r>
          </a:p>
        </p:txBody>
      </p:sp>
      <p:sp>
        <p:nvSpPr>
          <p:cNvPr id="2" name="文本框 1">
            <a:extLst>
              <a:ext uri="{FF2B5EF4-FFF2-40B4-BE49-F238E27FC236}">
                <a16:creationId xmlns:a16="http://schemas.microsoft.com/office/drawing/2014/main" id="{9ED51083-12FA-48E4-83CF-78DE9299874B}"/>
              </a:ext>
            </a:extLst>
          </p:cNvPr>
          <p:cNvSpPr txBox="1"/>
          <p:nvPr/>
        </p:nvSpPr>
        <p:spPr>
          <a:xfrm>
            <a:off x="6444208" y="5805264"/>
            <a:ext cx="2376264" cy="369332"/>
          </a:xfrm>
          <a:prstGeom prst="rect">
            <a:avLst/>
          </a:prstGeom>
          <a:noFill/>
        </p:spPr>
        <p:txBody>
          <a:bodyPr wrap="square" rtlCol="0">
            <a:spAutoFit/>
          </a:bodyPr>
          <a:lstStyle/>
          <a:p>
            <a:r>
              <a:rPr lang="zh-CN" altLang="en-US" dirty="0">
                <a:hlinkClick r:id="rId2" action="ppaction://hlinkfile"/>
              </a:rPr>
              <a:t>课堂案例：</a:t>
            </a:r>
            <a:r>
              <a:rPr lang="en-US" altLang="zh-CN" dirty="0" err="1">
                <a:hlinkClick r:id="rId2" action="ppaction://hlinkfile"/>
              </a:rPr>
              <a:t>UDPClient</a:t>
            </a:r>
            <a:endParaRPr lang="zh-CN" altLang="en-US" dirty="0"/>
          </a:p>
        </p:txBody>
      </p:sp>
    </p:spTree>
    <p:extLst>
      <p:ext uri="{BB962C8B-B14F-4D97-AF65-F5344CB8AC3E}">
        <p14:creationId xmlns:p14="http://schemas.microsoft.com/office/powerpoint/2010/main" val="7103664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36296" y="239103"/>
            <a:ext cx="1651990" cy="523220"/>
          </a:xfrm>
        </p:spPr>
        <p:txBody>
          <a:bodyPr>
            <a:normAutofit/>
          </a:bodyPr>
          <a:lstStyle/>
          <a:p>
            <a:r>
              <a:rPr lang="zh-CN" altLang="en-US" b="1" dirty="0"/>
              <a:t>接收端</a:t>
            </a:r>
            <a:endParaRPr lang="zh-CN" altLang="en-US" dirty="0"/>
          </a:p>
        </p:txBody>
      </p:sp>
      <p:sp>
        <p:nvSpPr>
          <p:cNvPr id="5" name="TextBox 4">
            <a:extLst>
              <a:ext uri="{FF2B5EF4-FFF2-40B4-BE49-F238E27FC236}">
                <a16:creationId xmlns:a16="http://schemas.microsoft.com/office/drawing/2014/main" id="{42B07BC2-9467-4380-A95D-8C6746816043}"/>
              </a:ext>
            </a:extLst>
          </p:cNvPr>
          <p:cNvSpPr txBox="1"/>
          <p:nvPr/>
        </p:nvSpPr>
        <p:spPr>
          <a:xfrm>
            <a:off x="323528" y="760050"/>
            <a:ext cx="8564759" cy="5909310"/>
          </a:xfrm>
          <a:prstGeom prst="rect">
            <a:avLst/>
          </a:prstGeom>
          <a:solidFill>
            <a:schemeClr val="accent1">
              <a:lumMod val="40000"/>
              <a:lumOff val="60000"/>
            </a:schemeClr>
          </a:solidFill>
        </p:spPr>
        <p:txBody>
          <a:bodyPr wrap="square" rtlCol="0">
            <a:spAutoFit/>
          </a:bodyPr>
          <a:lstStyle/>
          <a:p>
            <a:pPr>
              <a:lnSpc>
                <a:spcPct val="150000"/>
              </a:lnSpc>
            </a:pPr>
            <a:r>
              <a:rPr lang="en-US" altLang="zh-CN" dirty="0"/>
              <a:t>//</a:t>
            </a:r>
            <a:r>
              <a:rPr lang="zh-CN" altLang="en-US" dirty="0"/>
              <a:t>创建</a:t>
            </a:r>
            <a:r>
              <a:rPr lang="en-US" altLang="zh-CN" dirty="0" err="1"/>
              <a:t>DatagramSocket</a:t>
            </a:r>
            <a:r>
              <a:rPr lang="zh-CN" altLang="en-US" dirty="0"/>
              <a:t>对象，用来接收数据，端口为</a:t>
            </a:r>
            <a:r>
              <a:rPr lang="en-US" altLang="zh-CN" dirty="0"/>
              <a:t>5000</a:t>
            </a:r>
          </a:p>
          <a:p>
            <a:pPr>
              <a:lnSpc>
                <a:spcPct val="150000"/>
              </a:lnSpc>
            </a:pPr>
            <a:r>
              <a:rPr lang="en-US" altLang="zh-CN" dirty="0" err="1"/>
              <a:t>DatagramSocket</a:t>
            </a:r>
            <a:r>
              <a:rPr lang="en-US" altLang="zh-CN" dirty="0"/>
              <a:t> </a:t>
            </a:r>
            <a:r>
              <a:rPr lang="en-US" altLang="zh-CN" dirty="0" err="1"/>
              <a:t>receiveSocket</a:t>
            </a:r>
            <a:r>
              <a:rPr lang="en-US" altLang="zh-CN" dirty="0"/>
              <a:t> = new </a:t>
            </a:r>
            <a:r>
              <a:rPr lang="en-US" altLang="zh-CN" dirty="0" err="1"/>
              <a:t>DatagramSocket</a:t>
            </a:r>
            <a:r>
              <a:rPr lang="en-US" altLang="zh-CN" dirty="0"/>
              <a:t>(5000);</a:t>
            </a:r>
          </a:p>
          <a:p>
            <a:pPr>
              <a:lnSpc>
                <a:spcPct val="150000"/>
              </a:lnSpc>
            </a:pPr>
            <a:r>
              <a:rPr lang="en-US" altLang="zh-CN" dirty="0"/>
              <a:t>byte </a:t>
            </a:r>
            <a:r>
              <a:rPr lang="en-US" altLang="zh-CN" dirty="0" err="1"/>
              <a:t>buf</a:t>
            </a:r>
            <a:r>
              <a:rPr lang="en-US" altLang="zh-CN" dirty="0"/>
              <a:t>[] = new byte[1000];</a:t>
            </a:r>
          </a:p>
          <a:p>
            <a:pPr>
              <a:lnSpc>
                <a:spcPct val="150000"/>
              </a:lnSpc>
            </a:pPr>
            <a:r>
              <a:rPr lang="en-US" altLang="zh-CN" dirty="0" err="1"/>
              <a:t>DatagramPacket</a:t>
            </a:r>
            <a:r>
              <a:rPr lang="en-US" altLang="zh-CN" dirty="0"/>
              <a:t> </a:t>
            </a:r>
            <a:r>
              <a:rPr lang="en-US" altLang="zh-CN" dirty="0" err="1"/>
              <a:t>receivePacket</a:t>
            </a:r>
            <a:r>
              <a:rPr lang="en-US" altLang="zh-CN" dirty="0"/>
              <a:t> = new </a:t>
            </a:r>
            <a:r>
              <a:rPr lang="en-US" altLang="zh-CN" dirty="0" err="1"/>
              <a:t>DatagramPacket</a:t>
            </a:r>
            <a:r>
              <a:rPr lang="en-US" altLang="zh-CN" dirty="0"/>
              <a:t>(</a:t>
            </a:r>
            <a:r>
              <a:rPr lang="en-US" altLang="zh-CN" dirty="0" err="1"/>
              <a:t>buf</a:t>
            </a:r>
            <a:r>
              <a:rPr lang="en-US" altLang="zh-CN" dirty="0"/>
              <a:t>, </a:t>
            </a:r>
            <a:r>
              <a:rPr lang="en-US" altLang="zh-CN" dirty="0" err="1"/>
              <a:t>buf.length</a:t>
            </a:r>
            <a:r>
              <a:rPr lang="en-US" altLang="zh-CN" dirty="0"/>
              <a:t>);</a:t>
            </a:r>
          </a:p>
          <a:p>
            <a:pPr>
              <a:lnSpc>
                <a:spcPct val="150000"/>
              </a:lnSpc>
            </a:pPr>
            <a:r>
              <a:rPr lang="en-US" altLang="zh-CN" dirty="0" err="1"/>
              <a:t>System.out.println</a:t>
            </a:r>
            <a:r>
              <a:rPr lang="en-US" altLang="zh-CN" dirty="0"/>
              <a:t>("</a:t>
            </a:r>
            <a:r>
              <a:rPr lang="en-US" altLang="zh-CN" dirty="0" err="1"/>
              <a:t>startinig</a:t>
            </a:r>
            <a:r>
              <a:rPr lang="en-US" altLang="zh-CN" dirty="0"/>
              <a:t> to receive packet");</a:t>
            </a:r>
          </a:p>
          <a:p>
            <a:pPr>
              <a:lnSpc>
                <a:spcPct val="150000"/>
              </a:lnSpc>
            </a:pPr>
            <a:r>
              <a:rPr lang="en-US" altLang="zh-CN" dirty="0"/>
              <a:t>while (true) {</a:t>
            </a:r>
          </a:p>
          <a:p>
            <a:pPr lvl="1">
              <a:lnSpc>
                <a:spcPct val="150000"/>
              </a:lnSpc>
            </a:pPr>
            <a:r>
              <a:rPr lang="en-US" altLang="zh-CN" dirty="0"/>
              <a:t>//</a:t>
            </a:r>
            <a:r>
              <a:rPr lang="zh-CN" altLang="en-US" dirty="0"/>
              <a:t>使用</a:t>
            </a:r>
            <a:r>
              <a:rPr lang="en-US" altLang="zh-CN" dirty="0" err="1"/>
              <a:t>DatagramSocket</a:t>
            </a:r>
            <a:r>
              <a:rPr lang="zh-CN" altLang="en-US" dirty="0"/>
              <a:t>接收数据报</a:t>
            </a:r>
          </a:p>
          <a:p>
            <a:pPr lvl="1">
              <a:lnSpc>
                <a:spcPct val="150000"/>
              </a:lnSpc>
            </a:pPr>
            <a:r>
              <a:rPr lang="en-US" altLang="zh-CN" dirty="0" err="1"/>
              <a:t>receiveSocket.receive</a:t>
            </a:r>
            <a:r>
              <a:rPr lang="en-US" altLang="zh-CN" dirty="0"/>
              <a:t>(</a:t>
            </a:r>
            <a:r>
              <a:rPr lang="en-US" altLang="zh-CN" dirty="0" err="1"/>
              <a:t>receivePacket</a:t>
            </a:r>
            <a:r>
              <a:rPr lang="en-US" altLang="zh-CN" dirty="0"/>
              <a:t>);</a:t>
            </a:r>
          </a:p>
          <a:p>
            <a:pPr lvl="1">
              <a:lnSpc>
                <a:spcPct val="150000"/>
              </a:lnSpc>
            </a:pPr>
            <a:r>
              <a:rPr lang="en-US" altLang="zh-CN" dirty="0"/>
              <a:t>//</a:t>
            </a:r>
            <a:r>
              <a:rPr lang="zh-CN" altLang="en-US" dirty="0"/>
              <a:t>解析数据报中的信息，获得主机名及端口、数据等</a:t>
            </a:r>
          </a:p>
          <a:p>
            <a:pPr lvl="1">
              <a:lnSpc>
                <a:spcPct val="150000"/>
              </a:lnSpc>
            </a:pPr>
            <a:r>
              <a:rPr lang="en-US" altLang="zh-CN" dirty="0"/>
              <a:t>String name = </a:t>
            </a:r>
            <a:r>
              <a:rPr lang="en-US" altLang="zh-CN" dirty="0" err="1"/>
              <a:t>receivePacket.getAddress</a:t>
            </a:r>
            <a:r>
              <a:rPr lang="en-US" altLang="zh-CN" dirty="0"/>
              <a:t>().</a:t>
            </a:r>
            <a:r>
              <a:rPr lang="en-US" altLang="zh-CN" dirty="0" err="1"/>
              <a:t>toString</a:t>
            </a:r>
            <a:r>
              <a:rPr lang="en-US" altLang="zh-CN" dirty="0"/>
              <a:t>();</a:t>
            </a:r>
          </a:p>
          <a:p>
            <a:pPr lvl="1">
              <a:lnSpc>
                <a:spcPct val="150000"/>
              </a:lnSpc>
            </a:pPr>
            <a:r>
              <a:rPr lang="en-US" altLang="zh-CN" dirty="0" err="1"/>
              <a:t>System.out.println</a:t>
            </a:r>
            <a:r>
              <a:rPr lang="en-US" altLang="zh-CN" dirty="0"/>
              <a:t>("</a:t>
            </a:r>
            <a:r>
              <a:rPr lang="zh-CN" altLang="en-US" dirty="0"/>
              <a:t>来自主机：</a:t>
            </a:r>
            <a:r>
              <a:rPr lang="en-US" altLang="zh-CN" dirty="0"/>
              <a:t>" + name + "</a:t>
            </a:r>
            <a:r>
              <a:rPr lang="zh-CN" altLang="en-US" dirty="0"/>
              <a:t>端口：</a:t>
            </a:r>
            <a:r>
              <a:rPr lang="en-US" altLang="zh-CN" dirty="0"/>
              <a:t>"+ </a:t>
            </a:r>
            <a:r>
              <a:rPr lang="en-US" altLang="zh-CN" dirty="0" err="1"/>
              <a:t>receivePacket.getPort</a:t>
            </a:r>
            <a:r>
              <a:rPr lang="en-US" altLang="zh-CN" dirty="0"/>
              <a:t>());</a:t>
            </a:r>
          </a:p>
          <a:p>
            <a:pPr lvl="1">
              <a:lnSpc>
                <a:spcPct val="150000"/>
              </a:lnSpc>
            </a:pPr>
            <a:r>
              <a:rPr lang="en-US" altLang="zh-CN" dirty="0"/>
              <a:t>String s = new String(</a:t>
            </a:r>
            <a:r>
              <a:rPr lang="en-US" altLang="zh-CN" dirty="0" err="1"/>
              <a:t>receivePacket.getData</a:t>
            </a:r>
            <a:r>
              <a:rPr lang="en-US" altLang="zh-CN" dirty="0"/>
              <a:t>(), 0, </a:t>
            </a:r>
            <a:r>
              <a:rPr lang="en-US" altLang="zh-CN" dirty="0" err="1"/>
              <a:t>receivePacket.getLength</a:t>
            </a:r>
            <a:r>
              <a:rPr lang="en-US" altLang="zh-CN" dirty="0"/>
              <a:t>());</a:t>
            </a:r>
          </a:p>
          <a:p>
            <a:pPr lvl="1">
              <a:lnSpc>
                <a:spcPct val="150000"/>
              </a:lnSpc>
            </a:pPr>
            <a:r>
              <a:rPr lang="en-US" altLang="zh-CN" dirty="0" err="1"/>
              <a:t>System.out.println</a:t>
            </a:r>
            <a:r>
              <a:rPr lang="en-US" altLang="zh-CN" dirty="0"/>
              <a:t>("</a:t>
            </a:r>
            <a:r>
              <a:rPr lang="zh-CN" altLang="en-US" dirty="0"/>
              <a:t>接收数据</a:t>
            </a:r>
            <a:r>
              <a:rPr lang="en-US" altLang="zh-CN" dirty="0"/>
              <a:t>: " + s);</a:t>
            </a:r>
          </a:p>
          <a:p>
            <a:pPr>
              <a:lnSpc>
                <a:spcPct val="150000"/>
              </a:lnSpc>
            </a:pPr>
            <a:r>
              <a:rPr lang="en-US" altLang="zh-CN" dirty="0"/>
              <a:t>}</a:t>
            </a:r>
            <a:endParaRPr lang="en-US" dirty="0"/>
          </a:p>
        </p:txBody>
      </p:sp>
      <p:sp>
        <p:nvSpPr>
          <p:cNvPr id="6" name="文本框 5">
            <a:extLst>
              <a:ext uri="{FF2B5EF4-FFF2-40B4-BE49-F238E27FC236}">
                <a16:creationId xmlns:a16="http://schemas.microsoft.com/office/drawing/2014/main" id="{8D156DAC-5A8C-461E-8AA3-19E64E081082}"/>
              </a:ext>
            </a:extLst>
          </p:cNvPr>
          <p:cNvSpPr txBox="1"/>
          <p:nvPr/>
        </p:nvSpPr>
        <p:spPr>
          <a:xfrm>
            <a:off x="6444208" y="6011996"/>
            <a:ext cx="2376264" cy="369332"/>
          </a:xfrm>
          <a:prstGeom prst="rect">
            <a:avLst/>
          </a:prstGeom>
          <a:noFill/>
        </p:spPr>
        <p:txBody>
          <a:bodyPr wrap="square" rtlCol="0">
            <a:spAutoFit/>
          </a:bodyPr>
          <a:lstStyle/>
          <a:p>
            <a:r>
              <a:rPr lang="zh-CN" altLang="en-US" dirty="0">
                <a:hlinkClick r:id="rId2" action="ppaction://hlinkfile"/>
              </a:rPr>
              <a:t>课堂案例：</a:t>
            </a:r>
            <a:r>
              <a:rPr lang="en-US" altLang="zh-CN" dirty="0" err="1">
                <a:hlinkClick r:id="rId2" action="ppaction://hlinkfile"/>
              </a:rPr>
              <a:t>UDPServer</a:t>
            </a:r>
            <a:endParaRPr lang="zh-CN" altLang="en-US" dirty="0"/>
          </a:p>
        </p:txBody>
      </p:sp>
    </p:spTree>
    <p:extLst>
      <p:ext uri="{BB962C8B-B14F-4D97-AF65-F5344CB8AC3E}">
        <p14:creationId xmlns:p14="http://schemas.microsoft.com/office/powerpoint/2010/main" val="41211019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5F47C-97B5-465D-BCC5-54C530EBEFCF}"/>
              </a:ext>
            </a:extLst>
          </p:cNvPr>
          <p:cNvSpPr>
            <a:spLocks noGrp="1"/>
          </p:cNvSpPr>
          <p:nvPr>
            <p:ph type="title"/>
          </p:nvPr>
        </p:nvSpPr>
        <p:spPr>
          <a:xfrm>
            <a:off x="3923928" y="239103"/>
            <a:ext cx="4964358" cy="523220"/>
          </a:xfrm>
        </p:spPr>
        <p:txBody>
          <a:bodyPr/>
          <a:lstStyle/>
          <a:p>
            <a:r>
              <a:rPr lang="en-US" altLang="zh-CN" dirty="0">
                <a:solidFill>
                  <a:schemeClr val="tx1">
                    <a:lumMod val="65000"/>
                    <a:lumOff val="35000"/>
                  </a:schemeClr>
                </a:solidFill>
              </a:rPr>
              <a:t>UDP</a:t>
            </a:r>
            <a:r>
              <a:rPr lang="zh-CN" altLang="en-US" dirty="0">
                <a:solidFill>
                  <a:schemeClr val="tx1">
                    <a:lumMod val="65000"/>
                    <a:lumOff val="35000"/>
                  </a:schemeClr>
                </a:solidFill>
              </a:rPr>
              <a:t>协议通讯的用户状态跟踪</a:t>
            </a:r>
            <a:endParaRPr lang="zh-CN" altLang="en-US" dirty="0"/>
          </a:p>
        </p:txBody>
      </p:sp>
      <p:sp>
        <p:nvSpPr>
          <p:cNvPr id="3" name="内容占位符 2">
            <a:extLst>
              <a:ext uri="{FF2B5EF4-FFF2-40B4-BE49-F238E27FC236}">
                <a16:creationId xmlns:a16="http://schemas.microsoft.com/office/drawing/2014/main" id="{0700CD42-7599-41F0-8CF8-F7AC699DA390}"/>
              </a:ext>
            </a:extLst>
          </p:cNvPr>
          <p:cNvSpPr txBox="1">
            <a:spLocks/>
          </p:cNvSpPr>
          <p:nvPr/>
        </p:nvSpPr>
        <p:spPr>
          <a:xfrm>
            <a:off x="337930" y="836712"/>
            <a:ext cx="8518262" cy="31779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zh-CN" altLang="en-US" sz="2400" dirty="0">
                <a:solidFill>
                  <a:schemeClr val="tx1">
                    <a:lumMod val="75000"/>
                    <a:lumOff val="25000"/>
                  </a:schemeClr>
                </a:solidFill>
              </a:rPr>
              <a:t>和</a:t>
            </a:r>
            <a:r>
              <a:rPr lang="en-US" altLang="zh-CN" sz="2400" dirty="0">
                <a:solidFill>
                  <a:schemeClr val="tx1">
                    <a:lumMod val="75000"/>
                    <a:lumOff val="25000"/>
                  </a:schemeClr>
                </a:solidFill>
              </a:rPr>
              <a:t>Socket</a:t>
            </a:r>
            <a:r>
              <a:rPr lang="zh-CN" altLang="en-US" sz="2400" dirty="0">
                <a:solidFill>
                  <a:schemeClr val="tx1">
                    <a:lumMod val="75000"/>
                    <a:lumOff val="25000"/>
                  </a:schemeClr>
                </a:solidFill>
              </a:rPr>
              <a:t>不同，</a:t>
            </a:r>
            <a:r>
              <a:rPr lang="en-US" altLang="zh-CN" sz="2400" dirty="0">
                <a:solidFill>
                  <a:schemeClr val="tx1">
                    <a:lumMod val="75000"/>
                    <a:lumOff val="25000"/>
                  </a:schemeClr>
                </a:solidFill>
              </a:rPr>
              <a:t>UDP</a:t>
            </a:r>
            <a:r>
              <a:rPr lang="zh-CN" altLang="en-US" sz="2400" dirty="0">
                <a:solidFill>
                  <a:schemeClr val="tx1">
                    <a:lumMod val="75000"/>
                    <a:lumOff val="25000"/>
                  </a:schemeClr>
                </a:solidFill>
              </a:rPr>
              <a:t>是一个典型的非状态协议（即</a:t>
            </a:r>
            <a:r>
              <a:rPr lang="en-US" altLang="zh-CN" sz="2400" dirty="0">
                <a:solidFill>
                  <a:schemeClr val="tx1">
                    <a:lumMod val="75000"/>
                    <a:lumOff val="25000"/>
                  </a:schemeClr>
                </a:solidFill>
              </a:rPr>
              <a:t>UDP</a:t>
            </a:r>
            <a:r>
              <a:rPr lang="zh-CN" altLang="en-US" sz="2400" dirty="0">
                <a:solidFill>
                  <a:schemeClr val="tx1">
                    <a:lumMod val="75000"/>
                    <a:lumOff val="25000"/>
                  </a:schemeClr>
                </a:solidFill>
              </a:rPr>
              <a:t>通讯的两个节点无法获取对方的在线状态），因此在实时通讯领域判定客户端是否掉线就不及</a:t>
            </a:r>
            <a:r>
              <a:rPr lang="en-US" altLang="zh-CN" sz="2400" dirty="0">
                <a:solidFill>
                  <a:schemeClr val="tx1">
                    <a:lumMod val="75000"/>
                    <a:lumOff val="25000"/>
                  </a:schemeClr>
                </a:solidFill>
              </a:rPr>
              <a:t>Socket</a:t>
            </a:r>
            <a:r>
              <a:rPr lang="zh-CN" altLang="en-US" sz="2400" dirty="0">
                <a:solidFill>
                  <a:schemeClr val="tx1">
                    <a:lumMod val="75000"/>
                    <a:lumOff val="25000"/>
                  </a:schemeClr>
                </a:solidFill>
              </a:rPr>
              <a:t>方式方便（</a:t>
            </a:r>
            <a:r>
              <a:rPr lang="en-US" altLang="zh-CN" sz="2400" dirty="0">
                <a:solidFill>
                  <a:schemeClr val="tx1">
                    <a:lumMod val="75000"/>
                    <a:lumOff val="25000"/>
                  </a:schemeClr>
                </a:solidFill>
              </a:rPr>
              <a:t>Socket</a:t>
            </a:r>
            <a:r>
              <a:rPr lang="zh-CN" altLang="en-US" sz="2400" dirty="0">
                <a:solidFill>
                  <a:schemeClr val="tx1">
                    <a:lumMod val="75000"/>
                    <a:lumOff val="25000"/>
                  </a:schemeClr>
                </a:solidFill>
              </a:rPr>
              <a:t>方式通讯时一端掉线另一端会直接抛出异常）</a:t>
            </a:r>
            <a:endParaRPr lang="en-US" altLang="zh-CN" sz="2400" dirty="0">
              <a:solidFill>
                <a:schemeClr val="tx1">
                  <a:lumMod val="75000"/>
                  <a:lumOff val="25000"/>
                </a:schemeClr>
              </a:solidFill>
            </a:endParaRPr>
          </a:p>
          <a:p>
            <a:pPr>
              <a:buClr>
                <a:srgbClr val="C00000"/>
              </a:buClr>
            </a:pPr>
            <a:r>
              <a:rPr lang="zh-CN" altLang="en-US" sz="2400" dirty="0">
                <a:solidFill>
                  <a:schemeClr val="tx1">
                    <a:lumMod val="75000"/>
                    <a:lumOff val="25000"/>
                  </a:schemeClr>
                </a:solidFill>
              </a:rPr>
              <a:t>在这种情况下，服务器要想获取客户端的在线信息就需要完成定期问询，如果在规定时间内能够得到客户端自动反馈的问询结果则说明客户端依旧在线，反之则客户端离线（即心跳信息）</a:t>
            </a:r>
            <a:endParaRPr lang="en-US" altLang="zh-CN" sz="2400" dirty="0">
              <a:solidFill>
                <a:schemeClr val="tx1">
                  <a:lumMod val="75000"/>
                  <a:lumOff val="25000"/>
                </a:schemeClr>
              </a:solidFill>
            </a:endParaRPr>
          </a:p>
          <a:p>
            <a:pPr>
              <a:buClr>
                <a:srgbClr val="C00000"/>
              </a:buClr>
            </a:pPr>
            <a:endParaRPr lang="en-US" altLang="zh-CN" sz="2400" dirty="0">
              <a:solidFill>
                <a:schemeClr val="tx1">
                  <a:lumMod val="75000"/>
                  <a:lumOff val="25000"/>
                </a:schemeClr>
              </a:solidFill>
            </a:endParaRPr>
          </a:p>
        </p:txBody>
      </p:sp>
      <p:sp>
        <p:nvSpPr>
          <p:cNvPr id="4" name="Rounded Rectangle 15">
            <a:extLst>
              <a:ext uri="{FF2B5EF4-FFF2-40B4-BE49-F238E27FC236}">
                <a16:creationId xmlns:a16="http://schemas.microsoft.com/office/drawing/2014/main" id="{FEACE693-0A05-4FEA-9F1A-666487A0C9C8}"/>
              </a:ext>
            </a:extLst>
          </p:cNvPr>
          <p:cNvSpPr/>
          <p:nvPr/>
        </p:nvSpPr>
        <p:spPr>
          <a:xfrm>
            <a:off x="146741" y="4412987"/>
            <a:ext cx="2257135" cy="614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客户端心跳线程</a:t>
            </a:r>
            <a:endParaRPr lang="en-US" dirty="0"/>
          </a:p>
        </p:txBody>
      </p:sp>
      <p:sp>
        <p:nvSpPr>
          <p:cNvPr id="5" name="Oval 7">
            <a:extLst>
              <a:ext uri="{FF2B5EF4-FFF2-40B4-BE49-F238E27FC236}">
                <a16:creationId xmlns:a16="http://schemas.microsoft.com/office/drawing/2014/main" id="{6F0DC0F1-A8AC-45AC-B2D0-9A189E9D47B2}"/>
              </a:ext>
            </a:extLst>
          </p:cNvPr>
          <p:cNvSpPr/>
          <p:nvPr/>
        </p:nvSpPr>
        <p:spPr>
          <a:xfrm>
            <a:off x="2012700" y="5440040"/>
            <a:ext cx="2657858" cy="1085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定期发送心跳信息（按照规定消息指令发送即可）</a:t>
            </a:r>
            <a:endParaRPr lang="en-US" dirty="0"/>
          </a:p>
        </p:txBody>
      </p:sp>
      <p:cxnSp>
        <p:nvCxnSpPr>
          <p:cNvPr id="6" name="Curved Connector 28">
            <a:extLst>
              <a:ext uri="{FF2B5EF4-FFF2-40B4-BE49-F238E27FC236}">
                <a16:creationId xmlns:a16="http://schemas.microsoft.com/office/drawing/2014/main" id="{DFCA7252-28E7-4C0B-AFAB-6B93574E1C0C}"/>
              </a:ext>
            </a:extLst>
          </p:cNvPr>
          <p:cNvCxnSpPr>
            <a:endCxn id="5" idx="0"/>
          </p:cNvCxnSpPr>
          <p:nvPr/>
        </p:nvCxnSpPr>
        <p:spPr>
          <a:xfrm>
            <a:off x="1000079" y="5024287"/>
            <a:ext cx="2341550" cy="41575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15">
            <a:extLst>
              <a:ext uri="{FF2B5EF4-FFF2-40B4-BE49-F238E27FC236}">
                <a16:creationId xmlns:a16="http://schemas.microsoft.com/office/drawing/2014/main" id="{17AFF8C9-EAEE-4025-A3E7-22C7C70F8A2A}"/>
              </a:ext>
            </a:extLst>
          </p:cNvPr>
          <p:cNvSpPr/>
          <p:nvPr/>
        </p:nvSpPr>
        <p:spPr>
          <a:xfrm>
            <a:off x="6599057" y="4412987"/>
            <a:ext cx="2257135" cy="614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服务端心跳线程</a:t>
            </a:r>
            <a:endParaRPr lang="en-US" dirty="0"/>
          </a:p>
        </p:txBody>
      </p:sp>
      <p:cxnSp>
        <p:nvCxnSpPr>
          <p:cNvPr id="8" name="Curved Connector 28">
            <a:extLst>
              <a:ext uri="{FF2B5EF4-FFF2-40B4-BE49-F238E27FC236}">
                <a16:creationId xmlns:a16="http://schemas.microsoft.com/office/drawing/2014/main" id="{29890C9C-04CC-4853-948D-7847F1FC9C7A}"/>
              </a:ext>
            </a:extLst>
          </p:cNvPr>
          <p:cNvCxnSpPr>
            <a:endCxn id="7" idx="1"/>
          </p:cNvCxnSpPr>
          <p:nvPr/>
        </p:nvCxnSpPr>
        <p:spPr>
          <a:xfrm flipV="1">
            <a:off x="4670558" y="4720415"/>
            <a:ext cx="1928499" cy="121908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Oval 7">
            <a:extLst>
              <a:ext uri="{FF2B5EF4-FFF2-40B4-BE49-F238E27FC236}">
                <a16:creationId xmlns:a16="http://schemas.microsoft.com/office/drawing/2014/main" id="{CB600DB8-FEFE-498E-A733-C5FD4A353D51}"/>
              </a:ext>
            </a:extLst>
          </p:cNvPr>
          <p:cNvSpPr/>
          <p:nvPr/>
        </p:nvSpPr>
        <p:spPr>
          <a:xfrm>
            <a:off x="6378638" y="5383192"/>
            <a:ext cx="2657858" cy="1085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删除超时无心跳的客户端</a:t>
            </a:r>
            <a:endParaRPr lang="en-US" dirty="0"/>
          </a:p>
        </p:txBody>
      </p:sp>
      <p:cxnSp>
        <p:nvCxnSpPr>
          <p:cNvPr id="10" name="Curved Connector 28">
            <a:extLst>
              <a:ext uri="{FF2B5EF4-FFF2-40B4-BE49-F238E27FC236}">
                <a16:creationId xmlns:a16="http://schemas.microsoft.com/office/drawing/2014/main" id="{DD357343-7340-4C2B-8284-D6E887413F41}"/>
              </a:ext>
            </a:extLst>
          </p:cNvPr>
          <p:cNvCxnSpPr>
            <a:endCxn id="9" idx="1"/>
          </p:cNvCxnSpPr>
          <p:nvPr/>
        </p:nvCxnSpPr>
        <p:spPr>
          <a:xfrm rot="10800000" flipV="1">
            <a:off x="6767873" y="5024287"/>
            <a:ext cx="1097849" cy="51784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99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568" y="1900238"/>
            <a:ext cx="3428429" cy="4491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27584" y="1239729"/>
            <a:ext cx="1728192" cy="461665"/>
          </a:xfrm>
          <a:prstGeom prst="rect">
            <a:avLst/>
          </a:prstGeom>
          <a:noFill/>
        </p:spPr>
        <p:txBody>
          <a:bodyPr wrap="square" rtlCol="0">
            <a:spAutoFit/>
          </a:bodyPr>
          <a:lstStyle/>
          <a:p>
            <a:r>
              <a:rPr lang="zh-CN" altLang="en-US" sz="2400" b="1" dirty="0">
                <a:latin typeface="宋体" pitchFamily="2" charset="-122"/>
                <a:ea typeface="宋体" pitchFamily="2" charset="-122"/>
              </a:rPr>
              <a:t>数据封装</a:t>
            </a:r>
          </a:p>
        </p:txBody>
      </p:sp>
      <p:sp>
        <p:nvSpPr>
          <p:cNvPr id="4" name="TextBox 3"/>
          <p:cNvSpPr txBox="1"/>
          <p:nvPr/>
        </p:nvSpPr>
        <p:spPr>
          <a:xfrm>
            <a:off x="6156176" y="1239729"/>
            <a:ext cx="1728192" cy="461665"/>
          </a:xfrm>
          <a:prstGeom prst="rect">
            <a:avLst/>
          </a:prstGeom>
          <a:noFill/>
        </p:spPr>
        <p:txBody>
          <a:bodyPr wrap="square" rtlCol="0">
            <a:spAutoFit/>
          </a:bodyPr>
          <a:lstStyle/>
          <a:p>
            <a:r>
              <a:rPr lang="zh-CN" altLang="en-US" sz="2400" b="1" dirty="0">
                <a:latin typeface="宋体" pitchFamily="2" charset="-122"/>
                <a:ea typeface="宋体" pitchFamily="2" charset="-122"/>
              </a:rPr>
              <a:t>数据拆封</a:t>
            </a: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898881"/>
            <a:ext cx="1728192" cy="4493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箭头连接符 4"/>
          <p:cNvCxnSpPr/>
          <p:nvPr/>
        </p:nvCxnSpPr>
        <p:spPr>
          <a:xfrm>
            <a:off x="3779912" y="5733256"/>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779912" y="6021288"/>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标题 2">
            <a:extLst>
              <a:ext uri="{FF2B5EF4-FFF2-40B4-BE49-F238E27FC236}">
                <a16:creationId xmlns:a16="http://schemas.microsoft.com/office/drawing/2014/main" id="{F10A0183-3F54-4DBD-BE7B-003579BD583E}"/>
              </a:ext>
            </a:extLst>
          </p:cNvPr>
          <p:cNvSpPr>
            <a:spLocks noGrp="1"/>
          </p:cNvSpPr>
          <p:nvPr>
            <p:ph type="title"/>
          </p:nvPr>
        </p:nvSpPr>
        <p:spPr>
          <a:xfrm>
            <a:off x="5940152" y="23660"/>
            <a:ext cx="2948134" cy="954107"/>
          </a:xfrm>
        </p:spPr>
        <p:txBody>
          <a:bodyPr/>
          <a:lstStyle/>
          <a:p>
            <a:r>
              <a:rPr lang="zh-CN" altLang="en-US" dirty="0"/>
              <a:t>数据封装和拆封</a:t>
            </a:r>
          </a:p>
        </p:txBody>
      </p:sp>
    </p:spTree>
    <p:extLst>
      <p:ext uri="{BB962C8B-B14F-4D97-AF65-F5344CB8AC3E}">
        <p14:creationId xmlns:p14="http://schemas.microsoft.com/office/powerpoint/2010/main" val="17224987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4294967295"/>
          </p:nvPr>
        </p:nvSpPr>
        <p:spPr>
          <a:xfrm>
            <a:off x="323528" y="908720"/>
            <a:ext cx="8497887" cy="3529012"/>
          </a:xfrm>
        </p:spPr>
        <p:txBody>
          <a:bodyPr>
            <a:noAutofit/>
          </a:bodyPr>
          <a:lstStyle/>
          <a:p>
            <a:pPr>
              <a:buFont typeface="Wingdings" pitchFamily="2" charset="2"/>
              <a:buChar char="l"/>
            </a:pPr>
            <a:r>
              <a:rPr lang="en-US" altLang="zh-CN" sz="2400" b="1" dirty="0">
                <a:solidFill>
                  <a:srgbClr val="C00000"/>
                </a:solidFill>
                <a:ea typeface="宋体" pitchFamily="2" charset="-122"/>
                <a:cs typeface="Arial Unicode MS" pitchFamily="34" charset="-122"/>
              </a:rPr>
              <a:t>URL(Uniform Resource Locator)</a:t>
            </a:r>
            <a:r>
              <a:rPr lang="zh-CN" altLang="en-US" sz="2400" dirty="0">
                <a:ea typeface="宋体" pitchFamily="2" charset="-122"/>
                <a:cs typeface="Arial Unicode MS" pitchFamily="34" charset="-122"/>
              </a:rPr>
              <a:t>：统一资源定位符，它表示 </a:t>
            </a:r>
            <a:r>
              <a:rPr lang="en-US" altLang="zh-CN" sz="2400" dirty="0">
                <a:ea typeface="宋体" pitchFamily="2" charset="-122"/>
                <a:cs typeface="Arial Unicode MS" pitchFamily="34" charset="-122"/>
              </a:rPr>
              <a:t>Internet </a:t>
            </a:r>
            <a:r>
              <a:rPr lang="zh-CN" altLang="en-US" sz="2400" dirty="0">
                <a:ea typeface="宋体" pitchFamily="2" charset="-122"/>
                <a:cs typeface="Arial Unicode MS" pitchFamily="34" charset="-122"/>
              </a:rPr>
              <a:t>上某一</a:t>
            </a:r>
            <a:r>
              <a:rPr lang="zh-CN" altLang="en-US" sz="2400" b="1" dirty="0">
                <a:solidFill>
                  <a:srgbClr val="FF0000"/>
                </a:solidFill>
                <a:ea typeface="宋体" pitchFamily="2" charset="-122"/>
                <a:cs typeface="Arial Unicode MS" pitchFamily="34" charset="-122"/>
              </a:rPr>
              <a:t>资源</a:t>
            </a:r>
            <a:r>
              <a:rPr lang="zh-CN" altLang="en-US" sz="2400" dirty="0">
                <a:ea typeface="宋体" pitchFamily="2" charset="-122"/>
                <a:cs typeface="Arial Unicode MS" pitchFamily="34" charset="-122"/>
              </a:rPr>
              <a:t>的地址。通过 </a:t>
            </a:r>
            <a:r>
              <a:rPr lang="en-US" altLang="zh-CN" sz="2400" dirty="0">
                <a:ea typeface="宋体" pitchFamily="2" charset="-122"/>
                <a:cs typeface="Arial Unicode MS" pitchFamily="34" charset="-122"/>
              </a:rPr>
              <a:t>URL </a:t>
            </a:r>
            <a:r>
              <a:rPr lang="zh-CN" altLang="en-US" sz="2400" dirty="0">
                <a:ea typeface="宋体" pitchFamily="2" charset="-122"/>
                <a:cs typeface="Arial Unicode MS" pitchFamily="34" charset="-122"/>
              </a:rPr>
              <a:t>我们可以访问 </a:t>
            </a:r>
            <a:r>
              <a:rPr lang="en-US" altLang="zh-CN" sz="2400" dirty="0">
                <a:ea typeface="宋体" pitchFamily="2" charset="-122"/>
                <a:cs typeface="Arial Unicode MS" pitchFamily="34" charset="-122"/>
              </a:rPr>
              <a:t>Internet </a:t>
            </a:r>
            <a:r>
              <a:rPr lang="zh-CN" altLang="en-US" sz="2400" dirty="0">
                <a:ea typeface="宋体" pitchFamily="2" charset="-122"/>
                <a:cs typeface="Arial Unicode MS" pitchFamily="34" charset="-122"/>
              </a:rPr>
              <a:t>上的各种网络资源，比如最常见的 </a:t>
            </a:r>
            <a:r>
              <a:rPr lang="en-US" altLang="zh-CN" sz="2400" dirty="0">
                <a:ea typeface="宋体" pitchFamily="2" charset="-122"/>
                <a:cs typeface="Arial Unicode MS" pitchFamily="34" charset="-122"/>
              </a:rPr>
              <a:t>www</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ftp </a:t>
            </a:r>
            <a:r>
              <a:rPr lang="zh-CN" altLang="en-US" sz="2400" dirty="0">
                <a:ea typeface="宋体" pitchFamily="2" charset="-122"/>
                <a:cs typeface="Arial Unicode MS" pitchFamily="34" charset="-122"/>
              </a:rPr>
              <a:t>站点。浏览器通过解析给定的 </a:t>
            </a:r>
            <a:r>
              <a:rPr lang="en-US" altLang="zh-CN" sz="2400" dirty="0">
                <a:ea typeface="宋体" pitchFamily="2" charset="-122"/>
                <a:cs typeface="Arial Unicode MS" pitchFamily="34" charset="-122"/>
              </a:rPr>
              <a:t>URL </a:t>
            </a:r>
            <a:r>
              <a:rPr lang="zh-CN" altLang="en-US" sz="2400" dirty="0">
                <a:ea typeface="宋体" pitchFamily="2" charset="-122"/>
                <a:cs typeface="Arial Unicode MS" pitchFamily="34" charset="-122"/>
              </a:rPr>
              <a:t>可以在网络上查找相应的文件或其他资源。 </a:t>
            </a:r>
          </a:p>
          <a:p>
            <a:pPr>
              <a:spcBef>
                <a:spcPts val="2400"/>
              </a:spcBef>
              <a:buFont typeface="Wingdings" pitchFamily="2" charset="2"/>
              <a:buChar char="l"/>
            </a:pPr>
            <a:r>
              <a:rPr lang="zh-CN" altLang="en-US" sz="2400" dirty="0">
                <a:ea typeface="宋体" pitchFamily="2" charset="-122"/>
                <a:cs typeface="Arial Unicode MS" pitchFamily="34" charset="-122"/>
              </a:rPr>
              <a:t> </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的基本结构由</a:t>
            </a:r>
            <a:r>
              <a:rPr lang="en-US" altLang="zh-CN" sz="2400" dirty="0">
                <a:ea typeface="宋体" pitchFamily="2" charset="-122"/>
                <a:cs typeface="Arial Unicode MS" pitchFamily="34" charset="-122"/>
              </a:rPr>
              <a:t>5</a:t>
            </a:r>
            <a:r>
              <a:rPr lang="zh-CN" altLang="en-US" sz="2400" dirty="0">
                <a:ea typeface="宋体" pitchFamily="2" charset="-122"/>
                <a:cs typeface="Arial Unicode MS" pitchFamily="34" charset="-122"/>
              </a:rPr>
              <a:t>部分组成：</a:t>
            </a:r>
            <a:endParaRPr lang="en-US" altLang="zh-CN" sz="2400" dirty="0">
              <a:ea typeface="宋体" pitchFamily="2" charset="-122"/>
              <a:cs typeface="Arial Unicode MS" pitchFamily="34" charset="-122"/>
            </a:endParaRPr>
          </a:p>
          <a:p>
            <a:pPr lvl="1">
              <a:buFont typeface="Wingdings" pitchFamily="2" charset="2"/>
              <a:buChar char="Ø"/>
            </a:pPr>
            <a:r>
              <a:rPr lang="en-US" altLang="zh-CN" sz="2200" dirty="0">
                <a:ea typeface="宋体" pitchFamily="2" charset="-122"/>
                <a:cs typeface="Arial Unicode MS" pitchFamily="34" charset="-122"/>
              </a:rPr>
              <a:t>&lt;</a:t>
            </a:r>
            <a:r>
              <a:rPr lang="zh-CN" altLang="en-US" sz="2200" dirty="0">
                <a:ea typeface="宋体" pitchFamily="2" charset="-122"/>
                <a:cs typeface="Arial Unicode MS" pitchFamily="34" charset="-122"/>
              </a:rPr>
              <a:t>传输协议</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主机名</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端口号</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文件名</a:t>
            </a:r>
            <a:r>
              <a:rPr lang="en-US" altLang="zh-CN" sz="2200" dirty="0">
                <a:ea typeface="宋体" pitchFamily="2" charset="-122"/>
                <a:cs typeface="Arial Unicode MS" pitchFamily="34" charset="-122"/>
              </a:rPr>
              <a:t>&gt;</a:t>
            </a:r>
          </a:p>
          <a:p>
            <a:pPr lvl="1">
              <a:buFont typeface="Wingdings" pitchFamily="2" charset="2"/>
              <a:buChar char="Ø"/>
            </a:pPr>
            <a:r>
              <a:rPr lang="zh-CN" altLang="en-US" sz="2200" dirty="0">
                <a:ea typeface="宋体" pitchFamily="2" charset="-122"/>
                <a:cs typeface="Arial Unicode MS" pitchFamily="34" charset="-122"/>
              </a:rPr>
              <a:t>例如</a:t>
            </a:r>
            <a:r>
              <a:rPr lang="en-US" altLang="zh-CN" sz="2200" dirty="0">
                <a:ea typeface="宋体" pitchFamily="2" charset="-122"/>
                <a:cs typeface="Arial Unicode MS" pitchFamily="34" charset="-122"/>
              </a:rPr>
              <a:t>: </a:t>
            </a:r>
            <a:r>
              <a:rPr lang="en-US" altLang="zh-CN" sz="2200" dirty="0">
                <a:ea typeface="宋体" pitchFamily="2" charset="-122"/>
                <a:cs typeface="Arial Unicode MS" pitchFamily="34" charset="-122"/>
                <a:hlinkClick r:id="rId3"/>
              </a:rPr>
              <a:t>http://192.168.1.100</a:t>
            </a:r>
            <a:r>
              <a:rPr lang="en-US" altLang="zh-CN" sz="2200" dirty="0">
                <a:ea typeface="宋体" pitchFamily="2" charset="-122"/>
                <a:cs typeface="Arial Unicode MS" pitchFamily="34" charset="-122"/>
              </a:rPr>
              <a:t>:8080/helloworld/index.jsp</a:t>
            </a:r>
          </a:p>
        </p:txBody>
      </p:sp>
    </p:spTree>
    <p:extLst>
      <p:ext uri="{BB962C8B-B14F-4D97-AF65-F5344CB8AC3E}">
        <p14:creationId xmlns:p14="http://schemas.microsoft.com/office/powerpoint/2010/main" val="42585529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4294967295"/>
          </p:nvPr>
        </p:nvSpPr>
        <p:spPr>
          <a:xfrm>
            <a:off x="250130" y="836712"/>
            <a:ext cx="8642350" cy="3744912"/>
          </a:xfrm>
        </p:spPr>
        <p:txBody>
          <a:bodyPr>
            <a:noAutofit/>
          </a:bodyPr>
          <a:lstStyle/>
          <a:p>
            <a:pPr>
              <a:buClr>
                <a:srgbClr val="C00000"/>
              </a:buClr>
              <a:buFont typeface="Wingdings" pitchFamily="2" charset="2"/>
              <a:buChar char="l"/>
            </a:pPr>
            <a:r>
              <a:rPr lang="zh-CN" altLang="en-US" sz="2400" dirty="0">
                <a:ea typeface="宋体" pitchFamily="2" charset="-122"/>
                <a:cs typeface="Arial Unicode MS" pitchFamily="34" charset="-122"/>
              </a:rPr>
              <a:t>为了表示</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a:t>
            </a:r>
            <a:r>
              <a:rPr lang="en-US" altLang="zh-CN" sz="2400" dirty="0">
                <a:ea typeface="宋体" pitchFamily="2" charset="-122"/>
                <a:cs typeface="Arial Unicode MS" pitchFamily="34" charset="-122"/>
              </a:rPr>
              <a:t>java.net </a:t>
            </a:r>
            <a:r>
              <a:rPr lang="zh-CN" altLang="en-US" sz="2400" dirty="0">
                <a:ea typeface="宋体" pitchFamily="2" charset="-122"/>
                <a:cs typeface="Arial Unicode MS" pitchFamily="34" charset="-122"/>
              </a:rPr>
              <a:t>中实现了类 </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。我们可以通过下面的构造器来初始化一个 </a:t>
            </a:r>
            <a:r>
              <a:rPr lang="en-US" altLang="zh-CN" sz="2400" dirty="0">
                <a:ea typeface="宋体" pitchFamily="2" charset="-122"/>
                <a:cs typeface="Arial Unicode MS" pitchFamily="34" charset="-122"/>
              </a:rPr>
              <a:t>URL </a:t>
            </a:r>
            <a:r>
              <a:rPr lang="zh-CN" altLang="en-US" sz="2400" dirty="0">
                <a:ea typeface="宋体" pitchFamily="2" charset="-122"/>
                <a:cs typeface="Arial Unicode MS" pitchFamily="34" charset="-122"/>
              </a:rPr>
              <a:t>对象：</a:t>
            </a:r>
          </a:p>
          <a:p>
            <a:pPr lvl="1">
              <a:buFont typeface="Wingdings" pitchFamily="2" charset="2"/>
              <a:buChar char="Ø"/>
            </a:pPr>
            <a:r>
              <a:rPr lang="en-US" altLang="zh-CN" b="1" dirty="0">
                <a:solidFill>
                  <a:srgbClr val="FF0000"/>
                </a:solidFill>
                <a:ea typeface="宋体" pitchFamily="2" charset="-122"/>
                <a:cs typeface="Arial Unicode MS" pitchFamily="34" charset="-122"/>
              </a:rPr>
              <a:t>public URL (String spec)</a:t>
            </a:r>
            <a:r>
              <a:rPr lang="zh-CN" altLang="en-US" dirty="0">
                <a:ea typeface="宋体" pitchFamily="2" charset="-122"/>
                <a:cs typeface="Arial Unicode MS" pitchFamily="34" charset="-122"/>
              </a:rPr>
              <a:t>：通过一个表示</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地址的字符串可以构造一个</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对象。例如：</a:t>
            </a:r>
            <a:r>
              <a:rPr lang="en-US" altLang="zh-CN" b="1" dirty="0">
                <a:solidFill>
                  <a:srgbClr val="0000FF"/>
                </a:solidFill>
                <a:ea typeface="宋体" pitchFamily="2" charset="-122"/>
                <a:cs typeface="Arial Unicode MS" pitchFamily="34" charset="-122"/>
              </a:rPr>
              <a:t>URL </a:t>
            </a:r>
            <a:r>
              <a:rPr lang="en-US" altLang="zh-CN" b="1" dirty="0" err="1">
                <a:solidFill>
                  <a:srgbClr val="0000FF"/>
                </a:solidFill>
                <a:ea typeface="宋体" pitchFamily="2" charset="-122"/>
                <a:cs typeface="Arial Unicode MS" pitchFamily="34" charset="-122"/>
              </a:rPr>
              <a:t>url</a:t>
            </a:r>
            <a:r>
              <a:rPr lang="en-US" altLang="zh-CN" b="1" dirty="0">
                <a:solidFill>
                  <a:srgbClr val="0000FF"/>
                </a:solidFill>
                <a:ea typeface="宋体" pitchFamily="2" charset="-122"/>
                <a:cs typeface="Arial Unicode MS" pitchFamily="34" charset="-122"/>
              </a:rPr>
              <a:t> = new URL ("http://www. atwyl.com/"); </a:t>
            </a:r>
          </a:p>
          <a:p>
            <a:pPr lvl="1">
              <a:buFont typeface="Wingdings" pitchFamily="2" charset="2"/>
              <a:buChar char="Ø"/>
            </a:pPr>
            <a:r>
              <a:rPr lang="en-US" altLang="zh-CN" b="1" dirty="0">
                <a:solidFill>
                  <a:srgbClr val="FF0000"/>
                </a:solidFill>
                <a:ea typeface="宋体" pitchFamily="2" charset="-122"/>
                <a:cs typeface="Arial Unicode MS" pitchFamily="34" charset="-122"/>
              </a:rPr>
              <a:t>public URL(URL context, String spec)</a:t>
            </a:r>
            <a:r>
              <a:rPr lang="zh-CN" altLang="en-US" dirty="0">
                <a:ea typeface="宋体" pitchFamily="2" charset="-122"/>
                <a:cs typeface="Arial Unicode MS" pitchFamily="34" charset="-122"/>
              </a:rPr>
              <a:t>：通过基 </a:t>
            </a:r>
            <a:r>
              <a:rPr lang="en-US" altLang="zh-CN" dirty="0">
                <a:ea typeface="宋体" pitchFamily="2" charset="-122"/>
                <a:cs typeface="Arial Unicode MS" pitchFamily="34" charset="-122"/>
              </a:rPr>
              <a:t>URL </a:t>
            </a:r>
            <a:r>
              <a:rPr lang="zh-CN" altLang="en-US" dirty="0">
                <a:ea typeface="宋体" pitchFamily="2" charset="-122"/>
                <a:cs typeface="Arial Unicode MS" pitchFamily="34" charset="-122"/>
              </a:rPr>
              <a:t>和相对 </a:t>
            </a:r>
            <a:r>
              <a:rPr lang="en-US" altLang="zh-CN" dirty="0">
                <a:ea typeface="宋体" pitchFamily="2" charset="-122"/>
                <a:cs typeface="Arial Unicode MS" pitchFamily="34" charset="-122"/>
              </a:rPr>
              <a:t>URL </a:t>
            </a:r>
            <a:r>
              <a:rPr lang="zh-CN" altLang="en-US" dirty="0">
                <a:ea typeface="宋体" pitchFamily="2" charset="-122"/>
                <a:cs typeface="Arial Unicode MS" pitchFamily="34" charset="-122"/>
              </a:rPr>
              <a:t>构造一个 </a:t>
            </a:r>
            <a:r>
              <a:rPr lang="en-US" altLang="zh-CN" dirty="0">
                <a:ea typeface="宋体" pitchFamily="2" charset="-122"/>
                <a:cs typeface="Arial Unicode MS" pitchFamily="34" charset="-122"/>
              </a:rPr>
              <a:t>URL </a:t>
            </a:r>
            <a:r>
              <a:rPr lang="zh-CN" altLang="en-US" dirty="0">
                <a:ea typeface="宋体" pitchFamily="2" charset="-122"/>
                <a:cs typeface="Arial Unicode MS" pitchFamily="34" charset="-122"/>
              </a:rPr>
              <a:t>对象。例如：</a:t>
            </a:r>
            <a:r>
              <a:rPr lang="en-US" altLang="zh-CN" b="1" dirty="0">
                <a:solidFill>
                  <a:srgbClr val="0000FF"/>
                </a:solidFill>
                <a:ea typeface="宋体" pitchFamily="2" charset="-122"/>
                <a:cs typeface="Arial Unicode MS" pitchFamily="34" charset="-122"/>
              </a:rPr>
              <a:t>URL </a:t>
            </a:r>
            <a:r>
              <a:rPr lang="en-US" altLang="zh-CN" b="1" dirty="0" err="1">
                <a:solidFill>
                  <a:srgbClr val="0000FF"/>
                </a:solidFill>
                <a:ea typeface="宋体" pitchFamily="2" charset="-122"/>
                <a:cs typeface="Arial Unicode MS" pitchFamily="34" charset="-122"/>
              </a:rPr>
              <a:t>downloadUrl</a:t>
            </a:r>
            <a:r>
              <a:rPr lang="en-US" altLang="zh-CN" b="1" dirty="0">
                <a:solidFill>
                  <a:srgbClr val="0000FF"/>
                </a:solidFill>
                <a:ea typeface="宋体" pitchFamily="2" charset="-122"/>
                <a:cs typeface="Arial Unicode MS" pitchFamily="34" charset="-122"/>
              </a:rPr>
              <a:t> = new URL(</a:t>
            </a:r>
            <a:r>
              <a:rPr lang="en-US" altLang="zh-CN" b="1" dirty="0" err="1">
                <a:solidFill>
                  <a:srgbClr val="0000FF"/>
                </a:solidFill>
                <a:ea typeface="宋体" pitchFamily="2" charset="-122"/>
                <a:cs typeface="Arial Unicode MS" pitchFamily="34" charset="-122"/>
              </a:rPr>
              <a:t>url</a:t>
            </a:r>
            <a:r>
              <a:rPr lang="en-US" altLang="zh-CN" b="1" dirty="0">
                <a:solidFill>
                  <a:srgbClr val="0000FF"/>
                </a:solidFill>
                <a:ea typeface="宋体" pitchFamily="2" charset="-122"/>
                <a:cs typeface="Arial Unicode MS" pitchFamily="34" charset="-122"/>
              </a:rPr>
              <a:t>, “download.html")</a:t>
            </a:r>
          </a:p>
          <a:p>
            <a:pPr lvl="1">
              <a:buFont typeface="Wingdings" pitchFamily="2" charset="2"/>
              <a:buChar char="Ø"/>
            </a:pPr>
            <a:r>
              <a:rPr lang="en-US" altLang="zh-CN" dirty="0">
                <a:ea typeface="宋体" pitchFamily="2" charset="-122"/>
                <a:cs typeface="Arial Unicode MS" pitchFamily="34" charset="-122"/>
              </a:rPr>
              <a:t>public URL(String protocol, String host, String file); </a:t>
            </a:r>
            <a:r>
              <a:rPr lang="zh-CN" altLang="en-US" dirty="0">
                <a:ea typeface="宋体" pitchFamily="2" charset="-122"/>
                <a:cs typeface="Arial Unicode MS" pitchFamily="34" charset="-122"/>
              </a:rPr>
              <a:t>例如：</a:t>
            </a:r>
            <a:r>
              <a:rPr lang="en-US" altLang="zh-CN" b="1" dirty="0">
                <a:solidFill>
                  <a:srgbClr val="0000FF"/>
                </a:solidFill>
                <a:ea typeface="宋体" pitchFamily="2" charset="-122"/>
                <a:cs typeface="Arial Unicode MS" pitchFamily="34" charset="-122"/>
              </a:rPr>
              <a:t>new URL("http", "www. atwyl.com ", “download. html");</a:t>
            </a:r>
          </a:p>
          <a:p>
            <a:pPr lvl="1">
              <a:buFont typeface="Wingdings" pitchFamily="2" charset="2"/>
              <a:buChar char="Ø"/>
            </a:pPr>
            <a:r>
              <a:rPr lang="en-US" altLang="zh-CN" dirty="0">
                <a:ea typeface="宋体" pitchFamily="2" charset="-122"/>
                <a:cs typeface="Arial Unicode MS" pitchFamily="34" charset="-122"/>
              </a:rPr>
              <a:t>public URL(String protocol, String host, </a:t>
            </a:r>
            <a:r>
              <a:rPr lang="en-US" altLang="zh-CN" dirty="0" err="1">
                <a:ea typeface="宋体" pitchFamily="2" charset="-122"/>
                <a:cs typeface="Arial Unicode MS" pitchFamily="34" charset="-122"/>
              </a:rPr>
              <a:t>int</a:t>
            </a:r>
            <a:r>
              <a:rPr lang="en-US" altLang="zh-CN" dirty="0">
                <a:ea typeface="宋体" pitchFamily="2" charset="-122"/>
                <a:cs typeface="Arial Unicode MS" pitchFamily="34" charset="-122"/>
              </a:rPr>
              <a:t> port, String file); </a:t>
            </a:r>
            <a:r>
              <a:rPr lang="zh-CN" altLang="en-US" dirty="0">
                <a:ea typeface="宋体" pitchFamily="2" charset="-122"/>
                <a:cs typeface="Arial Unicode MS" pitchFamily="34" charset="-122"/>
              </a:rPr>
              <a:t>例如</a:t>
            </a:r>
            <a:r>
              <a:rPr lang="en-US" altLang="zh-CN" dirty="0">
                <a:ea typeface="宋体" pitchFamily="2" charset="-122"/>
                <a:cs typeface="Arial Unicode MS" pitchFamily="34" charset="-122"/>
              </a:rPr>
              <a:t>: </a:t>
            </a:r>
            <a:r>
              <a:rPr lang="en-US" altLang="zh-CN" b="1" dirty="0">
                <a:solidFill>
                  <a:srgbClr val="0000FF"/>
                </a:solidFill>
                <a:ea typeface="宋体" pitchFamily="2" charset="-122"/>
                <a:cs typeface="Arial Unicode MS" pitchFamily="34" charset="-122"/>
              </a:rPr>
              <a:t>URL gamelan = new URL("http", "www. atwyl.com ", 80, “download.html");</a:t>
            </a:r>
          </a:p>
        </p:txBody>
      </p:sp>
    </p:spTree>
    <p:extLst>
      <p:ext uri="{BB962C8B-B14F-4D97-AF65-F5344CB8AC3E}">
        <p14:creationId xmlns:p14="http://schemas.microsoft.com/office/powerpoint/2010/main" val="8418200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4294967295"/>
          </p:nvPr>
        </p:nvSpPr>
        <p:spPr>
          <a:xfrm>
            <a:off x="250130" y="764704"/>
            <a:ext cx="8642350" cy="4968875"/>
          </a:xfrm>
        </p:spPr>
        <p:txBody>
          <a:bodyPr>
            <a:normAutofit lnSpcReduction="10000"/>
          </a:bodyPr>
          <a:lstStyle/>
          <a:p>
            <a:pPr>
              <a:lnSpc>
                <a:spcPct val="120000"/>
              </a:lnSpc>
              <a:buClr>
                <a:srgbClr val="C00000"/>
              </a:buClr>
              <a:buFont typeface="Wingdings" pitchFamily="2" charset="2"/>
              <a:buChar char="l"/>
            </a:pPr>
            <a:r>
              <a:rPr lang="zh-CN" altLang="en-US" sz="2600" dirty="0">
                <a:ea typeface="宋体" pitchFamily="2" charset="-122"/>
                <a:cs typeface="Arial Unicode MS" pitchFamily="34" charset="-122"/>
              </a:rPr>
              <a:t>类</a:t>
            </a:r>
            <a:r>
              <a:rPr lang="en-US" altLang="zh-CN" sz="2600" dirty="0">
                <a:ea typeface="宋体" pitchFamily="2" charset="-122"/>
                <a:cs typeface="Arial Unicode MS" pitchFamily="34" charset="-122"/>
              </a:rPr>
              <a:t>URL</a:t>
            </a:r>
            <a:r>
              <a:rPr lang="zh-CN" altLang="en-US" sz="2600" dirty="0">
                <a:ea typeface="宋体" pitchFamily="2" charset="-122"/>
                <a:cs typeface="Arial Unicode MS" pitchFamily="34" charset="-122"/>
              </a:rPr>
              <a:t>的构造方法都声明抛出非运行时异常，必须要对这一异常进行处理，通常是用 </a:t>
            </a:r>
            <a:r>
              <a:rPr lang="en-US" altLang="zh-CN" sz="2600" dirty="0">
                <a:ea typeface="宋体" pitchFamily="2" charset="-122"/>
                <a:cs typeface="Arial Unicode MS" pitchFamily="34" charset="-122"/>
              </a:rPr>
              <a:t>try-catch </a:t>
            </a:r>
            <a:r>
              <a:rPr lang="zh-CN" altLang="en-US" sz="2600" dirty="0">
                <a:ea typeface="宋体" pitchFamily="2" charset="-122"/>
                <a:cs typeface="Arial Unicode MS" pitchFamily="34" charset="-122"/>
              </a:rPr>
              <a:t>语句进行捕获。</a:t>
            </a:r>
          </a:p>
          <a:p>
            <a:pPr>
              <a:lnSpc>
                <a:spcPct val="130000"/>
              </a:lnSpc>
              <a:buClr>
                <a:srgbClr val="C00000"/>
              </a:buClr>
              <a:buFont typeface="Wingdings" pitchFamily="2" charset="2"/>
              <a:buChar char="l"/>
            </a:pPr>
            <a:r>
              <a:rPr lang="zh-CN" altLang="en-US" sz="2600" dirty="0">
                <a:ea typeface="宋体" pitchFamily="2" charset="-122"/>
              </a:rPr>
              <a:t>一个</a:t>
            </a:r>
            <a:r>
              <a:rPr lang="en-US" altLang="zh-CN" sz="2600" dirty="0">
                <a:ea typeface="宋体" pitchFamily="2" charset="-122"/>
              </a:rPr>
              <a:t>URL</a:t>
            </a:r>
            <a:r>
              <a:rPr lang="zh-CN" altLang="en-US" sz="2600" dirty="0">
                <a:ea typeface="宋体" pitchFamily="2" charset="-122"/>
              </a:rPr>
              <a:t>对象生成后，其属性是不能被改变的，但可以通过它给定的方法来获取这些属性：</a:t>
            </a:r>
          </a:p>
          <a:p>
            <a:pPr lvl="1">
              <a:lnSpc>
                <a:spcPct val="120000"/>
              </a:lnSpc>
              <a:buClr>
                <a:srgbClr val="C00000"/>
              </a:buClr>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getProtocol</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的协议名</a:t>
            </a:r>
          </a:p>
          <a:p>
            <a:pPr lvl="1">
              <a:lnSpc>
                <a:spcPct val="120000"/>
              </a:lnSpc>
              <a:buClr>
                <a:srgbClr val="C00000"/>
              </a:buClr>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getHost</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的主机名</a:t>
            </a:r>
          </a:p>
          <a:p>
            <a:pPr lvl="1">
              <a:lnSpc>
                <a:spcPct val="120000"/>
              </a:lnSpc>
              <a:buClr>
                <a:srgbClr val="C00000"/>
              </a:buClr>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getPort</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的端口号</a:t>
            </a:r>
          </a:p>
          <a:p>
            <a:pPr lvl="1">
              <a:lnSpc>
                <a:spcPct val="120000"/>
              </a:lnSpc>
              <a:buClr>
                <a:srgbClr val="C00000"/>
              </a:buClr>
              <a:buFont typeface="Wingdings" pitchFamily="2" charset="2"/>
              <a:buChar char="Ø"/>
            </a:pPr>
            <a:r>
              <a:rPr lang="en-US" altLang="zh-CN" dirty="0">
                <a:solidFill>
                  <a:srgbClr val="0000FF"/>
                </a:solidFill>
                <a:ea typeface="宋体" pitchFamily="2" charset="-122"/>
                <a:cs typeface="Arial Unicode MS" pitchFamily="34" charset="-122"/>
              </a:rPr>
              <a:t>public String </a:t>
            </a:r>
            <a:r>
              <a:rPr lang="en-US" altLang="zh-CN" dirty="0" err="1">
                <a:solidFill>
                  <a:srgbClr val="0000FF"/>
                </a:solidFill>
                <a:ea typeface="宋体" pitchFamily="2" charset="-122"/>
                <a:cs typeface="Arial Unicode MS" pitchFamily="34" charset="-122"/>
              </a:rPr>
              <a:t>getPath</a:t>
            </a:r>
            <a:r>
              <a:rPr lang="en-US" altLang="zh-CN" dirty="0">
                <a:solidFill>
                  <a:srgbClr val="0000FF"/>
                </a:solidFill>
                <a:ea typeface="宋体" pitchFamily="2" charset="-122"/>
                <a:cs typeface="Arial Unicode MS" pitchFamily="34" charset="-122"/>
              </a:rPr>
              <a:t>(  )           </a:t>
            </a:r>
            <a:r>
              <a:rPr lang="zh-CN" altLang="en-US" dirty="0">
                <a:solidFill>
                  <a:srgbClr val="0000FF"/>
                </a:solidFill>
                <a:ea typeface="宋体" pitchFamily="2" charset="-122"/>
                <a:cs typeface="Arial Unicode MS" pitchFamily="34" charset="-122"/>
              </a:rPr>
              <a:t>获取该</a:t>
            </a:r>
            <a:r>
              <a:rPr lang="en-US" altLang="zh-CN" dirty="0">
                <a:solidFill>
                  <a:srgbClr val="0000FF"/>
                </a:solidFill>
                <a:ea typeface="宋体" pitchFamily="2" charset="-122"/>
                <a:cs typeface="Arial Unicode MS" pitchFamily="34" charset="-122"/>
              </a:rPr>
              <a:t>URL</a:t>
            </a:r>
            <a:r>
              <a:rPr lang="zh-CN" altLang="en-US" dirty="0">
                <a:solidFill>
                  <a:srgbClr val="0000FF"/>
                </a:solidFill>
                <a:ea typeface="宋体" pitchFamily="2" charset="-122"/>
                <a:cs typeface="Arial Unicode MS" pitchFamily="34" charset="-122"/>
              </a:rPr>
              <a:t>的文件路径</a:t>
            </a:r>
          </a:p>
          <a:p>
            <a:pPr lvl="1">
              <a:lnSpc>
                <a:spcPct val="120000"/>
              </a:lnSpc>
              <a:buClr>
                <a:srgbClr val="C00000"/>
              </a:buClr>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getFile</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的文件名</a:t>
            </a:r>
          </a:p>
          <a:p>
            <a:pPr lvl="1">
              <a:lnSpc>
                <a:spcPct val="120000"/>
              </a:lnSpc>
              <a:buClr>
                <a:srgbClr val="C00000"/>
              </a:buClr>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getRef</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在文件中的相对位置</a:t>
            </a:r>
          </a:p>
          <a:p>
            <a:pPr lvl="1">
              <a:lnSpc>
                <a:spcPct val="120000"/>
              </a:lnSpc>
              <a:buClr>
                <a:srgbClr val="C00000"/>
              </a:buClr>
              <a:buFont typeface="Wingdings" pitchFamily="2" charset="2"/>
              <a:buChar char="Ø"/>
            </a:pPr>
            <a:r>
              <a:rPr lang="en-US" altLang="zh-CN" dirty="0">
                <a:solidFill>
                  <a:srgbClr val="0000FF"/>
                </a:solidFill>
                <a:ea typeface="宋体" pitchFamily="2" charset="-122"/>
                <a:cs typeface="Arial Unicode MS" pitchFamily="34" charset="-122"/>
              </a:rPr>
              <a:t>public String </a:t>
            </a:r>
            <a:r>
              <a:rPr lang="en-US" altLang="zh-CN" dirty="0" err="1">
                <a:solidFill>
                  <a:srgbClr val="0000FF"/>
                </a:solidFill>
                <a:ea typeface="宋体" pitchFamily="2" charset="-122"/>
                <a:cs typeface="Arial Unicode MS" pitchFamily="34" charset="-122"/>
              </a:rPr>
              <a:t>getQuery</a:t>
            </a:r>
            <a:r>
              <a:rPr lang="en-US" altLang="zh-CN" dirty="0">
                <a:solidFill>
                  <a:srgbClr val="0000FF"/>
                </a:solidFill>
                <a:ea typeface="宋体" pitchFamily="2" charset="-122"/>
                <a:cs typeface="Arial Unicode MS" pitchFamily="34" charset="-122"/>
              </a:rPr>
              <a:t>(   )        </a:t>
            </a:r>
            <a:r>
              <a:rPr lang="zh-CN" altLang="en-US" dirty="0">
                <a:solidFill>
                  <a:srgbClr val="0000FF"/>
                </a:solidFill>
                <a:ea typeface="宋体" pitchFamily="2" charset="-122"/>
                <a:cs typeface="Arial Unicode MS" pitchFamily="34" charset="-122"/>
              </a:rPr>
              <a:t>获取该</a:t>
            </a:r>
            <a:r>
              <a:rPr lang="en-US" altLang="zh-CN" dirty="0">
                <a:solidFill>
                  <a:srgbClr val="0000FF"/>
                </a:solidFill>
                <a:ea typeface="宋体" pitchFamily="2" charset="-122"/>
                <a:cs typeface="Arial Unicode MS" pitchFamily="34" charset="-122"/>
              </a:rPr>
              <a:t>URL</a:t>
            </a:r>
            <a:r>
              <a:rPr lang="zh-CN" altLang="en-US" dirty="0">
                <a:solidFill>
                  <a:srgbClr val="0000FF"/>
                </a:solidFill>
                <a:ea typeface="宋体" pitchFamily="2" charset="-122"/>
                <a:cs typeface="Arial Unicode MS" pitchFamily="34" charset="-122"/>
              </a:rPr>
              <a:t>的查询名</a:t>
            </a:r>
          </a:p>
        </p:txBody>
      </p:sp>
    </p:spTree>
    <p:extLst>
      <p:ext uri="{BB962C8B-B14F-4D97-AF65-F5344CB8AC3E}">
        <p14:creationId xmlns:p14="http://schemas.microsoft.com/office/powerpoint/2010/main" val="777229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4" name="TextBox 4"/>
          <p:cNvSpPr txBox="1">
            <a:spLocks noChangeArrowheads="1"/>
          </p:cNvSpPr>
          <p:nvPr/>
        </p:nvSpPr>
        <p:spPr bwMode="auto">
          <a:xfrm>
            <a:off x="179388" y="764704"/>
            <a:ext cx="8785225"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t>public static void main(String[] </a:t>
            </a:r>
            <a:r>
              <a:rPr lang="en-US" altLang="zh-CN" sz="1600" b="1" dirty="0" err="1"/>
              <a:t>args</a:t>
            </a:r>
            <a:r>
              <a:rPr lang="en-US" altLang="zh-CN" sz="1600" b="1" dirty="0"/>
              <a:t>) {</a:t>
            </a:r>
          </a:p>
          <a:p>
            <a:pPr lvl="1" eaLnBrk="1" hangingPunct="1"/>
            <a:r>
              <a:rPr lang="en-US" altLang="zh-CN" sz="1600" dirty="0"/>
              <a:t>String </a:t>
            </a:r>
            <a:r>
              <a:rPr lang="en-US" altLang="zh-CN" sz="1600" dirty="0" err="1"/>
              <a:t>urlAddress</a:t>
            </a:r>
            <a:r>
              <a:rPr lang="en-US" altLang="zh-CN" sz="1600" dirty="0"/>
              <a:t> = "https://www.baidu.com/img/baidu_jgylogo3.gif?name=zhangsan&amp;id=154";</a:t>
            </a:r>
          </a:p>
          <a:p>
            <a:pPr lvl="1" eaLnBrk="1" hangingPunct="1"/>
            <a:r>
              <a:rPr lang="en-US" altLang="zh-CN" sz="1600" dirty="0"/>
              <a:t>URL </a:t>
            </a:r>
            <a:r>
              <a:rPr lang="en-US" altLang="zh-CN" sz="1600" dirty="0" err="1"/>
              <a:t>url</a:t>
            </a:r>
            <a:r>
              <a:rPr lang="en-US" altLang="zh-CN" sz="1600" dirty="0"/>
              <a:t> = </a:t>
            </a:r>
            <a:r>
              <a:rPr lang="en-US" altLang="zh-CN" sz="1600" b="1" dirty="0"/>
              <a:t>null;</a:t>
            </a:r>
          </a:p>
          <a:p>
            <a:pPr lvl="1" eaLnBrk="1" hangingPunct="1"/>
            <a:r>
              <a:rPr lang="en-US" altLang="zh-CN" sz="1600" b="1" dirty="0"/>
              <a:t>try {</a:t>
            </a:r>
          </a:p>
          <a:p>
            <a:pPr lvl="2" eaLnBrk="1" hangingPunct="1"/>
            <a:r>
              <a:rPr lang="en-US" altLang="zh-CN" sz="1600" dirty="0" err="1"/>
              <a:t>url</a:t>
            </a:r>
            <a:r>
              <a:rPr lang="en-US" altLang="zh-CN" sz="1600" dirty="0"/>
              <a:t> = </a:t>
            </a:r>
            <a:r>
              <a:rPr lang="en-US" altLang="zh-CN" sz="1600" b="1" dirty="0"/>
              <a:t>new URL(</a:t>
            </a:r>
            <a:r>
              <a:rPr lang="en-US" altLang="zh-CN" sz="1600" b="1" dirty="0" err="1"/>
              <a:t>urlAddress</a:t>
            </a:r>
            <a:r>
              <a:rPr lang="en-US" altLang="zh-CN" sz="1600" b="1" dirty="0"/>
              <a:t>);</a:t>
            </a:r>
          </a:p>
          <a:p>
            <a:pPr lvl="2" eaLnBrk="1" hangingPunct="1"/>
            <a:r>
              <a:rPr lang="en-US" altLang="zh-CN" sz="1600" dirty="0"/>
              <a:t>// </a:t>
            </a:r>
            <a:r>
              <a:rPr lang="zh-CN" altLang="en-US" sz="1600" dirty="0"/>
              <a:t>协议名</a:t>
            </a:r>
          </a:p>
          <a:p>
            <a:pPr lvl="2" eaLnBrk="1" hangingPunct="1"/>
            <a:r>
              <a:rPr lang="en-US" altLang="zh-CN" sz="1600" dirty="0" err="1"/>
              <a:t>System.</a:t>
            </a:r>
            <a:r>
              <a:rPr lang="en-US" altLang="zh-CN" sz="1600" b="1" i="1" dirty="0" err="1"/>
              <a:t>out.println</a:t>
            </a:r>
            <a:r>
              <a:rPr lang="en-US" altLang="zh-CN" sz="1600" b="1" i="1" dirty="0"/>
              <a:t>("</a:t>
            </a:r>
            <a:r>
              <a:rPr lang="zh-CN" altLang="en-US" sz="1600" b="1" i="1" dirty="0"/>
              <a:t>协议名</a:t>
            </a:r>
            <a:r>
              <a:rPr lang="en-US" altLang="zh-CN" sz="1600" b="1" i="1" dirty="0"/>
              <a:t>:"+</a:t>
            </a:r>
            <a:r>
              <a:rPr lang="en-US" altLang="zh-CN" sz="1600" b="1" i="1" dirty="0" err="1"/>
              <a:t>url.getProtocol</a:t>
            </a:r>
            <a:r>
              <a:rPr lang="en-US" altLang="zh-CN" sz="1600" b="1" i="1" dirty="0"/>
              <a:t>());</a:t>
            </a:r>
          </a:p>
          <a:p>
            <a:pPr lvl="2" eaLnBrk="1" hangingPunct="1"/>
            <a:r>
              <a:rPr lang="en-US" altLang="zh-CN" sz="1600" dirty="0"/>
              <a:t>// </a:t>
            </a:r>
            <a:r>
              <a:rPr lang="zh-CN" altLang="en-US" sz="1600" dirty="0"/>
              <a:t>主机号</a:t>
            </a:r>
          </a:p>
          <a:p>
            <a:pPr lvl="2" eaLnBrk="1" hangingPunct="1"/>
            <a:r>
              <a:rPr lang="en-US" altLang="zh-CN" sz="1600" dirty="0" err="1"/>
              <a:t>System.</a:t>
            </a:r>
            <a:r>
              <a:rPr lang="en-US" altLang="zh-CN" sz="1600" b="1" i="1" dirty="0" err="1"/>
              <a:t>out.println</a:t>
            </a:r>
            <a:r>
              <a:rPr lang="en-US" altLang="zh-CN" sz="1600" b="1" i="1" dirty="0"/>
              <a:t>("</a:t>
            </a:r>
            <a:r>
              <a:rPr lang="zh-CN" altLang="en-US" sz="1600" b="1" i="1" dirty="0"/>
              <a:t>主机号</a:t>
            </a:r>
            <a:r>
              <a:rPr lang="en-US" altLang="zh-CN" sz="1600" b="1" i="1" dirty="0"/>
              <a:t>:"+</a:t>
            </a:r>
            <a:r>
              <a:rPr lang="en-US" altLang="zh-CN" sz="1600" b="1" i="1" dirty="0" err="1"/>
              <a:t>url.getHost</a:t>
            </a:r>
            <a:r>
              <a:rPr lang="en-US" altLang="zh-CN" sz="1600" b="1" i="1" dirty="0"/>
              <a:t>());</a:t>
            </a:r>
          </a:p>
          <a:p>
            <a:pPr lvl="2" eaLnBrk="1" hangingPunct="1"/>
            <a:r>
              <a:rPr lang="en-US" altLang="zh-CN" sz="1600" dirty="0"/>
              <a:t>// </a:t>
            </a:r>
            <a:r>
              <a:rPr lang="zh-CN" altLang="en-US" sz="1600" dirty="0"/>
              <a:t>端口号</a:t>
            </a:r>
          </a:p>
          <a:p>
            <a:pPr lvl="2" eaLnBrk="1" hangingPunct="1"/>
            <a:r>
              <a:rPr lang="en-US" altLang="zh-CN" sz="1600" dirty="0" err="1"/>
              <a:t>System.</a:t>
            </a:r>
            <a:r>
              <a:rPr lang="en-US" altLang="zh-CN" sz="1600" b="1" i="1" dirty="0" err="1"/>
              <a:t>out.println</a:t>
            </a:r>
            <a:r>
              <a:rPr lang="en-US" altLang="zh-CN" sz="1600" b="1" i="1" dirty="0"/>
              <a:t>("</a:t>
            </a:r>
            <a:r>
              <a:rPr lang="zh-CN" altLang="en-US" sz="1600" b="1" i="1" dirty="0"/>
              <a:t>端口号</a:t>
            </a:r>
            <a:r>
              <a:rPr lang="en-US" altLang="zh-CN" sz="1600" b="1" i="1" dirty="0"/>
              <a:t>:"+</a:t>
            </a:r>
            <a:r>
              <a:rPr lang="en-US" altLang="zh-CN" sz="1600" b="1" i="1" dirty="0" err="1"/>
              <a:t>url.getPort</a:t>
            </a:r>
            <a:r>
              <a:rPr lang="en-US" altLang="zh-CN" sz="1600" b="1" i="1" dirty="0"/>
              <a:t>());</a:t>
            </a:r>
          </a:p>
          <a:p>
            <a:pPr lvl="2" eaLnBrk="1" hangingPunct="1"/>
            <a:r>
              <a:rPr lang="en-US" altLang="zh-CN" sz="1600" dirty="0"/>
              <a:t>// </a:t>
            </a:r>
            <a:r>
              <a:rPr lang="zh-CN" altLang="en-US" sz="1600" dirty="0"/>
              <a:t>文件路径</a:t>
            </a:r>
          </a:p>
          <a:p>
            <a:pPr lvl="2" eaLnBrk="1" hangingPunct="1"/>
            <a:r>
              <a:rPr lang="en-US" altLang="zh-CN" sz="1600" dirty="0" err="1"/>
              <a:t>System.</a:t>
            </a:r>
            <a:r>
              <a:rPr lang="en-US" altLang="zh-CN" sz="1600" b="1" i="1" dirty="0" err="1"/>
              <a:t>out.println</a:t>
            </a:r>
            <a:r>
              <a:rPr lang="en-US" altLang="zh-CN" sz="1600" b="1" i="1" dirty="0"/>
              <a:t>("</a:t>
            </a:r>
            <a:r>
              <a:rPr lang="zh-CN" altLang="en-US" sz="1600" b="1" i="1" dirty="0"/>
              <a:t>文件路径</a:t>
            </a:r>
            <a:r>
              <a:rPr lang="en-US" altLang="zh-CN" sz="1600" b="1" i="1" dirty="0"/>
              <a:t>:"+</a:t>
            </a:r>
            <a:r>
              <a:rPr lang="en-US" altLang="zh-CN" sz="1600" b="1" i="1" dirty="0" err="1"/>
              <a:t>url.getPath</a:t>
            </a:r>
            <a:r>
              <a:rPr lang="en-US" altLang="zh-CN" sz="1600" b="1" i="1" dirty="0"/>
              <a:t>());</a:t>
            </a:r>
          </a:p>
          <a:p>
            <a:pPr lvl="2" eaLnBrk="1" hangingPunct="1"/>
            <a:r>
              <a:rPr lang="en-US" altLang="zh-CN" sz="1600" dirty="0"/>
              <a:t>// </a:t>
            </a:r>
            <a:r>
              <a:rPr lang="zh-CN" altLang="en-US" sz="1600" dirty="0"/>
              <a:t>文件名</a:t>
            </a:r>
          </a:p>
          <a:p>
            <a:pPr lvl="2" eaLnBrk="1" hangingPunct="1"/>
            <a:r>
              <a:rPr lang="en-US" altLang="zh-CN" sz="1600" dirty="0" err="1"/>
              <a:t>System.</a:t>
            </a:r>
            <a:r>
              <a:rPr lang="en-US" altLang="zh-CN" sz="1600" b="1" i="1" dirty="0" err="1"/>
              <a:t>out.println</a:t>
            </a:r>
            <a:r>
              <a:rPr lang="en-US" altLang="zh-CN" sz="1600" b="1" i="1" dirty="0"/>
              <a:t>(" </a:t>
            </a:r>
            <a:r>
              <a:rPr lang="zh-CN" altLang="en-US" sz="1600" b="1" i="1" dirty="0"/>
              <a:t>文件名</a:t>
            </a:r>
            <a:r>
              <a:rPr lang="en-US" altLang="zh-CN" sz="1600" b="1" i="1" dirty="0"/>
              <a:t>:"+</a:t>
            </a:r>
            <a:r>
              <a:rPr lang="en-US" altLang="zh-CN" sz="1600" b="1" i="1" dirty="0" err="1"/>
              <a:t>url.getFile</a:t>
            </a:r>
            <a:r>
              <a:rPr lang="en-US" altLang="zh-CN" sz="1600" b="1" i="1" dirty="0"/>
              <a:t>());</a:t>
            </a:r>
          </a:p>
          <a:p>
            <a:pPr lvl="2" eaLnBrk="1" hangingPunct="1"/>
            <a:r>
              <a:rPr lang="en-US" altLang="zh-CN" sz="1600" dirty="0"/>
              <a:t>// </a:t>
            </a:r>
            <a:r>
              <a:rPr lang="zh-CN" altLang="en-US" sz="1600" dirty="0"/>
              <a:t>文件相对位置</a:t>
            </a:r>
          </a:p>
          <a:p>
            <a:pPr lvl="2" eaLnBrk="1" hangingPunct="1"/>
            <a:r>
              <a:rPr lang="en-US" altLang="zh-CN" sz="1600" dirty="0" err="1"/>
              <a:t>System.</a:t>
            </a:r>
            <a:r>
              <a:rPr lang="en-US" altLang="zh-CN" sz="1600" b="1" i="1" dirty="0" err="1"/>
              <a:t>out.println</a:t>
            </a:r>
            <a:r>
              <a:rPr lang="en-US" altLang="zh-CN" sz="1600" b="1" i="1" dirty="0"/>
              <a:t>("</a:t>
            </a:r>
            <a:r>
              <a:rPr lang="zh-CN" altLang="en-US" sz="1600" b="1" i="1" dirty="0"/>
              <a:t>文件相对位置</a:t>
            </a:r>
            <a:r>
              <a:rPr lang="en-US" altLang="zh-CN" sz="1600" b="1" i="1" dirty="0"/>
              <a:t>:"+</a:t>
            </a:r>
            <a:r>
              <a:rPr lang="en-US" altLang="zh-CN" sz="1600" b="1" i="1" dirty="0" err="1"/>
              <a:t>url.getRef</a:t>
            </a:r>
            <a:r>
              <a:rPr lang="en-US" altLang="zh-CN" sz="1600" b="1" i="1" dirty="0"/>
              <a:t>());</a:t>
            </a:r>
          </a:p>
          <a:p>
            <a:pPr lvl="2" eaLnBrk="1" hangingPunct="1"/>
            <a:r>
              <a:rPr lang="en-US" altLang="zh-CN" sz="1600" dirty="0"/>
              <a:t>// </a:t>
            </a:r>
            <a:r>
              <a:rPr lang="zh-CN" altLang="en-US" sz="1600" dirty="0"/>
              <a:t>参数列表</a:t>
            </a:r>
          </a:p>
          <a:p>
            <a:pPr lvl="2" eaLnBrk="1" hangingPunct="1"/>
            <a:r>
              <a:rPr lang="en-US" altLang="zh-CN" sz="1600" dirty="0" err="1"/>
              <a:t>System.</a:t>
            </a:r>
            <a:r>
              <a:rPr lang="en-US" altLang="zh-CN" sz="1600" b="1" i="1" dirty="0" err="1"/>
              <a:t>out.println</a:t>
            </a:r>
            <a:r>
              <a:rPr lang="en-US" altLang="zh-CN" sz="1600" b="1" i="1" dirty="0"/>
              <a:t>("</a:t>
            </a:r>
            <a:r>
              <a:rPr lang="zh-CN" altLang="en-US" sz="1600" b="1" i="1" dirty="0"/>
              <a:t>查询名</a:t>
            </a:r>
            <a:r>
              <a:rPr lang="en-US" altLang="zh-CN" sz="1600" b="1" i="1" dirty="0"/>
              <a:t>:"+</a:t>
            </a:r>
            <a:r>
              <a:rPr lang="en-US" altLang="zh-CN" sz="1600" b="1" i="1" dirty="0" err="1"/>
              <a:t>url.getQuery</a:t>
            </a:r>
            <a:r>
              <a:rPr lang="en-US" altLang="zh-CN" sz="1600" b="1" i="1" dirty="0"/>
              <a:t>());</a:t>
            </a:r>
            <a:endParaRPr lang="zh-CN" altLang="en-US" sz="1600" dirty="0"/>
          </a:p>
          <a:p>
            <a:pPr lvl="1" eaLnBrk="1" hangingPunct="1"/>
            <a:r>
              <a:rPr lang="en-US" altLang="zh-CN" sz="1600" dirty="0"/>
              <a:t>} </a:t>
            </a:r>
            <a:r>
              <a:rPr lang="en-US" altLang="zh-CN" sz="1600" b="1" dirty="0"/>
              <a:t>catch (</a:t>
            </a:r>
            <a:r>
              <a:rPr lang="en-US" altLang="zh-CN" sz="1600" b="1" dirty="0" err="1"/>
              <a:t>MalformedURLException</a:t>
            </a:r>
            <a:r>
              <a:rPr lang="en-US" altLang="zh-CN" sz="1600" b="1" dirty="0"/>
              <a:t> e) {</a:t>
            </a:r>
          </a:p>
          <a:p>
            <a:pPr lvl="1" eaLnBrk="1" hangingPunct="1"/>
            <a:r>
              <a:rPr lang="en-US" altLang="zh-CN" sz="1600" dirty="0"/>
              <a:t>}</a:t>
            </a:r>
          </a:p>
          <a:p>
            <a:pPr eaLnBrk="1" hangingPunct="1"/>
            <a:r>
              <a:rPr lang="en-US" altLang="zh-CN" sz="1600" dirty="0"/>
              <a:t>}</a:t>
            </a:r>
            <a:endParaRPr lang="zh-CN" altLang="en-US" sz="1600" dirty="0"/>
          </a:p>
        </p:txBody>
      </p:sp>
    </p:spTree>
    <p:extLst>
      <p:ext uri="{BB962C8B-B14F-4D97-AF65-F5344CB8AC3E}">
        <p14:creationId xmlns:p14="http://schemas.microsoft.com/office/powerpoint/2010/main" val="26381801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64088" y="239103"/>
            <a:ext cx="3524198" cy="523220"/>
          </a:xfrm>
        </p:spPr>
        <p:txBody>
          <a:bodyPr>
            <a:normAutofit/>
          </a:bodyPr>
          <a:lstStyle/>
          <a:p>
            <a:r>
              <a:rPr lang="en-US" altLang="zh-CN" dirty="0"/>
              <a:t>URL</a:t>
            </a:r>
            <a:r>
              <a:rPr lang="zh-CN" altLang="en-US" dirty="0"/>
              <a:t>编程</a:t>
            </a:r>
            <a:r>
              <a:rPr lang="en-US" altLang="zh-CN" dirty="0"/>
              <a:t>-</a:t>
            </a:r>
            <a:r>
              <a:rPr lang="zh-CN" altLang="en-US" dirty="0"/>
              <a:t>下载图片</a:t>
            </a:r>
          </a:p>
        </p:txBody>
      </p:sp>
      <p:sp>
        <p:nvSpPr>
          <p:cNvPr id="3" name="TextBox 3"/>
          <p:cNvSpPr txBox="1">
            <a:spLocks noChangeArrowheads="1"/>
          </p:cNvSpPr>
          <p:nvPr/>
        </p:nvSpPr>
        <p:spPr bwMode="auto">
          <a:xfrm>
            <a:off x="503486" y="908720"/>
            <a:ext cx="7956946"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t>public static void main(String[] </a:t>
            </a:r>
            <a:r>
              <a:rPr lang="en-US" altLang="zh-CN" b="1" dirty="0" err="1"/>
              <a:t>args</a:t>
            </a:r>
            <a:r>
              <a:rPr lang="en-US" altLang="zh-CN" b="1" dirty="0"/>
              <a:t>) {</a:t>
            </a:r>
          </a:p>
          <a:p>
            <a:pPr lvl="1" eaLnBrk="1" hangingPunct="1"/>
            <a:r>
              <a:rPr lang="en-US" altLang="zh-CN" dirty="0"/>
              <a:t>String </a:t>
            </a:r>
            <a:r>
              <a:rPr lang="en-US" altLang="zh-CN" dirty="0" err="1"/>
              <a:t>urlAddress</a:t>
            </a:r>
            <a:r>
              <a:rPr lang="en-US" altLang="zh-CN" dirty="0"/>
              <a:t> = "https://www.baidu.com/img/baidu_jgylogo3.gif";</a:t>
            </a:r>
          </a:p>
          <a:p>
            <a:pPr lvl="1" eaLnBrk="1" hangingPunct="1"/>
            <a:r>
              <a:rPr lang="en-US" altLang="zh-CN" dirty="0" err="1"/>
              <a:t>InputStream</a:t>
            </a:r>
            <a:r>
              <a:rPr lang="en-US" altLang="zh-CN" dirty="0"/>
              <a:t> is = </a:t>
            </a:r>
            <a:r>
              <a:rPr lang="en-US" altLang="zh-CN" b="1" dirty="0"/>
              <a:t>null;</a:t>
            </a:r>
          </a:p>
          <a:p>
            <a:pPr lvl="1" eaLnBrk="1" hangingPunct="1"/>
            <a:r>
              <a:rPr lang="en-US" altLang="zh-CN" dirty="0" err="1"/>
              <a:t>OutputStream</a:t>
            </a:r>
            <a:r>
              <a:rPr lang="en-US" altLang="zh-CN" dirty="0"/>
              <a:t> </a:t>
            </a:r>
            <a:r>
              <a:rPr lang="en-US" altLang="zh-CN" dirty="0" err="1"/>
              <a:t>os</a:t>
            </a:r>
            <a:r>
              <a:rPr lang="en-US" altLang="zh-CN" dirty="0"/>
              <a:t> = </a:t>
            </a:r>
            <a:r>
              <a:rPr lang="en-US" altLang="zh-CN" b="1" dirty="0"/>
              <a:t>null;</a:t>
            </a:r>
          </a:p>
          <a:p>
            <a:pPr lvl="1" eaLnBrk="1" hangingPunct="1"/>
            <a:r>
              <a:rPr lang="en-US" altLang="zh-CN" dirty="0"/>
              <a:t>URL </a:t>
            </a:r>
            <a:r>
              <a:rPr lang="en-US" altLang="zh-CN" dirty="0" err="1"/>
              <a:t>url</a:t>
            </a:r>
            <a:r>
              <a:rPr lang="en-US" altLang="zh-CN" dirty="0"/>
              <a:t> = </a:t>
            </a:r>
            <a:r>
              <a:rPr lang="en-US" altLang="zh-CN" b="1" dirty="0"/>
              <a:t>null;</a:t>
            </a:r>
          </a:p>
          <a:p>
            <a:pPr lvl="1" eaLnBrk="1" hangingPunct="1"/>
            <a:r>
              <a:rPr lang="en-US" altLang="zh-CN" b="1" dirty="0"/>
              <a:t>try {</a:t>
            </a:r>
          </a:p>
          <a:p>
            <a:pPr lvl="2" eaLnBrk="1" hangingPunct="1"/>
            <a:r>
              <a:rPr lang="en-US" altLang="zh-CN" dirty="0" err="1"/>
              <a:t>url</a:t>
            </a:r>
            <a:r>
              <a:rPr lang="en-US" altLang="zh-CN" dirty="0"/>
              <a:t> = </a:t>
            </a:r>
            <a:r>
              <a:rPr lang="en-US" altLang="zh-CN" b="1" dirty="0"/>
              <a:t>new </a:t>
            </a:r>
            <a:r>
              <a:rPr lang="en-US" altLang="zh-CN" b="1" u="sng" dirty="0"/>
              <a:t>URL(</a:t>
            </a:r>
            <a:r>
              <a:rPr lang="en-US" altLang="zh-CN" b="1" u="sng" dirty="0" err="1"/>
              <a:t>urlAddress</a:t>
            </a:r>
            <a:r>
              <a:rPr lang="en-US" altLang="zh-CN" b="1" u="sng" dirty="0"/>
              <a:t>);</a:t>
            </a:r>
          </a:p>
          <a:p>
            <a:pPr lvl="2" eaLnBrk="1" hangingPunct="1"/>
            <a:r>
              <a:rPr lang="en-US" altLang="zh-CN" dirty="0"/>
              <a:t>is = </a:t>
            </a:r>
            <a:r>
              <a:rPr lang="en-US" altLang="zh-CN" dirty="0" err="1"/>
              <a:t>url.openStream</a:t>
            </a:r>
            <a:r>
              <a:rPr lang="en-US" altLang="zh-CN" dirty="0"/>
              <a:t>();</a:t>
            </a:r>
          </a:p>
          <a:p>
            <a:pPr lvl="2" eaLnBrk="1" hangingPunct="1"/>
            <a:r>
              <a:rPr lang="en-US" altLang="zh-CN" dirty="0" err="1"/>
              <a:t>os</a:t>
            </a:r>
            <a:r>
              <a:rPr lang="en-US" altLang="zh-CN" dirty="0"/>
              <a:t> = </a:t>
            </a:r>
            <a:r>
              <a:rPr lang="en-US" altLang="zh-CN" b="1" dirty="0"/>
              <a:t>new </a:t>
            </a:r>
            <a:r>
              <a:rPr lang="en-US" altLang="zh-CN" b="1" dirty="0" err="1"/>
              <a:t>FileOutputStream</a:t>
            </a:r>
            <a:r>
              <a:rPr lang="en-US" altLang="zh-CN" b="1" dirty="0"/>
              <a:t>("copy.gif");</a:t>
            </a:r>
          </a:p>
          <a:p>
            <a:pPr lvl="2" eaLnBrk="1" hangingPunct="1"/>
            <a:r>
              <a:rPr lang="en-US" altLang="zh-CN" b="1" dirty="0"/>
              <a:t>byte[] </a:t>
            </a:r>
            <a:r>
              <a:rPr lang="en-US" altLang="zh-CN" b="1" dirty="0" err="1"/>
              <a:t>bys</a:t>
            </a:r>
            <a:r>
              <a:rPr lang="en-US" altLang="zh-CN" b="1" dirty="0"/>
              <a:t> = new byte[1024];</a:t>
            </a:r>
          </a:p>
          <a:p>
            <a:pPr lvl="2" eaLnBrk="1" hangingPunct="1"/>
            <a:r>
              <a:rPr lang="en-US" altLang="zh-CN" b="1" dirty="0" err="1"/>
              <a:t>int</a:t>
            </a:r>
            <a:r>
              <a:rPr lang="en-US" altLang="zh-CN" b="1" dirty="0"/>
              <a:t> </a:t>
            </a:r>
            <a:r>
              <a:rPr lang="en-US" altLang="zh-CN" b="1" dirty="0" err="1"/>
              <a:t>len</a:t>
            </a:r>
            <a:r>
              <a:rPr lang="en-US" altLang="zh-CN" b="1" dirty="0"/>
              <a:t> = 0;</a:t>
            </a:r>
          </a:p>
          <a:p>
            <a:pPr lvl="2" eaLnBrk="1" hangingPunct="1"/>
            <a:r>
              <a:rPr lang="en-US" altLang="zh-CN" b="1" dirty="0"/>
              <a:t>while((</a:t>
            </a:r>
            <a:r>
              <a:rPr lang="en-US" altLang="zh-CN" b="1" dirty="0" err="1"/>
              <a:t>len</a:t>
            </a:r>
            <a:r>
              <a:rPr lang="en-US" altLang="zh-CN" b="1" dirty="0"/>
              <a:t> = </a:t>
            </a:r>
            <a:r>
              <a:rPr lang="en-US" altLang="zh-CN" b="1" dirty="0" err="1"/>
              <a:t>is.read</a:t>
            </a:r>
            <a:r>
              <a:rPr lang="en-US" altLang="zh-CN" b="1" dirty="0"/>
              <a:t>(</a:t>
            </a:r>
            <a:r>
              <a:rPr lang="en-US" altLang="zh-CN" b="1" dirty="0" err="1"/>
              <a:t>bys</a:t>
            </a:r>
            <a:r>
              <a:rPr lang="en-US" altLang="zh-CN" b="1" dirty="0"/>
              <a:t>))!=-1){</a:t>
            </a:r>
          </a:p>
          <a:p>
            <a:pPr lvl="2" eaLnBrk="1" hangingPunct="1"/>
            <a:r>
              <a:rPr lang="en-US" altLang="zh-CN" dirty="0"/>
              <a:t>	</a:t>
            </a:r>
            <a:r>
              <a:rPr lang="en-US" altLang="zh-CN" dirty="0" err="1"/>
              <a:t>os.write</a:t>
            </a:r>
            <a:r>
              <a:rPr lang="en-US" altLang="zh-CN" dirty="0"/>
              <a:t>(</a:t>
            </a:r>
            <a:r>
              <a:rPr lang="en-US" altLang="zh-CN" dirty="0" err="1"/>
              <a:t>bys</a:t>
            </a:r>
            <a:r>
              <a:rPr lang="en-US" altLang="zh-CN" dirty="0"/>
              <a:t>, 0, </a:t>
            </a:r>
            <a:r>
              <a:rPr lang="en-US" altLang="zh-CN" dirty="0" err="1"/>
              <a:t>len</a:t>
            </a:r>
            <a:r>
              <a:rPr lang="en-US" altLang="zh-CN" dirty="0"/>
              <a:t>);</a:t>
            </a:r>
          </a:p>
          <a:p>
            <a:pPr lvl="2" eaLnBrk="1" hangingPunct="1"/>
            <a:r>
              <a:rPr lang="en-US" altLang="zh-CN" dirty="0"/>
              <a:t>}</a:t>
            </a:r>
          </a:p>
          <a:p>
            <a:pPr lvl="1" eaLnBrk="1" hangingPunct="1"/>
            <a:r>
              <a:rPr lang="en-US" altLang="zh-CN" dirty="0"/>
              <a:t>} </a:t>
            </a:r>
            <a:r>
              <a:rPr lang="en-US" altLang="zh-CN" b="1" dirty="0"/>
              <a:t>catch</a:t>
            </a:r>
            <a:r>
              <a:rPr lang="en-US" altLang="zh-CN" dirty="0"/>
              <a:t> (</a:t>
            </a:r>
            <a:r>
              <a:rPr lang="en-US" altLang="zh-CN" dirty="0" err="1"/>
              <a:t>MalformedURLException</a:t>
            </a:r>
            <a:r>
              <a:rPr lang="en-US" altLang="zh-CN" dirty="0"/>
              <a:t> e) </a:t>
            </a:r>
            <a:r>
              <a:rPr lang="en-US" altLang="zh-CN" b="1" dirty="0"/>
              <a:t>……………………</a:t>
            </a:r>
            <a:endParaRPr lang="zh-CN" altLang="en-US" dirty="0"/>
          </a:p>
        </p:txBody>
      </p:sp>
    </p:spTree>
    <p:extLst>
      <p:ext uri="{BB962C8B-B14F-4D97-AF65-F5344CB8AC3E}">
        <p14:creationId xmlns:p14="http://schemas.microsoft.com/office/powerpoint/2010/main" val="27318859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5936" y="239103"/>
            <a:ext cx="4892350" cy="523220"/>
          </a:xfrm>
        </p:spPr>
        <p:txBody>
          <a:bodyPr>
            <a:normAutofit fontScale="90000"/>
          </a:bodyPr>
          <a:lstStyle/>
          <a:p>
            <a:r>
              <a:rPr lang="en-US" altLang="zh-CN" dirty="0">
                <a:effectLst>
                  <a:outerShdw blurRad="38100" dist="38100" dir="2700000" algn="tl">
                    <a:srgbClr val="FFFFFF"/>
                  </a:outerShdw>
                </a:effectLst>
                <a:latin typeface="+mn-lt"/>
                <a:ea typeface="宋体" pitchFamily="2" charset="-122"/>
                <a:cs typeface="Arial Unicode MS" pitchFamily="34" charset="-122"/>
              </a:rPr>
              <a:t> </a:t>
            </a:r>
            <a:r>
              <a:rPr lang="zh-CN" altLang="en-US" b="1" dirty="0">
                <a:latin typeface="+mn-lt"/>
                <a:ea typeface="宋体" pitchFamily="2" charset="-122"/>
                <a:cs typeface="Arial Unicode MS" pitchFamily="34" charset="-122"/>
              </a:rPr>
              <a:t>针对</a:t>
            </a:r>
            <a:r>
              <a:rPr lang="en-US" altLang="zh-CN" b="1" dirty="0">
                <a:latin typeface="+mn-lt"/>
                <a:ea typeface="宋体" pitchFamily="2" charset="-122"/>
                <a:cs typeface="Arial Unicode MS" pitchFamily="34" charset="-122"/>
              </a:rPr>
              <a:t>HTTP</a:t>
            </a:r>
            <a:r>
              <a:rPr lang="zh-CN" altLang="en-US" b="1" dirty="0">
                <a:latin typeface="+mn-lt"/>
                <a:ea typeface="宋体" pitchFamily="2" charset="-122"/>
                <a:cs typeface="Arial Unicode MS" pitchFamily="34" charset="-122"/>
              </a:rPr>
              <a:t>协议的</a:t>
            </a:r>
            <a:r>
              <a:rPr lang="en-US" altLang="zh-CN" b="1" dirty="0" err="1">
                <a:latin typeface="+mn-lt"/>
                <a:ea typeface="宋体" pitchFamily="2" charset="-122"/>
                <a:cs typeface="Arial Unicode MS" pitchFamily="34" charset="-122"/>
              </a:rPr>
              <a:t>URLConnection</a:t>
            </a:r>
            <a:r>
              <a:rPr lang="zh-CN" altLang="en-US" b="1" dirty="0">
                <a:latin typeface="+mn-lt"/>
                <a:ea typeface="宋体" pitchFamily="2" charset="-122"/>
                <a:cs typeface="Arial Unicode MS" pitchFamily="34" charset="-122"/>
              </a:rPr>
              <a:t>类</a:t>
            </a:r>
            <a:endParaRPr lang="zh-CN" altLang="en-US" dirty="0">
              <a:latin typeface="+mn-lt"/>
              <a:ea typeface="宋体" pitchFamily="2" charset="-122"/>
              <a:cs typeface="Arial Unicode MS" pitchFamily="34" charset="-122"/>
            </a:endParaRPr>
          </a:p>
        </p:txBody>
      </p:sp>
      <p:sp>
        <p:nvSpPr>
          <p:cNvPr id="3" name="内容占位符 2"/>
          <p:cNvSpPr>
            <a:spLocks noGrp="1"/>
          </p:cNvSpPr>
          <p:nvPr>
            <p:ph idx="4294967295"/>
          </p:nvPr>
        </p:nvSpPr>
        <p:spPr>
          <a:xfrm>
            <a:off x="318961" y="836712"/>
            <a:ext cx="8569325" cy="5256213"/>
          </a:xfrm>
        </p:spPr>
        <p:txBody>
          <a:bodyPr>
            <a:noAutofit/>
          </a:bodyPr>
          <a:lstStyle/>
          <a:p>
            <a:pPr>
              <a:lnSpc>
                <a:spcPct val="120000"/>
              </a:lnSpc>
              <a:buFont typeface="Wingdings" pitchFamily="2" charset="2"/>
              <a:buChar char="l"/>
            </a:pPr>
            <a:r>
              <a:rPr lang="en-US" altLang="zh-CN" sz="2200" dirty="0">
                <a:solidFill>
                  <a:srgbClr val="C00000"/>
                </a:solidFill>
                <a:ea typeface="宋体" pitchFamily="2" charset="-122"/>
                <a:cs typeface="Arial Unicode MS" pitchFamily="34" charset="-122"/>
              </a:rPr>
              <a:t>URL</a:t>
            </a:r>
            <a:r>
              <a:rPr lang="zh-CN" altLang="en-US" sz="2200" dirty="0">
                <a:solidFill>
                  <a:srgbClr val="C00000"/>
                </a:solidFill>
                <a:ea typeface="宋体" pitchFamily="2" charset="-122"/>
                <a:cs typeface="Arial Unicode MS" pitchFamily="34" charset="-122"/>
              </a:rPr>
              <a:t>的方法 </a:t>
            </a:r>
            <a:r>
              <a:rPr lang="en-US" altLang="zh-CN" sz="2200" dirty="0" err="1">
                <a:solidFill>
                  <a:srgbClr val="C00000"/>
                </a:solidFill>
                <a:ea typeface="宋体" pitchFamily="2" charset="-122"/>
                <a:cs typeface="Arial Unicode MS" pitchFamily="34" charset="-122"/>
              </a:rPr>
              <a:t>openStream</a:t>
            </a:r>
            <a:r>
              <a:rPr lang="en-US" altLang="zh-CN" sz="2200" dirty="0">
                <a:solidFill>
                  <a:srgbClr val="C00000"/>
                </a:solidFill>
                <a:ea typeface="宋体" pitchFamily="2" charset="-122"/>
                <a:cs typeface="Arial Unicode MS" pitchFamily="34" charset="-122"/>
              </a:rPr>
              <a:t>()</a:t>
            </a:r>
            <a:r>
              <a:rPr lang="zh-CN" altLang="en-US" sz="2200" dirty="0">
                <a:solidFill>
                  <a:srgbClr val="C00000"/>
                </a:solidFill>
                <a:ea typeface="宋体" pitchFamily="2" charset="-122"/>
                <a:cs typeface="Arial Unicode MS" pitchFamily="34" charset="-122"/>
              </a:rPr>
              <a:t>：能从网络上读取数据</a:t>
            </a:r>
            <a:endParaRPr lang="en-US" altLang="zh-CN" sz="2200" dirty="0">
              <a:solidFill>
                <a:srgbClr val="C00000"/>
              </a:solidFill>
              <a:ea typeface="宋体" pitchFamily="2" charset="-122"/>
              <a:cs typeface="Arial Unicode MS" pitchFamily="34" charset="-122"/>
            </a:endParaRPr>
          </a:p>
          <a:p>
            <a:pPr>
              <a:lnSpc>
                <a:spcPct val="120000"/>
              </a:lnSpc>
              <a:buFont typeface="Wingdings" pitchFamily="2" charset="2"/>
              <a:buChar char="l"/>
            </a:pPr>
            <a:r>
              <a:rPr lang="zh-CN" altLang="en-US" sz="2200" dirty="0">
                <a:ea typeface="宋体" pitchFamily="2" charset="-122"/>
                <a:cs typeface="Arial Unicode MS" pitchFamily="34" charset="-122"/>
              </a:rPr>
              <a:t>若希望输出数据，例如向服务器端的 </a:t>
            </a:r>
            <a:r>
              <a:rPr lang="en-US" altLang="zh-CN" sz="2200" dirty="0">
                <a:ea typeface="宋体" pitchFamily="2" charset="-122"/>
                <a:cs typeface="Arial Unicode MS" pitchFamily="34" charset="-122"/>
              </a:rPr>
              <a:t>CGI </a:t>
            </a:r>
            <a:r>
              <a:rPr lang="zh-CN" altLang="en-US" sz="2200" dirty="0">
                <a:ea typeface="宋体" pitchFamily="2" charset="-122"/>
                <a:cs typeface="Arial Unicode MS" pitchFamily="34" charset="-122"/>
              </a:rPr>
              <a:t>（公共网关接口</a:t>
            </a:r>
            <a:r>
              <a:rPr lang="en-US" altLang="zh-CN" sz="2200" dirty="0">
                <a:ea typeface="宋体" pitchFamily="2" charset="-122"/>
                <a:cs typeface="Arial Unicode MS" pitchFamily="34" charset="-122"/>
              </a:rPr>
              <a:t>-Common Gateway Interface-</a:t>
            </a:r>
            <a:r>
              <a:rPr lang="zh-CN" altLang="en-US" sz="2200" dirty="0">
                <a:ea typeface="宋体" pitchFamily="2" charset="-122"/>
                <a:cs typeface="Arial Unicode MS" pitchFamily="34" charset="-122"/>
              </a:rPr>
              <a:t>的简称，是用户浏览器和服务器端的应用程序进行连接的接口）程序发送一些数据，则必须先与</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建立连接，然后才能对其进行读写，此时需要使用 </a:t>
            </a:r>
            <a:r>
              <a:rPr lang="en-US" altLang="zh-CN" sz="2200" dirty="0" err="1">
                <a:ea typeface="宋体" pitchFamily="2" charset="-122"/>
                <a:cs typeface="Arial Unicode MS" pitchFamily="34" charset="-122"/>
              </a:rPr>
              <a:t>URLConnection</a:t>
            </a:r>
            <a:r>
              <a:rPr lang="en-US" altLang="zh-CN" sz="2200" dirty="0">
                <a:ea typeface="宋体" pitchFamily="2" charset="-122"/>
                <a:cs typeface="Arial Unicode MS" pitchFamily="34" charset="-122"/>
              </a:rPr>
              <a:t> </a:t>
            </a:r>
            <a:r>
              <a:rPr lang="zh-CN" altLang="en-US" sz="2200" dirty="0">
                <a:ea typeface="宋体" pitchFamily="2" charset="-122"/>
                <a:cs typeface="Arial Unicode MS" pitchFamily="34" charset="-122"/>
              </a:rPr>
              <a:t>。</a:t>
            </a:r>
          </a:p>
          <a:p>
            <a:pPr>
              <a:lnSpc>
                <a:spcPct val="120000"/>
              </a:lnSpc>
              <a:buFont typeface="Wingdings" pitchFamily="2" charset="2"/>
              <a:buChar char="l"/>
            </a:pPr>
            <a:r>
              <a:rPr lang="en-US" altLang="zh-CN" sz="2200" dirty="0" err="1">
                <a:ea typeface="宋体" pitchFamily="2" charset="-122"/>
                <a:cs typeface="Arial Unicode MS" pitchFamily="34" charset="-122"/>
              </a:rPr>
              <a:t>URLConnection</a:t>
            </a:r>
            <a:r>
              <a:rPr lang="zh-CN" altLang="en-US" sz="2200" dirty="0">
                <a:ea typeface="宋体" pitchFamily="2" charset="-122"/>
                <a:cs typeface="Arial Unicode MS" pitchFamily="34" charset="-122"/>
              </a:rPr>
              <a:t>：表示到</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所引用的远程对象的连接。当与一个</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建立连接时，首先要在一个 </a:t>
            </a:r>
            <a:r>
              <a:rPr lang="en-US" altLang="zh-CN" sz="2200" dirty="0">
                <a:ea typeface="宋体" pitchFamily="2" charset="-122"/>
                <a:cs typeface="Arial Unicode MS" pitchFamily="34" charset="-122"/>
              </a:rPr>
              <a:t>URL </a:t>
            </a:r>
            <a:r>
              <a:rPr lang="zh-CN" altLang="en-US" sz="2200" dirty="0">
                <a:ea typeface="宋体" pitchFamily="2" charset="-122"/>
                <a:cs typeface="Arial Unicode MS" pitchFamily="34" charset="-122"/>
              </a:rPr>
              <a:t>对象上通过方法 </a:t>
            </a:r>
            <a:r>
              <a:rPr lang="en-US" altLang="zh-CN" sz="2200" b="1" dirty="0" err="1">
                <a:solidFill>
                  <a:srgbClr val="C00000"/>
                </a:solidFill>
                <a:ea typeface="宋体" pitchFamily="2" charset="-122"/>
                <a:cs typeface="Arial Unicode MS" pitchFamily="34" charset="-122"/>
              </a:rPr>
              <a:t>openConnection</a:t>
            </a:r>
            <a:r>
              <a:rPr lang="en-US" altLang="zh-CN" sz="2200" b="1" dirty="0">
                <a:solidFill>
                  <a:srgbClr val="C00000"/>
                </a:solidFill>
                <a:ea typeface="宋体" pitchFamily="2" charset="-122"/>
                <a:cs typeface="Arial Unicode MS" pitchFamily="34" charset="-122"/>
              </a:rPr>
              <a:t>() </a:t>
            </a:r>
            <a:r>
              <a:rPr lang="zh-CN" altLang="en-US" sz="2200" dirty="0">
                <a:ea typeface="宋体" pitchFamily="2" charset="-122"/>
                <a:cs typeface="Arial Unicode MS" pitchFamily="34" charset="-122"/>
              </a:rPr>
              <a:t>生成对应的 </a:t>
            </a:r>
            <a:r>
              <a:rPr lang="en-US" altLang="zh-CN" sz="2200" dirty="0" err="1">
                <a:ea typeface="宋体" pitchFamily="2" charset="-122"/>
                <a:cs typeface="Arial Unicode MS" pitchFamily="34" charset="-122"/>
              </a:rPr>
              <a:t>URLConnection</a:t>
            </a:r>
            <a:r>
              <a:rPr lang="en-US" altLang="zh-CN" sz="2200" dirty="0">
                <a:ea typeface="宋体" pitchFamily="2" charset="-122"/>
                <a:cs typeface="Arial Unicode MS" pitchFamily="34" charset="-122"/>
              </a:rPr>
              <a:t> </a:t>
            </a:r>
            <a:r>
              <a:rPr lang="zh-CN" altLang="en-US" sz="2200" dirty="0">
                <a:ea typeface="宋体" pitchFamily="2" charset="-122"/>
                <a:cs typeface="Arial Unicode MS" pitchFamily="34" charset="-122"/>
              </a:rPr>
              <a:t>对象。如果连接过程失败，将产生</a:t>
            </a:r>
            <a:r>
              <a:rPr lang="en-US" altLang="zh-CN" sz="2200" dirty="0" err="1">
                <a:ea typeface="宋体" pitchFamily="2" charset="-122"/>
                <a:cs typeface="Arial Unicode MS" pitchFamily="34" charset="-122"/>
              </a:rPr>
              <a:t>IOException</a:t>
            </a:r>
            <a:r>
              <a:rPr lang="en-US" altLang="zh-CN" sz="2200" dirty="0">
                <a:ea typeface="宋体" pitchFamily="2" charset="-122"/>
                <a:cs typeface="Arial Unicode MS" pitchFamily="34" charset="-122"/>
              </a:rPr>
              <a:t>. </a:t>
            </a:r>
          </a:p>
          <a:p>
            <a:pPr lvl="1">
              <a:lnSpc>
                <a:spcPct val="120000"/>
              </a:lnSpc>
              <a:buFont typeface="Wingdings" pitchFamily="2" charset="2"/>
              <a:buChar char="Ø"/>
            </a:pPr>
            <a:r>
              <a:rPr lang="en-US" altLang="zh-CN" sz="2200" dirty="0">
                <a:ea typeface="宋体" pitchFamily="2" charset="-122"/>
                <a:cs typeface="Arial Unicode MS" pitchFamily="34" charset="-122"/>
              </a:rPr>
              <a:t>URL </a:t>
            </a:r>
            <a:r>
              <a:rPr lang="en-US" altLang="zh-CN" sz="2200" dirty="0" err="1">
                <a:ea typeface="宋体" pitchFamily="2" charset="-122"/>
                <a:cs typeface="Arial Unicode MS" pitchFamily="34" charset="-122"/>
              </a:rPr>
              <a:t>netchinaren</a:t>
            </a:r>
            <a:r>
              <a:rPr lang="en-US" altLang="zh-CN" sz="2200" dirty="0">
                <a:ea typeface="宋体" pitchFamily="2" charset="-122"/>
                <a:cs typeface="Arial Unicode MS" pitchFamily="34" charset="-122"/>
              </a:rPr>
              <a:t> = new URL ("http://www.atwyl.com/index.shtml"); </a:t>
            </a:r>
          </a:p>
          <a:p>
            <a:pPr lvl="1">
              <a:lnSpc>
                <a:spcPct val="120000"/>
              </a:lnSpc>
              <a:buFont typeface="Wingdings" pitchFamily="2" charset="2"/>
              <a:buChar char="Ø"/>
            </a:pPr>
            <a:r>
              <a:rPr lang="en-US" altLang="zh-CN" sz="2200" dirty="0" err="1">
                <a:ea typeface="宋体" pitchFamily="2" charset="-122"/>
                <a:cs typeface="Arial Unicode MS" pitchFamily="34" charset="-122"/>
              </a:rPr>
              <a:t>URLConnectonn</a:t>
            </a:r>
            <a:r>
              <a:rPr lang="en-US" altLang="zh-CN" sz="2200" dirty="0">
                <a:ea typeface="宋体" pitchFamily="2" charset="-122"/>
                <a:cs typeface="Arial Unicode MS" pitchFamily="34" charset="-122"/>
              </a:rPr>
              <a:t> u = </a:t>
            </a:r>
            <a:r>
              <a:rPr lang="en-US" altLang="zh-CN" sz="2200" dirty="0" err="1">
                <a:ea typeface="宋体" pitchFamily="2" charset="-122"/>
                <a:cs typeface="Arial Unicode MS" pitchFamily="34" charset="-122"/>
              </a:rPr>
              <a:t>netchinaren.openConnection</a:t>
            </a:r>
            <a:r>
              <a:rPr lang="en-US" altLang="zh-CN" sz="2200" dirty="0">
                <a:ea typeface="宋体" pitchFamily="2" charset="-122"/>
                <a:cs typeface="Arial Unicode MS" pitchFamily="34" charset="-122"/>
              </a:rPr>
              <a:t>( ); </a:t>
            </a:r>
            <a:endParaRPr lang="zh-CN" altLang="en-US" sz="2200" dirty="0">
              <a:ea typeface="宋体" pitchFamily="2" charset="-122"/>
              <a:cs typeface="Arial Unicode MS" pitchFamily="34" charset="-122"/>
            </a:endParaRPr>
          </a:p>
        </p:txBody>
      </p:sp>
    </p:spTree>
    <p:extLst>
      <p:ext uri="{BB962C8B-B14F-4D97-AF65-F5344CB8AC3E}">
        <p14:creationId xmlns:p14="http://schemas.microsoft.com/office/powerpoint/2010/main" val="21743795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6176" y="239103"/>
            <a:ext cx="2732110" cy="523220"/>
          </a:xfrm>
        </p:spPr>
        <p:txBody>
          <a:bodyPr>
            <a:normAutofit fontScale="90000"/>
          </a:bodyPr>
          <a:lstStyle/>
          <a:p>
            <a:r>
              <a:rPr lang="en-US" altLang="zh-CN" b="1" dirty="0" err="1">
                <a:latin typeface="+mn-lt"/>
                <a:ea typeface="宋体" pitchFamily="2" charset="-122"/>
                <a:cs typeface="Arial Unicode MS" pitchFamily="34" charset="-122"/>
              </a:rPr>
              <a:t>URLConnection</a:t>
            </a:r>
            <a:r>
              <a:rPr lang="zh-CN" altLang="en-US" b="1" dirty="0">
                <a:latin typeface="+mn-lt"/>
                <a:ea typeface="宋体" pitchFamily="2" charset="-122"/>
                <a:cs typeface="Arial Unicode MS" pitchFamily="34" charset="-122"/>
              </a:rPr>
              <a:t>类</a:t>
            </a:r>
            <a:endParaRPr lang="zh-CN" altLang="en-US" dirty="0">
              <a:latin typeface="+mn-lt"/>
              <a:ea typeface="宋体" pitchFamily="2" charset="-122"/>
            </a:endParaRPr>
          </a:p>
        </p:txBody>
      </p:sp>
      <p:sp>
        <p:nvSpPr>
          <p:cNvPr id="3" name="内容占位符 2"/>
          <p:cNvSpPr>
            <a:spLocks noGrp="1"/>
          </p:cNvSpPr>
          <p:nvPr>
            <p:ph idx="4294967295"/>
          </p:nvPr>
        </p:nvSpPr>
        <p:spPr>
          <a:xfrm>
            <a:off x="467544" y="1052736"/>
            <a:ext cx="8229600" cy="4535487"/>
          </a:xfrm>
        </p:spPr>
        <p:txBody>
          <a:bodyPr>
            <a:noAutofit/>
          </a:bodyPr>
          <a:lstStyle/>
          <a:p>
            <a:pPr>
              <a:buClr>
                <a:srgbClr val="C00000"/>
              </a:buClr>
              <a:buFont typeface="Wingdings" pitchFamily="2" charset="2"/>
              <a:buChar char="l"/>
            </a:pPr>
            <a:r>
              <a:rPr lang="zh-CN" altLang="en-US" sz="2400" dirty="0">
                <a:ea typeface="宋体" pitchFamily="2" charset="-122"/>
                <a:cs typeface="Arial Unicode MS" pitchFamily="34" charset="-122"/>
              </a:rPr>
              <a:t>通过</a:t>
            </a:r>
            <a:r>
              <a:rPr lang="en-US" altLang="zh-CN" sz="2400" dirty="0" err="1">
                <a:ea typeface="宋体" pitchFamily="2" charset="-122"/>
                <a:cs typeface="Arial Unicode MS" pitchFamily="34" charset="-122"/>
              </a:rPr>
              <a:t>URLConnection</a:t>
            </a:r>
            <a:r>
              <a:rPr lang="zh-CN" altLang="en-US" sz="2400" dirty="0">
                <a:ea typeface="宋体" pitchFamily="2" charset="-122"/>
                <a:cs typeface="Arial Unicode MS" pitchFamily="34" charset="-122"/>
              </a:rPr>
              <a:t>对象获取的输入流和输出流，即可以与现有的</a:t>
            </a:r>
            <a:r>
              <a:rPr lang="en-US" altLang="zh-CN" sz="2400" dirty="0">
                <a:ea typeface="宋体" pitchFamily="2" charset="-122"/>
                <a:cs typeface="Arial Unicode MS" pitchFamily="34" charset="-122"/>
              </a:rPr>
              <a:t>CGI</a:t>
            </a:r>
            <a:r>
              <a:rPr lang="zh-CN" altLang="en-US" sz="2400" dirty="0">
                <a:ea typeface="宋体" pitchFamily="2" charset="-122"/>
                <a:cs typeface="Arial Unicode MS" pitchFamily="34" charset="-122"/>
              </a:rPr>
              <a:t>程序进行交互。</a:t>
            </a:r>
            <a:endParaRPr lang="en-US" altLang="zh-CN" sz="2400" dirty="0">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public Object </a:t>
            </a:r>
            <a:r>
              <a:rPr lang="en-US" altLang="zh-CN" dirty="0" err="1">
                <a:ea typeface="宋体" pitchFamily="2" charset="-122"/>
                <a:cs typeface="Arial Unicode MS" pitchFamily="34" charset="-122"/>
              </a:rPr>
              <a:t>getContent</a:t>
            </a:r>
            <a:r>
              <a:rPr lang="en-US" altLang="zh-CN" dirty="0">
                <a:ea typeface="宋体" pitchFamily="2" charset="-122"/>
                <a:cs typeface="Arial Unicode MS" pitchFamily="34" charset="-122"/>
              </a:rPr>
              <a:t>( ) throws </a:t>
            </a:r>
            <a:r>
              <a:rPr lang="en-US" altLang="zh-CN" dirty="0" err="1">
                <a:ea typeface="宋体" pitchFamily="2" charset="-122"/>
                <a:cs typeface="Arial Unicode MS" pitchFamily="34" charset="-122"/>
              </a:rPr>
              <a:t>IOException</a:t>
            </a:r>
            <a:endParaRPr lang="en-US" altLang="zh-CN" dirty="0">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public </a:t>
            </a:r>
            <a:r>
              <a:rPr lang="en-US" altLang="zh-CN" dirty="0" err="1">
                <a:ea typeface="宋体" pitchFamily="2" charset="-122"/>
                <a:cs typeface="Arial Unicode MS" pitchFamily="34" charset="-122"/>
              </a:rPr>
              <a:t>int</a:t>
            </a:r>
            <a:r>
              <a:rPr lang="en-US" altLang="zh-CN" dirty="0">
                <a:ea typeface="宋体" pitchFamily="2" charset="-122"/>
                <a:cs typeface="Arial Unicode MS" pitchFamily="34" charset="-122"/>
              </a:rPr>
              <a:t> </a:t>
            </a:r>
            <a:r>
              <a:rPr lang="en-US" altLang="zh-CN" dirty="0" err="1">
                <a:ea typeface="宋体" pitchFamily="2" charset="-122"/>
                <a:cs typeface="Arial Unicode MS" pitchFamily="34" charset="-122"/>
              </a:rPr>
              <a:t>getContentLength</a:t>
            </a:r>
            <a:r>
              <a:rPr lang="en-US" altLang="zh-CN" dirty="0">
                <a:ea typeface="宋体" pitchFamily="2" charset="-122"/>
                <a:cs typeface="Arial Unicode MS" pitchFamily="34" charset="-122"/>
              </a:rPr>
              <a:t>( )</a:t>
            </a:r>
          </a:p>
          <a:p>
            <a:pPr lvl="1">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getContentType</a:t>
            </a:r>
            <a:r>
              <a:rPr lang="en-US" altLang="zh-CN" dirty="0">
                <a:ea typeface="宋体" pitchFamily="2" charset="-122"/>
                <a:cs typeface="Arial Unicode MS" pitchFamily="34" charset="-122"/>
              </a:rPr>
              <a:t>( )</a:t>
            </a:r>
          </a:p>
          <a:p>
            <a:pPr lvl="1">
              <a:buFont typeface="Wingdings" pitchFamily="2" charset="2"/>
              <a:buChar char="Ø"/>
            </a:pPr>
            <a:r>
              <a:rPr lang="en-US" altLang="zh-CN" dirty="0">
                <a:ea typeface="宋体" pitchFamily="2" charset="-122"/>
                <a:cs typeface="Arial Unicode MS" pitchFamily="34" charset="-122"/>
              </a:rPr>
              <a:t>public long </a:t>
            </a:r>
            <a:r>
              <a:rPr lang="en-US" altLang="zh-CN" dirty="0" err="1">
                <a:ea typeface="宋体" pitchFamily="2" charset="-122"/>
                <a:cs typeface="Arial Unicode MS" pitchFamily="34" charset="-122"/>
              </a:rPr>
              <a:t>getDate</a:t>
            </a:r>
            <a:r>
              <a:rPr lang="en-US" altLang="zh-CN" dirty="0">
                <a:ea typeface="宋体" pitchFamily="2" charset="-122"/>
                <a:cs typeface="Arial Unicode MS" pitchFamily="34" charset="-122"/>
              </a:rPr>
              <a:t>( )</a:t>
            </a:r>
          </a:p>
          <a:p>
            <a:pPr lvl="1">
              <a:buFont typeface="Wingdings" pitchFamily="2" charset="2"/>
              <a:buChar char="Ø"/>
            </a:pPr>
            <a:r>
              <a:rPr lang="en-US" altLang="zh-CN" dirty="0">
                <a:ea typeface="宋体" pitchFamily="2" charset="-122"/>
                <a:cs typeface="Arial Unicode MS" pitchFamily="34" charset="-122"/>
              </a:rPr>
              <a:t>public long </a:t>
            </a:r>
            <a:r>
              <a:rPr lang="en-US" altLang="zh-CN" dirty="0" err="1">
                <a:ea typeface="宋体" pitchFamily="2" charset="-122"/>
                <a:cs typeface="Arial Unicode MS" pitchFamily="34" charset="-122"/>
              </a:rPr>
              <a:t>getLastModified</a:t>
            </a:r>
            <a:r>
              <a:rPr lang="en-US" altLang="zh-CN" dirty="0">
                <a:ea typeface="宋体" pitchFamily="2" charset="-122"/>
                <a:cs typeface="Arial Unicode MS" pitchFamily="34" charset="-122"/>
              </a:rPr>
              <a:t>( )</a:t>
            </a:r>
          </a:p>
          <a:p>
            <a:pPr lvl="1">
              <a:buFont typeface="Wingdings" pitchFamily="2" charset="2"/>
              <a:buChar char="Ø"/>
            </a:pPr>
            <a:r>
              <a:rPr lang="en-US" altLang="zh-CN" b="1" dirty="0">
                <a:solidFill>
                  <a:srgbClr val="C00000"/>
                </a:solidFill>
                <a:ea typeface="宋体" pitchFamily="2" charset="-122"/>
                <a:cs typeface="Arial Unicode MS" pitchFamily="34" charset="-122"/>
              </a:rPr>
              <a:t>public </a:t>
            </a:r>
            <a:r>
              <a:rPr lang="en-US" altLang="zh-CN" b="1" dirty="0" err="1">
                <a:solidFill>
                  <a:srgbClr val="C00000"/>
                </a:solidFill>
                <a:ea typeface="宋体" pitchFamily="2" charset="-122"/>
                <a:cs typeface="Arial Unicode MS" pitchFamily="34" charset="-122"/>
              </a:rPr>
              <a:t>InputStream</a:t>
            </a:r>
            <a:r>
              <a:rPr lang="en-US" altLang="zh-CN" b="1" dirty="0">
                <a:solidFill>
                  <a:srgbClr val="C00000"/>
                </a:solidFill>
                <a:ea typeface="宋体" pitchFamily="2" charset="-122"/>
                <a:cs typeface="Arial Unicode MS" pitchFamily="34" charset="-122"/>
              </a:rPr>
              <a:t> </a:t>
            </a:r>
            <a:r>
              <a:rPr lang="en-US" altLang="zh-CN" b="1" dirty="0" err="1">
                <a:solidFill>
                  <a:srgbClr val="C00000"/>
                </a:solidFill>
                <a:ea typeface="宋体" pitchFamily="2" charset="-122"/>
                <a:cs typeface="Arial Unicode MS" pitchFamily="34" charset="-122"/>
              </a:rPr>
              <a:t>getInputStream</a:t>
            </a:r>
            <a:r>
              <a:rPr lang="en-US" altLang="zh-CN" b="1" dirty="0">
                <a:solidFill>
                  <a:srgbClr val="C00000"/>
                </a:solidFill>
                <a:ea typeface="宋体" pitchFamily="2" charset="-122"/>
                <a:cs typeface="Arial Unicode MS" pitchFamily="34" charset="-122"/>
              </a:rPr>
              <a:t>( )throws </a:t>
            </a:r>
            <a:r>
              <a:rPr lang="en-US" altLang="zh-CN" b="1" dirty="0" err="1">
                <a:solidFill>
                  <a:srgbClr val="C00000"/>
                </a:solidFill>
                <a:ea typeface="宋体" pitchFamily="2" charset="-122"/>
                <a:cs typeface="Arial Unicode MS" pitchFamily="34" charset="-122"/>
              </a:rPr>
              <a:t>IOException</a:t>
            </a:r>
            <a:endParaRPr lang="en-US" altLang="zh-CN" b="1" dirty="0">
              <a:solidFill>
                <a:srgbClr val="C00000"/>
              </a:solidFill>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public </a:t>
            </a:r>
            <a:r>
              <a:rPr lang="en-US" altLang="zh-CN" dirty="0" err="1">
                <a:ea typeface="宋体" pitchFamily="2" charset="-122"/>
                <a:cs typeface="Arial Unicode MS" pitchFamily="34" charset="-122"/>
              </a:rPr>
              <a:t>OutputSteram</a:t>
            </a:r>
            <a:r>
              <a:rPr lang="en-US" altLang="zh-CN" dirty="0">
                <a:ea typeface="宋体" pitchFamily="2" charset="-122"/>
                <a:cs typeface="Arial Unicode MS" pitchFamily="34" charset="-122"/>
              </a:rPr>
              <a:t> </a:t>
            </a:r>
            <a:r>
              <a:rPr lang="en-US" altLang="zh-CN" dirty="0" err="1">
                <a:ea typeface="宋体" pitchFamily="2" charset="-122"/>
                <a:cs typeface="Arial Unicode MS" pitchFamily="34" charset="-122"/>
              </a:rPr>
              <a:t>getOutputStream</a:t>
            </a:r>
            <a:r>
              <a:rPr lang="en-US" altLang="zh-CN" dirty="0">
                <a:ea typeface="宋体" pitchFamily="2" charset="-122"/>
                <a:cs typeface="Arial Unicode MS" pitchFamily="34" charset="-122"/>
              </a:rPr>
              <a:t>( )throws </a:t>
            </a:r>
            <a:r>
              <a:rPr lang="en-US" altLang="zh-CN" dirty="0" err="1">
                <a:ea typeface="宋体" pitchFamily="2" charset="-122"/>
                <a:cs typeface="Arial Unicode MS" pitchFamily="34" charset="-122"/>
              </a:rPr>
              <a:t>IOException</a:t>
            </a:r>
            <a:endParaRPr lang="en-US" altLang="zh-CN" dirty="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Tree>
    <p:extLst>
      <p:ext uri="{BB962C8B-B14F-4D97-AF65-F5344CB8AC3E}">
        <p14:creationId xmlns:p14="http://schemas.microsoft.com/office/powerpoint/2010/main" val="167502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452320" y="239103"/>
            <a:ext cx="1435966" cy="523220"/>
          </a:xfrm>
        </p:spPr>
        <p:txBody>
          <a:bodyPr>
            <a:normAutofit/>
          </a:bodyPr>
          <a:lstStyle/>
          <a:p>
            <a:r>
              <a:rPr lang="zh-CN" altLang="en-US" b="1" dirty="0">
                <a:cs typeface="Arial Unicode MS" pitchFamily="34" charset="-122"/>
              </a:rPr>
              <a:t>小结 </a:t>
            </a:r>
          </a:p>
        </p:txBody>
      </p:sp>
      <p:sp>
        <p:nvSpPr>
          <p:cNvPr id="29699" name="Rectangle 3"/>
          <p:cNvSpPr>
            <a:spLocks noGrp="1" noChangeArrowheads="1"/>
          </p:cNvSpPr>
          <p:nvPr>
            <p:ph type="body" idx="4294967295"/>
          </p:nvPr>
        </p:nvSpPr>
        <p:spPr>
          <a:xfrm>
            <a:off x="107255" y="908720"/>
            <a:ext cx="8785225" cy="5040312"/>
          </a:xfrm>
        </p:spPr>
        <p:txBody>
          <a:bodyPr>
            <a:noAutofit/>
          </a:bodyPr>
          <a:lstStyle/>
          <a:p>
            <a:pPr>
              <a:buFont typeface="Wingdings" pitchFamily="2" charset="2"/>
              <a:buChar char="l"/>
            </a:pPr>
            <a:r>
              <a:rPr lang="zh-CN" altLang="en-US" sz="1800" dirty="0">
                <a:ea typeface="宋体" pitchFamily="2" charset="-122"/>
                <a:cs typeface="Arial Unicode MS" pitchFamily="34" charset="-122"/>
              </a:rPr>
              <a:t>位于网络中的计算机具有唯一的</a:t>
            </a:r>
            <a:r>
              <a:rPr lang="en-US" altLang="zh-CN" sz="1800" dirty="0">
                <a:ea typeface="宋体" pitchFamily="2" charset="-122"/>
                <a:cs typeface="Arial Unicode MS" pitchFamily="34" charset="-122"/>
              </a:rPr>
              <a:t>IP</a:t>
            </a:r>
            <a:r>
              <a:rPr lang="zh-CN" altLang="en-US" sz="1800" dirty="0">
                <a:ea typeface="宋体" pitchFamily="2" charset="-122"/>
                <a:cs typeface="Arial Unicode MS" pitchFamily="34" charset="-122"/>
              </a:rPr>
              <a:t>地址，这样不同的主机可以互相区分。</a:t>
            </a:r>
            <a:endParaRPr lang="en-US" altLang="zh-CN" sz="1800" dirty="0">
              <a:ea typeface="宋体" pitchFamily="2" charset="-122"/>
              <a:cs typeface="Arial Unicode MS" pitchFamily="34" charset="-122"/>
            </a:endParaRPr>
          </a:p>
          <a:p>
            <a:pPr>
              <a:buFont typeface="Wingdings" pitchFamily="2" charset="2"/>
              <a:buChar char="l"/>
            </a:pPr>
            <a:r>
              <a:rPr lang="zh-CN" altLang="en-US" sz="1800" dirty="0">
                <a:solidFill>
                  <a:srgbClr val="C00000"/>
                </a:solidFill>
                <a:ea typeface="宋体" pitchFamily="2" charset="-122"/>
                <a:cs typeface="Arial Unicode MS" pitchFamily="34" charset="-122"/>
              </a:rPr>
              <a:t>客户端－服务器</a:t>
            </a:r>
            <a:r>
              <a:rPr lang="zh-CN" altLang="en-US" sz="1800" dirty="0">
                <a:ea typeface="宋体" pitchFamily="2" charset="-122"/>
                <a:cs typeface="Arial Unicode MS" pitchFamily="34" charset="-122"/>
              </a:rPr>
              <a:t>是一种最常见的网络应用程序模型。服务器是一个为其客户端提供某种特定服务的硬件或软件。客户机是一个用户应用程序，用于访问某台服务器提供的服务。</a:t>
            </a:r>
            <a:r>
              <a:rPr lang="zh-CN" altLang="en-US" sz="1800" dirty="0">
                <a:solidFill>
                  <a:srgbClr val="C00000"/>
                </a:solidFill>
                <a:ea typeface="宋体" pitchFamily="2" charset="-122"/>
                <a:cs typeface="Arial Unicode MS" pitchFamily="34" charset="-122"/>
              </a:rPr>
              <a:t>端口号</a:t>
            </a:r>
            <a:r>
              <a:rPr lang="zh-CN" altLang="en-US" sz="1800" dirty="0">
                <a:ea typeface="宋体" pitchFamily="2" charset="-122"/>
                <a:cs typeface="Arial Unicode MS" pitchFamily="34" charset="-122"/>
              </a:rPr>
              <a:t>是对一个服务的访问场所，它用于区分同一物理计算机上的多个服务。</a:t>
            </a:r>
            <a:r>
              <a:rPr lang="zh-CN" altLang="en-US" sz="1800" dirty="0">
                <a:solidFill>
                  <a:srgbClr val="C00000"/>
                </a:solidFill>
                <a:ea typeface="宋体" pitchFamily="2" charset="-122"/>
                <a:cs typeface="Arial Unicode MS" pitchFamily="34" charset="-122"/>
              </a:rPr>
              <a:t>套接字</a:t>
            </a:r>
            <a:r>
              <a:rPr lang="zh-CN" altLang="en-US" sz="1800" dirty="0">
                <a:ea typeface="宋体" pitchFamily="2" charset="-122"/>
                <a:cs typeface="Arial Unicode MS" pitchFamily="34" charset="-122"/>
              </a:rPr>
              <a:t>用于连接客户端和服务器，客户端和服务器之间的每个通信会话使用一个不同的套接字。</a:t>
            </a:r>
            <a:r>
              <a:rPr lang="en-US" altLang="zh-CN" sz="1800" dirty="0">
                <a:ea typeface="宋体" pitchFamily="2" charset="-122"/>
                <a:cs typeface="Arial Unicode MS" pitchFamily="34" charset="-122"/>
              </a:rPr>
              <a:t>TCP</a:t>
            </a:r>
            <a:r>
              <a:rPr lang="zh-CN" altLang="en-US" sz="1800" dirty="0">
                <a:ea typeface="宋体" pitchFamily="2" charset="-122"/>
                <a:cs typeface="Arial Unicode MS" pitchFamily="34" charset="-122"/>
              </a:rPr>
              <a:t>协议用于实现面向连接的会话。</a:t>
            </a:r>
          </a:p>
          <a:p>
            <a:pPr>
              <a:buFont typeface="Wingdings" pitchFamily="2" charset="2"/>
              <a:buChar char="l"/>
            </a:pPr>
            <a:r>
              <a:rPr lang="en-US" altLang="zh-CN" sz="1800" dirty="0">
                <a:ea typeface="宋体" pitchFamily="2" charset="-122"/>
                <a:cs typeface="Arial Unicode MS" pitchFamily="34" charset="-122"/>
              </a:rPr>
              <a:t>Java </a:t>
            </a:r>
            <a:r>
              <a:rPr lang="zh-CN" altLang="en-US" sz="1800" dirty="0">
                <a:ea typeface="宋体" pitchFamily="2" charset="-122"/>
                <a:cs typeface="Arial Unicode MS" pitchFamily="34" charset="-122"/>
              </a:rPr>
              <a:t>中有关网络方面的功能都定义在</a:t>
            </a:r>
            <a:r>
              <a:rPr lang="en-US" altLang="zh-CN" sz="1800" dirty="0">
                <a:ea typeface="宋体" pitchFamily="2" charset="-122"/>
                <a:cs typeface="Arial Unicode MS" pitchFamily="34" charset="-122"/>
              </a:rPr>
              <a:t> java.net </a:t>
            </a:r>
            <a:r>
              <a:rPr lang="zh-CN" altLang="en-US" sz="1800" dirty="0">
                <a:ea typeface="宋体" pitchFamily="2" charset="-122"/>
                <a:cs typeface="Arial Unicode MS" pitchFamily="34" charset="-122"/>
              </a:rPr>
              <a:t>程序包中。</a:t>
            </a:r>
            <a:r>
              <a:rPr lang="en-US" altLang="zh-CN" sz="1800" dirty="0">
                <a:ea typeface="宋体" pitchFamily="2" charset="-122"/>
                <a:cs typeface="Arial Unicode MS" pitchFamily="34" charset="-122"/>
              </a:rPr>
              <a:t>Java </a:t>
            </a:r>
            <a:r>
              <a:rPr lang="zh-CN" altLang="en-US" sz="1800" dirty="0">
                <a:ea typeface="宋体" pitchFamily="2" charset="-122"/>
                <a:cs typeface="Arial Unicode MS" pitchFamily="34" charset="-122"/>
              </a:rPr>
              <a:t>用 </a:t>
            </a:r>
            <a:r>
              <a:rPr lang="en-US" altLang="zh-CN" sz="1800" dirty="0" err="1">
                <a:ea typeface="宋体" pitchFamily="2" charset="-122"/>
                <a:cs typeface="Arial Unicode MS" pitchFamily="34" charset="-122"/>
              </a:rPr>
              <a:t>InetAddress</a:t>
            </a:r>
            <a:r>
              <a:rPr lang="en-US" altLang="zh-CN" sz="1800" dirty="0">
                <a:ea typeface="宋体" pitchFamily="2" charset="-122"/>
                <a:cs typeface="Arial Unicode MS" pitchFamily="34" charset="-122"/>
              </a:rPr>
              <a:t> </a:t>
            </a:r>
            <a:r>
              <a:rPr lang="zh-CN" altLang="en-US" sz="1800" dirty="0">
                <a:ea typeface="宋体" pitchFamily="2" charset="-122"/>
                <a:cs typeface="Arial Unicode MS" pitchFamily="34" charset="-122"/>
              </a:rPr>
              <a:t>对象表示 </a:t>
            </a:r>
            <a:r>
              <a:rPr lang="en-US" altLang="zh-CN" sz="1800" dirty="0">
                <a:solidFill>
                  <a:srgbClr val="C00000"/>
                </a:solidFill>
                <a:ea typeface="宋体" pitchFamily="2" charset="-122"/>
                <a:cs typeface="Arial Unicode MS" pitchFamily="34" charset="-122"/>
              </a:rPr>
              <a:t>IP </a:t>
            </a:r>
            <a:r>
              <a:rPr lang="zh-CN" altLang="en-US" sz="1800" dirty="0">
                <a:solidFill>
                  <a:srgbClr val="C00000"/>
                </a:solidFill>
                <a:ea typeface="宋体" pitchFamily="2" charset="-122"/>
                <a:cs typeface="Arial Unicode MS" pitchFamily="34" charset="-122"/>
              </a:rPr>
              <a:t>地址</a:t>
            </a:r>
            <a:r>
              <a:rPr lang="zh-CN" altLang="en-US" sz="1800" dirty="0">
                <a:ea typeface="宋体" pitchFamily="2" charset="-122"/>
                <a:cs typeface="Arial Unicode MS" pitchFamily="34" charset="-122"/>
              </a:rPr>
              <a:t>，该对象里有两个字段：主机名(</a:t>
            </a:r>
            <a:r>
              <a:rPr lang="en-US" altLang="zh-CN" sz="1800" dirty="0">
                <a:ea typeface="宋体" pitchFamily="2" charset="-122"/>
                <a:cs typeface="Arial Unicode MS" pitchFamily="34" charset="-122"/>
              </a:rPr>
              <a:t>String) </a:t>
            </a:r>
            <a:r>
              <a:rPr lang="zh-CN" altLang="en-US" sz="1800" dirty="0">
                <a:ea typeface="宋体" pitchFamily="2" charset="-122"/>
                <a:cs typeface="Arial Unicode MS" pitchFamily="34" charset="-122"/>
              </a:rPr>
              <a:t>和 </a:t>
            </a:r>
            <a:r>
              <a:rPr lang="en-US" altLang="zh-CN" sz="1800" dirty="0">
                <a:ea typeface="宋体" pitchFamily="2" charset="-122"/>
                <a:cs typeface="Arial Unicode MS" pitchFamily="34" charset="-122"/>
              </a:rPr>
              <a:t>IP </a:t>
            </a:r>
            <a:r>
              <a:rPr lang="zh-CN" altLang="en-US" sz="1800" dirty="0">
                <a:ea typeface="宋体" pitchFamily="2" charset="-122"/>
                <a:cs typeface="Arial Unicode MS" pitchFamily="34" charset="-122"/>
              </a:rPr>
              <a:t>地址(</a:t>
            </a:r>
            <a:r>
              <a:rPr lang="en-US" altLang="zh-CN" sz="1800" dirty="0" err="1">
                <a:ea typeface="宋体" pitchFamily="2" charset="-122"/>
                <a:cs typeface="Arial Unicode MS" pitchFamily="34" charset="-122"/>
              </a:rPr>
              <a:t>int</a:t>
            </a:r>
            <a:r>
              <a:rPr lang="en-US" altLang="zh-CN" sz="1800" dirty="0">
                <a:ea typeface="宋体" pitchFamily="2" charset="-122"/>
                <a:cs typeface="Arial Unicode MS" pitchFamily="34" charset="-122"/>
              </a:rPr>
              <a:t>)。</a:t>
            </a:r>
          </a:p>
          <a:p>
            <a:pPr>
              <a:buFont typeface="Wingdings" pitchFamily="2" charset="2"/>
              <a:buChar char="l"/>
            </a:pPr>
            <a:r>
              <a:rPr lang="zh-CN" altLang="en-US" sz="1800" dirty="0">
                <a:ea typeface="宋体" pitchFamily="2" charset="-122"/>
                <a:cs typeface="Arial Unicode MS" pitchFamily="34" charset="-122"/>
              </a:rPr>
              <a:t>类 </a:t>
            </a:r>
            <a:r>
              <a:rPr lang="en-US" altLang="zh-CN" sz="1800" dirty="0">
                <a:ea typeface="宋体" pitchFamily="2" charset="-122"/>
                <a:cs typeface="Arial Unicode MS" pitchFamily="34" charset="-122"/>
              </a:rPr>
              <a:t>Socket </a:t>
            </a:r>
            <a:r>
              <a:rPr lang="zh-CN" altLang="en-US" sz="1800" dirty="0">
                <a:ea typeface="宋体" pitchFamily="2" charset="-122"/>
                <a:cs typeface="Arial Unicode MS" pitchFamily="34" charset="-122"/>
              </a:rPr>
              <a:t>和 </a:t>
            </a:r>
            <a:r>
              <a:rPr lang="en-US" altLang="zh-CN" sz="1800" dirty="0" err="1">
                <a:ea typeface="宋体" pitchFamily="2" charset="-122"/>
                <a:cs typeface="Arial Unicode MS" pitchFamily="34" charset="-122"/>
              </a:rPr>
              <a:t>ServerSocket</a:t>
            </a:r>
            <a:r>
              <a:rPr lang="en-US" altLang="zh-CN" sz="1800" dirty="0">
                <a:ea typeface="宋体" pitchFamily="2" charset="-122"/>
                <a:cs typeface="Arial Unicode MS" pitchFamily="34" charset="-122"/>
              </a:rPr>
              <a:t> </a:t>
            </a:r>
            <a:r>
              <a:rPr lang="zh-CN" altLang="en-US" sz="1800" dirty="0">
                <a:ea typeface="宋体" pitchFamily="2" charset="-122"/>
                <a:cs typeface="Arial Unicode MS" pitchFamily="34" charset="-122"/>
              </a:rPr>
              <a:t>实现了基于</a:t>
            </a:r>
            <a:r>
              <a:rPr lang="en-US" altLang="zh-CN" sz="1800" dirty="0">
                <a:ea typeface="宋体" pitchFamily="2" charset="-122"/>
                <a:cs typeface="Arial Unicode MS" pitchFamily="34" charset="-122"/>
              </a:rPr>
              <a:t>TCP</a:t>
            </a:r>
            <a:r>
              <a:rPr lang="zh-CN" altLang="en-US" sz="1800" dirty="0">
                <a:ea typeface="宋体" pitchFamily="2" charset="-122"/>
                <a:cs typeface="Arial Unicode MS" pitchFamily="34" charset="-122"/>
              </a:rPr>
              <a:t>协议的客户端－服务器程序。</a:t>
            </a:r>
            <a:r>
              <a:rPr lang="en-US" altLang="zh-CN" sz="1800" dirty="0">
                <a:ea typeface="宋体" pitchFamily="2" charset="-122"/>
                <a:cs typeface="Arial Unicode MS" pitchFamily="34" charset="-122"/>
              </a:rPr>
              <a:t>Socket</a:t>
            </a:r>
            <a:r>
              <a:rPr lang="zh-CN" altLang="en-US" sz="1800" dirty="0">
                <a:ea typeface="宋体" pitchFamily="2" charset="-122"/>
                <a:cs typeface="Arial Unicode MS" pitchFamily="34" charset="-122"/>
              </a:rPr>
              <a:t>是客户端和服务器之间的一个连接，连接创建的细节被隐藏了。这个连接提供了一个安全的数据传输通道，这是因为 </a:t>
            </a:r>
            <a:r>
              <a:rPr lang="en-US" altLang="zh-CN" sz="1800" dirty="0">
                <a:ea typeface="宋体" pitchFamily="2" charset="-122"/>
                <a:cs typeface="Arial Unicode MS" pitchFamily="34" charset="-122"/>
              </a:rPr>
              <a:t>TCP </a:t>
            </a:r>
            <a:r>
              <a:rPr lang="zh-CN" altLang="en-US" sz="1800" dirty="0">
                <a:ea typeface="宋体" pitchFamily="2" charset="-122"/>
                <a:cs typeface="Arial Unicode MS" pitchFamily="34" charset="-122"/>
              </a:rPr>
              <a:t>协议可以解决数据在传送过程中的丢失、损坏、重复、乱序以及网络拥挤等问题，它保证数据可靠的传送。</a:t>
            </a:r>
          </a:p>
          <a:p>
            <a:pPr>
              <a:buFont typeface="Wingdings" pitchFamily="2" charset="2"/>
              <a:buChar char="l"/>
            </a:pPr>
            <a:r>
              <a:rPr lang="zh-CN" altLang="en-US" sz="1800" dirty="0">
                <a:ea typeface="宋体" pitchFamily="2" charset="-122"/>
                <a:cs typeface="Arial Unicode MS" pitchFamily="34" charset="-122"/>
              </a:rPr>
              <a:t>类 </a:t>
            </a:r>
            <a:r>
              <a:rPr lang="en-US" altLang="zh-CN" sz="1800" dirty="0">
                <a:ea typeface="宋体" pitchFamily="2" charset="-122"/>
                <a:cs typeface="Arial Unicode MS" pitchFamily="34" charset="-122"/>
              </a:rPr>
              <a:t>URL </a:t>
            </a:r>
            <a:r>
              <a:rPr lang="zh-CN" altLang="en-US" sz="1800" dirty="0">
                <a:ea typeface="宋体" pitchFamily="2" charset="-122"/>
                <a:cs typeface="Arial Unicode MS" pitchFamily="34" charset="-122"/>
              </a:rPr>
              <a:t>和 </a:t>
            </a:r>
            <a:r>
              <a:rPr lang="en-US" altLang="zh-CN" sz="1800" dirty="0" err="1">
                <a:ea typeface="宋体" pitchFamily="2" charset="-122"/>
                <a:cs typeface="Arial Unicode MS" pitchFamily="34" charset="-122"/>
              </a:rPr>
              <a:t>URLConnection</a:t>
            </a:r>
            <a:r>
              <a:rPr lang="en-US" altLang="zh-CN" sz="1800" dirty="0">
                <a:ea typeface="宋体" pitchFamily="2" charset="-122"/>
                <a:cs typeface="Arial Unicode MS" pitchFamily="34" charset="-122"/>
              </a:rPr>
              <a:t> </a:t>
            </a:r>
            <a:r>
              <a:rPr lang="zh-CN" altLang="en-US" sz="1800" dirty="0">
                <a:ea typeface="宋体" pitchFamily="2" charset="-122"/>
                <a:cs typeface="Arial Unicode MS" pitchFamily="34" charset="-122"/>
              </a:rPr>
              <a:t>提供了最高级网络应用。</a:t>
            </a:r>
            <a:r>
              <a:rPr lang="en-US" altLang="zh-CN" sz="1800" dirty="0">
                <a:ea typeface="宋体" pitchFamily="2" charset="-122"/>
                <a:cs typeface="Arial Unicode MS" pitchFamily="34" charset="-122"/>
              </a:rPr>
              <a:t>URL </a:t>
            </a:r>
            <a:r>
              <a:rPr lang="zh-CN" altLang="en-US" sz="1800" dirty="0">
                <a:ea typeface="宋体" pitchFamily="2" charset="-122"/>
                <a:cs typeface="Arial Unicode MS" pitchFamily="34" charset="-122"/>
              </a:rPr>
              <a:t>的网络资源的位置来同一表示 </a:t>
            </a:r>
            <a:r>
              <a:rPr lang="en-US" altLang="zh-CN" sz="1800" dirty="0">
                <a:ea typeface="宋体" pitchFamily="2" charset="-122"/>
                <a:cs typeface="Arial Unicode MS" pitchFamily="34" charset="-122"/>
              </a:rPr>
              <a:t>Internet </a:t>
            </a:r>
            <a:r>
              <a:rPr lang="zh-CN" altLang="en-US" sz="1800" dirty="0">
                <a:ea typeface="宋体" pitchFamily="2" charset="-122"/>
                <a:cs typeface="Arial Unicode MS" pitchFamily="34" charset="-122"/>
              </a:rPr>
              <a:t>上各种网络资源。通过</a:t>
            </a:r>
            <a:r>
              <a:rPr lang="en-US" altLang="zh-CN" sz="1800" dirty="0">
                <a:ea typeface="宋体" pitchFamily="2" charset="-122"/>
                <a:cs typeface="Arial Unicode MS" pitchFamily="34" charset="-122"/>
              </a:rPr>
              <a:t>URL</a:t>
            </a:r>
            <a:r>
              <a:rPr lang="zh-CN" altLang="en-US" sz="1800" dirty="0">
                <a:ea typeface="宋体" pitchFamily="2" charset="-122"/>
                <a:cs typeface="Arial Unicode MS" pitchFamily="34" charset="-122"/>
              </a:rPr>
              <a:t>对象可以创建当前应用程序和 </a:t>
            </a:r>
            <a:r>
              <a:rPr lang="en-US" altLang="zh-CN" sz="1800" dirty="0">
                <a:ea typeface="宋体" pitchFamily="2" charset="-122"/>
                <a:cs typeface="Arial Unicode MS" pitchFamily="34" charset="-122"/>
              </a:rPr>
              <a:t>URL </a:t>
            </a:r>
            <a:r>
              <a:rPr lang="zh-CN" altLang="en-US" sz="1800" dirty="0">
                <a:ea typeface="宋体" pitchFamily="2" charset="-122"/>
                <a:cs typeface="Arial Unicode MS" pitchFamily="34" charset="-122"/>
              </a:rPr>
              <a:t>表示的网络资源之间的连接，这样当前程序就可以读取网络资源数据，或者把自己的数据传送到网络上去。</a:t>
            </a:r>
          </a:p>
          <a:p>
            <a:endParaRPr lang="zh-CN" altLang="en-US" sz="1800" dirty="0">
              <a:ea typeface="宋体" pitchFamily="2" charset="-122"/>
              <a:cs typeface="Arial Unicode MS" pitchFamily="34" charset="-122"/>
            </a:endParaRPr>
          </a:p>
        </p:txBody>
      </p:sp>
    </p:spTree>
    <p:extLst>
      <p:ext uri="{BB962C8B-B14F-4D97-AF65-F5344CB8AC3E}">
        <p14:creationId xmlns:p14="http://schemas.microsoft.com/office/powerpoint/2010/main" val="770006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41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B376C-4876-426A-9F14-8265852C0C6A}"/>
              </a:ext>
            </a:extLst>
          </p:cNvPr>
          <p:cNvSpPr>
            <a:spLocks noGrp="1"/>
          </p:cNvSpPr>
          <p:nvPr>
            <p:ph type="title"/>
          </p:nvPr>
        </p:nvSpPr>
        <p:spPr>
          <a:xfrm>
            <a:off x="6300192" y="23660"/>
            <a:ext cx="2588094" cy="954107"/>
          </a:xfrm>
        </p:spPr>
        <p:txBody>
          <a:bodyPr/>
          <a:lstStyle/>
          <a:p>
            <a:r>
              <a:rPr lang="en-US" altLang="zh-CN" dirty="0"/>
              <a:t>TCP/IP</a:t>
            </a:r>
            <a:r>
              <a:rPr lang="zh-CN" altLang="en-US" dirty="0"/>
              <a:t>协议栈</a:t>
            </a:r>
          </a:p>
        </p:txBody>
      </p:sp>
      <p:sp>
        <p:nvSpPr>
          <p:cNvPr id="3" name="内容占位符 2">
            <a:extLst>
              <a:ext uri="{FF2B5EF4-FFF2-40B4-BE49-F238E27FC236}">
                <a16:creationId xmlns:a16="http://schemas.microsoft.com/office/drawing/2014/main" id="{3094ACCB-0E7B-482F-8810-18FBB9AC7FD7}"/>
              </a:ext>
            </a:extLst>
          </p:cNvPr>
          <p:cNvSpPr txBox="1">
            <a:spLocks/>
          </p:cNvSpPr>
          <p:nvPr/>
        </p:nvSpPr>
        <p:spPr>
          <a:xfrm>
            <a:off x="196041" y="1053722"/>
            <a:ext cx="8692245" cy="467953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pPr>
            <a:r>
              <a:rPr lang="en-US" altLang="zh-CN" sz="2400" dirty="0">
                <a:solidFill>
                  <a:schemeClr val="tx1">
                    <a:lumMod val="75000"/>
                    <a:lumOff val="25000"/>
                  </a:schemeClr>
                </a:solidFill>
              </a:rPr>
              <a:t>TCP/IP</a:t>
            </a:r>
            <a:r>
              <a:rPr lang="zh-CN" altLang="en-US" sz="2400" dirty="0">
                <a:solidFill>
                  <a:schemeClr val="tx1">
                    <a:lumMod val="75000"/>
                    <a:lumOff val="25000"/>
                  </a:schemeClr>
                </a:solidFill>
              </a:rPr>
              <a:t>协议栈包含了一系列构成互联网基础的网络协议；</a:t>
            </a:r>
            <a:endParaRPr lang="en-US" altLang="zh-CN" sz="2400" dirty="0">
              <a:solidFill>
                <a:schemeClr val="tx1">
                  <a:lumMod val="75000"/>
                  <a:lumOff val="25000"/>
                </a:schemeClr>
              </a:solidFill>
            </a:endParaRPr>
          </a:p>
          <a:p>
            <a:pPr lvl="1">
              <a:lnSpc>
                <a:spcPct val="150000"/>
              </a:lnSpc>
              <a:buClr>
                <a:srgbClr val="C00000"/>
              </a:buClr>
            </a:pPr>
            <a:r>
              <a:rPr lang="en-US" altLang="zh-CN" dirty="0">
                <a:solidFill>
                  <a:schemeClr val="tx1">
                    <a:lumMod val="75000"/>
                    <a:lumOff val="25000"/>
                  </a:schemeClr>
                </a:solidFill>
              </a:rPr>
              <a:t>TCP</a:t>
            </a:r>
            <a:r>
              <a:rPr lang="zh-CN" altLang="en-US" dirty="0">
                <a:solidFill>
                  <a:schemeClr val="tx1">
                    <a:lumMod val="75000"/>
                    <a:lumOff val="25000"/>
                  </a:schemeClr>
                </a:solidFill>
              </a:rPr>
              <a:t>（传输控制协议）</a:t>
            </a:r>
            <a:r>
              <a:rPr lang="en-US" altLang="zh-CN" dirty="0">
                <a:solidFill>
                  <a:schemeClr val="tx1">
                    <a:lumMod val="75000"/>
                    <a:lumOff val="25000"/>
                  </a:schemeClr>
                </a:solidFill>
              </a:rPr>
              <a:t>:Transmission Control Protocol </a:t>
            </a:r>
            <a:r>
              <a:rPr lang="zh-CN" altLang="en-US" dirty="0">
                <a:solidFill>
                  <a:schemeClr val="tx1">
                    <a:lumMod val="75000"/>
                    <a:lumOff val="25000"/>
                  </a:schemeClr>
                </a:solidFill>
              </a:rPr>
              <a:t>，是一种面向连接的、可靠的、基于字节流的传输层通信协议；</a:t>
            </a:r>
            <a:endParaRPr lang="en-US" altLang="zh-CN" dirty="0">
              <a:solidFill>
                <a:schemeClr val="tx1">
                  <a:lumMod val="75000"/>
                  <a:lumOff val="25000"/>
                </a:schemeClr>
              </a:solidFill>
            </a:endParaRPr>
          </a:p>
          <a:p>
            <a:pPr lvl="1">
              <a:lnSpc>
                <a:spcPct val="150000"/>
              </a:lnSpc>
              <a:buClr>
                <a:srgbClr val="C00000"/>
              </a:buClr>
            </a:pPr>
            <a:r>
              <a:rPr lang="en-US" altLang="zh-CN" dirty="0">
                <a:solidFill>
                  <a:schemeClr val="tx1">
                    <a:lumMod val="75000"/>
                    <a:lumOff val="25000"/>
                  </a:schemeClr>
                </a:solidFill>
              </a:rPr>
              <a:t>UDP</a:t>
            </a:r>
            <a:r>
              <a:rPr lang="zh-CN" altLang="en-US" dirty="0">
                <a:solidFill>
                  <a:schemeClr val="tx1">
                    <a:lumMod val="75000"/>
                    <a:lumOff val="25000"/>
                  </a:schemeClr>
                </a:solidFill>
              </a:rPr>
              <a:t>（用户数据报协议）：</a:t>
            </a:r>
            <a:r>
              <a:rPr lang="en-US" altLang="zh-CN" dirty="0">
                <a:solidFill>
                  <a:schemeClr val="tx1">
                    <a:lumMod val="75000"/>
                    <a:lumOff val="25000"/>
                  </a:schemeClr>
                </a:solidFill>
              </a:rPr>
              <a:t>User Datagram Protocol</a:t>
            </a:r>
            <a:r>
              <a:rPr lang="zh-CN" altLang="en-US" dirty="0">
                <a:solidFill>
                  <a:schemeClr val="tx1">
                    <a:lumMod val="75000"/>
                    <a:lumOff val="25000"/>
                  </a:schemeClr>
                </a:solidFill>
              </a:rPr>
              <a:t>，用于处理数据包，是一种无连接的、不可靠的通信协议；</a:t>
            </a:r>
            <a:endParaRPr lang="en-US" altLang="zh-CN" dirty="0">
              <a:solidFill>
                <a:schemeClr val="tx1">
                  <a:lumMod val="75000"/>
                  <a:lumOff val="25000"/>
                </a:schemeClr>
              </a:solidFill>
            </a:endParaRPr>
          </a:p>
          <a:p>
            <a:pPr lvl="1">
              <a:lnSpc>
                <a:spcPct val="150000"/>
              </a:lnSpc>
              <a:buClr>
                <a:srgbClr val="C00000"/>
              </a:buClr>
            </a:pPr>
            <a:r>
              <a:rPr lang="en-US" altLang="zh-CN" dirty="0">
                <a:solidFill>
                  <a:schemeClr val="tx1">
                    <a:lumMod val="75000"/>
                    <a:lumOff val="25000"/>
                  </a:schemeClr>
                </a:solidFill>
              </a:rPr>
              <a:t>IP</a:t>
            </a:r>
            <a:r>
              <a:rPr lang="zh-CN" altLang="en-US" dirty="0">
                <a:solidFill>
                  <a:schemeClr val="tx1">
                    <a:lumMod val="75000"/>
                    <a:lumOff val="25000"/>
                  </a:schemeClr>
                </a:solidFill>
              </a:rPr>
              <a:t>（网络协议）：</a:t>
            </a:r>
            <a:r>
              <a:rPr lang="en-US" altLang="zh-CN" dirty="0">
                <a:solidFill>
                  <a:schemeClr val="tx1">
                    <a:lumMod val="75000"/>
                    <a:lumOff val="25000"/>
                  </a:schemeClr>
                </a:solidFill>
              </a:rPr>
              <a:t>Internet Protocol</a:t>
            </a:r>
            <a:r>
              <a:rPr lang="zh-CN" altLang="en-US" dirty="0">
                <a:solidFill>
                  <a:schemeClr val="tx1">
                    <a:lumMod val="75000"/>
                    <a:lumOff val="25000"/>
                  </a:schemeClr>
                </a:solidFill>
              </a:rPr>
              <a:t>，把数据从源传送到目的地。它不负责保证传送可靠性，流控制，包顺序等。</a:t>
            </a:r>
            <a:endParaRPr lang="en-US" altLang="zh-CN" dirty="0">
              <a:solidFill>
                <a:schemeClr val="tx1">
                  <a:lumMod val="75000"/>
                  <a:lumOff val="25000"/>
                </a:schemeClr>
              </a:solidFill>
            </a:endParaRPr>
          </a:p>
          <a:p>
            <a:pPr lvl="1">
              <a:lnSpc>
                <a:spcPct val="150000"/>
              </a:lnSpc>
              <a:buClr>
                <a:srgbClr val="C00000"/>
              </a:buClr>
            </a:pPr>
            <a:r>
              <a:rPr lang="en-US" altLang="zh-CN" dirty="0">
                <a:solidFill>
                  <a:schemeClr val="tx1">
                    <a:lumMod val="75000"/>
                    <a:lumOff val="25000"/>
                  </a:schemeClr>
                </a:solidFill>
              </a:rPr>
              <a:t>ICMP</a:t>
            </a:r>
            <a:r>
              <a:rPr lang="zh-CN" altLang="en-US" dirty="0">
                <a:solidFill>
                  <a:schemeClr val="tx1">
                    <a:lumMod val="75000"/>
                    <a:lumOff val="25000"/>
                  </a:schemeClr>
                </a:solidFill>
              </a:rPr>
              <a:t>（网络控制报文协议）：</a:t>
            </a:r>
            <a:r>
              <a:rPr lang="en-US" altLang="zh-CN" dirty="0">
                <a:solidFill>
                  <a:schemeClr val="tx1">
                    <a:lumMod val="75000"/>
                    <a:lumOff val="25000"/>
                  </a:schemeClr>
                </a:solidFill>
              </a:rPr>
              <a:t>Internet Control Message Protocol</a:t>
            </a:r>
            <a:r>
              <a:rPr lang="zh-CN" altLang="en-US" dirty="0">
                <a:solidFill>
                  <a:schemeClr val="tx1">
                    <a:lumMod val="75000"/>
                    <a:lumOff val="25000"/>
                  </a:schemeClr>
                </a:solidFill>
              </a:rPr>
              <a:t>，是</a:t>
            </a:r>
            <a:r>
              <a:rPr lang="en-US" altLang="zh-CN" dirty="0">
                <a:solidFill>
                  <a:schemeClr val="tx1">
                    <a:lumMod val="75000"/>
                    <a:lumOff val="25000"/>
                  </a:schemeClr>
                </a:solidFill>
              </a:rPr>
              <a:t>TCP/IP</a:t>
            </a:r>
            <a:r>
              <a:rPr lang="zh-CN" altLang="en-US" dirty="0">
                <a:solidFill>
                  <a:schemeClr val="tx1">
                    <a:lumMod val="75000"/>
                    <a:lumOff val="25000"/>
                  </a:schemeClr>
                </a:solidFill>
              </a:rPr>
              <a:t>协议栈的一个子协议，用于在</a:t>
            </a:r>
            <a:r>
              <a:rPr lang="en-US" altLang="zh-CN" dirty="0">
                <a:solidFill>
                  <a:schemeClr val="tx1">
                    <a:lumMod val="75000"/>
                    <a:lumOff val="25000"/>
                  </a:schemeClr>
                </a:solidFill>
              </a:rPr>
              <a:t>IP</a:t>
            </a:r>
            <a:r>
              <a:rPr lang="zh-CN" altLang="en-US" dirty="0">
                <a:solidFill>
                  <a:schemeClr val="tx1">
                    <a:lumMod val="75000"/>
                    <a:lumOff val="25000"/>
                  </a:schemeClr>
                </a:solidFill>
              </a:rPr>
              <a:t>主机、路由器之间传递控制消息。</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3910614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38F24-BFFA-434F-8109-E0996777ECC3}"/>
              </a:ext>
            </a:extLst>
          </p:cNvPr>
          <p:cNvSpPr>
            <a:spLocks noGrp="1"/>
          </p:cNvSpPr>
          <p:nvPr>
            <p:ph type="title"/>
          </p:nvPr>
        </p:nvSpPr>
        <p:spPr>
          <a:xfrm>
            <a:off x="6084168" y="23660"/>
            <a:ext cx="2804118" cy="954107"/>
          </a:xfrm>
        </p:spPr>
        <p:txBody>
          <a:bodyPr/>
          <a:lstStyle/>
          <a:p>
            <a:r>
              <a:rPr lang="en-US" altLang="zh-CN" dirty="0"/>
              <a:t>TCP/IP </a:t>
            </a:r>
            <a:r>
              <a:rPr lang="zh-CN" altLang="en-US" dirty="0"/>
              <a:t>协议栈</a:t>
            </a:r>
          </a:p>
        </p:txBody>
      </p:sp>
      <p:sp>
        <p:nvSpPr>
          <p:cNvPr id="3" name="内容占位符 2">
            <a:extLst>
              <a:ext uri="{FF2B5EF4-FFF2-40B4-BE49-F238E27FC236}">
                <a16:creationId xmlns:a16="http://schemas.microsoft.com/office/drawing/2014/main" id="{89FAD983-249C-4FC3-B6C5-4A5B16F7B872}"/>
              </a:ext>
            </a:extLst>
          </p:cNvPr>
          <p:cNvSpPr txBox="1">
            <a:spLocks/>
          </p:cNvSpPr>
          <p:nvPr/>
        </p:nvSpPr>
        <p:spPr>
          <a:xfrm>
            <a:off x="196041" y="981714"/>
            <a:ext cx="8692245" cy="5039574"/>
          </a:xfrm>
          <a:prstGeom prst="rect">
            <a:avLst/>
          </a:prstGeom>
        </p:spPr>
        <p:txBody>
          <a:bodyPr vert="horz" lIns="91440" tIns="45720" rIns="91440" bIns="45720" rtlCol="0">
            <a:noAutofit/>
          </a:bodyPr>
          <a:lstStyle>
            <a:defPPr>
              <a:defRPr lang="zh-CN"/>
            </a:defPPr>
            <a:lvl1pPr marL="342900" indent="-342900">
              <a:spcBef>
                <a:spcPct val="20000"/>
              </a:spcBef>
              <a:buClr>
                <a:srgbClr val="C00000"/>
              </a:buClr>
              <a:buFont typeface="Arial" pitchFamily="34" charset="0"/>
              <a:buChar char="•"/>
              <a:defRPr sz="2400">
                <a:solidFill>
                  <a:schemeClr val="tx1">
                    <a:lumMod val="75000"/>
                    <a:lumOff val="25000"/>
                  </a:schemeClr>
                </a:solidFill>
              </a:defRPr>
            </a:lvl1pPr>
            <a:lvl2pPr marL="742950" lvl="1" indent="-285750">
              <a:lnSpc>
                <a:spcPct val="150000"/>
              </a:lnSpc>
              <a:spcBef>
                <a:spcPct val="20000"/>
              </a:spcBef>
              <a:buClr>
                <a:srgbClr val="C00000"/>
              </a:buClr>
              <a:buFont typeface="Arial" pitchFamily="34" charset="0"/>
              <a:buChar char="–"/>
              <a:defRPr sz="2000">
                <a:solidFill>
                  <a:schemeClr val="tx1">
                    <a:lumMod val="75000"/>
                    <a:lumOff val="25000"/>
                  </a:schemeClr>
                </a:solidFill>
              </a:defRPr>
            </a:lvl2pPr>
            <a:lvl3pPr marL="1143000" indent="-228600">
              <a:spcBef>
                <a:spcPct val="20000"/>
              </a:spcBef>
              <a:buFont typeface="Arial" pitchFamily="34" charset="0"/>
              <a:buChar char="•"/>
            </a:lvl3pPr>
            <a:lvl4pPr marL="1600200" indent="-228600">
              <a:spcBef>
                <a:spcPct val="20000"/>
              </a:spcBef>
              <a:buFont typeface="Arial" pitchFamily="34" charset="0"/>
              <a:buChar char="–"/>
              <a:defRPr sz="1600"/>
            </a:lvl4pPr>
            <a:lvl5pPr marL="2057400" indent="-228600">
              <a:spcBef>
                <a:spcPct val="20000"/>
              </a:spcBef>
              <a:buFont typeface="Arial" pitchFamily="34" charset="0"/>
              <a:buChar char="»"/>
              <a:defRPr sz="16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zh-CN" dirty="0"/>
              <a:t>TCP/IP</a:t>
            </a:r>
            <a:r>
              <a:rPr lang="zh-CN" altLang="en-US" dirty="0"/>
              <a:t>协议栈包含了一系列构成互联网基础的网络协议；</a:t>
            </a:r>
            <a:endParaRPr lang="en-US" altLang="zh-CN" dirty="0"/>
          </a:p>
          <a:p>
            <a:pPr lvl="1"/>
            <a:r>
              <a:rPr lang="en-US" altLang="zh-CN" dirty="0"/>
              <a:t>IGMP</a:t>
            </a:r>
            <a:r>
              <a:rPr lang="zh-CN" altLang="en-US" dirty="0"/>
              <a:t>（网际组报文协议）：</a:t>
            </a:r>
            <a:r>
              <a:rPr lang="en-US" altLang="zh-CN" dirty="0"/>
              <a:t>Internet Group Management Protocol</a:t>
            </a:r>
            <a:r>
              <a:rPr lang="zh-CN" altLang="en-US" dirty="0"/>
              <a:t>，是一个组播协议，运行在主机和组播路由器之间。</a:t>
            </a:r>
            <a:endParaRPr lang="en-US" altLang="zh-CN" dirty="0"/>
          </a:p>
          <a:p>
            <a:pPr lvl="1"/>
            <a:r>
              <a:rPr lang="en-US" altLang="zh-CN" dirty="0"/>
              <a:t>ARP</a:t>
            </a:r>
            <a:r>
              <a:rPr lang="zh-CN" altLang="en-US" dirty="0"/>
              <a:t>（地址解析协议）：</a:t>
            </a:r>
            <a:r>
              <a:rPr lang="en-US" altLang="zh-CN" dirty="0"/>
              <a:t>Address Resolution Protocol</a:t>
            </a:r>
            <a:r>
              <a:rPr lang="zh-CN" altLang="en-US" dirty="0"/>
              <a:t>，根据</a:t>
            </a:r>
            <a:r>
              <a:rPr lang="en-US" altLang="zh-CN" dirty="0"/>
              <a:t>IP</a:t>
            </a:r>
            <a:r>
              <a:rPr lang="zh-CN" altLang="en-US" dirty="0"/>
              <a:t>地址获取物理地址的协议。</a:t>
            </a:r>
            <a:endParaRPr lang="en-US" altLang="zh-CN" dirty="0"/>
          </a:p>
          <a:p>
            <a:pPr lvl="1"/>
            <a:r>
              <a:rPr lang="en-US" altLang="zh-CN" dirty="0"/>
              <a:t>HTTP</a:t>
            </a:r>
            <a:r>
              <a:rPr lang="zh-CN" altLang="en-US" dirty="0"/>
              <a:t>（超文本传输协议）：</a:t>
            </a:r>
            <a:r>
              <a:rPr lang="en-US" altLang="zh-CN" dirty="0" err="1"/>
              <a:t>HyperText</a:t>
            </a:r>
            <a:r>
              <a:rPr lang="en-US" altLang="zh-CN" dirty="0"/>
              <a:t> Transfer Protocol</a:t>
            </a:r>
            <a:r>
              <a:rPr lang="zh-CN" altLang="en-US" dirty="0"/>
              <a:t>，是用于从</a:t>
            </a:r>
            <a:r>
              <a:rPr lang="en-US" altLang="zh-CN" dirty="0"/>
              <a:t>WWW</a:t>
            </a:r>
            <a:r>
              <a:rPr lang="zh-CN" altLang="en-US" dirty="0"/>
              <a:t>服务器传输超文本到本地浏览器的传输协议。它可以使浏览器更加高效，使网络传输减少。</a:t>
            </a:r>
            <a:endParaRPr lang="en-US" altLang="zh-CN" dirty="0"/>
          </a:p>
          <a:p>
            <a:pPr lvl="1"/>
            <a:r>
              <a:rPr lang="en-US" altLang="zh-CN" dirty="0"/>
              <a:t>FTP</a:t>
            </a:r>
            <a:r>
              <a:rPr lang="zh-CN" altLang="en-US" dirty="0"/>
              <a:t>（文件传输协议）：</a:t>
            </a:r>
            <a:r>
              <a:rPr lang="en-US" altLang="zh-CN" dirty="0"/>
              <a:t>File Transfer Protocol</a:t>
            </a:r>
            <a:r>
              <a:rPr lang="zh-CN" altLang="en-US" dirty="0"/>
              <a:t>，用于</a:t>
            </a:r>
            <a:r>
              <a:rPr lang="en-US" altLang="zh-CN" dirty="0"/>
              <a:t>Internet</a:t>
            </a:r>
            <a:r>
              <a:rPr lang="zh-CN" altLang="en-US" dirty="0"/>
              <a:t>上的控制文件的双向传输。</a:t>
            </a:r>
            <a:endParaRPr lang="en-US" altLang="zh-CN" dirty="0"/>
          </a:p>
        </p:txBody>
      </p:sp>
    </p:spTree>
    <p:extLst>
      <p:ext uri="{BB962C8B-B14F-4D97-AF65-F5344CB8AC3E}">
        <p14:creationId xmlns:p14="http://schemas.microsoft.com/office/powerpoint/2010/main" val="2224645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2"/>
</p:tagLst>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40000"/>
            <a:lumOff val="6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6383</TotalTime>
  <Words>8035</Words>
  <Application>Microsoft Office PowerPoint</Application>
  <PresentationFormat>全屏显示(4:3)</PresentationFormat>
  <Paragraphs>828</Paragraphs>
  <Slides>78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78</vt:i4>
      </vt:variant>
    </vt:vector>
  </HeadingPairs>
  <TitlesOfParts>
    <vt:vector size="88" baseType="lpstr">
      <vt:lpstr>Arial Unicode MS</vt:lpstr>
      <vt:lpstr>宋体</vt:lpstr>
      <vt:lpstr>微软雅黑</vt:lpstr>
      <vt:lpstr>微软雅黑 Light</vt:lpstr>
      <vt:lpstr>Arial</vt:lpstr>
      <vt:lpstr>Calibri</vt:lpstr>
      <vt:lpstr>Consolas</vt:lpstr>
      <vt:lpstr>Times New Roman</vt:lpstr>
      <vt:lpstr>Wingdings</vt:lpstr>
      <vt:lpstr>PPT模板</vt:lpstr>
      <vt:lpstr>Java 网络编程</vt:lpstr>
      <vt:lpstr>主要内容</vt:lpstr>
      <vt:lpstr>网络编程概述</vt:lpstr>
      <vt:lpstr>网络基础 </vt:lpstr>
      <vt:lpstr>网络基础 </vt:lpstr>
      <vt:lpstr>网络通信协议</vt:lpstr>
      <vt:lpstr>数据封装和拆封</vt:lpstr>
      <vt:lpstr>TCP/IP协议栈</vt:lpstr>
      <vt:lpstr>TCP/IP 协议栈</vt:lpstr>
      <vt:lpstr>通讯要素1：IP 和 端口号</vt:lpstr>
      <vt:lpstr>IP地址和端口号</vt:lpstr>
      <vt:lpstr>子网</vt:lpstr>
      <vt:lpstr>TCP和UDP的差异</vt:lpstr>
      <vt:lpstr>HTTP协议</vt:lpstr>
      <vt:lpstr>请求方式</vt:lpstr>
      <vt:lpstr>HTTP请求和相应结构</vt:lpstr>
      <vt:lpstr>HTTP请求与响应</vt:lpstr>
      <vt:lpstr>重要的请求、响应属性及code</vt:lpstr>
      <vt:lpstr>重要的请求、响应属性及code</vt:lpstr>
      <vt:lpstr>重要的请求、响应属性及code</vt:lpstr>
      <vt:lpstr>交互</vt:lpstr>
      <vt:lpstr>示例</vt:lpstr>
      <vt:lpstr>InetAddress类 </vt:lpstr>
      <vt:lpstr>请求过程</vt:lpstr>
      <vt:lpstr>InetAdress类</vt:lpstr>
      <vt:lpstr>InetAdress 代码示例</vt:lpstr>
      <vt:lpstr>通讯要素2：网络通信协议</vt:lpstr>
      <vt:lpstr>TCP/IP协议簇 </vt:lpstr>
      <vt:lpstr>TCP 和 UDP</vt:lpstr>
      <vt:lpstr>流量防火墙</vt:lpstr>
      <vt:lpstr>Socket</vt:lpstr>
      <vt:lpstr>基于Socket的TCP编程</vt:lpstr>
      <vt:lpstr>Socket类的常用方法</vt:lpstr>
      <vt:lpstr>ServerSocket类的常用方法</vt:lpstr>
      <vt:lpstr>Socket与ServerSocket通讯过程</vt:lpstr>
      <vt:lpstr>TCP通讯线程特征</vt:lpstr>
      <vt:lpstr>TCP通讯线程特征</vt:lpstr>
      <vt:lpstr>TCP通讯线程特征</vt:lpstr>
      <vt:lpstr>TCP通讯特征</vt:lpstr>
      <vt:lpstr>TCP通讯线程特征</vt:lpstr>
      <vt:lpstr>TCP现场通讯特征</vt:lpstr>
      <vt:lpstr>单一服务器对多客户端提供网络服务</vt:lpstr>
      <vt:lpstr>单一服务器对多客户端提供网络服务</vt:lpstr>
      <vt:lpstr>单一服务器对多客户端提供网络服务</vt:lpstr>
      <vt:lpstr>单一服务器对多客户端提供网络服务</vt:lpstr>
      <vt:lpstr>基于Socket的TCP编程</vt:lpstr>
      <vt:lpstr>客户端创建Socket对象</vt:lpstr>
      <vt:lpstr>基于Socket的TCP编程</vt:lpstr>
      <vt:lpstr>服务器建立 ServerSocket 对</vt:lpstr>
      <vt:lpstr>示例一客户端</vt:lpstr>
      <vt:lpstr>示例一服务端</vt:lpstr>
      <vt:lpstr>示例二客户端</vt:lpstr>
      <vt:lpstr>示例二服务端</vt:lpstr>
      <vt:lpstr>示例三（交互）客户端</vt:lpstr>
      <vt:lpstr>示例三（交互）服务端</vt:lpstr>
      <vt:lpstr>例题</vt:lpstr>
      <vt:lpstr>练习</vt:lpstr>
      <vt:lpstr>一直连接并发送信息客户端</vt:lpstr>
      <vt:lpstr>一直等待一直下发消息服务端功能</vt:lpstr>
      <vt:lpstr>接受控制台输入的客户端-1</vt:lpstr>
      <vt:lpstr>接受控制台输入的客户端-2</vt:lpstr>
      <vt:lpstr>支持多个客户端的Tcp服务端-1</vt:lpstr>
      <vt:lpstr>支持多个客户端的Tcp服务端 -2</vt:lpstr>
      <vt:lpstr>UDP网络通信</vt:lpstr>
      <vt:lpstr>利用DatagramSocket发送和接收UDP数据报</vt:lpstr>
      <vt:lpstr>UDP网络通信</vt:lpstr>
      <vt:lpstr>发送端</vt:lpstr>
      <vt:lpstr>接收端</vt:lpstr>
      <vt:lpstr>UDP协议通讯的用户状态跟踪</vt:lpstr>
      <vt:lpstr>URL编程</vt:lpstr>
      <vt:lpstr>URL编程</vt:lpstr>
      <vt:lpstr>URL编程</vt:lpstr>
      <vt:lpstr>URL编程</vt:lpstr>
      <vt:lpstr>URL编程-下载图片</vt:lpstr>
      <vt:lpstr> 针对HTTP协议的URLConnection类</vt:lpstr>
      <vt:lpstr>URLConnection类</vt:lpstr>
      <vt:lpstr>小结 </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Youliang Wang</cp:lastModifiedBy>
  <cp:revision>620</cp:revision>
  <dcterms:created xsi:type="dcterms:W3CDTF">2012-08-05T14:09:30Z</dcterms:created>
  <dcterms:modified xsi:type="dcterms:W3CDTF">2017-11-16T07:47:50Z</dcterms:modified>
</cp:coreProperties>
</file>