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528" r:id="rId4"/>
    <p:sldId id="529" r:id="rId5"/>
    <p:sldId id="530" r:id="rId6"/>
    <p:sldId id="622" r:id="rId7"/>
    <p:sldId id="614" r:id="rId8"/>
    <p:sldId id="531" r:id="rId9"/>
    <p:sldId id="573" r:id="rId10"/>
    <p:sldId id="533" r:id="rId12"/>
    <p:sldId id="597" r:id="rId13"/>
    <p:sldId id="534" r:id="rId14"/>
    <p:sldId id="596" r:id="rId15"/>
    <p:sldId id="536" r:id="rId16"/>
    <p:sldId id="580" r:id="rId17"/>
    <p:sldId id="537" r:id="rId18"/>
    <p:sldId id="538" r:id="rId19"/>
    <p:sldId id="628" r:id="rId20"/>
    <p:sldId id="539" r:id="rId21"/>
    <p:sldId id="540" r:id="rId22"/>
    <p:sldId id="629" r:id="rId23"/>
    <p:sldId id="541" r:id="rId24"/>
    <p:sldId id="575" r:id="rId25"/>
    <p:sldId id="543" r:id="rId26"/>
    <p:sldId id="544" r:id="rId27"/>
    <p:sldId id="545" r:id="rId28"/>
    <p:sldId id="623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51" r:id="rId50"/>
    <p:sldId id="652" r:id="rId51"/>
    <p:sldId id="653" r:id="rId52"/>
    <p:sldId id="654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662" r:id="rId61"/>
    <p:sldId id="663" r:id="rId62"/>
    <p:sldId id="664" r:id="rId63"/>
    <p:sldId id="665" r:id="rId64"/>
    <p:sldId id="559" r:id="rId65"/>
    <p:sldId id="560" r:id="rId66"/>
    <p:sldId id="561" r:id="rId67"/>
    <p:sldId id="562" r:id="rId68"/>
    <p:sldId id="584" r:id="rId69"/>
    <p:sldId id="607" r:id="rId70"/>
    <p:sldId id="572" r:id="rId71"/>
    <p:sldId id="621" r:id="rId72"/>
    <p:sldId id="625" r:id="rId73"/>
    <p:sldId id="674" r:id="rId74"/>
    <p:sldId id="546" r:id="rId75"/>
    <p:sldId id="547" r:id="rId76"/>
    <p:sldId id="548" r:id="rId77"/>
    <p:sldId id="604" r:id="rId78"/>
    <p:sldId id="605" r:id="rId79"/>
    <p:sldId id="606" r:id="rId80"/>
    <p:sldId id="576" r:id="rId81"/>
    <p:sldId id="553" r:id="rId82"/>
    <p:sldId id="624" r:id="rId83"/>
    <p:sldId id="582" r:id="rId84"/>
    <p:sldId id="554" r:id="rId85"/>
    <p:sldId id="626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F7F7F"/>
    <a:srgbClr val="F5F5F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3145" autoAdjust="0"/>
  </p:normalViewPr>
  <p:slideViewPr>
    <p:cSldViewPr>
      <p:cViewPr varScale="1">
        <p:scale>
          <a:sx n="63" d="100"/>
          <a:sy n="63" d="100"/>
        </p:scale>
        <p:origin x="11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子类会具备父类中的数据，所以要先明确父类是如何对这些数据初始化的。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/>
          <p:cNvGrpSpPr/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/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/>
            <p:cNvGrpSpPr/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/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/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/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861DB-5B72-41A6-ABBA-78FE4DB6E28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知而获智，智达高远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402864-3140-4D75-BAAF-CCE88517A328}" type="slidenum">
              <a:rPr lang="zh-CN" altLang="zh-CN"/>
            </a:fld>
            <a:endParaRPr lang="zh-CN" altLang="zh-CN"/>
          </a:p>
        </p:txBody>
      </p:sp>
      <p:pic>
        <p:nvPicPr>
          <p:cNvPr id="6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知而获智，智达高远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知而获智，智达高远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1520" y="850900"/>
            <a:ext cx="864096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Ω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"/>
          <p:cNvSpPr txBox="1"/>
          <p:nvPr/>
        </p:nvSpPr>
        <p:spPr>
          <a:xfrm>
            <a:off x="395536" y="3645024"/>
            <a:ext cx="8640960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第四章：高级类特性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239103"/>
            <a:ext cx="186801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类的继承 </a:t>
            </a:r>
            <a:endParaRPr lang="en-US" altLang="zh-CN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5906" y="692696"/>
            <a:ext cx="8210550" cy="225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子类继承了父类，就继承了父类的方法和属性。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在子类中，可以使用父类中定义的方法和属性，也可以创建新的数据和方法。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中，继承的关键字用的是“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extends”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，即子类不是父类的子集，而是对父类的“扩展”。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03113" y="3356992"/>
            <a:ext cx="8461375" cy="101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关于继承的规则：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子类不能直接访问父类中私有的</a:t>
            </a:r>
            <a:r>
              <a:rPr lang="en-US" altLang="zh-CN" dirty="0"/>
              <a:t>(private)</a:t>
            </a:r>
            <a:r>
              <a:rPr lang="zh-CN" altLang="en-US" dirty="0"/>
              <a:t>的成员变量和方法。</a:t>
            </a:r>
            <a:endParaRPr lang="zh-CN" altLang="en-US" dirty="0"/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单继承举例</a:t>
            </a:r>
            <a:endParaRPr lang="zh-CN" altLang="en-US" dirty="0"/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2203376" y="1226408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/>
        </p:nvGraphicFramePr>
        <p:xfrm>
          <a:off x="2203376" y="3283808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3270176" y="2750408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/>
        </p:nvGraphicFramePr>
        <p:xfrm>
          <a:off x="755576" y="3283808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/>
        </p:nvGraphicFramePr>
        <p:xfrm>
          <a:off x="4565576" y="3283808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4184576" y="2750408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1593776" y="2750408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/>
        </p:nvGraphicFramePr>
        <p:xfrm>
          <a:off x="2279576" y="4655408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3270176" y="4122008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5213276" y="1522464"/>
            <a:ext cx="1905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6165776" y="3207608"/>
            <a:ext cx="14290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5403776" y="4731608"/>
            <a:ext cx="18310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subsubclass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类的继承</a:t>
            </a:r>
            <a:endParaRPr lang="en-US" altLang="zh-CN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24408" y="1052736"/>
            <a:ext cx="7620000" cy="227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只支持单继承，不允许多重继承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/>
              <a:t>一个子类只能有一个父类</a:t>
            </a:r>
            <a:endParaRPr lang="en-US" altLang="zh-CN" dirty="0"/>
          </a:p>
          <a:p>
            <a:pPr lvl="1"/>
            <a:r>
              <a:rPr lang="zh-CN" altLang="en-US" dirty="0"/>
              <a:t>一个父类可以派生出多个子类</a:t>
            </a:r>
            <a:endParaRPr lang="en-US" altLang="zh-CN" dirty="0"/>
          </a:p>
          <a:p>
            <a:pPr lvl="2"/>
            <a:r>
              <a:rPr lang="en-US" altLang="zh-CN" dirty="0"/>
              <a:t>class </a:t>
            </a:r>
            <a:r>
              <a:rPr lang="en-US" altLang="zh-CN" dirty="0" err="1"/>
              <a:t>SubDemo</a:t>
            </a:r>
            <a:r>
              <a:rPr lang="en-US" altLang="zh-CN" dirty="0"/>
              <a:t> extends Demo{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r>
              <a:rPr lang="zh-CN" altLang="en-US" dirty="0"/>
              <a:t>  </a:t>
            </a:r>
            <a:r>
              <a:rPr lang="en-US" altLang="zh-CN" dirty="0"/>
              <a:t> //ok</a:t>
            </a:r>
            <a:endParaRPr lang="en-US" altLang="zh-CN" dirty="0"/>
          </a:p>
          <a:p>
            <a:pPr lvl="2"/>
            <a:r>
              <a:rPr lang="en-US" altLang="zh-CN" dirty="0"/>
              <a:t>class </a:t>
            </a:r>
            <a:r>
              <a:rPr lang="en-US" altLang="zh-CN" dirty="0" err="1"/>
              <a:t>SubDemo</a:t>
            </a:r>
            <a:r>
              <a:rPr lang="en-US" altLang="zh-CN" dirty="0"/>
              <a:t> extends Demo1,Demo2...//error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984448" y="3586824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6457056" y="3093334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2600" y="53633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多重继承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6964" y="551723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多层继承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496616" y="4077072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练习一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692696"/>
            <a:ext cx="8640960" cy="583264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类，包括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manOrWorman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man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(sex==1)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women”(sex==0)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employeed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no job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(salary==0)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或者“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job”(salary!=0)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，并包括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printAge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方法中实例化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的对象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someKid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，用该对象访问其父类的成员变量及方法。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500" dirty="0"/>
              <a:t>练习一</a:t>
            </a:r>
            <a:endParaRPr lang="en-US" altLang="zh-CN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定义一个学生类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，它继承自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323528" y="1700808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/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  <a:endParaRPr kumimoji="1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u="sng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4644008" y="1700808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/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  <a:endParaRPr kumimoji="1" lang="en-US" altLang="zh-CN" sz="2200" u="sng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267744" y="4535448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500" dirty="0"/>
              <a:t>练习一</a:t>
            </a:r>
            <a:endParaRPr lang="en-US" altLang="zh-CN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3.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根据下图实现类。在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类的对象，设置圆柱的底面半径和高，并输出圆柱的体积。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1763688" y="1844824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radius) : void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 double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1763688" y="4077072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length):void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293096"/>
            <a:ext cx="0" cy="31737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sz="2500" dirty="0"/>
              <a:t>方法的重写</a:t>
            </a:r>
            <a:r>
              <a:rPr lang="en-US" altLang="zh-CN" sz="2500" dirty="0"/>
              <a:t>(override)</a:t>
            </a:r>
            <a:endParaRPr lang="zh-CN" altLang="en-US" sz="25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08720"/>
            <a:ext cx="8640960" cy="5727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重置、覆盖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在程序执行时，子类的方法将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父类的方法。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要求：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具有相同的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方法名称、参数列表和返回值类型。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不能使用比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更严格的访问权限。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重写和被重写的方法须同时为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的，或同时为非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子类方法抛出的异常不能大于父类被重写方法的异常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3660"/>
            <a:ext cx="2588094" cy="954107"/>
          </a:xfrm>
        </p:spPr>
        <p:txBody>
          <a:bodyPr/>
          <a:lstStyle/>
          <a:p>
            <a:r>
              <a:rPr lang="zh-CN" altLang="en-US" dirty="0"/>
              <a:t>方法覆盖示例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46856" y="908720"/>
            <a:ext cx="8229600" cy="5616624"/>
          </a:xfrm>
          <a:ln>
            <a:solidFill>
              <a:srgbClr val="A5A5A5"/>
            </a:solidFill>
            <a:miter lim="800000"/>
          </a:ln>
        </p:spPr>
        <p:txBody>
          <a:bodyPr>
            <a:normAutofit fontScale="77500" lnSpcReduction="20000"/>
          </a:bodyPr>
          <a:lstStyle/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定义父类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fun() {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System.out.println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zh-CN" altLang="en-US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这是父类中的方法。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extends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子类继承于父类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fun()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子类覆盖父类中的方法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System.out.println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zh-CN" altLang="en-US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这是子类中的方法。</a:t>
            </a:r>
            <a:r>
              <a:rPr lang="en-US" altLang="zh-CN" sz="2100" dirty="0">
                <a:solidFill>
                  <a:srgbClr val="CC0066"/>
                </a:solidFill>
                <a:latin typeface="黑体" panose="02010609060101010101" pitchFamily="49" charset="-122"/>
                <a:ea typeface="楷体_GB2312" pitchFamily="49" charset="-122"/>
              </a:rPr>
              <a:t>"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OverriddenTest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{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用于容纳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main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方法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public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static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void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main(String[]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args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) {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parObj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=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new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ParentClass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parObj.fun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父类的实例调用此方法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chiObj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= 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new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ChildClass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    </a:t>
            </a:r>
            <a:r>
              <a:rPr lang="en-US" altLang="zh-CN" sz="2100" dirty="0" err="1">
                <a:latin typeface="黑体" panose="02010609060101010101" pitchFamily="49" charset="-122"/>
                <a:ea typeface="楷体_GB2312" pitchFamily="49" charset="-122"/>
              </a:rPr>
              <a:t>chiObj.fun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();  </a:t>
            </a:r>
            <a:r>
              <a:rPr lang="en-US" altLang="zh-CN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latin typeface="黑体" panose="02010609060101010101" pitchFamily="49" charset="-122"/>
                <a:ea typeface="楷体_GB2312" pitchFamily="49" charset="-122"/>
              </a:rPr>
              <a:t>子类的实例调用此方法</a:t>
            </a:r>
            <a:endParaRPr lang="zh-CN" altLang="en-US" sz="2100" dirty="0">
              <a:solidFill>
                <a:srgbClr val="008000"/>
              </a:solidFill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zh-CN" altLang="en-US" sz="2100" dirty="0">
                <a:latin typeface="黑体" panose="02010609060101010101" pitchFamily="49" charset="-122"/>
                <a:ea typeface="楷体_GB2312" pitchFamily="49" charset="-122"/>
              </a:rPr>
              <a:t>  </a:t>
            </a: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11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altLang="zh-CN" sz="2100" dirty="0">
                <a:latin typeface="黑体" panose="02010609060101010101" pitchFamily="49" charset="-122"/>
                <a:ea typeface="楷体_GB2312" pitchFamily="49" charset="-122"/>
              </a:rPr>
              <a:t>}</a:t>
            </a:r>
            <a:endParaRPr lang="zh-CN" altLang="en-US" sz="2100" dirty="0">
              <a:latin typeface="黑体" panose="02010609060101010101" pitchFamily="49" charset="-122"/>
              <a:ea typeface="楷体_GB2312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  <a:buClr>
                <a:srgbClr val="92D050"/>
              </a:buClr>
              <a:buNone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子类中重写的方法，其访问权限不能比父类中被重写方法的访问权限更低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indent="0" algn="l" eaLnBrk="1" hangingPunct="1">
              <a:lnSpc>
                <a:spcPct val="80000"/>
              </a:lnSpc>
              <a:buClr>
                <a:srgbClr val="92D050"/>
              </a:buClr>
              <a:buNone/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0232" y="239103"/>
            <a:ext cx="222805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重写方法举例</a:t>
            </a:r>
            <a:endParaRPr lang="en-US" altLang="zh-CN" sz="25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528" y="620688"/>
            <a:ext cx="8534400" cy="590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name;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return "Name: "+ name + "\n" +"age: "+ age;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String school;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     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 "Name: "+ name + "\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static void main(String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Student s1=new Student();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s1.name="Bob";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s1.age=20;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s1.school="school2";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(s1.getInfo());   //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Name:Bob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age:20  school:school2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476304" y="2276872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Person p1=new Person();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p1.getInfo();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rgbClr val="BD6FB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Student s1=new Student();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s1.getInfo();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solidFill>
                <a:srgbClr val="BD6FB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这是一种“多态性”：同名的方法，用不同的对象来区分调用的是哪一个方法。</a:t>
            </a:r>
            <a:endParaRPr lang="zh-CN" altLang="en-US" sz="16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254" y="702856"/>
            <a:ext cx="8958242" cy="584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Parent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method1() {}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method1() {}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弱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Parent p1 = new Parent();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Child p2 = new Child();</a:t>
            </a:r>
            <a:endParaRPr lang="en-US" altLang="zh-CN" sz="22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p1.method1();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p2.method1();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重写方法举例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500" dirty="0"/>
              <a:t>本章内容</a:t>
            </a:r>
            <a:endParaRPr lang="zh-CN" altLang="en-US" sz="25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836712"/>
            <a:ext cx="7488832" cy="554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  <a:defRPr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  <a:defRPr sz="2000"/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–"/>
              <a:defRPr sz="1600"/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»"/>
              <a:defRPr sz="16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面向对象特征之二：继承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方法的重写</a:t>
            </a:r>
            <a:r>
              <a:rPr lang="en-US" altLang="zh-CN" dirty="0"/>
              <a:t>(override)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四种访问权限修饰符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关键字</a:t>
            </a:r>
            <a:r>
              <a:rPr lang="en-US" altLang="zh-CN" dirty="0"/>
              <a:t>super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子类对象实例化过程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面向对象特征之三：多态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抽象类</a:t>
            </a:r>
            <a:r>
              <a:rPr lang="en-US" altLang="zh-CN" dirty="0"/>
              <a:t>(abstract class)</a:t>
            </a:r>
            <a:endParaRPr lang="en-US" altLang="zh-CN" dirty="0"/>
          </a:p>
          <a:p>
            <a:pPr lvl="1"/>
            <a:r>
              <a:rPr lang="zh-CN" altLang="en-US" dirty="0"/>
              <a:t>模板方法设计模式</a:t>
            </a:r>
            <a:r>
              <a:rPr lang="en-US" altLang="zh-CN" dirty="0"/>
              <a:t>(</a:t>
            </a:r>
            <a:r>
              <a:rPr lang="en-US" altLang="zh-CN" dirty="0" err="1"/>
              <a:t>TemplateMethod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更彻底的抽象：接口</a:t>
            </a:r>
            <a:r>
              <a:rPr lang="en-US" altLang="zh-CN" dirty="0"/>
              <a:t>(interface)</a:t>
            </a:r>
            <a:endParaRPr lang="en-US" altLang="zh-CN" dirty="0"/>
          </a:p>
          <a:p>
            <a:pPr lvl="1"/>
            <a:r>
              <a:rPr lang="zh-CN" altLang="en-US" dirty="0"/>
              <a:t>工厂方法</a:t>
            </a:r>
            <a:r>
              <a:rPr lang="en-US" altLang="zh-CN" dirty="0"/>
              <a:t>(</a:t>
            </a:r>
            <a:r>
              <a:rPr lang="en-US" altLang="zh-CN" dirty="0" err="1"/>
              <a:t>FactoryMethod</a:t>
            </a:r>
            <a:r>
              <a:rPr lang="en-US" altLang="zh-CN" dirty="0"/>
              <a:t>)</a:t>
            </a:r>
            <a:r>
              <a:rPr lang="zh-CN" altLang="en-US" dirty="0"/>
              <a:t>和代理模式</a:t>
            </a:r>
            <a:r>
              <a:rPr lang="en-US" altLang="zh-CN" dirty="0"/>
              <a:t>(Proxy)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8202" y="51688"/>
            <a:ext cx="4244278" cy="90872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</a:rPr>
              <a:t>区分方法覆盖和方法重载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836712"/>
            <a:ext cx="8640960" cy="45223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方法覆盖（重写）和方法重载是两个极易混淆的概念，必须严格区分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方法覆盖出现的前提条件之一是必须有继承发生的情况下，而且要求父类和子类中的方法必须同原型；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</a:pP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方法重载时，继承并不是必需的，它只要求方法名称相同，而参数列表则必须不同，换言之，各方法的原型其实是不同的。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练习二</a:t>
            </a:r>
            <a:endParaRPr lang="en-US" altLang="zh-CN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69652"/>
            <a:ext cx="8640960" cy="57277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如果现在父类的一个方法定义成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访问权限，在子类中将此方法声明为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访问权限，那么这样还叫重写吗？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(NO)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中重新定义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方法，覆盖父类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方法，输出“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Kids should study and no job.”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472430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12474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权限修饰符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类的成员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定义前，用来限定对象对该类对象成员的访问权限。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538163" y="220486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/>
                <a:gridCol w="1655762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修饰符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类内部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同一个包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子类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任何地方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private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default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protected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public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Yes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480628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/>
              <a:t>default</a:t>
            </a:r>
            <a:r>
              <a:rPr lang="zh-CN" altLang="en-US" sz="2100" dirty="0"/>
              <a:t>类只可以被同一个包内部的类访问。</a:t>
            </a:r>
            <a:endParaRPr lang="zh-CN" altLang="en-US" sz="2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0" y="239103"/>
            <a:ext cx="3596206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四种访问权限修饰符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zh-CN" altLang="en-US" dirty="0"/>
              <a:t>访问控制举例</a:t>
            </a:r>
            <a:endParaRPr lang="en-US" altLang="zh-CN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8944" y="929928"/>
            <a:ext cx="8784976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Parent{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f1 = 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f2 = 2;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f3 = 3;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f4 = 4;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fm1() f1=" + f1);}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fm2() f2=" + f2);}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fm3() f3=" + f3);}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fm4() f4=" + f4);}	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访问控制举例</a:t>
            </a:r>
            <a:endParaRPr lang="en-US" altLang="zh-CN" sz="2500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7512" y="909758"/>
            <a:ext cx="8248944" cy="496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设父类和子类在同一个包内</a:t>
            </a:r>
            <a:endParaRPr lang="zh-CN" altLang="en-US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c1 = 21;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cm1() c1=" + c1);}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cm2() c2=" + c2);}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Parent  p = new Parent();		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p.fm3();	p.fm4();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Child  c = new Child();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200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c.cm1();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 c.cm2();    c.fm2();   c.fm3();   c.fm4()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访问控制分析</a:t>
            </a:r>
            <a:endParaRPr lang="zh-CN" altLang="en-US" sz="2500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86036" y="1709390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f2_default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6036" y="3268315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c2_public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6036" y="2090390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f3_protected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86036" y="2471390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f4_public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86036" y="2887315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c1_private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09836" y="3858865"/>
            <a:ext cx="1676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子类对象可以访问的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913607" y="3842989"/>
            <a:ext cx="19172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子类的对象可以调用的方法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034036" y="1744315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fm2()_default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034036" y="2125315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fm3()_ protected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034036" y="2506315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fm4()_ 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034036" y="3268315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cm2()_public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034036" y="2887315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cm1()_private</a:t>
            </a: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82674" y="980728"/>
            <a:ext cx="7905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和子类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在同一包中定义时：</a:t>
            </a:r>
            <a:endParaRPr lang="zh-CN" altLang="en-US" sz="28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836712"/>
            <a:ext cx="129614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9949" y="922939"/>
            <a:ext cx="6048672" cy="424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1268760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class Student extends Person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7820" y="1638092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u="sng" dirty="0"/>
              <a:t>s = </a:t>
            </a:r>
            <a:r>
              <a:rPr lang="en-US" altLang="zh-CN" b="1" u="sng" dirty="0"/>
              <a:t>new Student();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2636912"/>
            <a:ext cx="2514453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8316" y="429309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schoolName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id: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164" y="3178713"/>
            <a:ext cx="177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name:AA</a:t>
            </a:r>
            <a:endParaRPr lang="en-US" altLang="zh-CN" dirty="0"/>
          </a:p>
          <a:p>
            <a:r>
              <a:rPr lang="en-US" altLang="zh-CN" dirty="0"/>
              <a:t>age:1</a:t>
            </a:r>
            <a:endParaRPr lang="en-US" altLang="zh-CN" dirty="0"/>
          </a:p>
          <a:p>
            <a:r>
              <a:rPr lang="en-US" altLang="zh-CN" dirty="0"/>
              <a:t>id: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71600" y="2636912"/>
            <a:ext cx="2088232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1955" y="261219"/>
            <a:ext cx="1368152" cy="477054"/>
          </a:xfrm>
        </p:spPr>
        <p:txBody>
          <a:bodyPr/>
          <a:lstStyle/>
          <a:p>
            <a:pPr algn="l">
              <a:defRPr/>
            </a:pPr>
            <a:r>
              <a:rPr lang="zh-CN" altLang="en-US" sz="2500" dirty="0"/>
              <a:t>内存图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抽象类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(abstract class)</a:t>
            </a:r>
            <a:endParaRPr lang="en-US" altLang="zh-CN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57277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7944" y="3501008"/>
            <a:ext cx="4324118" cy="25214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抽象类</a:t>
            </a:r>
            <a:endParaRPr lang="en-US" altLang="zh-CN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4594324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700" dirty="0"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关键字来修饰一个类时，这个类叫做</a:t>
            </a:r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7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700" dirty="0"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来修饰一个方法时，该方法叫做</a:t>
            </a:r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抽象方法</a:t>
            </a:r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Ω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抽象方法：只有方法的声明，没有方法的实现。以分号结束：</a:t>
            </a:r>
            <a:r>
              <a:rPr lang="en-US" altLang="zh-CN" sz="2700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2700" dirty="0">
                <a:solidFill>
                  <a:srgbClr val="6666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7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7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7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abstractMethod</a:t>
            </a:r>
            <a:r>
              <a:rPr lang="en-US" altLang="zh-CN" sz="27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7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7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 )</a:t>
            </a:r>
            <a:r>
              <a:rPr lang="en-US" altLang="zh-CN" sz="2700" b="1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含有抽象方法的类必须被声明为抽象类。</a:t>
            </a:r>
            <a:endParaRPr lang="zh-CN" altLang="en-US" sz="2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700" dirty="0">
                <a:ea typeface="宋体" panose="02010600030101010101" pitchFamily="2" charset="-122"/>
                <a:cs typeface="Times New Roman" panose="02020603050405020304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  <a:endParaRPr lang="zh-CN" altLang="en-US" sz="27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不能用</a:t>
            </a:r>
            <a:r>
              <a:rPr lang="en-US" altLang="zh-CN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修饰属性、私有方法、构造器、静态方法、</a:t>
            </a:r>
            <a:r>
              <a:rPr lang="en-US" altLang="zh-CN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sz="2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的方法。</a:t>
            </a:r>
            <a:endParaRPr lang="zh-CN" altLang="en-US" sz="2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抽象类举例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3568" y="548680"/>
            <a:ext cx="7706246" cy="6048672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 class A{ 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abstract void m1(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void m2(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B extends A{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void m1(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 ] 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A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B(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a.m1(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a.m2( 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zh-CN" altLang="en-US" dirty="0"/>
              <a:t>面向对象特征之二：继承</a:t>
            </a:r>
            <a:endParaRPr lang="en-US" altLang="zh-CN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124744"/>
            <a:ext cx="7620000" cy="51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为描述和处理个人信息，定义类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Person: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204864"/>
            <a:ext cx="4648200" cy="3268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{...}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995354" y="2708920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595" y="1985569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抽象类应用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82011" y="2123213"/>
            <a:ext cx="2326493" cy="2529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在航运公司系统中，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类需要定义两个方法分别计算运输工具的燃料效率和行驶距离。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5976" y="836712"/>
            <a:ext cx="8991599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抽象类是用来模型化那些父类无法确定全部实现，而是由其子类提供具体实现的对象的类。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问题：卡车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(Truck)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和驳船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  <a:cs typeface="Times New Roman" panose="02020603050405020304" pitchFamily="18" charset="0"/>
              </a:rPr>
              <a:t>RiverBarge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类不能提供计算方法，但子类可以。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抽象类应用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0130" y="692696"/>
            <a:ext cx="8642350" cy="57277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抽象方法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。有一个或更多抽象方法的类称为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是一个抽象类，有两个抽象方法。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class Vehicle{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计算燃料效率的抽象方法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计算行驶距离的抽象方法</a:t>
            </a:r>
            <a:endParaRPr lang="zh-CN" altLang="en-US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Truck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Vehicle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 {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写出计算卡车的燃料效率的具体方法  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  { 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写出计算卡车行驶距离的具体方法  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RiverBarge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Vehicle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calcFuelEfficiency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{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写出计算驳船的燃料效率的具体方法 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public double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calcTripDistance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 )  { 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写出计算驳船行驶距离的具体方法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7024" y="6156012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注意：抽象类不能实例化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Vihicle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是非法的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19675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：为什么抽象类不可以使用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关键字声明？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：一个抽象类中可以定义构造器吗？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思考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0312" y="239103"/>
            <a:ext cx="1507974" cy="5232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8857" y="836712"/>
            <a:ext cx="8066286" cy="2938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编写一个</a:t>
            </a:r>
            <a:r>
              <a:rPr lang="en-US" altLang="zh-CN" dirty="0">
                <a:ea typeface="宋体" panose="02010600030101010101" pitchFamily="2" charset="-122"/>
              </a:rPr>
              <a:t>Employee</a:t>
            </a:r>
            <a:r>
              <a:rPr lang="zh-CN" altLang="en-US" dirty="0">
                <a:ea typeface="宋体" panose="02010600030101010101" pitchFamily="2" charset="-122"/>
              </a:rPr>
              <a:t>类，声明为抽象类，包含如下三个属性：</a:t>
            </a:r>
            <a:r>
              <a:rPr lang="en-US" altLang="zh-CN" dirty="0">
                <a:ea typeface="宋体" panose="02010600030101010101" pitchFamily="2" charset="-122"/>
              </a:rPr>
              <a:t>name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salary</a:t>
            </a:r>
            <a:r>
              <a:rPr lang="zh-CN" altLang="en-US" dirty="0">
                <a:ea typeface="宋体" panose="02010600030101010101" pitchFamily="2" charset="-122"/>
              </a:rPr>
              <a:t>。提供必要的构造器和抽象方法：</a:t>
            </a:r>
            <a:r>
              <a:rPr lang="en-US" altLang="zh-CN" dirty="0">
                <a:ea typeface="宋体" panose="02010600030101010101" pitchFamily="2" charset="-122"/>
              </a:rPr>
              <a:t>work()</a:t>
            </a:r>
            <a:r>
              <a:rPr lang="zh-CN" altLang="en-US" dirty="0">
                <a:ea typeface="宋体" panose="02010600030101010101" pitchFamily="2" charset="-122"/>
              </a:rPr>
              <a:t>。对于</a:t>
            </a:r>
            <a:r>
              <a:rPr lang="en-US" altLang="zh-CN" dirty="0">
                <a:ea typeface="宋体" panose="02010600030101010101" pitchFamily="2" charset="-122"/>
              </a:rPr>
              <a:t>Manager</a:t>
            </a:r>
            <a:r>
              <a:rPr lang="zh-CN" altLang="en-US" dirty="0">
                <a:ea typeface="宋体" panose="02010600030101010101" pitchFamily="2" charset="-122"/>
              </a:rPr>
              <a:t>类来说，他既是员工，还具有奖金</a:t>
            </a:r>
            <a:r>
              <a:rPr lang="en-US" altLang="zh-CN" dirty="0">
                <a:ea typeface="宋体" panose="02010600030101010101" pitchFamily="2" charset="-122"/>
              </a:rPr>
              <a:t>(bonus)</a:t>
            </a:r>
            <a:r>
              <a:rPr lang="zh-CN" altLang="en-US" dirty="0">
                <a:ea typeface="宋体" panose="02010600030101010101" pitchFamily="2" charset="-122"/>
              </a:rPr>
              <a:t>的属性。请使用继承的思想，设计</a:t>
            </a:r>
            <a:r>
              <a:rPr lang="en-US" altLang="zh-CN" dirty="0" err="1">
                <a:ea typeface="宋体" panose="02010600030101010101" pitchFamily="2" charset="-122"/>
              </a:rPr>
              <a:t>CommonEmployee</a:t>
            </a:r>
            <a:r>
              <a:rPr lang="zh-CN" altLang="en-US" dirty="0">
                <a:ea typeface="宋体" panose="02010600030101010101" pitchFamily="2" charset="-122"/>
              </a:rPr>
              <a:t>类和</a:t>
            </a:r>
            <a:r>
              <a:rPr lang="en-US" altLang="zh-CN" dirty="0">
                <a:ea typeface="宋体" panose="02010600030101010101" pitchFamily="2" charset="-122"/>
              </a:rPr>
              <a:t>Manager</a:t>
            </a:r>
            <a:r>
              <a:rPr lang="zh-CN" altLang="en-US" dirty="0">
                <a:ea typeface="宋体" panose="02010600030101010101" pitchFamily="2" charset="-122"/>
              </a:rPr>
              <a:t>类，要求类中提供必要的方法进行属性访问。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334" y="980728"/>
            <a:ext cx="8568952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        抽象类体现的就是一种模板模式的设计，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抽象类作为多个子类的通用模板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解决的问题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当功能内部一部分实现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确定，一部分实现是不确定的。这时可以把不确定的部分暴露出去，让子类去实现。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75856" y="239103"/>
            <a:ext cx="5612430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模板方法设计模式</a:t>
            </a:r>
            <a:r>
              <a:rPr lang="en-US" altLang="zh-CN" b="1" dirty="0">
                <a:cs typeface="Times New Roman" panose="02020603050405020304" pitchFamily="18" charset="0"/>
              </a:rPr>
              <a:t>(TemplateMethod)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836712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long 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	code();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long 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abstract void code();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public void code(){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		</a:t>
            </a:r>
            <a:r>
              <a:rPr lang="en-US" altLang="zh-CN" sz="2400" dirty="0" err="1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	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} 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03848" y="239103"/>
            <a:ext cx="56844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模板方法设计模式</a:t>
            </a:r>
            <a:r>
              <a:rPr lang="en-US" altLang="zh-CN" b="1" dirty="0">
                <a:cs typeface="Times New Roman" panose="02020603050405020304" pitchFamily="18" charset="0"/>
              </a:rPr>
              <a:t>(TemplateMethod)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solidFill>
                <a:srgbClr val="BD6FBF"/>
              </a:solidFill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850900"/>
            <a:ext cx="8642350" cy="4738340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不支持多重继承。有了接口，就可以得到多重继承的效果。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是抽象方法和常量值的定义的集合。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从本质上讲，接口是一种特殊的抽象类，这种抽象类中只包含常量和抽象方法的定义，而没有变量和方法的实现。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实现接口类：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InterfaceA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一个类可以实现多个接口，接口也可以继承其它接口。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87624" y="1885519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运动员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68144" y="1850182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3717033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篮球运动员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3717033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大学生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3741703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跨栏运动员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3717033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中学生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2893631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2893631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2836407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2829464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174908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129316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052736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学习英语的技能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（接口）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281" y="306344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extends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9257" y="25649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</a:t>
            </a:r>
            <a:r>
              <a:rPr lang="en-US" altLang="zh-CN" b="1" dirty="0">
                <a:cs typeface="Times New Roman" panose="02020603050405020304" pitchFamily="18" charset="0"/>
              </a:rPr>
              <a:t>(3)</a:t>
            </a:r>
            <a:endParaRPr lang="en-US" altLang="zh-CN" b="1" dirty="0">
              <a:solidFill>
                <a:srgbClr val="BD6FBF"/>
              </a:solidFill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764704"/>
            <a:ext cx="8642350" cy="5727700"/>
          </a:xfrm>
          <a:noFill/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接口的特点：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来定义。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接口中的所有成员变量都</a:t>
            </a:r>
            <a:r>
              <a:rPr lang="zh-CN" altLang="en-US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final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接口中的所有方法都</a:t>
            </a:r>
            <a:r>
              <a:rPr lang="zh-CN" altLang="en-US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public abstract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修饰的。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接口没有构造器。</a:t>
            </a:r>
            <a:endParaRPr lang="zh-CN" altLang="en-US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接口采用多继承机制。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接口定义举例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void start();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void stop();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60032" y="436510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static final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ID = 1;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abstract void start();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abstract void run();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public abstract void stop();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320" y="239103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</a:t>
            </a:r>
            <a:r>
              <a:rPr lang="en-US" altLang="zh-CN" b="1" dirty="0">
                <a:cs typeface="Times New Roman" panose="02020603050405020304" pitchFamily="18" charset="0"/>
              </a:rPr>
              <a:t>(4)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3568" y="1136933"/>
            <a:ext cx="7704856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实现接口的类中必须提供接口中所有方法的具体实现内容，方可实例化。否则，仍为抽象类。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接口的主要用途就是被实现类实现。（面向接口编程）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与继承关系类似，接口与实现类之间存在多态性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类的语法格式：先写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，后写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&gt;]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 interface&gt; [,&lt; interface&gt;]* ] {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&lt; declarations&gt;*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39103"/>
            <a:ext cx="1579982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 </a:t>
            </a:r>
            <a:endParaRPr lang="en-US" altLang="zh-C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412776"/>
            <a:ext cx="7620000" cy="51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为描述和处理学生信息，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Student: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338471"/>
            <a:ext cx="4648200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{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  <a:endParaRPr lang="en-US" altLang="zh-CN" sz="2400" b="1" dirty="0">
              <a:solidFill>
                <a:srgbClr val="00B0F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{...}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/>
        </p:nvGraphicFramePr>
        <p:xfrm>
          <a:off x="971600" y="2698511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/>
        </p:nvGraphicFramePr>
        <p:xfrm>
          <a:off x="3919518" y="908720"/>
          <a:ext cx="1524000" cy="157041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&lt;&lt;interface&gt;&gt;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Runner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/>
        </p:nvGraphicFramePr>
        <p:xfrm>
          <a:off x="1785918" y="3347120"/>
          <a:ext cx="1524000" cy="15978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Person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dance()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/>
        </p:nvGraphicFramePr>
        <p:xfrm>
          <a:off x="3919518" y="3347120"/>
          <a:ext cx="1524000" cy="184473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crack()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/>
        </p:nvGraphicFramePr>
        <p:xfrm>
          <a:off x="5976918" y="3367758"/>
          <a:ext cx="1752600" cy="1597851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Bird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run()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fly()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296612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29661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29661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243272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184" y="239103"/>
            <a:ext cx="2660102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>
                <a:cs typeface="Times New Roman" panose="02020603050405020304" pitchFamily="18" charset="0"/>
              </a:rPr>
              <a:t>(1)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692696"/>
            <a:ext cx="8568952" cy="6075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interface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implements Runner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start()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准备工作：弯腰、蹬腿、咬牙、瞪眼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run()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摆动手臂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维持直线方向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stop()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减速直至停止、喝水。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239103"/>
            <a:ext cx="2516086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接口应用举例</a:t>
            </a:r>
            <a:r>
              <a:rPr lang="en-US" altLang="zh-CN" b="1" dirty="0">
                <a:cs typeface="Times New Roman" panose="02020603050405020304" pitchFamily="18" charset="0"/>
              </a:rPr>
              <a:t>(2)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764704"/>
            <a:ext cx="7452320" cy="5727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一个类可以实现多个无关的接口</a:t>
            </a:r>
            <a:endParaRPr lang="zh-CN" altLang="en-US" sz="18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Runner { public void run();}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Swimmer {public double swim();}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Creator{public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eat(){…}} 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Man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 Creator implements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Runner ,Swimmer{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run() {……}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double swim()  {……}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eat() {……}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与继承关系类似，接口与实现类之间存在多态性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Test t = new Test();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Man m = new Man();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t.m1(m);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t.m2(m);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t.m3(m);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String m1(Runner f) { 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f.run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 m2(Swimmer s) 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s.swim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 m3(Creator a) {a.eat();}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接口的其他问题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0130" y="692696"/>
            <a:ext cx="8642350" cy="57277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如果实现接口的类中没有实现接口中的全部方法，必须将此类定义为抽象类 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接口也可以继承另一个接口，使用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关键字。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String s=“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absM1();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interface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absM2();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class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SubAdapter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absM1(){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(“absM1”);}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public void absM2(){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(“absM2”);}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0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实现类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SubAdapter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必须给出接口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SubInterface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以及父接口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MyInterface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中所有方法的实现。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90872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使一个类的实例化延迟到其子类。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适用性：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当一个类不知道它所必须创建的对象的类的时候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当一个类希望由它的子类来指定它所创建的对象的时候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当类将创建对象的职责委托给多个帮助子类中的某一个，并且你希望将哪一个帮助子类是代理者这一信息局部化的时候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99992" y="239103"/>
            <a:ext cx="4388294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工厂方法</a:t>
            </a:r>
            <a:r>
              <a:rPr lang="en-US" altLang="zh-CN" b="1" dirty="0">
                <a:cs typeface="Times New Roman" panose="02020603050405020304" pitchFamily="18" charset="0"/>
              </a:rPr>
              <a:t>(FactoryMethod)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工厂方法举例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704709" y="1124744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052736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总结：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FactoryMethod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44008" y="239103"/>
            <a:ext cx="424427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工厂方法</a:t>
            </a:r>
            <a:r>
              <a:rPr lang="en-US" altLang="zh-CN" b="1" dirty="0">
                <a:cs typeface="Times New Roman" panose="02020603050405020304" pitchFamily="18" charset="0"/>
              </a:rPr>
              <a:t>(FactoryMethod)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Autofit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代理模式</a:t>
            </a:r>
            <a:r>
              <a:rPr lang="en-US" altLang="zh-CN" b="1" dirty="0">
                <a:cs typeface="Times New Roman" panose="02020603050405020304" pitchFamily="18" charset="0"/>
              </a:rPr>
              <a:t>(Proxy)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概述：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为其他对象提供一种代理以控制对这个对象的访问。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92696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interface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void action();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class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 implements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action(){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代理开始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obj.action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代理结束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这是代理类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obj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new </a:t>
            </a:r>
            <a:r>
              <a:rPr lang="en-US" altLang="zh-CN" sz="2400" b="1" dirty="0" err="1">
                <a:ea typeface="宋体" panose="02010600030101010101" pitchFamily="2" charset="-122"/>
              </a:rPr>
              <a:t>ObjectImpl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836712"/>
            <a:ext cx="47160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class </a:t>
            </a:r>
            <a:r>
              <a:rPr lang="en-US" altLang="zh-CN" sz="2400" b="1" dirty="0" err="1">
                <a:ea typeface="宋体" panose="02010600030101010101" pitchFamily="2" charset="-122"/>
              </a:rPr>
              <a:t>ObjectImpl</a:t>
            </a:r>
            <a:r>
              <a:rPr lang="en-US" altLang="zh-CN" sz="2400" b="1" dirty="0">
                <a:ea typeface="宋体" panose="02010600030101010101" pitchFamily="2" charset="-122"/>
              </a:rPr>
              <a:t> implements Object{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action(){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</a:t>
            </a:r>
            <a:r>
              <a:rPr lang="zh-CN" altLang="en-US" sz="2400" i="1" dirty="0">
                <a:ea typeface="宋体" panose="02010600030101010101" pitchFamily="2" charset="-122"/>
              </a:rPr>
              <a:t>被代理的类</a:t>
            </a:r>
            <a:r>
              <a:rPr lang="en-US" altLang="zh-CN" sz="2400" i="1" dirty="0">
                <a:ea typeface="宋体" panose="02010600030101010101" pitchFamily="2" charset="-122"/>
              </a:rPr>
              <a:t>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ea typeface="宋体" panose="02010600030101010101" pitchFamily="2" charset="-122"/>
              </a:rPr>
              <a:t>("======");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class Test2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anose="02010600030101010101" pitchFamily="2" charset="-122"/>
              </a:rPr>
              <a:t>args</a:t>
            </a:r>
            <a:r>
              <a:rPr lang="en-US" altLang="zh-CN" sz="2400" b="1" dirty="0">
                <a:ea typeface="宋体" panose="02010600030101010101" pitchFamily="2" charset="-122"/>
              </a:rPr>
              <a:t>)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Object </a:t>
            </a:r>
            <a:r>
              <a:rPr lang="en-US" altLang="zh-CN" sz="2400" dirty="0" err="1">
                <a:ea typeface="宋体" panose="02010600030101010101" pitchFamily="2" charset="-122"/>
              </a:rPr>
              <a:t>ob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new </a:t>
            </a:r>
            <a:r>
              <a:rPr lang="en-US" altLang="zh-CN" sz="2400" b="1" dirty="0" err="1">
                <a:ea typeface="宋体" panose="02010600030101010101" pitchFamily="2" charset="-122"/>
              </a:rPr>
              <a:t>ProxyObject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ob.action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}}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56176" y="167676"/>
            <a:ext cx="2732110" cy="669036"/>
          </a:xfrm>
        </p:spPr>
        <p:txBody>
          <a:bodyPr/>
          <a:lstStyle/>
          <a:p>
            <a:r>
              <a:rPr lang="zh-CN" altLang="en-US" dirty="0"/>
              <a:t>代理模式举例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接口用法总结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2048" y="869652"/>
            <a:ext cx="8316416" cy="435954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通过接口可以实现不相关类的相同行为，而不需要考虑这些类之间的层次关系。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通过接口可以指明多个类需要实现的方法，一般用于定义对象的扩展功能。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接口主要用来定义规范。解除耦合关系。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736304" y="1115452"/>
            <a:ext cx="280831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0040" y="3995772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52328" y="3995772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040" y="55799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2328" y="55711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60640" y="3989541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60640" y="5564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48672" y="4421589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84376" y="1547500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28192" y="2051556"/>
            <a:ext cx="180020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996444" y="2051556"/>
            <a:ext cx="144016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464496" y="2051556"/>
            <a:ext cx="19442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56384" y="4412801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92088" y="4385585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4616" y="15475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18202" y="2915652"/>
            <a:ext cx="4644516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通过类的继承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44816" y="1871536"/>
            <a:ext cx="1224136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304200" y="3311696"/>
            <a:ext cx="13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Farmer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5436604" y="2195572"/>
            <a:ext cx="1908212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/>
          <a:lstStyle/>
          <a:p>
            <a:r>
              <a:rPr lang="zh-CN" altLang="en-US" dirty="0"/>
              <a:t>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在开发中，一个类不要去继承一个已经实现好的类，要么继承抽象类，要么实现接口。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2832" y="836712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368152"/>
                <a:gridCol w="2664296"/>
                <a:gridCol w="3958609"/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子类继承抽象类</a:t>
                      </a:r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子类实现接口</a:t>
                      </a:r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接口和抽象类之间的关系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69652"/>
            <a:ext cx="8642350" cy="5223644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定义一个接口用来实现两个对象的比较。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interface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CompareObject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o);   //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若返回值是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0 , 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代表相等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若为正数，代表当前对象大；负数代表当前对象小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Times New Roman" panose="02020603050405020304" pitchFamily="18" charset="0"/>
              <a:buChar char="Ω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类，继承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类并且实现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CompareObject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接口。在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类中给出接口中方法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的实现体，用来比较两个圆的半径大小。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定义一个测试类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TestInterface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，创建两个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ComparableCircle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对象，调用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方法比较两个类的半径大小。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思考：参照上述做法定义矩形类</a:t>
            </a:r>
            <a:r>
              <a:rPr lang="en-US" altLang="zh-CN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Rectangle</a:t>
            </a:r>
            <a:r>
              <a:rPr lang="zh-CN" altLang="en-US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ComparableRectangle</a:t>
            </a:r>
            <a:r>
              <a:rPr lang="zh-CN" altLang="en-US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000" b="1" dirty="0" err="1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ComparableRectangle</a:t>
            </a:r>
            <a:r>
              <a:rPr lang="zh-CN" altLang="en-US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类中给出</a:t>
            </a:r>
            <a:r>
              <a:rPr lang="en-US" altLang="zh-CN" sz="2000" b="1" dirty="0" err="1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compareTo</a:t>
            </a:r>
            <a:r>
              <a:rPr lang="zh-CN" altLang="en-US" sz="2000" b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方法的实现，比较两个矩形的面积大小。</a:t>
            </a:r>
            <a:endParaRPr lang="zh-CN" altLang="en-US" sz="2000" b="1" dirty="0">
              <a:solidFill>
                <a:srgbClr val="80008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611560" y="1556792"/>
            <a:ext cx="5414639" cy="36724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2847" y="57018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面向接口编程的思想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接口的应用体会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0" y="239103"/>
            <a:ext cx="4676326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面向对象特征之三：多态性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09838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多态性，是面向对象中最重要的概念，在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中有两种体现：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方法的重载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(overload)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和重写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(overwrite)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对象的多态性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可以直接应用在抽象类和接口上。</a:t>
            </a: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引用变量有两个类型：编译时类型和运行时类型。编译时类型由声明该变量时使用的类型决定，运行时类型由实际赋给该变量的对象决定。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若编译时类型和运行时类型不一致，就出现多态（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Polymorphism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多态性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对象的多态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子类的对象可以替代父类的对象使用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一个变量只能有一种确定的数据类型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一个引用类型变量可能指向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多种不同类型的对象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p = new Student();</a:t>
            </a: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Object o = new Person();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 = new Student();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子类可看做是特殊的父类，所以父类类型的引用可以指向子类的对象：向上转型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(upcasting)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/>
          <a:lstStyle/>
          <a:p>
            <a:r>
              <a:rPr lang="zh-CN" altLang="en-US" dirty="0"/>
              <a:t>引用转型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850900"/>
            <a:ext cx="8640960" cy="1569988"/>
          </a:xfrm>
        </p:spPr>
        <p:txBody>
          <a:bodyPr>
            <a:normAutofit fontScale="92500"/>
          </a:bodyPr>
          <a:lstStyle/>
          <a:p>
            <a:pPr>
              <a:buClr>
                <a:srgbClr val="92D05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基类的引用可以指向派生类的对象，如：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BaseClass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DerivedClass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();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这样的语句是合法的；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但是派生类的引用则不可以指向基类的对象，如：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DerivedClass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obj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BaseClass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();  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这样的语句将引发错误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2509465"/>
            <a:ext cx="5616624" cy="3994940"/>
          </a:xfrm>
          <a:prstGeom prst="rect">
            <a:avLst/>
          </a:prstGeom>
          <a:ln>
            <a:solidFill>
              <a:srgbClr val="A5A5A5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 {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定义人类</a:t>
            </a:r>
            <a:endParaRPr lang="zh-CN" altLang="en-US" sz="16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……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Student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 {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学生类继承于人类</a:t>
            </a:r>
            <a:endParaRPr lang="zh-CN" altLang="en-US" sz="16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……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OverriddenDemo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{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) {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正确，所有的学生一定是人</a:t>
            </a:r>
            <a:endParaRPr lang="zh-CN" altLang="en-US" sz="16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Person per =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Student();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alibri" panose="020F0502020204030204" pitchFamily="34" charset="0"/>
                <a:ea typeface="楷体_GB2312" pitchFamily="49" charset="-122"/>
              </a:rPr>
              <a:t>错误，并不是所有的人都是学生</a:t>
            </a:r>
            <a:endParaRPr lang="zh-CN" altLang="en-US" sz="16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Student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Person();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  }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楷体_GB2312" pitchFamily="49" charset="-122"/>
              </a:rPr>
              <a:t>}</a:t>
            </a:r>
            <a:endParaRPr lang="en-US" altLang="zh-CN" sz="2400" dirty="0">
              <a:solidFill>
                <a:srgbClr val="008000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264" y="239103"/>
            <a:ext cx="1940022" cy="52322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/>
              <a:t>多态性</a:t>
            </a:r>
            <a:r>
              <a:rPr lang="en-US" altLang="zh-CN" dirty="0"/>
              <a:t>(3)</a:t>
            </a:r>
            <a:endParaRPr lang="en-US" altLang="zh-CN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2048" y="1052736"/>
            <a:ext cx="8316416" cy="3991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再访问子类中添加的属性和方法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 m = new Student();</a:t>
            </a:r>
            <a:endParaRPr lang="en-US" altLang="zh-CN" sz="22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“QHDX”; 	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“DHDX”;	 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zh-CN" altLang="en-US" sz="22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成员变量，因而编译错误。</a:t>
            </a:r>
            <a:endParaRPr lang="zh-CN" altLang="en-US" sz="22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239103"/>
            <a:ext cx="6692550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100" dirty="0"/>
              <a:t>虚拟方法调用</a:t>
            </a:r>
            <a:r>
              <a:rPr lang="en-US" altLang="zh-CN" sz="3200" b="1" dirty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(Virtual Method Invocation)</a:t>
            </a:r>
            <a:endParaRPr lang="en-US" altLang="zh-CN" sz="3200" b="1" dirty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052736"/>
            <a:ext cx="8352928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正常的方法调用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Person();</a:t>
            </a:r>
            <a:endParaRPr lang="en-US" altLang="zh-CN" sz="24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Student e = new Student();</a:t>
            </a:r>
            <a:endParaRPr lang="en-US" altLang="zh-CN" sz="24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多态情况下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</a:t>
            </a:r>
            <a:endParaRPr lang="en-US" altLang="zh-CN" sz="24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编译时类型和运行时类型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317316" y="69269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前提：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需要存在继承或者实现关系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要有覆盖操作</a:t>
            </a:r>
            <a:endParaRPr lang="en-US" altLang="zh-CN" sz="28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编译时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中是否有所调用的方法。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运行时</a:t>
            </a:r>
            <a:r>
              <a:rPr lang="zh-CN" altLang="en-US" sz="2800" dirty="0"/>
              <a:t>：调用实际</a:t>
            </a:r>
            <a:r>
              <a:rPr lang="zh-CN" altLang="en-US" sz="2800" dirty="0">
                <a:solidFill>
                  <a:srgbClr val="C00000"/>
                </a:solidFill>
              </a:rPr>
              <a:t>对象所属的类</a:t>
            </a:r>
            <a:r>
              <a:rPr lang="zh-CN" altLang="en-US" sz="2800" dirty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92280" y="239103"/>
            <a:ext cx="1796006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多态小结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412776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  <a:endParaRPr lang="en-US" altLang="zh-CN" sz="2400" dirty="0"/>
          </a:p>
          <a:p>
            <a:r>
              <a:rPr lang="en-US" altLang="zh-CN" sz="2400" dirty="0"/>
              <a:t>public void display(){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class Sub extends Base{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  <a:endParaRPr lang="en-US" altLang="zh-CN" sz="2400" dirty="0"/>
          </a:p>
          <a:p>
            <a:r>
              <a:rPr lang="en-US" altLang="zh-CN" sz="2400" dirty="0"/>
              <a:t>public void display(){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484784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r>
              <a:rPr lang="en-US" altLang="zh-CN" sz="2400" dirty="0"/>
              <a:t>Sub s = new Sub();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r>
              <a:rPr lang="en-US" altLang="zh-CN" sz="2400" dirty="0"/>
              <a:t>Base b = s;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27784" y="239103"/>
            <a:ext cx="6260502" cy="523220"/>
          </a:xfrm>
        </p:spPr>
        <p:txBody>
          <a:bodyPr>
            <a:normAutofit fontScale="90000"/>
          </a:bodyPr>
          <a:lstStyle/>
          <a:p>
            <a:r>
              <a:rPr lang="zh-CN" altLang="en-US" sz="3100" dirty="0"/>
              <a:t>练习：继承成员变量和继承方法的区别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9892" y="1124744"/>
            <a:ext cx="226825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221088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4437112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0916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5776" y="4209057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99792" y="4425081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507963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16016" y="4122368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02398" y="4338392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88024" y="4992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32240" y="4110337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76256" y="4326361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4248" y="49809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特有的代码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5589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5589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教师类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80595" y="54896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工人类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55634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农民类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727684" y="2101498"/>
            <a:ext cx="2340260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311860" y="2142148"/>
            <a:ext cx="1329903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932040" y="2142148"/>
            <a:ext cx="393799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128939" y="2142148"/>
            <a:ext cx="2359385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103948" y="148478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48106" y="134947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70150" y="2780928"/>
            <a:ext cx="3958404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通过继承的方式实现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8286" y="239103"/>
            <a:ext cx="1420000" cy="523220"/>
          </a:xfrm>
        </p:spPr>
        <p:txBody>
          <a:bodyPr/>
          <a:lstStyle/>
          <a:p>
            <a:r>
              <a:rPr lang="zh-CN" altLang="en-US" dirty="0"/>
              <a:t>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子类继承父类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176" y="239103"/>
            <a:ext cx="2732110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多态性应用举例</a:t>
            </a:r>
            <a:endParaRPr lang="zh-CN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196752"/>
            <a:ext cx="8229600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作为实参调用该方法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method(Person e) {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//……</a:t>
            </a:r>
            <a:endParaRPr lang="en-US" altLang="zh-CN" sz="20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0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100" dirty="0"/>
              <a:t>操作符</a:t>
            </a:r>
            <a:endParaRPr lang="zh-CN" altLang="en-US" sz="3100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9512" y="908720"/>
            <a:ext cx="8784531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：检验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是否为类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的对象，返回值为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型。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所属的类与类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必须是子类和父类的关系，否则编译错误。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属于类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值也为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{…}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{…}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Graduate extends Person {…}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-------------------------------------------------------------------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method1(Person e) 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Person) 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Student) 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Graduate)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  <a:endParaRPr lang="zh-CN" altLang="en-US" sz="20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7236296" y="232197"/>
            <a:ext cx="1435966" cy="5232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练习五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89046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Person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String name="person";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age=50;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return "Name: "+ name + "\n" +"age: "+ age;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Student extends Person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String school="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  return  "Name: "+ name + "\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Graduate extends Student{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major="IT";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 "Name: "+ name + "\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school+"\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nmajor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:"+major;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508104" y="762420"/>
            <a:ext cx="3600450" cy="57629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TestInstance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类，在类中定义方法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method1(Person e);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method1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的类型调用相应类的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的类型执行：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类的对象，输出：“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person”;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student”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“a person ” 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类的对象，输出： 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graduated student”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“a student”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“a person” </a:t>
            </a:r>
            <a:endParaRPr lang="en-US" altLang="zh-CN" sz="1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3100" dirty="0"/>
              <a:t>对象类型转换 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Casting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b="1" dirty="0">
              <a:solidFill>
                <a:srgbClr val="BD6FB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09838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Casting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：小的数据类型可以自动转换成大的数据类型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long g=20;           double d=12.0f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强制类型转换：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可以把大的数据类型强制转换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(casting)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成小的数据类型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如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float f=(float)12.0;  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a=(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)1200L</a:t>
            </a: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对象的强制类型转换称为造型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从子类到父类的类型转换可以自动进行</a:t>
            </a:r>
            <a:endParaRPr lang="zh-CN" altLang="en-US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从父类到子类的类型转换必须通过造型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zh-CN" altLang="en-US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无继承关系的引用类型间的转换是非法的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在造型前可以使用</a:t>
            </a:r>
            <a:r>
              <a:rPr lang="en-US" altLang="zh-CN" sz="2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操作符测试一个对象的类型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对象类型转换举例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ConversionTest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double d = 13.4;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long l = (long)d;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(l);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= 5;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)in;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"Hello";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Integer(5);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239103"/>
            <a:ext cx="3380182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对象类型转换举例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706884"/>
            <a:ext cx="8640960" cy="615111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类中没有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getschool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public void method(Person e)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编译时错误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6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e.getschool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r>
              <a:rPr lang="zh-CN" altLang="en-US" sz="16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if(e 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Student){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强制转换为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Student me = (Student)e;  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me.getschool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}	    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public static  void main(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1967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149080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20486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自动类型转化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20486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2721940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强制类型转化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196752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437112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0376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向上转型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34888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009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向下转型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47866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ea typeface="宋体" panose="02010600030101010101" pitchFamily="2" charset="-122"/>
              </a:rPr>
              <a:t>instanceof</a:t>
            </a:r>
            <a:r>
              <a:rPr lang="zh-CN" altLang="en-US" dirty="0">
                <a:ea typeface="宋体" panose="02010600030101010101" pitchFamily="2" charset="-122"/>
              </a:rPr>
              <a:t>进行判断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0232" y="239103"/>
            <a:ext cx="2228054" cy="523220"/>
          </a:xfrm>
        </p:spPr>
        <p:txBody>
          <a:bodyPr/>
          <a:lstStyle/>
          <a:p>
            <a:r>
              <a:rPr lang="zh-CN" altLang="en-US" dirty="0"/>
              <a:t>转换示意图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68344" y="239103"/>
            <a:ext cx="1219942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500" dirty="0"/>
              <a:t>练习</a:t>
            </a:r>
            <a:endParaRPr lang="en-US" altLang="zh-CN" sz="25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代替数组处理：从键盘读入学生成绩（以负数代表输入结束），找出最高分，并输出学生成绩等级。</a:t>
            </a:r>
            <a:endParaRPr kumimoji="0"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提示：数组一旦创建，长度就固定不变，所以在创建数组前就需要知道它的长度。而向量类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java.util.Vector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可以根据需要动态伸缩。</a:t>
            </a:r>
            <a:endParaRPr kumimoji="0"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对象：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Vector v=new Vector();</a:t>
            </a:r>
            <a:endParaRPr kumimoji="0"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给向量添加元素：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v.addElement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);   //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必须是对象</a:t>
            </a:r>
            <a:endParaRPr kumimoji="0"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取出向量中的元素：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Object  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v.elementAt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(0);</a:t>
            </a:r>
            <a:endParaRPr kumimoji="0"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注意第一个元素的下标是</a:t>
            </a:r>
            <a:r>
              <a:rPr kumimoji="0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，返回值是</a:t>
            </a:r>
            <a:r>
              <a:rPr kumimoji="0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kumimoji="0"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类型的。</a:t>
            </a:r>
            <a:endParaRPr kumimoji="0"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计算向量的长度：</a:t>
            </a:r>
            <a:r>
              <a:rPr kumimoji="0"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v.size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kumimoji="0"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若与最高分相差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分内：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分内：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  30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分内：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等；其它：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kumimoji="0"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/>
            <a:endParaRPr kumimoji="0"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08720"/>
            <a:ext cx="93610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908720"/>
            <a:ext cx="6696744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653136"/>
            <a:ext cx="324036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4797152"/>
            <a:ext cx="2376264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40677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7250" y="60119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95342" y="4952743"/>
            <a:ext cx="2148666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0225" y="569260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字符串常量池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6926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51430" y="5147900"/>
            <a:ext cx="11405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431" y="5051463"/>
            <a:ext cx="114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atwyl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15616" y="5147900"/>
            <a:ext cx="1635814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53325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15616" y="5147900"/>
            <a:ext cx="1644609" cy="40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901" y="38831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556" y="42838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51430" y="3429000"/>
            <a:ext cx="1316514" cy="63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87624" y="3429000"/>
            <a:ext cx="1572601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1431" y="2348880"/>
            <a:ext cx="131651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187624" y="2348880"/>
            <a:ext cx="1563806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/>
          <a:lstStyle/>
          <a:p>
            <a:r>
              <a:rPr lang="zh-CN" altLang="en-US" dirty="0"/>
              <a:t>内存图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</a:t>
            </a:r>
            <a:endParaRPr lang="en-US" altLang="zh-CN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908720"/>
            <a:ext cx="762000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通过继承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，简化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1610211"/>
            <a:ext cx="5399112" cy="45550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{...}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Person{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类继承了父类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中的属性和方法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都可以利用。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/>
        </p:nvGraphicFramePr>
        <p:xfrm>
          <a:off x="769640" y="2348880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/>
        </p:nvGraphicFramePr>
        <p:xfrm>
          <a:off x="769640" y="4446478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849760" y="3979912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"AA";</a:t>
            </a:r>
            <a:endParaRPr lang="en-US" altLang="zh-CN" dirty="0"/>
          </a:p>
          <a:p>
            <a:r>
              <a:rPr lang="en-US" altLang="zh-CN" dirty="0"/>
              <a:t>String str2 = "AA";</a:t>
            </a:r>
            <a:endParaRPr lang="en-US" altLang="zh-CN" dirty="0"/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String("AA");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226369"/>
            <a:ext cx="792088" cy="501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060848"/>
            <a:ext cx="64807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744" y="5373216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5517232"/>
            <a:ext cx="1872208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3964" y="5003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64126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3948" y="5615952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字符串常量池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733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str1:0x1111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87851" y="5867980"/>
            <a:ext cx="5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259632" y="5867980"/>
            <a:ext cx="1441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524" y="52466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str2:0x1111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31640" y="5373216"/>
            <a:ext cx="136970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8602" y="3212976"/>
            <a:ext cx="129536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960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String()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524" y="486916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str3:0x2222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5656" y="3212976"/>
            <a:ext cx="151294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75856" y="3573016"/>
            <a:ext cx="82809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14" idx="0"/>
          </p:cNvCxnSpPr>
          <p:nvPr/>
        </p:nvCxnSpPr>
        <p:spPr>
          <a:xfrm flipH="1">
            <a:off x="2975105" y="3753036"/>
            <a:ext cx="647683" cy="211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856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0x1111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36109" y="2056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Person p1 = </a:t>
            </a:r>
            <a:r>
              <a:rPr lang="en-US" altLang="zh-CN" b="1" dirty="0"/>
              <a:t>new Person("AA",12);</a:t>
            </a:r>
            <a:endParaRPr lang="en-US" altLang="zh-CN" b="1" dirty="0"/>
          </a:p>
          <a:p>
            <a:r>
              <a:rPr lang="en-US" altLang="zh-CN" dirty="0"/>
              <a:t>Person p2 = </a:t>
            </a:r>
            <a:r>
              <a:rPr lang="en-US" altLang="zh-CN" b="1" dirty="0"/>
              <a:t>new Person("AA",12);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524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p1: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52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p2: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25965" y="3705999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67128" y="3263180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27584" y="3757682"/>
            <a:ext cx="449838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27584" y="3181618"/>
            <a:ext cx="5976664" cy="85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5984" y="3770244"/>
            <a:ext cx="159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name:0x1111</a:t>
            </a:r>
            <a:endParaRPr lang="en-US" altLang="zh-CN" dirty="0"/>
          </a:p>
          <a:p>
            <a:r>
              <a:rPr lang="en-US" altLang="zh-CN" dirty="0"/>
              <a:t>age:12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0008" y="3306639"/>
            <a:ext cx="14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name:0x1111</a:t>
            </a:r>
            <a:endParaRPr lang="en-US" altLang="zh-CN" dirty="0"/>
          </a:p>
          <a:p>
            <a:r>
              <a:rPr lang="en-US" altLang="zh-CN" dirty="0"/>
              <a:t>age:12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076774" y="3952970"/>
            <a:ext cx="3056222" cy="178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0"/>
          </p:cNvCxnSpPr>
          <p:nvPr/>
        </p:nvCxnSpPr>
        <p:spPr>
          <a:xfrm flipH="1">
            <a:off x="2975105" y="3573016"/>
            <a:ext cx="483725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6336" y="239103"/>
            <a:ext cx="1291950" cy="523220"/>
          </a:xfrm>
        </p:spPr>
        <p:txBody>
          <a:bodyPr/>
          <a:lstStyle/>
          <a:p>
            <a:r>
              <a:rPr lang="zh-CN" altLang="en-US" dirty="0"/>
              <a:t>内存图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title"/>
          </p:nvPr>
        </p:nvSpPr>
        <p:spPr>
          <a:xfrm>
            <a:off x="4356100" y="198438"/>
            <a:ext cx="4532313" cy="59690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this</a:t>
            </a:r>
            <a:r>
              <a:rPr lang="zh-CN" altLang="en-US"/>
              <a:t>调用本类的构造器</a:t>
            </a:r>
            <a:endParaRPr lang="zh-CN" altLang="en-US"/>
          </a:p>
        </p:txBody>
      </p:sp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7239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class Person{		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定义</a:t>
            </a:r>
            <a:r>
              <a:rPr lang="en-US" altLang="zh-CN" sz="2000">
                <a:cs typeface="Times New Roman" panose="02020603050405020304" pitchFamily="18" charset="0"/>
              </a:rPr>
              <a:t>Person</a:t>
            </a:r>
            <a:r>
              <a:rPr lang="zh-CN" altLang="en-US" sz="2000">
                <a:cs typeface="Times New Roman" panose="02020603050405020304" pitchFamily="18" charset="0"/>
              </a:rPr>
              <a:t>类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private String name ;	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private int age ;		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public Person(){	</a:t>
            </a:r>
            <a:r>
              <a:rPr lang="en-US" altLang="zh-CN" sz="2000">
                <a:cs typeface="Times New Roman" panose="02020603050405020304" pitchFamily="18" charset="0"/>
              </a:rPr>
              <a:t>  // </a:t>
            </a:r>
            <a:r>
              <a:rPr lang="zh-CN" altLang="en-US" sz="2000">
                <a:cs typeface="Times New Roman" panose="02020603050405020304" pitchFamily="18" charset="0"/>
              </a:rPr>
              <a:t>无参构造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System.out.println("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新对象实例化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") ;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Person(String name){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	this();      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调用本类中的无参构造方法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this.name = name ;	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Person(String name,int age){	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this(name) ;  </a:t>
            </a:r>
            <a:r>
              <a:rPr lang="en-US" altLang="zh-CN" sz="2000">
                <a:cs typeface="Times New Roman" panose="02020603050405020304" pitchFamily="18" charset="0"/>
              </a:rPr>
              <a:t>// </a:t>
            </a:r>
            <a:r>
              <a:rPr lang="zh-CN" altLang="en-US" sz="2000">
                <a:cs typeface="Times New Roman" panose="02020603050405020304" pitchFamily="18" charset="0"/>
              </a:rPr>
              <a:t>调用有一个参数的构造方法</a:t>
            </a:r>
            <a:endParaRPr lang="zh-CN" altLang="en-US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this.age = age;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}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public String getInfo(){	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	return 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姓名：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 + name + "</a:t>
            </a:r>
            <a:r>
              <a:rPr lang="zh-CN" altLang="en-US" sz="2000">
                <a:solidFill>
                  <a:srgbClr val="C00000"/>
                </a:solidFill>
                <a:cs typeface="Times New Roman" panose="02020603050405020304" pitchFamily="18" charset="0"/>
              </a:rPr>
              <a:t>，年龄：</a:t>
            </a: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" + age ;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	} </a:t>
            </a:r>
            <a:endParaRPr lang="en-US" altLang="zh-CN" sz="200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cs typeface="Times New Roman" panose="02020603050405020304" pitchFamily="18" charset="0"/>
              </a:rPr>
              <a:t> }</a:t>
            </a:r>
            <a:endParaRPr lang="zh-CN" altLang="en-US" sz="200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3972" name="矩形 4"/>
          <p:cNvSpPr>
            <a:spLocks noChangeArrowheads="1"/>
          </p:cNvSpPr>
          <p:nvPr/>
        </p:nvSpPr>
        <p:spPr bwMode="auto">
          <a:xfrm>
            <a:off x="6083300" y="811213"/>
            <a:ext cx="295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3.this</a:t>
            </a:r>
            <a:r>
              <a:rPr lang="zh-CN" altLang="en-US" sz="2000"/>
              <a:t>可以作为一个类中，构造器相互调用的特殊格式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6083300" y="785813"/>
            <a:ext cx="2952750" cy="11064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关键字</a:t>
            </a:r>
            <a:r>
              <a:rPr lang="en-US" altLang="zh-CN" sz="2500" dirty="0">
                <a:solidFill>
                  <a:schemeClr val="accent2">
                    <a:lumMod val="75000"/>
                  </a:schemeClr>
                </a:solidFill>
              </a:rPr>
              <a:t>super</a:t>
            </a:r>
            <a:endParaRPr lang="en-US" altLang="zh-CN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57277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类中使用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来调用父类中的指定操作：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可用于访问父类中定义的属性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可用于调用父类中定义的成员方法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可用于在子类构造方法中调用父类的构造器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尤其当子父类出现同名成员时，可以用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进行区分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的追溯不仅限于直接父类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的用法相像，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代表本类对象的引用，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代表父类的内存空间的标识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152" y="239103"/>
            <a:ext cx="294813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关键字</a:t>
            </a:r>
            <a:r>
              <a:rPr lang="en-US" altLang="zh-CN" sz="2500" dirty="0"/>
              <a:t>super</a:t>
            </a:r>
            <a:r>
              <a:rPr lang="zh-CN" altLang="en-US" sz="2500" dirty="0"/>
              <a:t>举例</a:t>
            </a:r>
            <a:endParaRPr lang="zh-CN" altLang="en-US" sz="2500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764704"/>
            <a:ext cx="8712968" cy="590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name=“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左丘明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protected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protected String name = “</a:t>
            </a:r>
            <a:r>
              <a:rPr lang="zh-CN" altLang="en-US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张庄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	return </a:t>
            </a:r>
            <a:r>
              <a:rPr lang="en-US" altLang="zh-CN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zh-CN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 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 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884368" y="239103"/>
            <a:ext cx="100391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练习</a:t>
            </a:r>
            <a:endParaRPr lang="en-US" altLang="zh-CN" sz="2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994916"/>
            <a:ext cx="8640960" cy="48823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1.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方法，在该方法中调用父类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方法，然后再输出“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but Kids should study and no job.”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2.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findArea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方法，计算圆柱的表面积。考虑：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findVolume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方法怎样做相应的修改？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类的对象，设置圆柱的底面半径和高，并输出圆柱的表面积和体积。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附加题：在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类中创建一个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类的对象，设置圆的半径，计算输出圆的面积。体会父类和子类成员的分别调用。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39103"/>
            <a:ext cx="280411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调用父类的构造器</a:t>
            </a:r>
            <a:endParaRPr lang="zh-CN" altLang="en-US" sz="25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94916"/>
            <a:ext cx="8640960" cy="4090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子类中所有的构造器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空参数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的构造器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当父类中没有空参数的构造器时，子类的构造器必须通过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this(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super(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语句指定调用本类或者父类中相应的构造器，且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必须放在构造器的第一行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如果子类构造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中既未显式调用父类或本类的构造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，且父类中又没有无参的构造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调用父类构造器举例 </a:t>
            </a:r>
            <a:endParaRPr lang="en-US" altLang="zh-CN" sz="25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764704"/>
            <a:ext cx="7511834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public class Person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private String name;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private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Date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Person(String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age, Date d)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this.name = name;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age;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this.birthDate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d;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Person(String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this(name, age, null);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Person(String name, Date d)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this(name, 30, d);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public Person(String name)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this(name, 30);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// ……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112" y="239103"/>
            <a:ext cx="3308174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500" dirty="0"/>
              <a:t>调用父类构造器举例 </a:t>
            </a:r>
            <a:endParaRPr lang="en-US" altLang="zh-CN" sz="25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980728"/>
            <a:ext cx="83058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public class Student extends Person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private String school;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public 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age, String s)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super(name, age)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school = s;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public Student(String name, String s)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super(name)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school = s;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public 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系统将调用父类  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无参数的构造方法。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  school = s;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1124744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49490" y="188640"/>
            <a:ext cx="3164158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500" dirty="0"/>
              <a:t>this</a:t>
            </a:r>
            <a:r>
              <a:rPr lang="zh-CN" altLang="en-US" sz="2500" dirty="0"/>
              <a:t>和</a:t>
            </a:r>
            <a:r>
              <a:rPr lang="en-US" altLang="zh-CN" sz="2500" dirty="0"/>
              <a:t>super</a:t>
            </a:r>
            <a:r>
              <a:rPr lang="zh-CN" altLang="en-US" sz="2500" dirty="0"/>
              <a:t>的区别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764704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1).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super(…)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this(…)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调用语句不能同时在一个构造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中出现？</a:t>
            </a:r>
            <a:endParaRPr kumimoji="0"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2).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super(…)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this(…)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调用语句只能作为构造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中的第一句出现？</a:t>
            </a:r>
            <a:endParaRPr kumimoji="0"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5076056" y="239103"/>
            <a:ext cx="3812230" cy="523220"/>
          </a:xfrm>
          <a:solidFill>
            <a:srgbClr val="F5F5F5"/>
          </a:solidFill>
        </p:spPr>
        <p:txBody>
          <a:bodyPr lIns="92075" tIns="46038" rIns="92075" bIns="46038">
            <a:normAutofit/>
          </a:bodyPr>
          <a:lstStyle/>
          <a:p>
            <a:pPr algn="l">
              <a:defRPr/>
            </a:pPr>
            <a:r>
              <a:rPr lang="zh-CN" altLang="en-US" dirty="0"/>
              <a:t>子类对象的实例化过程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980728"/>
            <a:ext cx="8496944" cy="49685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  <a:defRPr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为什么要有继承？</a:t>
            </a:r>
            <a:endParaRPr lang="en-US" altLang="zh-CN" dirty="0"/>
          </a:p>
          <a:p>
            <a:pPr lvl="1"/>
            <a:r>
              <a:rPr lang="zh-CN" altLang="en-US" dirty="0"/>
              <a:t>多个类中存在相同属性和行为时，将这些内容抽取到单独一个类中，那么多个类无需再定义这些属性和行为，只要继承那个类即可。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此处的多个类称为子类，单独的这个类称为父类（基类或超类）。可以理解为</a:t>
            </a:r>
            <a:r>
              <a:rPr lang="en-US" altLang="zh-CN" dirty="0"/>
              <a:t>:</a:t>
            </a:r>
            <a:r>
              <a:rPr lang="zh-CN" altLang="en-US" dirty="0"/>
              <a:t>“子类 </a:t>
            </a:r>
            <a:r>
              <a:rPr lang="en-US" altLang="zh-CN" dirty="0"/>
              <a:t>is a </a:t>
            </a:r>
            <a:r>
              <a:rPr lang="zh-CN" altLang="en-US" dirty="0"/>
              <a:t>父类”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类继承语法规则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class Subclass extends Superclass{</a:t>
            </a: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/>
              <a:t>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80728"/>
            <a:ext cx="936104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80728"/>
            <a:ext cx="6552728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3744416" cy="92333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Creator{ age;}</a:t>
            </a:r>
            <a:endParaRPr lang="en-US" altLang="zh-CN" dirty="0"/>
          </a:p>
          <a:p>
            <a:r>
              <a:rPr lang="en-US" altLang="zh-CN" dirty="0"/>
              <a:t>class Animal extends Creator{ name}</a:t>
            </a:r>
            <a:endParaRPr lang="en-US" altLang="zh-CN" dirty="0"/>
          </a:p>
          <a:p>
            <a:r>
              <a:rPr lang="en-US" altLang="zh-CN" dirty="0"/>
              <a:t>class Dog extends Animal{</a:t>
            </a:r>
            <a:r>
              <a:rPr lang="en-US" altLang="zh-CN" dirty="0" err="1"/>
              <a:t>hostName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60848"/>
            <a:ext cx="20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Dog d = </a:t>
            </a:r>
            <a:r>
              <a:rPr lang="en-US" altLang="zh-CN" b="1" dirty="0"/>
              <a:t>new Dog();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430180"/>
            <a:ext cx="2664296" cy="30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484" y="2736298"/>
            <a:ext cx="12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Dog();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71600" y="2924944"/>
            <a:ext cx="2232248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3583" y="344642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age:10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name:</a:t>
            </a:r>
            <a:r>
              <a:rPr lang="zh-CN" altLang="en-US" dirty="0"/>
              <a:t>花花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hostName</a:t>
            </a:r>
            <a:r>
              <a:rPr lang="en-US" altLang="zh-CN" dirty="0"/>
              <a:t>:</a:t>
            </a:r>
            <a:r>
              <a:rPr lang="zh-CN" altLang="en-US" dirty="0"/>
              <a:t>小明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351649" y="399429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1520" y="476475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41520" y="3329491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941168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Dog()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408250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Animal()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1742" y="3443059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Creator()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3820" y="263691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3298" y="2647074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60932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子类对象实例化的全过程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272" y="239103"/>
            <a:ext cx="1868014" cy="523220"/>
          </a:xfrm>
        </p:spPr>
        <p:txBody>
          <a:bodyPr/>
          <a:lstStyle/>
          <a:p>
            <a:r>
              <a:rPr lang="zh-CN" altLang="en-US" dirty="0"/>
              <a:t>内存图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2323"/>
            <a:ext cx="8136904" cy="575542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Creature{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Creature(){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("Creature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无参数的构造器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	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Animal extends Creature{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Animal(String name){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("Animal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带一个参数的构造器，该动物的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name);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Animal(String name ,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age){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this(name);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("Animal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带两个参数的构造器，其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age);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Wolf extends Animal{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Wolf(){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super("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灰太狼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", 3);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("Wolf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无参数的构造器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public static void main(String[] </a:t>
            </a:r>
            <a:r>
              <a:rPr lang="en-US" altLang="zh-CN" sz="1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new Wolf();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}   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39103"/>
            <a:ext cx="1075926" cy="523220"/>
          </a:xfrm>
        </p:spPr>
        <p:txBody>
          <a:bodyPr/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376" y="239103"/>
            <a:ext cx="931910" cy="52322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/>
              <a:t>练习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50900"/>
            <a:ext cx="8640960" cy="1641996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类的构造器，利用构造器参数为对象的所有属性赋初值。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064896" cy="39835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12360" y="239103"/>
            <a:ext cx="1075926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继承 </a:t>
            </a:r>
            <a:endParaRPr lang="en-US" altLang="zh-CN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6311" y="4656501"/>
            <a:ext cx="7129985" cy="201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继承的出现提高了代码的复用性。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继承的出现让类与类之间产生了关系，提供了多态的前提。</a:t>
            </a:r>
            <a:endParaRPr lang="en-US" altLang="zh-CN" sz="2000" dirty="0"/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不要仅为了获取其他类中某个功能而去继承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21588</Words>
  <Application>WPS 演示</Application>
  <PresentationFormat>全屏显示(4:3)</PresentationFormat>
  <Paragraphs>1479</Paragraphs>
  <Slides>83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微软雅黑</vt:lpstr>
      <vt:lpstr>黑体</vt:lpstr>
      <vt:lpstr>Times New Roman</vt:lpstr>
      <vt:lpstr>Arial Unicode MS</vt:lpstr>
      <vt:lpstr>楷体_GB2312</vt:lpstr>
      <vt:lpstr>Arial Unicode MS</vt:lpstr>
      <vt:lpstr>新宋体</vt:lpstr>
      <vt:lpstr>PPT模板</vt:lpstr>
      <vt:lpstr>PowerPoint 演示文稿</vt:lpstr>
      <vt:lpstr>本章内容</vt:lpstr>
      <vt:lpstr>面向对象特征之二：继承</vt:lpstr>
      <vt:lpstr>继承 </vt:lpstr>
      <vt:lpstr>继承</vt:lpstr>
      <vt:lpstr>继承</vt:lpstr>
      <vt:lpstr>继承</vt:lpstr>
      <vt:lpstr>继承</vt:lpstr>
      <vt:lpstr>继承 </vt:lpstr>
      <vt:lpstr>类的继承 </vt:lpstr>
      <vt:lpstr>单继承举例</vt:lpstr>
      <vt:lpstr>类的继承</vt:lpstr>
      <vt:lpstr>练习一</vt:lpstr>
      <vt:lpstr>练习一</vt:lpstr>
      <vt:lpstr>练习一</vt:lpstr>
      <vt:lpstr>方法的重写(override)</vt:lpstr>
      <vt:lpstr>方法覆盖示例</vt:lpstr>
      <vt:lpstr>重写方法举例</vt:lpstr>
      <vt:lpstr>重写方法举例</vt:lpstr>
      <vt:lpstr>区分方法覆盖和方法重载</vt:lpstr>
      <vt:lpstr>练习二</vt:lpstr>
      <vt:lpstr>四种访问权限修饰符</vt:lpstr>
      <vt:lpstr>访问控制举例</vt:lpstr>
      <vt:lpstr>访问控制举例</vt:lpstr>
      <vt:lpstr>访问控制分析</vt:lpstr>
      <vt:lpstr>内存图</vt:lpstr>
      <vt:lpstr>抽象类(abstract class)</vt:lpstr>
      <vt:lpstr>抽象类</vt:lpstr>
      <vt:lpstr>抽象类举例</vt:lpstr>
      <vt:lpstr>抽象类应用</vt:lpstr>
      <vt:lpstr>抽象类应用</vt:lpstr>
      <vt:lpstr>思考</vt:lpstr>
      <vt:lpstr>练习2</vt:lpstr>
      <vt:lpstr>模板方法设计模式(TemplateMethod)</vt:lpstr>
      <vt:lpstr>模板方法设计模式(TemplateMethod)</vt:lpstr>
      <vt:lpstr>接口(1)</vt:lpstr>
      <vt:lpstr>接口(2)</vt:lpstr>
      <vt:lpstr>接口(3)</vt:lpstr>
      <vt:lpstr>接口(4)</vt:lpstr>
      <vt:lpstr>接口应用举例(1)</vt:lpstr>
      <vt:lpstr>接口应用举例(1)</vt:lpstr>
      <vt:lpstr>接口应用举例(2)</vt:lpstr>
      <vt:lpstr>接口的其他问题</vt:lpstr>
      <vt:lpstr>工厂方法(FactoryMethod)</vt:lpstr>
      <vt:lpstr>工厂方法举例</vt:lpstr>
      <vt:lpstr>工厂方法(FactoryMethod)</vt:lpstr>
      <vt:lpstr>代理模式(Proxy)</vt:lpstr>
      <vt:lpstr>代理模式举例</vt:lpstr>
      <vt:lpstr>接口用法总结</vt:lpstr>
      <vt:lpstr>接口和抽象类之间的关系</vt:lpstr>
      <vt:lpstr>练习3</vt:lpstr>
      <vt:lpstr>接口的应用体会</vt:lpstr>
      <vt:lpstr>面向对象特征之三：多态性</vt:lpstr>
      <vt:lpstr>多态性(2)</vt:lpstr>
      <vt:lpstr>引用转型</vt:lpstr>
      <vt:lpstr>多态性(3)</vt:lpstr>
      <vt:lpstr>虚拟方法调用(Virtual Method Invocation)</vt:lpstr>
      <vt:lpstr>多态小结</vt:lpstr>
      <vt:lpstr>练习：继承成员变量和继承方法的区别</vt:lpstr>
      <vt:lpstr>继承小结</vt:lpstr>
      <vt:lpstr>多态性应用举例</vt:lpstr>
      <vt:lpstr>instanceof 操作符</vt:lpstr>
      <vt:lpstr>练习五</vt:lpstr>
      <vt:lpstr>对象类型转换 (Casting )</vt:lpstr>
      <vt:lpstr>对象类型转换举例</vt:lpstr>
      <vt:lpstr>对象类型转换举例</vt:lpstr>
      <vt:lpstr>转换示意图</vt:lpstr>
      <vt:lpstr>练习</vt:lpstr>
      <vt:lpstr>内存图</vt:lpstr>
      <vt:lpstr>内存图</vt:lpstr>
      <vt:lpstr>使用this调用本类的构造器</vt:lpstr>
      <vt:lpstr>关键字super</vt:lpstr>
      <vt:lpstr>关键字super举例</vt:lpstr>
      <vt:lpstr>练习</vt:lpstr>
      <vt:lpstr>调用父类的构造器</vt:lpstr>
      <vt:lpstr>调用父类构造器举例 </vt:lpstr>
      <vt:lpstr>调用父类构造器举例 </vt:lpstr>
      <vt:lpstr>this和super的区别</vt:lpstr>
      <vt:lpstr>子类对象的实例化过程</vt:lpstr>
      <vt:lpstr>内存图</vt:lpstr>
      <vt:lpstr>示例</vt:lpstr>
      <vt:lpstr>练习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Administrator</cp:lastModifiedBy>
  <cp:revision>930</cp:revision>
  <dcterms:created xsi:type="dcterms:W3CDTF">2012-08-05T14:09:00Z</dcterms:created>
  <dcterms:modified xsi:type="dcterms:W3CDTF">2018-08-16T11:30:39Z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