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8" r:id="rId2"/>
    <p:sldId id="559" r:id="rId3"/>
    <p:sldId id="528" r:id="rId4"/>
    <p:sldId id="572" r:id="rId5"/>
    <p:sldId id="557" r:id="rId6"/>
    <p:sldId id="585" r:id="rId7"/>
    <p:sldId id="530" r:id="rId8"/>
    <p:sldId id="600" r:id="rId9"/>
    <p:sldId id="574" r:id="rId10"/>
    <p:sldId id="598" r:id="rId11"/>
    <p:sldId id="531" r:id="rId12"/>
    <p:sldId id="596" r:id="rId13"/>
    <p:sldId id="532" r:id="rId14"/>
    <p:sldId id="535" r:id="rId15"/>
    <p:sldId id="573" r:id="rId16"/>
    <p:sldId id="543" r:id="rId17"/>
    <p:sldId id="561" r:id="rId18"/>
    <p:sldId id="545" r:id="rId19"/>
    <p:sldId id="567" r:id="rId20"/>
    <p:sldId id="568" r:id="rId21"/>
    <p:sldId id="578" r:id="rId22"/>
    <p:sldId id="579" r:id="rId23"/>
    <p:sldId id="586" r:id="rId24"/>
    <p:sldId id="587" r:id="rId25"/>
    <p:sldId id="601" r:id="rId26"/>
    <p:sldId id="588" r:id="rId27"/>
    <p:sldId id="589" r:id="rId28"/>
    <p:sldId id="599" r:id="rId29"/>
    <p:sldId id="592" r:id="rId30"/>
    <p:sldId id="593" r:id="rId31"/>
    <p:sldId id="594" r:id="rId32"/>
    <p:sldId id="595" r:id="rId33"/>
    <p:sldId id="546" r:id="rId34"/>
    <p:sldId id="577" r:id="rId35"/>
    <p:sldId id="547" r:id="rId36"/>
    <p:sldId id="548" r:id="rId37"/>
    <p:sldId id="549" r:id="rId38"/>
    <p:sldId id="550" r:id="rId39"/>
    <p:sldId id="575" r:id="rId40"/>
    <p:sldId id="564" r:id="rId41"/>
    <p:sldId id="563" r:id="rId42"/>
    <p:sldId id="551" r:id="rId43"/>
    <p:sldId id="580" r:id="rId44"/>
    <p:sldId id="553" r:id="rId45"/>
    <p:sldId id="554" r:id="rId46"/>
    <p:sldId id="555" r:id="rId47"/>
    <p:sldId id="556" r:id="rId48"/>
    <p:sldId id="493" r:id="rId49"/>
    <p:sldId id="602"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90" autoAdjust="0"/>
    <p:restoredTop sz="94660"/>
  </p:normalViewPr>
  <p:slideViewPr>
    <p:cSldViewPr>
      <p:cViewPr varScale="1">
        <p:scale>
          <a:sx n="67" d="100"/>
          <a:sy n="67" d="100"/>
        </p:scale>
        <p:origin x="144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2017/11/16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165629.htm" TargetMode="External"/><Relationship Id="rId3" Type="http://schemas.openxmlformats.org/officeDocument/2006/relationships/hyperlink" Target="http://baike.baidu.com/view/1051156.htm" TargetMode="External"/><Relationship Id="rId7" Type="http://schemas.openxmlformats.org/officeDocument/2006/relationships/hyperlink" Target="http://baike.baidu.com/view/2396437.htm"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baike.baidu.com/view/549615.htm" TargetMode="External"/><Relationship Id="rId5" Type="http://schemas.openxmlformats.org/officeDocument/2006/relationships/hyperlink" Target="http://baike.baidu.com/view/178571.htm" TargetMode="External"/><Relationship Id="rId10" Type="http://schemas.openxmlformats.org/officeDocument/2006/relationships/hyperlink" Target="http://baike.baidu.com/view/4645835.htm" TargetMode="External"/><Relationship Id="rId4" Type="http://schemas.openxmlformats.org/officeDocument/2006/relationships/hyperlink" Target="http://baike.baidu.com/view/99075.htm" TargetMode="External"/><Relationship Id="rId9" Type="http://schemas.openxmlformats.org/officeDocument/2006/relationships/hyperlink" Target="http://baike.baidu.com/view/121510.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51987.htm"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baike.baidu.com/view/477558.htm" TargetMode="External"/><Relationship Id="rId5" Type="http://schemas.openxmlformats.org/officeDocument/2006/relationships/hyperlink" Target="http://baike.baidu.com/view/75273.htm" TargetMode="External"/><Relationship Id="rId4" Type="http://schemas.openxmlformats.org/officeDocument/2006/relationships/hyperlink" Target="http://baike.baidu.com/albums/40801/40801/0/0.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a:solidFill>
                  <a:schemeClr val="tx1"/>
                </a:solidFill>
                <a:latin typeface="+mn-lt"/>
                <a:ea typeface="+mn-ea"/>
                <a:cs typeface="+mn-cs"/>
              </a:rPr>
              <a:t>哈希算法</a:t>
            </a:r>
          </a:p>
          <a:p>
            <a:r>
              <a:rPr lang="zh-CN" altLang="en-US" sz="1200" b="0" i="0" kern="1200" dirty="0">
                <a:solidFill>
                  <a:schemeClr val="tx1"/>
                </a:solidFill>
                <a:latin typeface="+mn-lt"/>
                <a:ea typeface="+mn-ea"/>
                <a:cs typeface="+mn-cs"/>
              </a:rPr>
              <a:t>　　用来产生一些数据片段（例如消息或会话项）的</a:t>
            </a:r>
            <a:r>
              <a:rPr lang="zh-CN" altLang="en-US" sz="1200" b="0" i="0" u="sng" kern="1200" dirty="0">
                <a:solidFill>
                  <a:schemeClr val="tx1"/>
                </a:solidFill>
                <a:latin typeface="+mn-lt"/>
                <a:ea typeface="+mn-ea"/>
                <a:cs typeface="+mn-cs"/>
                <a:hlinkClick r:id="rId3"/>
              </a:rPr>
              <a:t>哈希值</a:t>
            </a:r>
            <a:r>
              <a:rPr lang="zh-CN" altLang="en-US" sz="1200" b="0" i="0" kern="1200" dirty="0">
                <a:solidFill>
                  <a:schemeClr val="tx1"/>
                </a:solidFill>
                <a:latin typeface="+mn-lt"/>
                <a:ea typeface="+mn-ea"/>
                <a:cs typeface="+mn-cs"/>
              </a:rPr>
              <a:t>的算法。使用好的</a:t>
            </a:r>
            <a:r>
              <a:rPr lang="zh-CN" altLang="en-US" sz="1200" b="0" i="0" u="sng" kern="1200" dirty="0">
                <a:solidFill>
                  <a:schemeClr val="tx1"/>
                </a:solidFill>
                <a:latin typeface="+mn-lt"/>
                <a:ea typeface="+mn-ea"/>
                <a:cs typeface="+mn-cs"/>
                <a:hlinkClick r:id="rId4"/>
              </a:rPr>
              <a:t>哈希</a:t>
            </a:r>
            <a:r>
              <a:rPr lang="zh-CN" altLang="en-US" sz="1200" b="0" i="0" kern="1200" dirty="0">
                <a:solidFill>
                  <a:schemeClr val="tx1"/>
                </a:solidFill>
                <a:latin typeface="+mn-lt"/>
                <a:ea typeface="+mn-ea"/>
                <a:cs typeface="+mn-cs"/>
              </a:rPr>
              <a:t>算法，在输入数据中所做的更改就可以更改结果哈希值中的所有位；因此，哈希对于检测</a:t>
            </a:r>
            <a:r>
              <a:rPr lang="zh-CN" altLang="en-US" sz="1200" b="0" i="0" u="sng" kern="1200" dirty="0">
                <a:solidFill>
                  <a:schemeClr val="tx1"/>
                </a:solidFill>
                <a:latin typeface="+mn-lt"/>
                <a:ea typeface="+mn-ea"/>
                <a:cs typeface="+mn-cs"/>
                <a:hlinkClick r:id="rId5"/>
              </a:rPr>
              <a:t>数据对象</a:t>
            </a:r>
            <a:r>
              <a:rPr lang="zh-CN" altLang="en-US" sz="1200" b="0" i="0" kern="1200" dirty="0">
                <a:solidFill>
                  <a:schemeClr val="tx1"/>
                </a:solidFill>
                <a:latin typeface="+mn-lt"/>
                <a:ea typeface="+mn-ea"/>
                <a:cs typeface="+mn-cs"/>
              </a:rPr>
              <a:t>（例如消息）中的修改很有用。此外，好的哈希算法使得构造两个相互独立且具有相同哈希的输入不能通过计算方法实现。典型的哈希算法包括 </a:t>
            </a:r>
            <a:r>
              <a:rPr lang="en-US" altLang="zh-CN" sz="1200" b="0" i="0" kern="1200" dirty="0">
                <a:solidFill>
                  <a:schemeClr val="tx1"/>
                </a:solidFill>
                <a:latin typeface="+mn-lt"/>
                <a:ea typeface="+mn-ea"/>
                <a:cs typeface="+mn-cs"/>
              </a:rPr>
              <a:t>MD2</a:t>
            </a:r>
            <a:r>
              <a:rPr lang="zh-CN" altLang="en-US" sz="1200" b="0" i="0" kern="1200" dirty="0">
                <a:solidFill>
                  <a:schemeClr val="tx1"/>
                </a:solidFill>
                <a:latin typeface="+mn-lt"/>
                <a:ea typeface="+mn-ea"/>
                <a:cs typeface="+mn-cs"/>
              </a:rPr>
              <a:t>、</a:t>
            </a:r>
            <a:r>
              <a:rPr lang="en-US" altLang="zh-CN" sz="1200" b="0" i="0" kern="1200" dirty="0">
                <a:solidFill>
                  <a:schemeClr val="tx1"/>
                </a:solidFill>
                <a:latin typeface="+mn-lt"/>
                <a:ea typeface="+mn-ea"/>
                <a:cs typeface="+mn-cs"/>
              </a:rPr>
              <a:t>MD4</a:t>
            </a:r>
            <a:r>
              <a:rPr lang="zh-CN" altLang="en-US" sz="1200" b="0" i="0" kern="1200" dirty="0">
                <a:solidFill>
                  <a:schemeClr val="tx1"/>
                </a:solidFill>
                <a:latin typeface="+mn-lt"/>
                <a:ea typeface="+mn-ea"/>
                <a:cs typeface="+mn-cs"/>
              </a:rPr>
              <a:t>、</a:t>
            </a:r>
            <a:r>
              <a:rPr lang="en-US" altLang="zh-CN" sz="1200" b="0" i="0" kern="1200" dirty="0">
                <a:solidFill>
                  <a:schemeClr val="tx1"/>
                </a:solidFill>
                <a:latin typeface="+mn-lt"/>
                <a:ea typeface="+mn-ea"/>
                <a:cs typeface="+mn-cs"/>
              </a:rPr>
              <a:t>MD5 </a:t>
            </a:r>
            <a:r>
              <a:rPr lang="zh-CN" altLang="en-US" sz="1200" b="0" i="0" kern="1200" dirty="0">
                <a:solidFill>
                  <a:schemeClr val="tx1"/>
                </a:solidFill>
                <a:latin typeface="+mn-lt"/>
                <a:ea typeface="+mn-ea"/>
                <a:cs typeface="+mn-cs"/>
              </a:rPr>
              <a:t>和 </a:t>
            </a:r>
            <a:r>
              <a:rPr lang="en-US" altLang="zh-CN" sz="1200" b="0" i="0" kern="1200" dirty="0">
                <a:solidFill>
                  <a:schemeClr val="tx1"/>
                </a:solidFill>
                <a:latin typeface="+mn-lt"/>
                <a:ea typeface="+mn-ea"/>
                <a:cs typeface="+mn-cs"/>
              </a:rPr>
              <a:t>SHA-1</a:t>
            </a:r>
            <a:r>
              <a:rPr lang="zh-CN" altLang="en-US" sz="1200" b="0" i="0" kern="1200" dirty="0">
                <a:solidFill>
                  <a:schemeClr val="tx1"/>
                </a:solidFill>
                <a:latin typeface="+mn-lt"/>
                <a:ea typeface="+mn-ea"/>
                <a:cs typeface="+mn-cs"/>
              </a:rPr>
              <a:t>。哈希算法也称为“</a:t>
            </a:r>
            <a:r>
              <a:rPr lang="zh-CN" altLang="en-US" sz="1200" b="0" i="0" u="sng" kern="1200" dirty="0">
                <a:solidFill>
                  <a:schemeClr val="tx1"/>
                </a:solidFill>
                <a:latin typeface="+mn-lt"/>
                <a:ea typeface="+mn-ea"/>
                <a:cs typeface="+mn-cs"/>
                <a:hlinkClick r:id="rId6"/>
              </a:rPr>
              <a:t>哈希函数</a:t>
            </a:r>
            <a:r>
              <a:rPr lang="zh-CN" altLang="en-US" sz="1200" b="0" i="0" kern="1200" dirty="0">
                <a:solidFill>
                  <a:schemeClr val="tx1"/>
                </a:solidFill>
                <a:latin typeface="+mn-lt"/>
                <a:ea typeface="+mn-ea"/>
                <a:cs typeface="+mn-cs"/>
              </a:rPr>
              <a:t>”。</a:t>
            </a:r>
          </a:p>
          <a:p>
            <a:r>
              <a:rPr lang="zh-CN" altLang="en-US" sz="1200" b="0" i="0" kern="1200" dirty="0">
                <a:solidFill>
                  <a:schemeClr val="tx1"/>
                </a:solidFill>
                <a:latin typeface="+mn-lt"/>
                <a:ea typeface="+mn-ea"/>
                <a:cs typeface="+mn-cs"/>
              </a:rPr>
              <a:t>　　另请参阅： 基于哈希的消息验证模式 </a:t>
            </a:r>
            <a:r>
              <a:rPr lang="en-US" altLang="zh-CN" sz="1200" b="0" i="0" kern="1200" dirty="0">
                <a:solidFill>
                  <a:schemeClr val="tx1"/>
                </a:solidFill>
                <a:latin typeface="+mn-lt"/>
                <a:ea typeface="+mn-ea"/>
                <a:cs typeface="+mn-cs"/>
              </a:rPr>
              <a:t>(HMAC), MD2, MD4, MD5, </a:t>
            </a:r>
            <a:r>
              <a:rPr lang="zh-CN" altLang="en-US" sz="1200" b="0" i="0" u="sng" kern="1200" dirty="0">
                <a:solidFill>
                  <a:schemeClr val="tx1"/>
                </a:solidFill>
                <a:latin typeface="+mn-lt"/>
                <a:ea typeface="+mn-ea"/>
                <a:cs typeface="+mn-cs"/>
                <a:hlinkClick r:id="rId7"/>
              </a:rPr>
              <a:t>消息摘要</a:t>
            </a:r>
            <a:r>
              <a:rPr lang="en-US" altLang="zh-CN" sz="1200" b="0" i="0" kern="1200" dirty="0">
                <a:solidFill>
                  <a:schemeClr val="tx1"/>
                </a:solidFill>
                <a:latin typeface="+mn-lt"/>
                <a:ea typeface="+mn-ea"/>
                <a:cs typeface="+mn-cs"/>
              </a:rPr>
              <a:t>, </a:t>
            </a:r>
            <a:r>
              <a:rPr lang="zh-CN" altLang="en-US" sz="1200" b="0" i="0" kern="1200" dirty="0">
                <a:solidFill>
                  <a:schemeClr val="tx1"/>
                </a:solidFill>
                <a:latin typeface="+mn-lt"/>
                <a:ea typeface="+mn-ea"/>
                <a:cs typeface="+mn-cs"/>
              </a:rPr>
              <a:t>安全哈希算法 </a:t>
            </a:r>
            <a:r>
              <a:rPr lang="en-US" altLang="zh-CN" sz="1200" b="0" i="0" kern="1200" dirty="0">
                <a:solidFill>
                  <a:schemeClr val="tx1"/>
                </a:solidFill>
                <a:latin typeface="+mn-lt"/>
                <a:ea typeface="+mn-ea"/>
                <a:cs typeface="+mn-cs"/>
              </a:rPr>
              <a:t>(SHA-1)</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MD5</a:t>
            </a:r>
            <a:r>
              <a:rPr lang="zh-CN" altLang="en-US" sz="1200" b="0" i="0" kern="1200" dirty="0">
                <a:solidFill>
                  <a:schemeClr val="tx1"/>
                </a:solidFill>
                <a:latin typeface="+mn-lt"/>
                <a:ea typeface="+mn-ea"/>
                <a:cs typeface="+mn-cs"/>
              </a:rPr>
              <a:t>一种符合工业标准的单向 </a:t>
            </a:r>
            <a:r>
              <a:rPr lang="en-US" altLang="zh-CN" sz="1200" b="0" i="0" kern="1200" dirty="0">
                <a:solidFill>
                  <a:schemeClr val="tx1"/>
                </a:solidFill>
                <a:latin typeface="+mn-lt"/>
                <a:ea typeface="+mn-ea"/>
                <a:cs typeface="+mn-cs"/>
              </a:rPr>
              <a:t>128 </a:t>
            </a:r>
            <a:r>
              <a:rPr lang="zh-CN" altLang="en-US" sz="1200" b="0" i="0" kern="1200" dirty="0">
                <a:solidFill>
                  <a:schemeClr val="tx1"/>
                </a:solidFill>
                <a:latin typeface="+mn-lt"/>
                <a:ea typeface="+mn-ea"/>
                <a:cs typeface="+mn-cs"/>
              </a:rPr>
              <a:t>位哈希方案，由 </a:t>
            </a:r>
            <a:r>
              <a:rPr lang="en-US" altLang="zh-CN" sz="1200" b="0" i="0" kern="1200" dirty="0">
                <a:solidFill>
                  <a:schemeClr val="tx1"/>
                </a:solidFill>
                <a:latin typeface="+mn-lt"/>
                <a:ea typeface="+mn-ea"/>
                <a:cs typeface="+mn-cs"/>
              </a:rPr>
              <a:t>RSA Data Security, Inc. </a:t>
            </a:r>
            <a:r>
              <a:rPr lang="zh-CN" altLang="en-US" sz="1200" b="0" i="0" kern="1200" dirty="0">
                <a:solidFill>
                  <a:schemeClr val="tx1"/>
                </a:solidFill>
                <a:latin typeface="+mn-lt"/>
                <a:ea typeface="+mn-ea"/>
                <a:cs typeface="+mn-cs"/>
              </a:rPr>
              <a:t>开发。 各种“</a:t>
            </a:r>
            <a:r>
              <a:rPr lang="zh-CN" altLang="en-US" sz="1200" b="0" i="0" u="sng" kern="1200" dirty="0">
                <a:solidFill>
                  <a:schemeClr val="tx1"/>
                </a:solidFill>
                <a:latin typeface="+mn-lt"/>
                <a:ea typeface="+mn-ea"/>
                <a:cs typeface="+mn-cs"/>
                <a:hlinkClick r:id="rId8"/>
              </a:rPr>
              <a:t>点对点协议</a:t>
            </a:r>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(PPP)”</a:t>
            </a:r>
            <a:r>
              <a:rPr lang="zh-CN" altLang="en-US" sz="1200" b="0" i="0" kern="1200" dirty="0">
                <a:solidFill>
                  <a:schemeClr val="tx1"/>
                </a:solidFill>
                <a:latin typeface="+mn-lt"/>
                <a:ea typeface="+mn-ea"/>
                <a:cs typeface="+mn-cs"/>
              </a:rPr>
              <a:t>供应商都将它用于加密的</a:t>
            </a:r>
            <a:r>
              <a:rPr lang="zh-CN" altLang="en-US" sz="1200" b="0" i="0" u="sng" kern="1200" dirty="0">
                <a:solidFill>
                  <a:schemeClr val="tx1"/>
                </a:solidFill>
                <a:latin typeface="+mn-lt"/>
                <a:ea typeface="+mn-ea"/>
                <a:cs typeface="+mn-cs"/>
                <a:hlinkClick r:id="rId9"/>
              </a:rPr>
              <a:t>身份验证</a:t>
            </a:r>
            <a:r>
              <a:rPr lang="zh-CN" altLang="en-US" sz="1200" b="0" i="0" kern="1200" dirty="0">
                <a:solidFill>
                  <a:schemeClr val="tx1"/>
                </a:solidFill>
                <a:latin typeface="+mn-lt"/>
                <a:ea typeface="+mn-ea"/>
                <a:cs typeface="+mn-cs"/>
              </a:rPr>
              <a:t>。哈希方案是一种以结果唯一并且不能返回到其原始格式的方式来转换数据（如密码）的方法。质询握手</a:t>
            </a:r>
            <a:r>
              <a:rPr lang="zh-CN" altLang="en-US" sz="1200" b="0" i="0" u="sng" kern="1200" dirty="0">
                <a:solidFill>
                  <a:schemeClr val="tx1"/>
                </a:solidFill>
                <a:latin typeface="+mn-lt"/>
                <a:ea typeface="+mn-ea"/>
                <a:cs typeface="+mn-cs"/>
                <a:hlinkClick r:id="rId10"/>
              </a:rPr>
              <a:t>身份验证协议</a:t>
            </a:r>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(CHAP) </a:t>
            </a:r>
            <a:r>
              <a:rPr lang="zh-CN" altLang="en-US" sz="1200" b="0" i="0" kern="1200" dirty="0">
                <a:solidFill>
                  <a:schemeClr val="tx1"/>
                </a:solidFill>
                <a:latin typeface="+mn-lt"/>
                <a:ea typeface="+mn-ea"/>
                <a:cs typeface="+mn-cs"/>
              </a:rPr>
              <a:t>使用质询响应并在响应时使用单向 </a:t>
            </a:r>
            <a:r>
              <a:rPr lang="en-US" altLang="zh-CN" sz="1200" b="0" i="0" kern="1200" dirty="0">
                <a:solidFill>
                  <a:schemeClr val="tx1"/>
                </a:solidFill>
                <a:latin typeface="+mn-lt"/>
                <a:ea typeface="+mn-ea"/>
                <a:cs typeface="+mn-cs"/>
              </a:rPr>
              <a:t>MD5 </a:t>
            </a:r>
            <a:r>
              <a:rPr lang="zh-CN" altLang="en-US" sz="1200" b="0" i="0" kern="1200" dirty="0">
                <a:solidFill>
                  <a:schemeClr val="tx1"/>
                </a:solidFill>
                <a:latin typeface="+mn-lt"/>
                <a:ea typeface="+mn-ea"/>
                <a:cs typeface="+mn-cs"/>
              </a:rPr>
              <a:t>哈希法。按照此方式，您无须通过网络发送密码就可以向服务器证明您知道密码。</a:t>
            </a:r>
          </a:p>
          <a:p>
            <a:r>
              <a:rPr lang="zh-CN" altLang="en-US" sz="1200" b="0" i="0" kern="1200" dirty="0">
                <a:solidFill>
                  <a:schemeClr val="tx1"/>
                </a:solidFill>
                <a:latin typeface="+mn-lt"/>
                <a:ea typeface="+mn-ea"/>
                <a:cs typeface="+mn-cs"/>
              </a:rPr>
              <a:t>　　质询握手身份验证协议 </a:t>
            </a:r>
            <a:r>
              <a:rPr lang="en-US" altLang="zh-CN" sz="1200" b="0" i="0" kern="1200" dirty="0">
                <a:solidFill>
                  <a:schemeClr val="tx1"/>
                </a:solidFill>
                <a:latin typeface="+mn-lt"/>
                <a:ea typeface="+mn-ea"/>
                <a:cs typeface="+mn-cs"/>
              </a:rPr>
              <a:t>(CHAP)“</a:t>
            </a:r>
            <a:r>
              <a:rPr lang="zh-CN" altLang="en-US" sz="1200" b="0" i="0" kern="1200" dirty="0">
                <a:solidFill>
                  <a:schemeClr val="tx1"/>
                </a:solidFill>
                <a:latin typeface="+mn-lt"/>
                <a:ea typeface="+mn-ea"/>
                <a:cs typeface="+mn-cs"/>
              </a:rPr>
              <a:t>点对点协议 </a:t>
            </a:r>
            <a:r>
              <a:rPr lang="en-US" altLang="zh-CN" sz="1200" b="0" i="0" kern="1200" dirty="0">
                <a:solidFill>
                  <a:schemeClr val="tx1"/>
                </a:solidFill>
                <a:latin typeface="+mn-lt"/>
                <a:ea typeface="+mn-ea"/>
                <a:cs typeface="+mn-cs"/>
              </a:rPr>
              <a:t>(PPP)”</a:t>
            </a:r>
            <a:r>
              <a:rPr lang="zh-CN" altLang="en-US" sz="1200" b="0" i="0" kern="1200" dirty="0">
                <a:solidFill>
                  <a:schemeClr val="tx1"/>
                </a:solidFill>
                <a:latin typeface="+mn-lt"/>
                <a:ea typeface="+mn-ea"/>
                <a:cs typeface="+mn-cs"/>
              </a:rPr>
              <a:t>连接的一种质询响应验证协议，在 </a:t>
            </a:r>
            <a:r>
              <a:rPr lang="en-US" altLang="zh-CN" sz="1200" b="0" i="0" kern="1200" dirty="0">
                <a:solidFill>
                  <a:schemeClr val="tx1"/>
                </a:solidFill>
                <a:latin typeface="+mn-lt"/>
                <a:ea typeface="+mn-ea"/>
                <a:cs typeface="+mn-cs"/>
              </a:rPr>
              <a:t>RFC 1994 </a:t>
            </a:r>
            <a:r>
              <a:rPr lang="zh-CN" altLang="en-US" sz="1200" b="0" i="0" kern="1200" dirty="0">
                <a:solidFill>
                  <a:schemeClr val="tx1"/>
                </a:solidFill>
                <a:latin typeface="+mn-lt"/>
                <a:ea typeface="+mn-ea"/>
                <a:cs typeface="+mn-cs"/>
              </a:rPr>
              <a:t>中有所描述。 该协议使用业界标准 </a:t>
            </a:r>
            <a:r>
              <a:rPr lang="en-US" altLang="zh-CN" sz="1200" b="0" i="0" kern="1200" dirty="0">
                <a:solidFill>
                  <a:schemeClr val="tx1"/>
                </a:solidFill>
                <a:latin typeface="+mn-lt"/>
                <a:ea typeface="+mn-ea"/>
                <a:cs typeface="+mn-cs"/>
              </a:rPr>
              <a:t>MD5 </a:t>
            </a:r>
            <a:r>
              <a:rPr lang="zh-CN" altLang="en-US" sz="1200" b="0" i="0" kern="1200" dirty="0">
                <a:solidFill>
                  <a:schemeClr val="tx1"/>
                </a:solidFill>
                <a:latin typeface="+mn-lt"/>
                <a:ea typeface="+mn-ea"/>
                <a:cs typeface="+mn-cs"/>
              </a:rPr>
              <a:t>哈希算法来哈希质询串（由身份验证服务器所发布）和响应中的用户密码的组合。</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24</a:t>
            </a:fld>
            <a:endParaRPr lang="zh-CN" altLang="en-US"/>
          </a:p>
        </p:txBody>
      </p:sp>
    </p:spTree>
    <p:extLst>
      <p:ext uri="{BB962C8B-B14F-4D97-AF65-F5344CB8AC3E}">
        <p14:creationId xmlns:p14="http://schemas.microsoft.com/office/powerpoint/2010/main" val="100085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r>
              <a:rPr lang="en-US" sz="1200" b="0" i="0" kern="1200" dirty="0">
                <a:solidFill>
                  <a:schemeClr val="tx1"/>
                </a:solidFill>
                <a:latin typeface="+mn-lt"/>
                <a:ea typeface="+mn-ea"/>
                <a:cs typeface="+mn-cs"/>
              </a:rPr>
              <a:t>Unicode </a:t>
            </a:r>
            <a:r>
              <a:rPr lang="zh-CN" altLang="en-US" sz="1200" b="0" i="0" kern="1200" dirty="0">
                <a:solidFill>
                  <a:schemeClr val="tx1"/>
                </a:solidFill>
                <a:latin typeface="+mn-lt"/>
                <a:ea typeface="+mn-ea"/>
                <a:cs typeface="+mn-cs"/>
              </a:rPr>
              <a:t>是基于通用</a:t>
            </a:r>
            <a:r>
              <a:rPr lang="zh-CN" altLang="en-US" sz="1200" b="0" i="0" u="sng" kern="1200" dirty="0">
                <a:solidFill>
                  <a:schemeClr val="tx1"/>
                </a:solidFill>
                <a:latin typeface="+mn-lt"/>
                <a:ea typeface="+mn-ea"/>
                <a:cs typeface="+mn-cs"/>
                <a:hlinkClick r:id="rId3"/>
              </a:rPr>
              <a:t>字符集</a:t>
            </a:r>
            <a:r>
              <a:rPr lang="zh-CN" altLang="en-US" sz="1200" b="0" i="0" kern="1200" dirty="0">
                <a:solidFill>
                  <a:schemeClr val="tx1"/>
                </a:solidFill>
                <a:latin typeface="+mn-lt"/>
                <a:ea typeface="+mn-ea"/>
                <a:cs typeface="+mn-cs"/>
              </a:rPr>
              <a:t>（</a:t>
            </a:r>
            <a:r>
              <a:rPr lang="en-US" sz="1200" b="0" i="0" kern="1200" dirty="0">
                <a:solidFill>
                  <a:schemeClr val="tx1"/>
                </a:solidFill>
                <a:latin typeface="+mn-lt"/>
                <a:ea typeface="+mn-ea"/>
                <a:cs typeface="+mn-cs"/>
              </a:rPr>
              <a:t>Universal Character Set）</a:t>
            </a:r>
            <a:r>
              <a:rPr lang="zh-CN" altLang="en-US" sz="1200" b="0" i="0" kern="1200" dirty="0">
                <a:solidFill>
                  <a:schemeClr val="tx1"/>
                </a:solidFill>
                <a:latin typeface="+mn-lt"/>
                <a:ea typeface="+mn-ea"/>
                <a:cs typeface="+mn-cs"/>
              </a:rPr>
              <a:t>的标准来发展，并且同时也以书本的形式（</a:t>
            </a:r>
            <a:r>
              <a:rPr lang="en-US" sz="1200" b="0" i="0" kern="1200" dirty="0">
                <a:solidFill>
                  <a:schemeClr val="tx1"/>
                </a:solidFill>
                <a:latin typeface="+mn-lt"/>
                <a:ea typeface="+mn-ea"/>
                <a:cs typeface="+mn-cs"/>
              </a:rPr>
              <a:t>The Unicode Standard，</a:t>
            </a:r>
            <a:r>
              <a:rPr lang="zh-CN" altLang="en-US" sz="1200" b="0" i="0" kern="1200" dirty="0">
                <a:solidFill>
                  <a:schemeClr val="tx1"/>
                </a:solidFill>
                <a:latin typeface="+mn-lt"/>
                <a:ea typeface="+mn-ea"/>
                <a:cs typeface="+mn-cs"/>
              </a:rPr>
              <a:t>目前第五版由</a:t>
            </a:r>
            <a:r>
              <a:rPr lang="en-US" sz="1200" b="0" i="0" kern="1200" dirty="0">
                <a:solidFill>
                  <a:schemeClr val="tx1"/>
                </a:solidFill>
                <a:latin typeface="+mn-lt"/>
                <a:ea typeface="+mn-ea"/>
                <a:cs typeface="+mn-cs"/>
              </a:rPr>
              <a:t>Addison-Wesley Professional</a:t>
            </a:r>
            <a:r>
              <a:rPr lang="zh-CN" altLang="en-US" sz="1200" b="0" i="0" kern="1200" dirty="0">
                <a:solidFill>
                  <a:schemeClr val="tx1"/>
                </a:solidFill>
                <a:latin typeface="+mn-lt"/>
                <a:ea typeface="+mn-ea"/>
                <a:cs typeface="+mn-cs"/>
              </a:rPr>
              <a:t>出版</a:t>
            </a:r>
            <a:r>
              <a:rPr lang="zh-CN" altLang="en-US" sz="1200" b="0" i="0" kern="1200" dirty="0">
                <a:solidFill>
                  <a:schemeClr val="tx1"/>
                </a:solidFill>
                <a:latin typeface="+mn-lt"/>
                <a:ea typeface="+mn-ea"/>
                <a:cs typeface="+mn-cs"/>
                <a:hlinkClick r:id="rId4" tooltip="查看图片"/>
              </a:rPr>
              <a:t>  </a:t>
            </a:r>
            <a:r>
              <a:rPr lang="en-US" sz="1200" b="0" i="0" kern="1200" dirty="0" err="1">
                <a:solidFill>
                  <a:schemeClr val="tx1"/>
                </a:solidFill>
                <a:latin typeface="+mn-lt"/>
                <a:ea typeface="+mn-ea"/>
                <a:cs typeface="+mn-cs"/>
              </a:rPr>
              <a:t>unicode</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，ISBN-10: 0321480910）</a:t>
            </a:r>
            <a:r>
              <a:rPr lang="zh-CN" altLang="en-US" sz="1200" b="0" i="0" kern="1200" dirty="0">
                <a:solidFill>
                  <a:schemeClr val="tx1"/>
                </a:solidFill>
                <a:latin typeface="+mn-lt"/>
                <a:ea typeface="+mn-ea"/>
                <a:cs typeface="+mn-cs"/>
              </a:rPr>
              <a:t>对外发表。</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2006</a:t>
            </a:r>
            <a:r>
              <a:rPr lang="zh-CN" altLang="en-US" sz="1200" b="0" i="0" kern="1200" dirty="0">
                <a:solidFill>
                  <a:schemeClr val="tx1"/>
                </a:solidFill>
                <a:latin typeface="+mn-lt"/>
                <a:ea typeface="+mn-ea"/>
                <a:cs typeface="+mn-cs"/>
              </a:rPr>
              <a:t>年</a:t>
            </a:r>
            <a:r>
              <a:rPr lang="en-US" altLang="zh-CN" sz="1200" b="0" i="0" kern="1200" dirty="0">
                <a:solidFill>
                  <a:schemeClr val="tx1"/>
                </a:solidFill>
                <a:latin typeface="+mn-lt"/>
                <a:ea typeface="+mn-ea"/>
                <a:cs typeface="+mn-cs"/>
              </a:rPr>
              <a:t>7</a:t>
            </a:r>
            <a:r>
              <a:rPr lang="zh-CN" altLang="en-US" sz="1200" b="0" i="0" u="sng" kern="1200" dirty="0">
                <a:solidFill>
                  <a:schemeClr val="tx1"/>
                </a:solidFill>
                <a:latin typeface="+mn-lt"/>
                <a:ea typeface="+mn-ea"/>
                <a:cs typeface="+mn-cs"/>
                <a:hlinkClick r:id="rId5"/>
              </a:rPr>
              <a:t>月</a:t>
            </a:r>
            <a:r>
              <a:rPr lang="zh-CN" altLang="en-US" sz="1200" b="0" i="0" kern="1200" dirty="0">
                <a:solidFill>
                  <a:schemeClr val="tx1"/>
                </a:solidFill>
                <a:latin typeface="+mn-lt"/>
                <a:ea typeface="+mn-ea"/>
                <a:cs typeface="+mn-cs"/>
              </a:rPr>
              <a:t>的最新版本的 </a:t>
            </a:r>
            <a:r>
              <a:rPr lang="en-US" sz="1200" b="0" i="0" kern="1200" dirty="0">
                <a:solidFill>
                  <a:schemeClr val="tx1"/>
                </a:solidFill>
                <a:latin typeface="+mn-lt"/>
                <a:ea typeface="+mn-ea"/>
                <a:cs typeface="+mn-cs"/>
              </a:rPr>
              <a:t>Unicode </a:t>
            </a:r>
            <a:r>
              <a:rPr lang="zh-CN" altLang="en-US" sz="1200" b="0" i="0" kern="1200" dirty="0">
                <a:solidFill>
                  <a:schemeClr val="tx1"/>
                </a:solidFill>
                <a:latin typeface="+mn-lt"/>
                <a:ea typeface="+mn-ea"/>
                <a:cs typeface="+mn-cs"/>
              </a:rPr>
              <a:t>是</a:t>
            </a:r>
            <a:r>
              <a:rPr lang="en-US" altLang="zh-CN" sz="1200" b="0" i="0" kern="1200" dirty="0">
                <a:solidFill>
                  <a:schemeClr val="tx1"/>
                </a:solidFill>
                <a:latin typeface="+mn-lt"/>
                <a:ea typeface="+mn-ea"/>
                <a:cs typeface="+mn-cs"/>
              </a:rPr>
              <a:t>5.0</a:t>
            </a:r>
            <a:r>
              <a:rPr lang="zh-CN" altLang="en-US" sz="1200" b="0" i="0" kern="1200" dirty="0">
                <a:solidFill>
                  <a:schemeClr val="tx1"/>
                </a:solidFill>
                <a:latin typeface="+mn-lt"/>
                <a:ea typeface="+mn-ea"/>
                <a:cs typeface="+mn-cs"/>
              </a:rPr>
              <a:t>版本。 </a:t>
            </a:r>
            <a:r>
              <a:rPr lang="en-US" altLang="zh-CN" sz="1200" b="0" i="0" kern="1200" dirty="0">
                <a:solidFill>
                  <a:schemeClr val="tx1"/>
                </a:solidFill>
                <a:latin typeface="+mn-lt"/>
                <a:ea typeface="+mn-ea"/>
                <a:cs typeface="+mn-cs"/>
              </a:rPr>
              <a:t>2005</a:t>
            </a:r>
            <a:r>
              <a:rPr lang="zh-CN" altLang="en-US" sz="1200" b="0" i="0" kern="1200" dirty="0">
                <a:solidFill>
                  <a:schemeClr val="tx1"/>
                </a:solidFill>
                <a:latin typeface="+mn-lt"/>
                <a:ea typeface="+mn-ea"/>
                <a:cs typeface="+mn-cs"/>
              </a:rPr>
              <a:t>年</a:t>
            </a:r>
            <a:r>
              <a:rPr lang="en-US" altLang="zh-CN" sz="1200" b="0" i="0" u="sng" kern="1200" dirty="0">
                <a:solidFill>
                  <a:schemeClr val="tx1"/>
                </a:solidFill>
                <a:latin typeface="+mn-lt"/>
                <a:ea typeface="+mn-ea"/>
                <a:cs typeface="+mn-cs"/>
                <a:hlinkClick r:id="rId6"/>
              </a:rPr>
              <a:t>3</a:t>
            </a:r>
            <a:r>
              <a:rPr lang="zh-CN" altLang="en-US" sz="1200" b="0" i="0" u="sng" kern="1200" dirty="0">
                <a:solidFill>
                  <a:schemeClr val="tx1"/>
                </a:solidFill>
                <a:latin typeface="+mn-lt"/>
                <a:ea typeface="+mn-ea"/>
                <a:cs typeface="+mn-cs"/>
                <a:hlinkClick r:id="rId6"/>
              </a:rPr>
              <a:t>月</a:t>
            </a:r>
            <a:r>
              <a:rPr lang="en-US" altLang="zh-CN" sz="1200" b="0" i="0" u="sng" kern="1200" dirty="0">
                <a:solidFill>
                  <a:schemeClr val="tx1"/>
                </a:solidFill>
                <a:latin typeface="+mn-lt"/>
                <a:ea typeface="+mn-ea"/>
                <a:cs typeface="+mn-cs"/>
                <a:hlinkClick r:id="rId6"/>
              </a:rPr>
              <a:t>31</a:t>
            </a:r>
            <a:r>
              <a:rPr lang="zh-CN" altLang="en-US" sz="1200" b="0" i="0" u="sng" kern="1200" dirty="0">
                <a:solidFill>
                  <a:schemeClr val="tx1"/>
                </a:solidFill>
                <a:latin typeface="+mn-lt"/>
                <a:ea typeface="+mn-ea"/>
                <a:cs typeface="+mn-cs"/>
                <a:hlinkClick r:id="rId6"/>
              </a:rPr>
              <a:t>日</a:t>
            </a:r>
            <a:r>
              <a:rPr lang="zh-CN" altLang="en-US" sz="1200" b="0" i="0" kern="1200" dirty="0">
                <a:solidFill>
                  <a:schemeClr val="tx1"/>
                </a:solidFill>
                <a:latin typeface="+mn-lt"/>
                <a:ea typeface="+mn-ea"/>
                <a:cs typeface="+mn-cs"/>
              </a:rPr>
              <a:t>推出的</a:t>
            </a:r>
            <a:r>
              <a:rPr lang="en-US" sz="1200" b="0" i="0" kern="1200" dirty="0">
                <a:solidFill>
                  <a:schemeClr val="tx1"/>
                </a:solidFill>
                <a:latin typeface="+mn-lt"/>
                <a:ea typeface="+mn-ea"/>
                <a:cs typeface="+mn-cs"/>
              </a:rPr>
              <a:t>Unicode 4.1.0 。</a:t>
            </a:r>
            <a:r>
              <a:rPr lang="zh-CN" altLang="en-US" sz="1200" b="0" i="0" kern="1200" dirty="0">
                <a:solidFill>
                  <a:schemeClr val="tx1"/>
                </a:solidFill>
                <a:latin typeface="+mn-lt"/>
                <a:ea typeface="+mn-ea"/>
                <a:cs typeface="+mn-cs"/>
              </a:rPr>
              <a:t>另外，</a:t>
            </a:r>
            <a:r>
              <a:rPr lang="en-US" altLang="zh-CN" sz="1200" b="0" i="0" kern="1200" dirty="0">
                <a:solidFill>
                  <a:schemeClr val="tx1"/>
                </a:solidFill>
                <a:latin typeface="+mn-lt"/>
                <a:ea typeface="+mn-ea"/>
                <a:cs typeface="+mn-cs"/>
              </a:rPr>
              <a:t>5.0 </a:t>
            </a:r>
            <a:r>
              <a:rPr lang="en-US" sz="1200" b="0" i="0" kern="1200" dirty="0">
                <a:solidFill>
                  <a:schemeClr val="tx1"/>
                </a:solidFill>
                <a:latin typeface="+mn-lt"/>
                <a:ea typeface="+mn-ea"/>
                <a:cs typeface="+mn-cs"/>
              </a:rPr>
              <a:t>Beta</a:t>
            </a:r>
            <a:r>
              <a:rPr lang="zh-CN" altLang="en-US" sz="1200" b="0" i="0" kern="1200" dirty="0">
                <a:solidFill>
                  <a:schemeClr val="tx1"/>
                </a:solidFill>
                <a:latin typeface="+mn-lt"/>
                <a:ea typeface="+mn-ea"/>
                <a:cs typeface="+mn-cs"/>
              </a:rPr>
              <a:t>于</a:t>
            </a:r>
            <a:r>
              <a:rPr lang="en-US" altLang="zh-CN" sz="1200" b="0" i="0" kern="1200" dirty="0">
                <a:solidFill>
                  <a:schemeClr val="tx1"/>
                </a:solidFill>
                <a:latin typeface="+mn-lt"/>
                <a:ea typeface="+mn-ea"/>
                <a:cs typeface="+mn-cs"/>
              </a:rPr>
              <a:t>2005</a:t>
            </a:r>
            <a:r>
              <a:rPr lang="zh-CN" altLang="en-US" sz="1200" b="0" i="0" kern="1200" dirty="0">
                <a:solidFill>
                  <a:schemeClr val="tx1"/>
                </a:solidFill>
                <a:latin typeface="+mn-lt"/>
                <a:ea typeface="+mn-ea"/>
                <a:cs typeface="+mn-cs"/>
              </a:rPr>
              <a:t>年</a:t>
            </a:r>
            <a:r>
              <a:rPr lang="en-US" altLang="zh-CN" sz="1200" b="0" i="0" kern="1200" dirty="0">
                <a:solidFill>
                  <a:schemeClr val="tx1"/>
                </a:solidFill>
                <a:latin typeface="+mn-lt"/>
                <a:ea typeface="+mn-ea"/>
                <a:cs typeface="+mn-cs"/>
              </a:rPr>
              <a:t>12</a:t>
            </a:r>
            <a:r>
              <a:rPr lang="zh-CN" altLang="en-US" sz="1200" b="0" i="0" kern="1200" dirty="0">
                <a:solidFill>
                  <a:schemeClr val="tx1"/>
                </a:solidFill>
                <a:latin typeface="+mn-lt"/>
                <a:ea typeface="+mn-ea"/>
                <a:cs typeface="+mn-cs"/>
              </a:rPr>
              <a:t>月</a:t>
            </a:r>
            <a:r>
              <a:rPr lang="en-US" altLang="zh-CN" sz="1200" b="0" i="0" kern="1200" dirty="0">
                <a:solidFill>
                  <a:schemeClr val="tx1"/>
                </a:solidFill>
                <a:latin typeface="+mn-lt"/>
                <a:ea typeface="+mn-ea"/>
                <a:cs typeface="+mn-cs"/>
              </a:rPr>
              <a:t>12</a:t>
            </a:r>
            <a:r>
              <a:rPr lang="zh-CN" altLang="en-US" sz="1200" b="0" i="0" kern="1200" dirty="0">
                <a:solidFill>
                  <a:schemeClr val="tx1"/>
                </a:solidFill>
                <a:latin typeface="+mn-lt"/>
                <a:ea typeface="+mn-ea"/>
                <a:cs typeface="+mn-cs"/>
              </a:rPr>
              <a:t>日推出，</a:t>
            </a:r>
            <a:r>
              <a:rPr lang="en-US" altLang="zh-CN" sz="1200" b="0" i="0" kern="1200" dirty="0">
                <a:solidFill>
                  <a:schemeClr val="tx1"/>
                </a:solidFill>
                <a:latin typeface="+mn-lt"/>
                <a:ea typeface="+mn-ea"/>
                <a:cs typeface="+mn-cs"/>
              </a:rPr>
              <a:t>5.2</a:t>
            </a:r>
            <a:r>
              <a:rPr lang="zh-CN" altLang="en-US" sz="1200" b="0" i="0" kern="1200" dirty="0">
                <a:solidFill>
                  <a:schemeClr val="tx1"/>
                </a:solidFill>
                <a:latin typeface="+mn-lt"/>
                <a:ea typeface="+mn-ea"/>
                <a:cs typeface="+mn-cs"/>
              </a:rPr>
              <a:t>版本（</a:t>
            </a:r>
            <a:r>
              <a:rPr lang="en-US" sz="1200" b="0" i="0" kern="1200" dirty="0" err="1">
                <a:solidFill>
                  <a:schemeClr val="tx1"/>
                </a:solidFill>
                <a:latin typeface="+mn-lt"/>
                <a:ea typeface="+mn-ea"/>
                <a:cs typeface="+mn-cs"/>
              </a:rPr>
              <a:t>unicode</a:t>
            </a:r>
            <a:r>
              <a:rPr lang="en-US" sz="1200" b="0" i="0" kern="1200" dirty="0">
                <a:solidFill>
                  <a:schemeClr val="tx1"/>
                </a:solidFill>
                <a:latin typeface="+mn-lt"/>
                <a:ea typeface="+mn-ea"/>
                <a:cs typeface="+mn-cs"/>
              </a:rPr>
              <a:t> standard）</a:t>
            </a:r>
            <a:r>
              <a:rPr lang="zh-CN" altLang="en-US" sz="1200" b="0" i="0" kern="1200" dirty="0">
                <a:solidFill>
                  <a:schemeClr val="tx1"/>
                </a:solidFill>
                <a:latin typeface="+mn-lt"/>
                <a:ea typeface="+mn-ea"/>
                <a:cs typeface="+mn-cs"/>
              </a:rPr>
              <a:t>于</a:t>
            </a:r>
            <a:r>
              <a:rPr lang="en-US" altLang="zh-CN" sz="1200" b="0" i="0" kern="1200" dirty="0">
                <a:solidFill>
                  <a:schemeClr val="tx1"/>
                </a:solidFill>
                <a:latin typeface="+mn-lt"/>
                <a:ea typeface="+mn-ea"/>
                <a:cs typeface="+mn-cs"/>
              </a:rPr>
              <a:t>2009</a:t>
            </a:r>
            <a:r>
              <a:rPr lang="zh-CN" altLang="en-US" sz="1200" b="0" i="0" kern="1200" dirty="0">
                <a:solidFill>
                  <a:schemeClr val="tx1"/>
                </a:solidFill>
                <a:latin typeface="+mn-lt"/>
                <a:ea typeface="+mn-ea"/>
                <a:cs typeface="+mn-cs"/>
              </a:rPr>
              <a:t>年</a:t>
            </a:r>
            <a:r>
              <a:rPr lang="en-US" altLang="zh-CN" sz="1200" b="0" i="0" kern="1200" dirty="0">
                <a:solidFill>
                  <a:schemeClr val="tx1"/>
                </a:solidFill>
                <a:latin typeface="+mn-lt"/>
                <a:ea typeface="+mn-ea"/>
                <a:cs typeface="+mn-cs"/>
              </a:rPr>
              <a:t>10</a:t>
            </a:r>
            <a:r>
              <a:rPr lang="zh-CN" altLang="en-US" sz="1200" b="0" i="0" kern="1200" dirty="0">
                <a:solidFill>
                  <a:schemeClr val="tx1"/>
                </a:solidFill>
                <a:latin typeface="+mn-lt"/>
                <a:ea typeface="+mn-ea"/>
                <a:cs typeface="+mn-cs"/>
              </a:rPr>
              <a:t>月</a:t>
            </a:r>
            <a:r>
              <a:rPr lang="en-US" altLang="zh-CN" sz="1200" b="0" i="0" kern="1200" dirty="0">
                <a:solidFill>
                  <a:schemeClr val="tx1"/>
                </a:solidFill>
                <a:latin typeface="+mn-lt"/>
                <a:ea typeface="+mn-ea"/>
                <a:cs typeface="+mn-cs"/>
              </a:rPr>
              <a:t>1</a:t>
            </a:r>
            <a:r>
              <a:rPr lang="zh-CN" altLang="en-US" sz="1200" b="0" i="0" kern="1200" dirty="0">
                <a:solidFill>
                  <a:schemeClr val="tx1"/>
                </a:solidFill>
                <a:latin typeface="+mn-lt"/>
                <a:ea typeface="+mn-ea"/>
                <a:cs typeface="+mn-cs"/>
              </a:rPr>
              <a:t>日正式推出，以供各会员评价。</a:t>
            </a:r>
          </a:p>
          <a:p>
            <a:r>
              <a:rPr lang="zh-CN" altLang="en-US" sz="1200" b="0" i="0" kern="1200" dirty="0">
                <a:solidFill>
                  <a:schemeClr val="tx1"/>
                </a:solidFill>
                <a:latin typeface="+mn-lt"/>
                <a:ea typeface="+mn-ea"/>
                <a:cs typeface="+mn-cs"/>
              </a:rPr>
              <a:t>　　目前</a:t>
            </a:r>
            <a:r>
              <a:rPr lang="en-US" sz="1200" b="0" i="0" kern="1200" dirty="0">
                <a:solidFill>
                  <a:schemeClr val="tx1"/>
                </a:solidFill>
                <a:latin typeface="+mn-lt"/>
                <a:ea typeface="+mn-ea"/>
                <a:cs typeface="+mn-cs"/>
              </a:rPr>
              <a:t>Unicode</a:t>
            </a:r>
            <a:r>
              <a:rPr lang="zh-CN" altLang="en-US" sz="1200" b="0" i="0" kern="1200" dirty="0">
                <a:solidFill>
                  <a:schemeClr val="tx1"/>
                </a:solidFill>
                <a:latin typeface="+mn-lt"/>
                <a:ea typeface="+mn-ea"/>
                <a:cs typeface="+mn-cs"/>
              </a:rPr>
              <a:t>标准，</a:t>
            </a:r>
            <a:r>
              <a:rPr lang="en-US" altLang="zh-CN" sz="1200" b="0" i="0" kern="1200" dirty="0">
                <a:solidFill>
                  <a:schemeClr val="tx1"/>
                </a:solidFill>
                <a:latin typeface="+mn-lt"/>
                <a:ea typeface="+mn-ea"/>
                <a:cs typeface="+mn-cs"/>
              </a:rPr>
              <a:t>6.1</a:t>
            </a:r>
            <a:r>
              <a:rPr lang="zh-CN" altLang="en-US" sz="1200" b="0" i="0" kern="1200" dirty="0">
                <a:solidFill>
                  <a:schemeClr val="tx1"/>
                </a:solidFill>
                <a:latin typeface="+mn-lt"/>
                <a:ea typeface="+mn-ea"/>
                <a:cs typeface="+mn-cs"/>
              </a:rPr>
              <a:t>版已发布（</a:t>
            </a:r>
            <a:r>
              <a:rPr lang="en-US" altLang="zh-CN" sz="1200" b="0" i="0" kern="1200" dirty="0">
                <a:solidFill>
                  <a:schemeClr val="tx1"/>
                </a:solidFill>
                <a:latin typeface="+mn-lt"/>
                <a:ea typeface="+mn-ea"/>
                <a:cs typeface="+mn-cs"/>
              </a:rPr>
              <a:t>2012</a:t>
            </a:r>
            <a:r>
              <a:rPr lang="zh-CN" altLang="en-US" sz="1200" b="0" i="0" kern="1200" dirty="0">
                <a:solidFill>
                  <a:schemeClr val="tx1"/>
                </a:solidFill>
                <a:latin typeface="+mn-lt"/>
                <a:ea typeface="+mn-ea"/>
                <a:cs typeface="+mn-cs"/>
              </a:rPr>
              <a:t>年</a:t>
            </a:r>
            <a:r>
              <a:rPr lang="en-US" altLang="zh-CN" sz="1200" b="0" i="0" kern="1200" dirty="0">
                <a:solidFill>
                  <a:schemeClr val="tx1"/>
                </a:solidFill>
                <a:latin typeface="+mn-lt"/>
                <a:ea typeface="+mn-ea"/>
                <a:cs typeface="+mn-cs"/>
              </a:rPr>
              <a:t>1</a:t>
            </a:r>
            <a:r>
              <a:rPr lang="zh-CN" altLang="en-US" sz="1200" b="0" i="0" kern="1200" dirty="0">
                <a:solidFill>
                  <a:schemeClr val="tx1"/>
                </a:solidFill>
                <a:latin typeface="+mn-lt"/>
                <a:ea typeface="+mn-ea"/>
                <a:cs typeface="+mn-cs"/>
              </a:rPr>
              <a:t>月</a:t>
            </a:r>
            <a:r>
              <a:rPr lang="en-US" altLang="zh-CN" sz="1200" b="0" i="0" kern="1200" dirty="0">
                <a:solidFill>
                  <a:schemeClr val="tx1"/>
                </a:solidFill>
                <a:latin typeface="+mn-lt"/>
                <a:ea typeface="+mn-ea"/>
                <a:cs typeface="+mn-cs"/>
              </a:rPr>
              <a:t>31</a:t>
            </a:r>
            <a:r>
              <a:rPr lang="zh-CN" altLang="en-US" sz="1200" b="0" i="0" kern="1200" dirty="0">
                <a:solidFill>
                  <a:schemeClr val="tx1"/>
                </a:solidFill>
                <a:latin typeface="+mn-lt"/>
                <a:ea typeface="+mn-ea"/>
                <a:cs typeface="+mn-cs"/>
              </a:rPr>
              <a:t>日）。在</a:t>
            </a:r>
            <a:r>
              <a:rPr lang="en-US" sz="1200" b="0" i="0" kern="1200" dirty="0" err="1">
                <a:solidFill>
                  <a:schemeClr val="tx1"/>
                </a:solidFill>
                <a:latin typeface="+mn-lt"/>
                <a:ea typeface="+mn-ea"/>
                <a:cs typeface="+mn-cs"/>
              </a:rPr>
              <a:t>unicode</a:t>
            </a:r>
            <a:r>
              <a:rPr lang="zh-CN" altLang="en-US" sz="1200" b="0" i="0" kern="1200" dirty="0">
                <a:solidFill>
                  <a:schemeClr val="tx1"/>
                </a:solidFill>
                <a:latin typeface="+mn-lt"/>
                <a:ea typeface="+mn-ea"/>
                <a:cs typeface="+mn-cs"/>
              </a:rPr>
              <a:t>联盟网站上可以查看完整的</a:t>
            </a:r>
            <a:r>
              <a:rPr lang="en-US" altLang="zh-CN" sz="1200" b="0" i="0" kern="1200" dirty="0">
                <a:solidFill>
                  <a:schemeClr val="tx1"/>
                </a:solidFill>
                <a:latin typeface="+mn-lt"/>
                <a:ea typeface="+mn-ea"/>
                <a:cs typeface="+mn-cs"/>
              </a:rPr>
              <a:t>6.1</a:t>
            </a:r>
            <a:r>
              <a:rPr lang="zh-CN" altLang="en-US" sz="1200" b="0" i="0" kern="1200" dirty="0">
                <a:solidFill>
                  <a:schemeClr val="tx1"/>
                </a:solidFill>
                <a:latin typeface="+mn-lt"/>
                <a:ea typeface="+mn-ea"/>
                <a:cs typeface="+mn-cs"/>
              </a:rPr>
              <a:t>的核心规范。</a:t>
            </a:r>
          </a:p>
          <a:p>
            <a:r>
              <a:rPr lang="zh-CN" altLang="en-US" sz="1200" b="0" i="0" kern="1200" dirty="0">
                <a:solidFill>
                  <a:schemeClr val="tx1"/>
                </a:solidFill>
                <a:latin typeface="+mn-lt"/>
                <a:ea typeface="+mn-ea"/>
                <a:cs typeface="+mn-cs"/>
              </a:rPr>
              <a:t>　　</a:t>
            </a:r>
            <a:r>
              <a:rPr lang="en-US" sz="1200" b="0" i="0" kern="1200" dirty="0">
                <a:solidFill>
                  <a:schemeClr val="tx1"/>
                </a:solidFill>
                <a:latin typeface="+mn-lt"/>
                <a:ea typeface="+mn-ea"/>
                <a:cs typeface="+mn-cs"/>
              </a:rPr>
              <a:t>Unicode</a:t>
            </a:r>
            <a:r>
              <a:rPr lang="zh-CN" altLang="en-US" sz="1200" b="0" i="0" kern="1200" dirty="0">
                <a:solidFill>
                  <a:schemeClr val="tx1"/>
                </a:solidFill>
                <a:latin typeface="+mn-lt"/>
                <a:ea typeface="+mn-ea"/>
                <a:cs typeface="+mn-cs"/>
              </a:rPr>
              <a:t>定义了大到足以代表人类所有可读字符的字符集。</a:t>
            </a:r>
          </a:p>
          <a:p>
            <a:r>
              <a:rPr lang="zh-CN" altLang="en-US" sz="1200" b="0" i="0" kern="1200" dirty="0">
                <a:solidFill>
                  <a:schemeClr val="tx1"/>
                </a:solidFill>
                <a:latin typeface="+mn-lt"/>
                <a:ea typeface="+mn-ea"/>
                <a:cs typeface="+mn-cs"/>
              </a:rPr>
              <a:t>　　</a:t>
            </a:r>
            <a:r>
              <a:rPr lang="en-US" sz="1200" b="0" i="0" kern="1200" dirty="0">
                <a:solidFill>
                  <a:schemeClr val="tx1"/>
                </a:solidFill>
                <a:latin typeface="+mn-lt"/>
                <a:ea typeface="+mn-ea"/>
                <a:cs typeface="+mn-cs"/>
              </a:rPr>
              <a:t>Java</a:t>
            </a:r>
            <a:r>
              <a:rPr lang="zh-CN" altLang="en-US" sz="1200" b="0" i="0" kern="1200" dirty="0">
                <a:solidFill>
                  <a:schemeClr val="tx1"/>
                </a:solidFill>
                <a:latin typeface="+mn-lt"/>
                <a:ea typeface="+mn-ea"/>
                <a:cs typeface="+mn-cs"/>
              </a:rPr>
              <a:t>语言就用到了</a:t>
            </a:r>
            <a:r>
              <a:rPr lang="en-US" sz="1200" b="0" i="0" kern="1200" dirty="0">
                <a:solidFill>
                  <a:schemeClr val="tx1"/>
                </a:solidFill>
                <a:latin typeface="+mn-lt"/>
                <a:ea typeface="+mn-ea"/>
                <a:cs typeface="+mn-cs"/>
              </a:rPr>
              <a:t>Unicode</a:t>
            </a:r>
            <a:r>
              <a:rPr lang="zh-CN" altLang="en-US" sz="1200" b="0" i="0" kern="1200" dirty="0">
                <a:solidFill>
                  <a:schemeClr val="tx1"/>
                </a:solidFill>
                <a:latin typeface="+mn-lt"/>
                <a:ea typeface="+mn-ea"/>
                <a:cs typeface="+mn-cs"/>
              </a:rPr>
              <a:t>编码，从而实现了该语言的国际通用性。</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30</a:t>
            </a:fld>
            <a:endParaRPr lang="zh-CN" altLang="en-US"/>
          </a:p>
        </p:txBody>
      </p:sp>
    </p:spTree>
    <p:extLst>
      <p:ext uri="{BB962C8B-B14F-4D97-AF65-F5344CB8AC3E}">
        <p14:creationId xmlns:p14="http://schemas.microsoft.com/office/powerpoint/2010/main" val="4058087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801B14B-91F1-4300-8301-6DF5AFABFA3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2908AC71-5D65-4AA0-854A-C7030F836851}"/>
              </a:ext>
            </a:extLst>
          </p:cNvPr>
          <p:cNvCxnSpPr/>
          <p:nvPr userDrawn="1"/>
        </p:nvCxnSpPr>
        <p:spPr>
          <a:xfrm>
            <a:off x="436563" y="4622800"/>
            <a:ext cx="8383587" cy="0"/>
          </a:xfrm>
          <a:prstGeom prst="line">
            <a:avLst/>
          </a:prstGeom>
          <a:ln>
            <a:solidFill>
              <a:srgbClr val="CF0D30"/>
            </a:solidFill>
          </a:ln>
        </p:spPr>
        <p:style>
          <a:lnRef idx="1">
            <a:schemeClr val="accent1"/>
          </a:lnRef>
          <a:fillRef idx="0">
            <a:schemeClr val="accent1"/>
          </a:fillRef>
          <a:effectRef idx="0">
            <a:schemeClr val="accent1"/>
          </a:effectRef>
          <a:fontRef idx="minor">
            <a:schemeClr val="tx1"/>
          </a:fontRef>
        </p:style>
      </p:cxnSp>
      <p:grpSp>
        <p:nvGrpSpPr>
          <p:cNvPr id="4" name="组合 13">
            <a:extLst>
              <a:ext uri="{FF2B5EF4-FFF2-40B4-BE49-F238E27FC236}">
                <a16:creationId xmlns:a16="http://schemas.microsoft.com/office/drawing/2014/main" id="{AB551F01-B86C-4D96-9C0C-E12B582FFA94}"/>
              </a:ext>
            </a:extLst>
          </p:cNvPr>
          <p:cNvGrpSpPr>
            <a:grpSpLocks/>
          </p:cNvGrpSpPr>
          <p:nvPr userDrawn="1"/>
        </p:nvGrpSpPr>
        <p:grpSpPr bwMode="auto">
          <a:xfrm>
            <a:off x="5219700" y="1628775"/>
            <a:ext cx="3429000" cy="728663"/>
            <a:chOff x="4495861" y="1534661"/>
            <a:chExt cx="3231649" cy="608413"/>
          </a:xfrm>
        </p:grpSpPr>
        <p:sp>
          <p:nvSpPr>
            <p:cNvPr id="5" name="圆角矩形 9">
              <a:extLst>
                <a:ext uri="{FF2B5EF4-FFF2-40B4-BE49-F238E27FC236}">
                  <a16:creationId xmlns:a16="http://schemas.microsoft.com/office/drawing/2014/main" id="{95F4388C-4DCF-4C56-8586-C2CA95757792}"/>
                </a:ext>
              </a:extLst>
            </p:cNvPr>
            <p:cNvSpPr/>
            <p:nvPr/>
          </p:nvSpPr>
          <p:spPr>
            <a:xfrm>
              <a:off x="4495861" y="1546591"/>
              <a:ext cx="3231649" cy="5500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10">
              <a:extLst>
                <a:ext uri="{FF2B5EF4-FFF2-40B4-BE49-F238E27FC236}">
                  <a16:creationId xmlns:a16="http://schemas.microsoft.com/office/drawing/2014/main" id="{DF629A14-FBD0-45E7-ACD6-2ACF61843494}"/>
                </a:ext>
              </a:extLst>
            </p:cNvPr>
            <p:cNvGrpSpPr>
              <a:grpSpLocks/>
            </p:cNvGrpSpPr>
            <p:nvPr/>
          </p:nvGrpSpPr>
          <p:grpSpPr bwMode="auto">
            <a:xfrm>
              <a:off x="4495861" y="1534661"/>
              <a:ext cx="3231649" cy="608413"/>
              <a:chOff x="4281547" y="1534661"/>
              <a:chExt cx="3231649" cy="608413"/>
            </a:xfrm>
          </p:grpSpPr>
          <p:sp>
            <p:nvSpPr>
              <p:cNvPr id="7" name="矩形 16">
                <a:extLst>
                  <a:ext uri="{FF2B5EF4-FFF2-40B4-BE49-F238E27FC236}">
                    <a16:creationId xmlns:a16="http://schemas.microsoft.com/office/drawing/2014/main" id="{017FCA61-296A-496A-B4DE-819648C45721}"/>
                  </a:ext>
                </a:extLst>
              </p:cNvPr>
              <p:cNvSpPr>
                <a:spLocks noChangeArrowheads="1"/>
              </p:cNvSpPr>
              <p:nvPr/>
            </p:nvSpPr>
            <p:spPr bwMode="auto">
              <a:xfrm>
                <a:off x="4281547" y="1534661"/>
                <a:ext cx="3231649" cy="43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800" b="1">
                    <a:solidFill>
                      <a:schemeClr val="bg1"/>
                    </a:solidFill>
                    <a:latin typeface="微软雅黑" panose="020B0503020204020204" pitchFamily="34" charset="-122"/>
                    <a:ea typeface="微软雅黑" panose="020B0503020204020204" pitchFamily="34" charset="-122"/>
                  </a:rPr>
                  <a:t>           Better Man</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8" name="矩形 17">
                <a:extLst>
                  <a:ext uri="{FF2B5EF4-FFF2-40B4-BE49-F238E27FC236}">
                    <a16:creationId xmlns:a16="http://schemas.microsoft.com/office/drawing/2014/main" id="{AA506D1D-59AC-43F6-B2B2-D031F2380E20}"/>
                  </a:ext>
                </a:extLst>
              </p:cNvPr>
              <p:cNvSpPr>
                <a:spLocks noChangeArrowheads="1"/>
              </p:cNvSpPr>
              <p:nvPr/>
            </p:nvSpPr>
            <p:spPr bwMode="auto">
              <a:xfrm>
                <a:off x="4306982" y="1774580"/>
                <a:ext cx="1149031" cy="36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b="1">
                    <a:solidFill>
                      <a:schemeClr val="bg1"/>
                    </a:solidFill>
                    <a:latin typeface="微软雅黑" panose="020B0503020204020204" pitchFamily="34" charset="-122"/>
                    <a:ea typeface="微软雅黑" panose="020B0503020204020204" pitchFamily="34" charset="-122"/>
                  </a:rPr>
                  <a:t>To be a </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9" name="TextBox 13">
            <a:extLst>
              <a:ext uri="{FF2B5EF4-FFF2-40B4-BE49-F238E27FC236}">
                <a16:creationId xmlns:a16="http://schemas.microsoft.com/office/drawing/2014/main" id="{F515FA9E-364D-4111-97DB-78B6F7FD2909}"/>
              </a:ext>
            </a:extLst>
          </p:cNvPr>
          <p:cNvSpPr txBox="1">
            <a:spLocks noChangeArrowheads="1"/>
          </p:cNvSpPr>
          <p:nvPr userDrawn="1"/>
        </p:nvSpPr>
        <p:spPr bwMode="auto">
          <a:xfrm>
            <a:off x="6804025" y="6140450"/>
            <a:ext cx="2171700" cy="47783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lnSpc>
                <a:spcPts val="1500"/>
              </a:lnSpc>
              <a:spcBef>
                <a:spcPts val="0"/>
              </a:spcBef>
              <a:spcAft>
                <a:spcPts val="0"/>
              </a:spcAft>
              <a:defRPr/>
            </a:pPr>
            <a:r>
              <a:rPr lang="zh-CN" altLang="en-US" sz="1200" b="1" dirty="0">
                <a:solidFill>
                  <a:srgbClr val="595758"/>
                </a:solidFill>
                <a:latin typeface="微软雅黑" panose="020B0503020204020204" pitchFamily="34" charset="-122"/>
                <a:ea typeface="微软雅黑" panose="020B0503020204020204" pitchFamily="34" charset="-122"/>
              </a:rPr>
              <a:t>互联网专业教育研究院</a:t>
            </a:r>
            <a:endParaRPr lang="en-US" altLang="zh-CN" sz="1200" b="1" dirty="0">
              <a:solidFill>
                <a:srgbClr val="595758"/>
              </a:solidFill>
              <a:latin typeface="微软雅黑" panose="020B0503020204020204" pitchFamily="34" charset="-122"/>
              <a:ea typeface="微软雅黑" panose="020B0503020204020204" pitchFamily="34" charset="-122"/>
            </a:endParaRPr>
          </a:p>
          <a:p>
            <a:pPr eaLnBrk="1" fontAlgn="auto" hangingPunct="1">
              <a:lnSpc>
                <a:spcPts val="1500"/>
              </a:lnSpc>
              <a:spcBef>
                <a:spcPts val="0"/>
              </a:spcBef>
              <a:spcAft>
                <a:spcPts val="0"/>
              </a:spcAft>
              <a:defRPr/>
            </a:pPr>
            <a:r>
              <a:rPr lang="zh-CN" altLang="en-US" sz="1200" b="1" dirty="0">
                <a:solidFill>
                  <a:srgbClr val="595758"/>
                </a:solidFill>
                <a:latin typeface="微软雅黑" panose="020B0503020204020204" pitchFamily="34" charset="-122"/>
                <a:ea typeface="微软雅黑" panose="020B0503020204020204" pitchFamily="34" charset="-122"/>
              </a:rPr>
              <a:t>华信智原教育技术有限公司</a:t>
            </a:r>
            <a:endParaRPr lang="en-US" altLang="zh-CN" sz="1200" b="1" dirty="0">
              <a:solidFill>
                <a:srgbClr val="595758"/>
              </a:solidFill>
              <a:latin typeface="微软雅黑" panose="020B0503020204020204" pitchFamily="34" charset="-122"/>
              <a:ea typeface="微软雅黑" panose="020B0503020204020204" pitchFamily="34" charset="-122"/>
            </a:endParaRPr>
          </a:p>
        </p:txBody>
      </p:sp>
      <p:sp>
        <p:nvSpPr>
          <p:cNvPr id="10" name="圆角矩形 14">
            <a:extLst>
              <a:ext uri="{FF2B5EF4-FFF2-40B4-BE49-F238E27FC236}">
                <a16:creationId xmlns:a16="http://schemas.microsoft.com/office/drawing/2014/main" id="{9F1FF0A5-6AB6-45EB-9C76-C39B374FAE7E}"/>
              </a:ext>
            </a:extLst>
          </p:cNvPr>
          <p:cNvSpPr/>
          <p:nvPr userDrawn="1"/>
        </p:nvSpPr>
        <p:spPr bwMode="auto">
          <a:xfrm>
            <a:off x="6875463" y="5854700"/>
            <a:ext cx="973137" cy="252413"/>
          </a:xfrm>
          <a:prstGeom prst="roundRect">
            <a:avLst/>
          </a:prstGeom>
          <a:solidFill>
            <a:srgbClr val="595758"/>
          </a:solidFill>
          <a:ln>
            <a:no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000" b="1" dirty="0">
                <a:solidFill>
                  <a:schemeClr val="bg1"/>
                </a:solidFill>
                <a:latin typeface="微软雅黑" panose="020B0503020204020204" pitchFamily="34" charset="-122"/>
                <a:ea typeface="微软雅黑" panose="020B0503020204020204" pitchFamily="34" charset="-122"/>
              </a:rPr>
              <a:t>XH  V 1.0</a:t>
            </a:r>
            <a:endParaRPr lang="zh-CN" altLang="en-US" sz="1200" dirty="0"/>
          </a:p>
        </p:txBody>
      </p:sp>
      <p:sp>
        <p:nvSpPr>
          <p:cNvPr id="11" name="标题 1">
            <a:extLst>
              <a:ext uri="{FF2B5EF4-FFF2-40B4-BE49-F238E27FC236}">
                <a16:creationId xmlns:a16="http://schemas.microsoft.com/office/drawing/2014/main" id="{533E8A7D-A2B5-4490-BB84-86EF8797C709}"/>
              </a:ext>
            </a:extLst>
          </p:cNvPr>
          <p:cNvSpPr>
            <a:spLocks noGrp="1"/>
          </p:cNvSpPr>
          <p:nvPr>
            <p:ph type="ctrTitle"/>
          </p:nvPr>
        </p:nvSpPr>
        <p:spPr>
          <a:xfrm>
            <a:off x="419100" y="3540128"/>
            <a:ext cx="7337424" cy="1470025"/>
          </a:xfrm>
          <a:noFill/>
        </p:spPr>
        <p:txBody>
          <a:bodyPr>
            <a:normAutofit/>
          </a:bodyPr>
          <a:lstStyle>
            <a:lvl1pPr algn="l">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12" name="日期占位符 1">
            <a:extLst>
              <a:ext uri="{FF2B5EF4-FFF2-40B4-BE49-F238E27FC236}">
                <a16:creationId xmlns:a16="http://schemas.microsoft.com/office/drawing/2014/main" id="{50100846-3235-4048-AF3E-7C47796D0061}"/>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3" name="页脚占位符 2">
            <a:extLst>
              <a:ext uri="{FF2B5EF4-FFF2-40B4-BE49-F238E27FC236}">
                <a16:creationId xmlns:a16="http://schemas.microsoft.com/office/drawing/2014/main" id="{89475B6C-A152-4B25-A479-A6EEA82610B9}"/>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14" name="灯片编号占位符 3">
            <a:extLst>
              <a:ext uri="{FF2B5EF4-FFF2-40B4-BE49-F238E27FC236}">
                <a16:creationId xmlns:a16="http://schemas.microsoft.com/office/drawing/2014/main" id="{2014F2DB-D7D1-49B7-8954-9244F532EB4C}"/>
              </a:ext>
            </a:extLst>
          </p:cNvPr>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D18FB698-D32E-4D7D-952C-2EEA643BC698}" type="slidenum">
              <a:rPr lang="zh-CN" altLang="zh-CN"/>
              <a:pPr>
                <a:defRPr/>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F5ED366-0453-4101-9B2F-10B05B0AE2A9}"/>
              </a:ext>
            </a:extLst>
          </p:cNvPr>
          <p:cNvCxnSpPr/>
          <p:nvPr userDrawn="1"/>
        </p:nvCxnSpPr>
        <p:spPr>
          <a:xfrm>
            <a:off x="0" y="490538"/>
            <a:ext cx="9144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1B7AB9B1-3F03-4511-AA2B-7B39EED7009F}"/>
              </a:ext>
            </a:extLst>
          </p:cNvPr>
          <p:cNvSpPr/>
          <p:nvPr userDrawn="1"/>
        </p:nvSpPr>
        <p:spPr>
          <a:xfrm>
            <a:off x="7019925" y="6581775"/>
            <a:ext cx="2124075" cy="276225"/>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eaLnBrk="1" hangingPunct="1">
              <a:buFont typeface="Arial" panose="020B0604020202020204" pitchFamily="34" charset="0"/>
              <a:buNone/>
              <a:defRPr/>
            </a:pPr>
            <a:r>
              <a:rPr lang="en-US" altLang="zh-CN" sz="1200" dirty="0">
                <a:solidFill>
                  <a:schemeClr val="tx1">
                    <a:lumMod val="65000"/>
                    <a:lumOff val="35000"/>
                  </a:schemeClr>
                </a:solidFill>
                <a:latin typeface="微软雅黑" pitchFamily="34" charset="-122"/>
                <a:ea typeface="微软雅黑" pitchFamily="34" charset="-122"/>
              </a:rPr>
              <a:t>------  </a:t>
            </a:r>
            <a:r>
              <a:rPr lang="zh-CN" altLang="en-US" sz="1200" dirty="0">
                <a:solidFill>
                  <a:schemeClr val="tx1">
                    <a:lumMod val="65000"/>
                    <a:lumOff val="35000"/>
                  </a:schemeClr>
                </a:solidFill>
                <a:latin typeface="微软雅黑" pitchFamily="34" charset="-122"/>
                <a:ea typeface="微软雅黑" pitchFamily="34" charset="-122"/>
              </a:rPr>
              <a:t>知而获智，智达高远</a:t>
            </a:r>
          </a:p>
        </p:txBody>
      </p:sp>
      <p:sp>
        <p:nvSpPr>
          <p:cNvPr id="10" name="标题 1">
            <a:extLst>
              <a:ext uri="{FF2B5EF4-FFF2-40B4-BE49-F238E27FC236}">
                <a16:creationId xmlns:a16="http://schemas.microsoft.com/office/drawing/2014/main" id="{07124A4F-CAD3-44D4-9F99-2B77169DE8A7}"/>
              </a:ext>
            </a:extLst>
          </p:cNvPr>
          <p:cNvSpPr>
            <a:spLocks noGrp="1"/>
          </p:cNvSpPr>
          <p:nvPr>
            <p:ph type="title"/>
          </p:nvPr>
        </p:nvSpPr>
        <p:spPr>
          <a:xfrm>
            <a:off x="6588224" y="239103"/>
            <a:ext cx="2300062" cy="523220"/>
          </a:xfrm>
          <a:prstGeom prst="rect">
            <a:avLst/>
          </a:prstGeom>
          <a:solidFill>
            <a:srgbClr val="F5F5F5"/>
          </a:solidFill>
        </p:spPr>
        <p:txBody>
          <a:bodyPr>
            <a:spAutoFit/>
          </a:bodyPr>
          <a:lstStyle>
            <a:lvl1pPr>
              <a:defRPr sz="2800" b="1">
                <a:solidFill>
                  <a:srgbClr val="595758"/>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EF19DD6-0F4D-4FFB-BB2E-A246040B651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a:extLst>
              <a:ext uri="{FF2B5EF4-FFF2-40B4-BE49-F238E27FC236}">
                <a16:creationId xmlns:a16="http://schemas.microsoft.com/office/drawing/2014/main" id="{D3B1D3B0-D485-4C00-8127-D7BCC030CA8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52663"/>
            <a:ext cx="82804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1">
            <a:extLst>
              <a:ext uri="{FF2B5EF4-FFF2-40B4-BE49-F238E27FC236}">
                <a16:creationId xmlns:a16="http://schemas.microsoft.com/office/drawing/2014/main" id="{39563371-85F9-4D36-9CC6-D33C6F8A14F7}"/>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5" name="页脚占位符 2">
            <a:extLst>
              <a:ext uri="{FF2B5EF4-FFF2-40B4-BE49-F238E27FC236}">
                <a16:creationId xmlns:a16="http://schemas.microsoft.com/office/drawing/2014/main" id="{4B0F50BB-5C01-4F4C-AAAF-4E92BE9EF683}"/>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6" name="灯片编号占位符 3">
            <a:extLst>
              <a:ext uri="{FF2B5EF4-FFF2-40B4-BE49-F238E27FC236}">
                <a16:creationId xmlns:a16="http://schemas.microsoft.com/office/drawing/2014/main" id="{A78476C1-D785-42F4-9E2E-79F7D76C614A}"/>
              </a:ext>
            </a:extLst>
          </p:cNvPr>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1D6F2CA1-A28B-4BDA-93D6-CBD2139ECC3B}" type="slidenum">
              <a:rPr lang="zh-CN"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C00000"/>
        </a:buClr>
        <a:buFont typeface="Calibri" panose="020F0502020204030204" pitchFamily="34" charset="0"/>
        <a:buChar char="Ω"/>
        <a:defRPr sz="2800" kern="1200">
          <a:solidFill>
            <a:schemeClr val="tx1"/>
          </a:solidFill>
          <a:latin typeface="+mn-lt"/>
          <a:ea typeface="+mn-ea"/>
          <a:cs typeface="+mn-cs"/>
        </a:defRPr>
      </a:lvl1pPr>
      <a:lvl2pPr marL="742950" indent="-285750" algn="l" defTabSz="914400" rtl="0" eaLnBrk="1" latinLnBrk="0" hangingPunct="1">
        <a:spcBef>
          <a:spcPct val="20000"/>
        </a:spcBef>
        <a:buClr>
          <a:srgbClr val="C00000"/>
        </a:buClr>
        <a:buFont typeface="Wingdings" panose="05000000000000000000" pitchFamily="2" charset="2"/>
        <a:buChar char="l"/>
        <a:defRPr sz="2000" kern="1200">
          <a:solidFill>
            <a:schemeClr val="tx1"/>
          </a:solidFill>
          <a:latin typeface="+mn-lt"/>
          <a:ea typeface="+mn-ea"/>
          <a:cs typeface="+mn-cs"/>
        </a:defRPr>
      </a:lvl2pPr>
      <a:lvl3pPr marL="114300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C00000"/>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C00000"/>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0CC7E-3E54-48D6-A456-44DE199C7E40}"/>
              </a:ext>
            </a:extLst>
          </p:cNvPr>
          <p:cNvSpPr>
            <a:spLocks noGrp="1"/>
          </p:cNvSpPr>
          <p:nvPr>
            <p:ph type="ctrTitle"/>
          </p:nvPr>
        </p:nvSpPr>
        <p:spPr/>
        <p:txBody>
          <a:bodyPr/>
          <a:lstStyle/>
          <a:p>
            <a:r>
              <a:rPr lang="en-US" altLang="zh-CN" dirty="0"/>
              <a:t>Java</a:t>
            </a:r>
            <a:r>
              <a:rPr lang="zh-CN" altLang="en-US" dirty="0"/>
              <a:t>集合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2132856"/>
            <a:ext cx="4572000" cy="1200329"/>
          </a:xfrm>
          <a:prstGeom prst="rect">
            <a:avLst/>
          </a:prstGeom>
        </p:spPr>
        <p:txBody>
          <a:bodyPr>
            <a:spAutoFit/>
          </a:bodyPr>
          <a:lstStyle/>
          <a:p>
            <a:r>
              <a:rPr lang="en-US" altLang="zh-CN" u="sng" dirty="0"/>
              <a:t>Iterator </a:t>
            </a:r>
            <a:r>
              <a:rPr lang="en-US" altLang="zh-CN" u="sng" dirty="0" err="1"/>
              <a:t>iterator</a:t>
            </a:r>
            <a:r>
              <a:rPr lang="en-US" altLang="zh-CN" u="sng" dirty="0"/>
              <a:t> = </a:t>
            </a:r>
            <a:r>
              <a:rPr lang="en-US" altLang="zh-CN" u="sng" dirty="0" err="1"/>
              <a:t>coll.iterator</a:t>
            </a:r>
            <a:r>
              <a:rPr lang="en-US" altLang="zh-CN" u="sng" dirty="0"/>
              <a:t>();</a:t>
            </a:r>
          </a:p>
          <a:p>
            <a:r>
              <a:rPr lang="en-US" altLang="zh-CN" b="1" dirty="0"/>
              <a:t>while(</a:t>
            </a:r>
            <a:r>
              <a:rPr lang="en-US" altLang="zh-CN" b="1" dirty="0" err="1"/>
              <a:t>iterator.hasNext</a:t>
            </a:r>
            <a:r>
              <a:rPr lang="en-US" altLang="zh-CN" b="1" dirty="0"/>
              <a:t>()){</a:t>
            </a:r>
          </a:p>
          <a:p>
            <a:r>
              <a:rPr lang="en-US" altLang="zh-CN" dirty="0" err="1"/>
              <a:t>System.</a:t>
            </a:r>
            <a:r>
              <a:rPr lang="en-US" altLang="zh-CN" i="1" dirty="0" err="1"/>
              <a:t>out.println</a:t>
            </a:r>
            <a:r>
              <a:rPr lang="en-US" altLang="zh-CN" i="1" dirty="0"/>
              <a:t>(</a:t>
            </a:r>
            <a:r>
              <a:rPr lang="en-US" altLang="zh-CN" i="1" dirty="0" err="1"/>
              <a:t>iterator.next</a:t>
            </a:r>
            <a:r>
              <a:rPr lang="en-US" altLang="zh-CN" i="1" dirty="0"/>
              <a:t>());</a:t>
            </a:r>
          </a:p>
          <a:p>
            <a:r>
              <a:rPr lang="en-US" altLang="zh-CN" dirty="0"/>
              <a:t>}</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953277511"/>
              </p:ext>
            </p:extLst>
          </p:nvPr>
        </p:nvGraphicFramePr>
        <p:xfrm>
          <a:off x="6228184" y="1916832"/>
          <a:ext cx="1373560" cy="3328144"/>
        </p:xfrm>
        <a:graphic>
          <a:graphicData uri="http://schemas.openxmlformats.org/drawingml/2006/table">
            <a:tbl>
              <a:tblPr firstRow="1" bandRow="1">
                <a:tableStyleId>{5940675A-B579-460E-94D1-54222C63F5DA}</a:tableStyleId>
              </a:tblPr>
              <a:tblGrid>
                <a:gridCol w="1373560">
                  <a:extLst>
                    <a:ext uri="{9D8B030D-6E8A-4147-A177-3AD203B41FA5}">
                      <a16:colId xmlns:a16="http://schemas.microsoft.com/office/drawing/2014/main" val="20000"/>
                    </a:ext>
                  </a:extLst>
                </a:gridCol>
              </a:tblGrid>
              <a:tr h="832036">
                <a:tc>
                  <a:txBody>
                    <a:bodyPr/>
                    <a:lstStyle/>
                    <a:p>
                      <a:r>
                        <a:rPr lang="en-US" altLang="zh-CN" dirty="0"/>
                        <a:t>123</a:t>
                      </a:r>
                      <a:endParaRPr lang="zh-CN" altLang="en-US" dirty="0"/>
                    </a:p>
                  </a:txBody>
                  <a:tcPr/>
                </a:tc>
                <a:extLst>
                  <a:ext uri="{0D108BD9-81ED-4DB2-BD59-A6C34878D82A}">
                    <a16:rowId xmlns:a16="http://schemas.microsoft.com/office/drawing/2014/main" val="10000"/>
                  </a:ext>
                </a:extLst>
              </a:tr>
              <a:tr h="832036">
                <a:tc>
                  <a:txBody>
                    <a:bodyPr/>
                    <a:lstStyle/>
                    <a:p>
                      <a:r>
                        <a:rPr lang="en-US" altLang="zh-CN" dirty="0"/>
                        <a:t>new Date()</a:t>
                      </a:r>
                      <a:endParaRPr lang="zh-CN" altLang="en-US" dirty="0"/>
                    </a:p>
                  </a:txBody>
                  <a:tcPr/>
                </a:tc>
                <a:extLst>
                  <a:ext uri="{0D108BD9-81ED-4DB2-BD59-A6C34878D82A}">
                    <a16:rowId xmlns:a16="http://schemas.microsoft.com/office/drawing/2014/main" val="10001"/>
                  </a:ext>
                </a:extLst>
              </a:tr>
              <a:tr h="832036">
                <a:tc>
                  <a:txBody>
                    <a:bodyPr/>
                    <a:lstStyle/>
                    <a:p>
                      <a:r>
                        <a:rPr lang="en-US" altLang="zh-CN" dirty="0" err="1"/>
                        <a:t>abc</a:t>
                      </a:r>
                      <a:endParaRPr lang="zh-CN" altLang="en-US" dirty="0"/>
                    </a:p>
                  </a:txBody>
                  <a:tcPr/>
                </a:tc>
                <a:extLst>
                  <a:ext uri="{0D108BD9-81ED-4DB2-BD59-A6C34878D82A}">
                    <a16:rowId xmlns:a16="http://schemas.microsoft.com/office/drawing/2014/main" val="10002"/>
                  </a:ext>
                </a:extLst>
              </a:tr>
              <a:tr h="832036">
                <a:tc>
                  <a:txBody>
                    <a:bodyPr/>
                    <a:lstStyle/>
                    <a:p>
                      <a:r>
                        <a:rPr lang="en-US" altLang="zh-CN" dirty="0"/>
                        <a:t>new</a:t>
                      </a:r>
                      <a:r>
                        <a:rPr lang="en-US" altLang="zh-CN" baseline="0" dirty="0"/>
                        <a:t> Person()</a:t>
                      </a:r>
                      <a:endParaRPr lang="zh-CN" altLang="en-US" dirty="0"/>
                    </a:p>
                  </a:txBody>
                  <a:tcPr/>
                </a:tc>
                <a:extLst>
                  <a:ext uri="{0D108BD9-81ED-4DB2-BD59-A6C34878D82A}">
                    <a16:rowId xmlns:a16="http://schemas.microsoft.com/office/drawing/2014/main" val="10003"/>
                  </a:ext>
                </a:extLst>
              </a:tr>
            </a:tbl>
          </a:graphicData>
        </a:graphic>
      </p:graphicFrame>
      <p:cxnSp>
        <p:nvCxnSpPr>
          <p:cNvPr id="7" name="直接箭头连接符 6"/>
          <p:cNvCxnSpPr/>
          <p:nvPr/>
        </p:nvCxnSpPr>
        <p:spPr>
          <a:xfrm>
            <a:off x="5183560" y="1484784"/>
            <a:ext cx="97261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35574" y="1003793"/>
            <a:ext cx="1868588" cy="369332"/>
          </a:xfrm>
          <a:prstGeom prst="rect">
            <a:avLst/>
          </a:prstGeom>
        </p:spPr>
        <p:txBody>
          <a:bodyPr wrap="none">
            <a:spAutoFit/>
          </a:bodyPr>
          <a:lstStyle/>
          <a:p>
            <a:r>
              <a:rPr lang="en-US" altLang="zh-CN" b="1" dirty="0" err="1"/>
              <a:t>iterator.hasNext</a:t>
            </a:r>
            <a:r>
              <a:rPr lang="en-US" altLang="zh-CN" b="1" dirty="0"/>
              <a:t>()</a:t>
            </a:r>
            <a:endParaRPr lang="zh-CN" altLang="en-US" dirty="0"/>
          </a:p>
        </p:txBody>
      </p:sp>
      <p:sp>
        <p:nvSpPr>
          <p:cNvPr id="9" name="矩形 8"/>
          <p:cNvSpPr/>
          <p:nvPr/>
        </p:nvSpPr>
        <p:spPr>
          <a:xfrm>
            <a:off x="4683722" y="2133527"/>
            <a:ext cx="1472454" cy="369332"/>
          </a:xfrm>
          <a:prstGeom prst="rect">
            <a:avLst/>
          </a:prstGeom>
        </p:spPr>
        <p:txBody>
          <a:bodyPr wrap="none">
            <a:spAutoFit/>
          </a:bodyPr>
          <a:lstStyle/>
          <a:p>
            <a:r>
              <a:rPr lang="en-US" altLang="zh-CN" i="1" dirty="0" err="1"/>
              <a:t>iterator.next</a:t>
            </a:r>
            <a:r>
              <a:rPr lang="en-US" altLang="zh-CN" i="1" dirty="0"/>
              <a:t>()</a:t>
            </a:r>
            <a:endParaRPr lang="zh-CN" altLang="en-US" dirty="0"/>
          </a:p>
        </p:txBody>
      </p:sp>
      <p:cxnSp>
        <p:nvCxnSpPr>
          <p:cNvPr id="10" name="直接箭头连接符 9"/>
          <p:cNvCxnSpPr/>
          <p:nvPr/>
        </p:nvCxnSpPr>
        <p:spPr>
          <a:xfrm>
            <a:off x="5183560" y="4797152"/>
            <a:ext cx="97261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3411B249-049C-4EE2-921F-4CD0EE35DDCE}"/>
              </a:ext>
            </a:extLst>
          </p:cNvPr>
          <p:cNvSpPr>
            <a:spLocks noGrp="1"/>
          </p:cNvSpPr>
          <p:nvPr>
            <p:ph type="title"/>
          </p:nvPr>
        </p:nvSpPr>
        <p:spPr>
          <a:xfrm>
            <a:off x="7020272" y="239103"/>
            <a:ext cx="1868014" cy="523220"/>
          </a:xfrm>
        </p:spPr>
        <p:txBody>
          <a:bodyPr/>
          <a:lstStyle/>
          <a:p>
            <a:r>
              <a:rPr lang="zh-CN" altLang="en-US" dirty="0"/>
              <a:t>图解</a:t>
            </a:r>
          </a:p>
        </p:txBody>
      </p:sp>
    </p:spTree>
    <p:extLst>
      <p:ext uri="{BB962C8B-B14F-4D97-AF65-F5344CB8AC3E}">
        <p14:creationId xmlns:p14="http://schemas.microsoft.com/office/powerpoint/2010/main" val="167816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1920" y="260648"/>
            <a:ext cx="5036366" cy="523220"/>
          </a:xfrm>
        </p:spPr>
        <p:txBody>
          <a:bodyPr>
            <a:normAutofit fontScale="90000"/>
          </a:bodyPr>
          <a:lstStyle/>
          <a:p>
            <a:r>
              <a:rPr lang="zh-CN" altLang="en-US" b="1" dirty="0">
                <a:cs typeface="Times New Roman" pitchFamily="18" charset="0"/>
              </a:rPr>
              <a:t>使用 </a:t>
            </a:r>
            <a:r>
              <a:rPr lang="en-US" altLang="zh-CN" b="1" dirty="0" err="1">
                <a:cs typeface="Times New Roman" pitchFamily="18" charset="0"/>
              </a:rPr>
              <a:t>Iterator</a:t>
            </a:r>
            <a:r>
              <a:rPr lang="en-US" altLang="zh-CN" b="1" dirty="0">
                <a:cs typeface="Times New Roman" pitchFamily="18" charset="0"/>
              </a:rPr>
              <a:t> </a:t>
            </a:r>
            <a:r>
              <a:rPr lang="zh-CN" altLang="en-US" b="1" dirty="0">
                <a:cs typeface="Times New Roman" pitchFamily="18" charset="0"/>
              </a:rPr>
              <a:t>接口遍历集合元素</a:t>
            </a:r>
          </a:p>
        </p:txBody>
      </p:sp>
      <p:sp>
        <p:nvSpPr>
          <p:cNvPr id="3" name="内容占位符 2"/>
          <p:cNvSpPr>
            <a:spLocks noGrp="1"/>
          </p:cNvSpPr>
          <p:nvPr>
            <p:ph idx="4294967295"/>
          </p:nvPr>
        </p:nvSpPr>
        <p:spPr>
          <a:xfrm>
            <a:off x="540518" y="1052736"/>
            <a:ext cx="8135938" cy="4464050"/>
          </a:xfrm>
        </p:spPr>
        <p:txBody>
          <a:bodyPr>
            <a:normAutofit/>
          </a:bodyPr>
          <a:lstStyle/>
          <a:p>
            <a:pPr>
              <a:buFont typeface="Wingdings" pitchFamily="2" charset="2"/>
              <a:buChar char="l"/>
            </a:pPr>
            <a:r>
              <a:rPr lang="en-US" altLang="zh-CN" sz="2400" dirty="0">
                <a:ea typeface="宋体" pitchFamily="2" charset="-122"/>
                <a:cs typeface="Times New Roman" pitchFamily="18" charset="0"/>
              </a:rPr>
              <a:t>Iterator</a:t>
            </a:r>
            <a:r>
              <a:rPr lang="zh-CN" altLang="en-US" sz="2400" dirty="0">
                <a:ea typeface="宋体" pitchFamily="2" charset="-122"/>
                <a:cs typeface="Times New Roman" pitchFamily="18" charset="0"/>
              </a:rPr>
              <a:t>对象称为迭代器</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设计模式的一种</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，主要用于遍历 </a:t>
            </a:r>
            <a:r>
              <a:rPr lang="en-US" altLang="zh-CN" sz="2400" dirty="0">
                <a:ea typeface="宋体" pitchFamily="2" charset="-122"/>
                <a:cs typeface="Times New Roman" pitchFamily="18" charset="0"/>
              </a:rPr>
              <a:t>Collection </a:t>
            </a:r>
            <a:r>
              <a:rPr lang="zh-CN" altLang="en-US" sz="2400" dirty="0">
                <a:ea typeface="宋体" pitchFamily="2" charset="-122"/>
                <a:cs typeface="Times New Roman" pitchFamily="18" charset="0"/>
              </a:rPr>
              <a:t>集合中的元素。</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所有实现了Collection接口的集合类都有一个iterator</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方法，用以返回一个实现了Iterator接口的对象。</a:t>
            </a:r>
            <a:endParaRPr lang="en-US" altLang="zh-CN" sz="2400" dirty="0">
              <a:ea typeface="宋体" pitchFamily="2" charset="-122"/>
              <a:cs typeface="Times New Roman" pitchFamily="18" charset="0"/>
            </a:endParaRPr>
          </a:p>
          <a:p>
            <a:pPr>
              <a:buFont typeface="Wingdings" pitchFamily="2" charset="2"/>
              <a:buChar char="l"/>
            </a:pPr>
            <a:endParaRPr lang="zh-CN" altLang="en-US" sz="2400" dirty="0">
              <a:ea typeface="宋体" pitchFamily="2" charset="-122"/>
              <a:cs typeface="Times New Roman" pitchFamily="18" charset="0"/>
            </a:endParaRPr>
          </a:p>
          <a:p>
            <a:pPr>
              <a:buFont typeface="Wingdings" pitchFamily="2" charset="2"/>
              <a:buChar char="l"/>
            </a:pPr>
            <a:r>
              <a:rPr lang="en-US" altLang="zh-CN" sz="2400" b="1" dirty="0">
                <a:ea typeface="宋体" pitchFamily="2" charset="-122"/>
                <a:cs typeface="Times New Roman" pitchFamily="18" charset="0"/>
              </a:rPr>
              <a:t>Iterator </a:t>
            </a:r>
            <a:r>
              <a:rPr lang="zh-CN" altLang="en-US" sz="2400" b="1" dirty="0">
                <a:ea typeface="宋体" pitchFamily="2" charset="-122"/>
                <a:cs typeface="Times New Roman" pitchFamily="18" charset="0"/>
              </a:rPr>
              <a:t>仅用于遍历集合</a:t>
            </a:r>
            <a:r>
              <a:rPr lang="zh-CN" altLang="en-US" sz="2400" dirty="0">
                <a:ea typeface="宋体" pitchFamily="2" charset="-122"/>
                <a:cs typeface="Times New Roman" pitchFamily="18" charset="0"/>
              </a:rPr>
              <a:t>，</a:t>
            </a:r>
            <a:r>
              <a:rPr lang="en-US" altLang="zh-CN" sz="2400" dirty="0" err="1">
                <a:ea typeface="宋体" pitchFamily="2" charset="-122"/>
                <a:cs typeface="Times New Roman" pitchFamily="18" charset="0"/>
              </a:rPr>
              <a:t>Iterator</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本身并不提供承装对象的能力。如果需要创建 </a:t>
            </a:r>
            <a:r>
              <a:rPr lang="en-US" altLang="zh-CN" sz="2400" dirty="0" err="1">
                <a:ea typeface="宋体" pitchFamily="2" charset="-122"/>
                <a:cs typeface="Times New Roman" pitchFamily="18" charset="0"/>
              </a:rPr>
              <a:t>Iterator</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对象，则必须有一个被迭代的集合。</a:t>
            </a:r>
          </a:p>
        </p:txBody>
      </p:sp>
    </p:spTree>
    <p:extLst>
      <p:ext uri="{BB962C8B-B14F-4D97-AF65-F5344CB8AC3E}">
        <p14:creationId xmlns:p14="http://schemas.microsoft.com/office/powerpoint/2010/main" val="226973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200314331"/>
              </p:ext>
            </p:extLst>
          </p:nvPr>
        </p:nvGraphicFramePr>
        <p:xfrm>
          <a:off x="6732240" y="1700808"/>
          <a:ext cx="1319808" cy="4048224"/>
        </p:xfrm>
        <a:graphic>
          <a:graphicData uri="http://schemas.openxmlformats.org/drawingml/2006/table">
            <a:tbl>
              <a:tblPr firstRow="1" bandRow="1">
                <a:tableStyleId>{5C22544A-7EE6-4342-B048-85BDC9FD1C3A}</a:tableStyleId>
              </a:tblPr>
              <a:tblGrid>
                <a:gridCol w="1319808">
                  <a:extLst>
                    <a:ext uri="{9D8B030D-6E8A-4147-A177-3AD203B41FA5}">
                      <a16:colId xmlns:a16="http://schemas.microsoft.com/office/drawing/2014/main" val="20000"/>
                    </a:ext>
                  </a:extLst>
                </a:gridCol>
              </a:tblGrid>
              <a:tr h="674704">
                <a:tc>
                  <a:txBody>
                    <a:bodyPr/>
                    <a:lstStyle/>
                    <a:p>
                      <a:r>
                        <a:rPr lang="en-US" altLang="zh-CN" dirty="0"/>
                        <a:t>123</a:t>
                      </a:r>
                      <a:endParaRPr lang="zh-CN" altLang="en-US" dirty="0"/>
                    </a:p>
                  </a:txBody>
                  <a:tcPr/>
                </a:tc>
                <a:extLst>
                  <a:ext uri="{0D108BD9-81ED-4DB2-BD59-A6C34878D82A}">
                    <a16:rowId xmlns:a16="http://schemas.microsoft.com/office/drawing/2014/main" val="10000"/>
                  </a:ext>
                </a:extLst>
              </a:tr>
              <a:tr h="674704">
                <a:tc>
                  <a:txBody>
                    <a:bodyPr/>
                    <a:lstStyle/>
                    <a:p>
                      <a:r>
                        <a:rPr lang="en-US" altLang="zh-CN" dirty="0"/>
                        <a:t>AA</a:t>
                      </a:r>
                      <a:endParaRPr lang="zh-CN" altLang="en-US" dirty="0"/>
                    </a:p>
                  </a:txBody>
                  <a:tcPr/>
                </a:tc>
                <a:extLst>
                  <a:ext uri="{0D108BD9-81ED-4DB2-BD59-A6C34878D82A}">
                    <a16:rowId xmlns:a16="http://schemas.microsoft.com/office/drawing/2014/main" val="10001"/>
                  </a:ext>
                </a:extLst>
              </a:tr>
              <a:tr h="674704">
                <a:tc>
                  <a:txBody>
                    <a:bodyPr/>
                    <a:lstStyle/>
                    <a:p>
                      <a:r>
                        <a:rPr lang="en-US" altLang="zh-CN" dirty="0"/>
                        <a:t>new</a:t>
                      </a:r>
                      <a:r>
                        <a:rPr lang="en-US" altLang="zh-CN" baseline="0" dirty="0"/>
                        <a:t> Date()</a:t>
                      </a:r>
                      <a:endParaRPr lang="zh-CN" altLang="en-US" dirty="0"/>
                    </a:p>
                  </a:txBody>
                  <a:tcPr/>
                </a:tc>
                <a:extLst>
                  <a:ext uri="{0D108BD9-81ED-4DB2-BD59-A6C34878D82A}">
                    <a16:rowId xmlns:a16="http://schemas.microsoft.com/office/drawing/2014/main" val="10002"/>
                  </a:ext>
                </a:extLst>
              </a:tr>
              <a:tr h="674704">
                <a:tc>
                  <a:txBody>
                    <a:bodyPr/>
                    <a:lstStyle/>
                    <a:p>
                      <a:r>
                        <a:rPr lang="en-US" altLang="zh-CN" dirty="0"/>
                        <a:t>1</a:t>
                      </a:r>
                      <a:endParaRPr lang="zh-CN" altLang="en-US" dirty="0"/>
                    </a:p>
                  </a:txBody>
                  <a:tcPr/>
                </a:tc>
                <a:extLst>
                  <a:ext uri="{0D108BD9-81ED-4DB2-BD59-A6C34878D82A}">
                    <a16:rowId xmlns:a16="http://schemas.microsoft.com/office/drawing/2014/main" val="10003"/>
                  </a:ext>
                </a:extLst>
              </a:tr>
              <a:tr h="674704">
                <a:tc>
                  <a:txBody>
                    <a:bodyPr/>
                    <a:lstStyle/>
                    <a:p>
                      <a:r>
                        <a:rPr lang="en-US" altLang="zh-CN" dirty="0"/>
                        <a:t>2</a:t>
                      </a:r>
                      <a:endParaRPr lang="zh-CN" altLang="en-US" dirty="0"/>
                    </a:p>
                  </a:txBody>
                  <a:tcPr/>
                </a:tc>
                <a:extLst>
                  <a:ext uri="{0D108BD9-81ED-4DB2-BD59-A6C34878D82A}">
                    <a16:rowId xmlns:a16="http://schemas.microsoft.com/office/drawing/2014/main" val="10004"/>
                  </a:ext>
                </a:extLst>
              </a:tr>
              <a:tr h="674704">
                <a:tc>
                  <a:txBody>
                    <a:bodyPr/>
                    <a:lstStyle/>
                    <a:p>
                      <a:r>
                        <a:rPr lang="en-US" altLang="zh-CN" dirty="0"/>
                        <a:t>new</a:t>
                      </a:r>
                      <a:r>
                        <a:rPr lang="en-US" altLang="zh-CN" baseline="0" dirty="0"/>
                        <a:t> Customer()</a:t>
                      </a:r>
                      <a:endParaRPr lang="zh-CN" altLang="en-US" dirty="0"/>
                    </a:p>
                  </a:txBody>
                  <a:tcPr/>
                </a:tc>
                <a:extLst>
                  <a:ext uri="{0D108BD9-81ED-4DB2-BD59-A6C34878D82A}">
                    <a16:rowId xmlns:a16="http://schemas.microsoft.com/office/drawing/2014/main" val="10005"/>
                  </a:ext>
                </a:extLst>
              </a:tr>
            </a:tbl>
          </a:graphicData>
        </a:graphic>
      </p:graphicFrame>
      <p:sp>
        <p:nvSpPr>
          <p:cNvPr id="5" name="矩形 4"/>
          <p:cNvSpPr/>
          <p:nvPr/>
        </p:nvSpPr>
        <p:spPr>
          <a:xfrm>
            <a:off x="543262" y="2708920"/>
            <a:ext cx="5432894" cy="1569660"/>
          </a:xfrm>
          <a:prstGeom prst="rect">
            <a:avLst/>
          </a:prstGeom>
        </p:spPr>
        <p:txBody>
          <a:bodyPr wrap="square">
            <a:spAutoFit/>
          </a:bodyPr>
          <a:lstStyle/>
          <a:p>
            <a:r>
              <a:rPr lang="en-US" altLang="zh-CN" sz="2400" u="sng" dirty="0"/>
              <a:t>Iterator </a:t>
            </a:r>
            <a:r>
              <a:rPr lang="en-US" altLang="zh-CN" sz="2400" u="sng" dirty="0" err="1"/>
              <a:t>iterator</a:t>
            </a:r>
            <a:r>
              <a:rPr lang="en-US" altLang="zh-CN" sz="2400" u="sng" dirty="0"/>
              <a:t> = </a:t>
            </a:r>
            <a:r>
              <a:rPr lang="en-US" altLang="zh-CN" sz="2400" u="sng" dirty="0" err="1"/>
              <a:t>coll.iterator</a:t>
            </a:r>
            <a:r>
              <a:rPr lang="en-US" altLang="zh-CN" sz="2400" u="sng" dirty="0"/>
              <a:t>();</a:t>
            </a:r>
          </a:p>
          <a:p>
            <a:r>
              <a:rPr lang="en-US" altLang="zh-CN" sz="2400" b="1" dirty="0"/>
              <a:t>while(</a:t>
            </a:r>
            <a:r>
              <a:rPr lang="en-US" altLang="zh-CN" sz="2400" b="1" dirty="0" err="1"/>
              <a:t>iterator.hasNext</a:t>
            </a:r>
            <a:r>
              <a:rPr lang="en-US" altLang="zh-CN" sz="2400" b="1" dirty="0"/>
              <a:t>()){</a:t>
            </a:r>
          </a:p>
          <a:p>
            <a:r>
              <a:rPr lang="en-US" altLang="zh-CN" sz="2400" dirty="0"/>
              <a:t>	</a:t>
            </a:r>
            <a:r>
              <a:rPr lang="en-US" altLang="zh-CN" sz="2400" dirty="0" err="1"/>
              <a:t>System.</a:t>
            </a:r>
            <a:r>
              <a:rPr lang="en-US" altLang="zh-CN" sz="2400" i="1" dirty="0" err="1"/>
              <a:t>out.println</a:t>
            </a:r>
            <a:r>
              <a:rPr lang="en-US" altLang="zh-CN" sz="2400" i="1" dirty="0"/>
              <a:t>(</a:t>
            </a:r>
            <a:r>
              <a:rPr lang="en-US" altLang="zh-CN" sz="2400" i="1" dirty="0" err="1"/>
              <a:t>iterator.next</a:t>
            </a:r>
            <a:r>
              <a:rPr lang="en-US" altLang="zh-CN" sz="2400" i="1" dirty="0"/>
              <a:t>());</a:t>
            </a:r>
          </a:p>
          <a:p>
            <a:r>
              <a:rPr lang="en-US" altLang="zh-CN" sz="2400" dirty="0"/>
              <a:t>}</a:t>
            </a:r>
            <a:endParaRPr lang="zh-CN" altLang="en-US" sz="2400" dirty="0"/>
          </a:p>
        </p:txBody>
      </p:sp>
      <p:cxnSp>
        <p:nvCxnSpPr>
          <p:cNvPr id="7" name="直接箭头连接符 6"/>
          <p:cNvCxnSpPr/>
          <p:nvPr/>
        </p:nvCxnSpPr>
        <p:spPr>
          <a:xfrm>
            <a:off x="5480652" y="1998622"/>
            <a:ext cx="122413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27984" y="836712"/>
            <a:ext cx="1548172" cy="369332"/>
          </a:xfrm>
          <a:prstGeom prst="rect">
            <a:avLst/>
          </a:prstGeom>
          <a:noFill/>
        </p:spPr>
        <p:txBody>
          <a:bodyPr wrap="square" rtlCol="0">
            <a:spAutoFit/>
          </a:bodyPr>
          <a:lstStyle/>
          <a:p>
            <a:r>
              <a:rPr lang="en-US" altLang="zh-CN" dirty="0"/>
              <a:t>iterator</a:t>
            </a:r>
            <a:endParaRPr lang="zh-CN" altLang="en-US" dirty="0"/>
          </a:p>
        </p:txBody>
      </p:sp>
      <p:sp>
        <p:nvSpPr>
          <p:cNvPr id="9" name="矩形 8"/>
          <p:cNvSpPr/>
          <p:nvPr/>
        </p:nvSpPr>
        <p:spPr>
          <a:xfrm>
            <a:off x="4267776" y="1206044"/>
            <a:ext cx="1868588" cy="369332"/>
          </a:xfrm>
          <a:prstGeom prst="rect">
            <a:avLst/>
          </a:prstGeom>
        </p:spPr>
        <p:txBody>
          <a:bodyPr wrap="none">
            <a:spAutoFit/>
          </a:bodyPr>
          <a:lstStyle/>
          <a:p>
            <a:r>
              <a:rPr lang="en-US" altLang="zh-CN" b="1" dirty="0" err="1"/>
              <a:t>iterator.hasNext</a:t>
            </a:r>
            <a:r>
              <a:rPr lang="en-US" altLang="zh-CN" b="1" dirty="0"/>
              <a:t>()</a:t>
            </a:r>
            <a:endParaRPr lang="zh-CN" altLang="en-US" dirty="0"/>
          </a:p>
        </p:txBody>
      </p:sp>
      <p:cxnSp>
        <p:nvCxnSpPr>
          <p:cNvPr id="11" name="直接箭头连接符 10"/>
          <p:cNvCxnSpPr/>
          <p:nvPr/>
        </p:nvCxnSpPr>
        <p:spPr>
          <a:xfrm>
            <a:off x="4644008" y="5548064"/>
            <a:ext cx="180020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071654" y="1813956"/>
            <a:ext cx="1472454" cy="369332"/>
          </a:xfrm>
          <a:prstGeom prst="rect">
            <a:avLst/>
          </a:prstGeom>
        </p:spPr>
        <p:txBody>
          <a:bodyPr wrap="none">
            <a:spAutoFit/>
          </a:bodyPr>
          <a:lstStyle/>
          <a:p>
            <a:r>
              <a:rPr lang="en-US" altLang="zh-CN" i="1" dirty="0" err="1"/>
              <a:t>iterator.next</a:t>
            </a:r>
            <a:r>
              <a:rPr lang="en-US" altLang="zh-CN" i="1" dirty="0"/>
              <a:t>()</a:t>
            </a:r>
            <a:endParaRPr lang="zh-CN" altLang="en-US" dirty="0"/>
          </a:p>
        </p:txBody>
      </p:sp>
      <p:cxnSp>
        <p:nvCxnSpPr>
          <p:cNvPr id="10" name="直接箭头连接符 9"/>
          <p:cNvCxnSpPr/>
          <p:nvPr/>
        </p:nvCxnSpPr>
        <p:spPr>
          <a:xfrm>
            <a:off x="6136364" y="1390710"/>
            <a:ext cx="122413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70A71710-624D-417E-A363-8C4F41EAA235}"/>
              </a:ext>
            </a:extLst>
          </p:cNvPr>
          <p:cNvSpPr>
            <a:spLocks noGrp="1"/>
          </p:cNvSpPr>
          <p:nvPr>
            <p:ph type="title"/>
          </p:nvPr>
        </p:nvSpPr>
        <p:spPr>
          <a:xfrm>
            <a:off x="7884368" y="239103"/>
            <a:ext cx="1003918" cy="523220"/>
          </a:xfrm>
        </p:spPr>
        <p:txBody>
          <a:bodyPr/>
          <a:lstStyle/>
          <a:p>
            <a:r>
              <a:rPr lang="zh-CN" altLang="en-US" dirty="0"/>
              <a:t>图解</a:t>
            </a:r>
          </a:p>
        </p:txBody>
      </p:sp>
    </p:spTree>
    <p:extLst>
      <p:ext uri="{BB962C8B-B14F-4D97-AF65-F5344CB8AC3E}">
        <p14:creationId xmlns:p14="http://schemas.microsoft.com/office/powerpoint/2010/main" val="3103509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11560" y="4442939"/>
            <a:ext cx="7704855" cy="1200329"/>
          </a:xfrm>
          <a:prstGeom prst="rect">
            <a:avLst/>
          </a:prstGeom>
          <a:noFill/>
        </p:spPr>
        <p:txBody>
          <a:bodyPr wrap="square" rtlCol="0">
            <a:spAutoFit/>
          </a:bodyPr>
          <a:lstStyle/>
          <a:p>
            <a:r>
              <a:rPr lang="zh-CN" altLang="zh-CN" sz="2400" dirty="0">
                <a:ea typeface="宋体" pitchFamily="2" charset="-122"/>
                <a:cs typeface="Times New Roman" pitchFamily="18" charset="0"/>
              </a:rPr>
              <a:t>在调用</a:t>
            </a:r>
            <a:r>
              <a:rPr lang="en-US" altLang="zh-CN" sz="2400" dirty="0" err="1">
                <a:ea typeface="宋体" pitchFamily="2" charset="-122"/>
                <a:cs typeface="Times New Roman" pitchFamily="18" charset="0"/>
              </a:rPr>
              <a:t>it.next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方法之前必须要调用</a:t>
            </a:r>
            <a:r>
              <a:rPr lang="en-US" altLang="zh-CN" sz="2400" dirty="0" err="1">
                <a:ea typeface="宋体" pitchFamily="2" charset="-122"/>
                <a:cs typeface="Times New Roman" pitchFamily="18" charset="0"/>
              </a:rPr>
              <a:t>it.hasNext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进行检测。若不调用，且下一条记录无效，直接调用</a:t>
            </a:r>
            <a:r>
              <a:rPr lang="en-US" altLang="zh-CN" sz="2400" dirty="0" err="1">
                <a:ea typeface="宋体" pitchFamily="2" charset="-122"/>
                <a:cs typeface="Times New Roman" pitchFamily="18" charset="0"/>
              </a:rPr>
              <a:t>it.next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会抛出</a:t>
            </a:r>
            <a:r>
              <a:rPr lang="en-US" altLang="zh-CN" sz="2400" dirty="0" err="1">
                <a:ea typeface="宋体" pitchFamily="2" charset="-122"/>
                <a:cs typeface="Times New Roman" pitchFamily="18" charset="0"/>
              </a:rPr>
              <a:t>NoSuchElementException</a:t>
            </a:r>
            <a:r>
              <a:rPr lang="zh-CN" altLang="zh-CN" sz="2400" dirty="0">
                <a:ea typeface="宋体" pitchFamily="2" charset="-122"/>
                <a:cs typeface="Times New Roman" pitchFamily="18" charset="0"/>
              </a:rPr>
              <a:t>异常。</a:t>
            </a:r>
            <a:endParaRPr lang="en-US" altLang="zh-CN" sz="2400" dirty="0">
              <a:ea typeface="宋体" pitchFamily="2" charset="-122"/>
              <a:cs typeface="Times New Roman" pitchFamily="18" charset="0"/>
            </a:endParaRPr>
          </a:p>
        </p:txBody>
      </p:sp>
      <p:pic>
        <p:nvPicPr>
          <p:cNvPr id="24" name="Picture 3"/>
          <p:cNvPicPr>
            <a:picLocks noChangeAspect="1" noChangeArrowheads="1"/>
          </p:cNvPicPr>
          <p:nvPr/>
        </p:nvPicPr>
        <p:blipFill>
          <a:blip r:embed="rId2" cstate="print"/>
          <a:srcRect/>
          <a:stretch>
            <a:fillRect/>
          </a:stretch>
        </p:blipFill>
        <p:spPr bwMode="auto">
          <a:xfrm>
            <a:off x="323528" y="908720"/>
            <a:ext cx="8649405" cy="2088232"/>
          </a:xfrm>
          <a:prstGeom prst="rect">
            <a:avLst/>
          </a:prstGeom>
          <a:noFill/>
          <a:ln w="9525">
            <a:noFill/>
            <a:miter lim="800000"/>
            <a:headEnd/>
            <a:tailEnd/>
          </a:ln>
          <a:effectLst/>
        </p:spPr>
      </p:pic>
      <p:pic>
        <p:nvPicPr>
          <p:cNvPr id="25" name="Picture 7" descr="捕获"/>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611560" y="3284984"/>
            <a:ext cx="6338887" cy="1057275"/>
          </a:xfrm>
          <a:prstGeom prst="rect">
            <a:avLst/>
          </a:prstGeom>
          <a:solidFill>
            <a:srgbClr val="FF0000">
              <a:alpha val="34901"/>
            </a:srgbClr>
          </a:solidFill>
          <a:ln w="9525">
            <a:solidFill>
              <a:srgbClr val="0000FF"/>
            </a:solidFill>
            <a:miter lim="800000"/>
            <a:headEnd/>
            <a:tailEnd/>
          </a:ln>
        </p:spPr>
      </p:pic>
      <p:sp>
        <p:nvSpPr>
          <p:cNvPr id="6" name="标题 5"/>
          <p:cNvSpPr>
            <a:spLocks noGrp="1"/>
          </p:cNvSpPr>
          <p:nvPr>
            <p:ph type="title"/>
          </p:nvPr>
        </p:nvSpPr>
        <p:spPr>
          <a:xfrm>
            <a:off x="5796136" y="239103"/>
            <a:ext cx="3092150" cy="523220"/>
          </a:xfrm>
        </p:spPr>
        <p:txBody>
          <a:bodyPr>
            <a:normAutofit fontScale="90000"/>
          </a:bodyPr>
          <a:lstStyle/>
          <a:p>
            <a:r>
              <a:rPr lang="en-US" altLang="zh-CN" b="1" dirty="0">
                <a:cs typeface="Times New Roman" pitchFamily="18" charset="0"/>
              </a:rPr>
              <a:t>Iterator</a:t>
            </a:r>
            <a:r>
              <a:rPr lang="zh-CN" altLang="en-US" b="1" dirty="0">
                <a:cs typeface="Times New Roman" pitchFamily="18" charset="0"/>
              </a:rPr>
              <a:t>接口的方法</a:t>
            </a:r>
            <a:endParaRPr lang="zh-CN" altLang="en-US" dirty="0"/>
          </a:p>
        </p:txBody>
      </p:sp>
    </p:spTree>
    <p:extLst>
      <p:ext uri="{BB962C8B-B14F-4D97-AF65-F5344CB8AC3E}">
        <p14:creationId xmlns:p14="http://schemas.microsoft.com/office/powerpoint/2010/main" val="205863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23928" y="239103"/>
            <a:ext cx="4964358" cy="523220"/>
          </a:xfrm>
        </p:spPr>
        <p:txBody>
          <a:bodyPr>
            <a:normAutofit fontScale="90000"/>
          </a:bodyPr>
          <a:lstStyle/>
          <a:p>
            <a:r>
              <a:rPr lang="zh-CN" altLang="en-US" b="1" dirty="0">
                <a:cs typeface="Times New Roman" pitchFamily="18" charset="0"/>
              </a:rPr>
              <a:t>使用 </a:t>
            </a:r>
            <a:r>
              <a:rPr lang="en-US" altLang="zh-CN" b="1" dirty="0" err="1">
                <a:cs typeface="Times New Roman" pitchFamily="18" charset="0"/>
              </a:rPr>
              <a:t>foreach</a:t>
            </a:r>
            <a:r>
              <a:rPr lang="en-US" altLang="zh-CN" b="1" dirty="0">
                <a:cs typeface="Times New Roman" pitchFamily="18" charset="0"/>
              </a:rPr>
              <a:t> </a:t>
            </a:r>
            <a:r>
              <a:rPr lang="zh-CN" altLang="en-US" b="1" dirty="0">
                <a:cs typeface="Times New Roman" pitchFamily="18" charset="0"/>
              </a:rPr>
              <a:t>循环遍历集合元素</a:t>
            </a:r>
          </a:p>
        </p:txBody>
      </p:sp>
      <p:sp>
        <p:nvSpPr>
          <p:cNvPr id="3" name="内容占位符 2"/>
          <p:cNvSpPr>
            <a:spLocks noGrp="1"/>
          </p:cNvSpPr>
          <p:nvPr>
            <p:ph idx="4294967295"/>
          </p:nvPr>
        </p:nvSpPr>
        <p:spPr>
          <a:xfrm>
            <a:off x="14808" y="836712"/>
            <a:ext cx="8229600" cy="614363"/>
          </a:xfrm>
        </p:spPr>
        <p:txBody>
          <a:bodyPr>
            <a:normAutofit/>
          </a:bodyPr>
          <a:lstStyle/>
          <a:p>
            <a:r>
              <a:rPr lang="en-US" altLang="zh-CN" dirty="0">
                <a:ea typeface="宋体" pitchFamily="2" charset="-122"/>
                <a:cs typeface="Times New Roman" pitchFamily="18" charset="0"/>
              </a:rPr>
              <a:t>Java 5 </a:t>
            </a:r>
            <a:r>
              <a:rPr lang="zh-CN" altLang="en-US" dirty="0">
                <a:ea typeface="宋体" pitchFamily="2" charset="-122"/>
                <a:cs typeface="Times New Roman" pitchFamily="18" charset="0"/>
              </a:rPr>
              <a:t>提供了 </a:t>
            </a:r>
            <a:r>
              <a:rPr lang="en-US" altLang="zh-CN" dirty="0" err="1">
                <a:ea typeface="宋体" pitchFamily="2" charset="-122"/>
                <a:cs typeface="Times New Roman" pitchFamily="18" charset="0"/>
              </a:rPr>
              <a:t>foreach</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循环迭代访问 </a:t>
            </a:r>
            <a:r>
              <a:rPr lang="en-US" altLang="zh-CN" dirty="0">
                <a:ea typeface="宋体" pitchFamily="2" charset="-122"/>
                <a:cs typeface="Times New Roman" pitchFamily="18" charset="0"/>
              </a:rPr>
              <a:t>Collection</a:t>
            </a:r>
            <a:endParaRPr lang="zh-CN" altLang="en-US" dirty="0">
              <a:ea typeface="宋体" pitchFamily="2"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172788" y="1916832"/>
            <a:ext cx="6423548" cy="857256"/>
          </a:xfrm>
          <a:prstGeom prst="rect">
            <a:avLst/>
          </a:prstGeom>
          <a:noFill/>
          <a:ln w="9525">
            <a:noFill/>
            <a:miter lim="800000"/>
            <a:headEnd/>
            <a:tailEnd/>
          </a:ln>
          <a:effectLst/>
        </p:spPr>
      </p:pic>
      <p:cxnSp>
        <p:nvCxnSpPr>
          <p:cNvPr id="7" name="直接箭头连接符 6"/>
          <p:cNvCxnSpPr/>
          <p:nvPr/>
        </p:nvCxnSpPr>
        <p:spPr>
          <a:xfrm flipV="1">
            <a:off x="1949518" y="2238016"/>
            <a:ext cx="414936" cy="149211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3589718" y="2238016"/>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5045862" y="2136304"/>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22062" y="3808274"/>
            <a:ext cx="1475528" cy="830997"/>
          </a:xfrm>
          <a:prstGeom prst="rect">
            <a:avLst/>
          </a:prstGeom>
          <a:noFill/>
        </p:spPr>
        <p:txBody>
          <a:bodyPr wrap="square" rtlCol="0">
            <a:spAutoFit/>
          </a:bodyPr>
          <a:lstStyle/>
          <a:p>
            <a:r>
              <a:rPr lang="zh-CN" altLang="en-US" sz="2400" dirty="0">
                <a:ea typeface="宋体" pitchFamily="2" charset="-122"/>
              </a:rPr>
              <a:t>要遍历的元素类型</a:t>
            </a:r>
          </a:p>
        </p:txBody>
      </p:sp>
      <p:sp>
        <p:nvSpPr>
          <p:cNvPr id="12" name="TextBox 11"/>
          <p:cNvSpPr txBox="1"/>
          <p:nvPr/>
        </p:nvSpPr>
        <p:spPr>
          <a:xfrm>
            <a:off x="4829838" y="3730131"/>
            <a:ext cx="1512168" cy="830997"/>
          </a:xfrm>
          <a:prstGeom prst="rect">
            <a:avLst/>
          </a:prstGeom>
          <a:noFill/>
        </p:spPr>
        <p:txBody>
          <a:bodyPr wrap="square" rtlCol="0">
            <a:spAutoFit/>
          </a:bodyPr>
          <a:lstStyle/>
          <a:p>
            <a:r>
              <a:rPr lang="zh-CN" altLang="en-US" sz="2400" dirty="0">
                <a:ea typeface="宋体" pitchFamily="2" charset="-122"/>
              </a:rPr>
              <a:t>要遍历的元素名称</a:t>
            </a:r>
          </a:p>
        </p:txBody>
      </p:sp>
      <p:sp>
        <p:nvSpPr>
          <p:cNvPr id="13" name="TextBox 12"/>
          <p:cNvSpPr txBox="1"/>
          <p:nvPr/>
        </p:nvSpPr>
        <p:spPr>
          <a:xfrm>
            <a:off x="3061670" y="3762108"/>
            <a:ext cx="1512168" cy="830997"/>
          </a:xfrm>
          <a:prstGeom prst="rect">
            <a:avLst/>
          </a:prstGeom>
          <a:noFill/>
        </p:spPr>
        <p:txBody>
          <a:bodyPr wrap="square" rtlCol="0">
            <a:spAutoFit/>
          </a:bodyPr>
          <a:lstStyle/>
          <a:p>
            <a:r>
              <a:rPr lang="zh-CN" altLang="en-US" sz="2400" dirty="0">
                <a:ea typeface="宋体" pitchFamily="2" charset="-122"/>
              </a:rPr>
              <a:t>遍历后元素名称</a:t>
            </a:r>
          </a:p>
        </p:txBody>
      </p:sp>
    </p:spTree>
    <p:extLst>
      <p:ext uri="{BB962C8B-B14F-4D97-AF65-F5344CB8AC3E}">
        <p14:creationId xmlns:p14="http://schemas.microsoft.com/office/powerpoint/2010/main" val="688285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0" y="239103"/>
            <a:ext cx="4316286" cy="523220"/>
          </a:xfrm>
        </p:spPr>
        <p:txBody>
          <a:bodyPr>
            <a:normAutofit/>
          </a:bodyPr>
          <a:lstStyle/>
          <a:p>
            <a:r>
              <a:rPr lang="zh-CN" altLang="en-US" b="1" dirty="0"/>
              <a:t> 练习：判断输出结果为何？</a:t>
            </a:r>
          </a:p>
        </p:txBody>
      </p:sp>
      <p:sp>
        <p:nvSpPr>
          <p:cNvPr id="3" name="内容占位符 2"/>
          <p:cNvSpPr>
            <a:spLocks noGrp="1"/>
          </p:cNvSpPr>
          <p:nvPr>
            <p:ph idx="4294967295"/>
          </p:nvPr>
        </p:nvSpPr>
        <p:spPr>
          <a:xfrm>
            <a:off x="1296144" y="1196752"/>
            <a:ext cx="6516216" cy="4525962"/>
          </a:xfrm>
        </p:spPr>
        <p:txBody>
          <a:bodyPr>
            <a:normAutofit fontScale="85000" lnSpcReduction="20000"/>
          </a:bodyPr>
          <a:lstStyle/>
          <a:p>
            <a:pPr marL="0" indent="0">
              <a:buNone/>
            </a:pPr>
            <a:r>
              <a:rPr lang="en-US" altLang="zh-CN" dirty="0"/>
              <a:t>public class </a:t>
            </a:r>
            <a:r>
              <a:rPr lang="en-US" altLang="zh-CN" dirty="0" err="1"/>
              <a:t>TestFor</a:t>
            </a:r>
            <a:r>
              <a:rPr lang="en-US" altLang="zh-CN" dirty="0"/>
              <a:t> {</a:t>
            </a:r>
          </a:p>
          <a:p>
            <a:pPr marL="0" indent="0">
              <a:buNone/>
            </a:pPr>
            <a:r>
              <a:rPr lang="en-US" altLang="zh-CN" dirty="0"/>
              <a:t>      public static void main(String[] </a:t>
            </a:r>
            <a:r>
              <a:rPr lang="en-US" altLang="zh-CN" dirty="0" err="1"/>
              <a:t>args</a:t>
            </a:r>
            <a:r>
              <a:rPr lang="en-US" altLang="zh-CN" dirty="0"/>
              <a:t>){</a:t>
            </a:r>
          </a:p>
          <a:p>
            <a:pPr marL="0" indent="0">
              <a:buNone/>
            </a:pPr>
            <a:r>
              <a:rPr lang="en-US" altLang="zh-CN" dirty="0"/>
              <a:t>             String[] </a:t>
            </a:r>
            <a:r>
              <a:rPr lang="en-US" altLang="zh-CN" dirty="0" err="1"/>
              <a:t>str</a:t>
            </a:r>
            <a:r>
              <a:rPr lang="en-US" altLang="zh-CN" dirty="0"/>
              <a:t> = new String[5];</a:t>
            </a:r>
          </a:p>
          <a:p>
            <a:pPr marL="0" indent="0">
              <a:buNone/>
            </a:pPr>
            <a:r>
              <a:rPr lang="en-US" altLang="zh-CN" dirty="0"/>
              <a:t>             for(String </a:t>
            </a:r>
            <a:r>
              <a:rPr lang="en-US" altLang="zh-CN" dirty="0" err="1"/>
              <a:t>myStr</a:t>
            </a:r>
            <a:r>
              <a:rPr lang="en-US" altLang="zh-CN" dirty="0"/>
              <a:t> : </a:t>
            </a:r>
            <a:r>
              <a:rPr lang="en-US" altLang="zh-CN" dirty="0" err="1"/>
              <a:t>str</a:t>
            </a:r>
            <a:r>
              <a:rPr lang="en-US" altLang="zh-CN" dirty="0"/>
              <a:t>){</a:t>
            </a:r>
          </a:p>
          <a:p>
            <a:pPr marL="0" indent="0">
              <a:buNone/>
            </a:pPr>
            <a:r>
              <a:rPr lang="en-US" altLang="zh-CN" dirty="0"/>
              <a:t>                    </a:t>
            </a:r>
            <a:r>
              <a:rPr lang="en-US" altLang="zh-CN" dirty="0" err="1"/>
              <a:t>myStr</a:t>
            </a:r>
            <a:r>
              <a:rPr lang="en-US" altLang="zh-CN" dirty="0"/>
              <a:t> = "</a:t>
            </a:r>
            <a:r>
              <a:rPr lang="en-US" altLang="zh-CN" dirty="0" err="1"/>
              <a:t>atguigu</a:t>
            </a:r>
            <a:r>
              <a:rPr lang="en-US" altLang="zh-CN" dirty="0"/>
              <a:t>";</a:t>
            </a:r>
          </a:p>
          <a:p>
            <a:pPr marL="0" indent="0">
              <a:buNone/>
            </a:pPr>
            <a:r>
              <a:rPr lang="en-US" altLang="zh-CN" dirty="0"/>
              <a:t>                    </a:t>
            </a:r>
            <a:r>
              <a:rPr lang="en-US" altLang="zh-CN" dirty="0" err="1"/>
              <a:t>System.</a:t>
            </a:r>
            <a:r>
              <a:rPr lang="en-US" altLang="zh-CN" i="1" dirty="0" err="1"/>
              <a:t>out.println</a:t>
            </a:r>
            <a:r>
              <a:rPr lang="en-US" altLang="zh-CN" i="1" dirty="0"/>
              <a:t>(</a:t>
            </a:r>
            <a:r>
              <a:rPr lang="en-US" altLang="zh-CN" i="1" dirty="0" err="1"/>
              <a:t>myStr</a:t>
            </a:r>
            <a:r>
              <a:rPr lang="en-US" altLang="zh-CN" i="1" dirty="0"/>
              <a:t>);</a:t>
            </a:r>
          </a:p>
          <a:p>
            <a:pPr marL="0" indent="0">
              <a:buNone/>
            </a:pPr>
            <a:r>
              <a:rPr lang="en-US" altLang="zh-CN" dirty="0"/>
              <a:t>              }</a:t>
            </a:r>
          </a:p>
          <a:p>
            <a:pPr marL="0" indent="0">
              <a:buNone/>
            </a:pPr>
            <a:r>
              <a:rPr lang="en-US" altLang="zh-CN" dirty="0"/>
              <a:t>             for(</a:t>
            </a:r>
            <a:r>
              <a:rPr lang="en-US" altLang="zh-CN" dirty="0" err="1"/>
              <a:t>int</a:t>
            </a:r>
            <a:r>
              <a:rPr lang="en-US" altLang="zh-CN" dirty="0"/>
              <a:t> </a:t>
            </a:r>
            <a:r>
              <a:rPr lang="en-US" altLang="zh-CN" dirty="0" err="1"/>
              <a:t>i</a:t>
            </a:r>
            <a:r>
              <a:rPr lang="en-US" altLang="zh-CN" dirty="0"/>
              <a:t> = 0;i &lt; </a:t>
            </a:r>
            <a:r>
              <a:rPr lang="en-US" altLang="zh-CN" dirty="0" err="1"/>
              <a:t>str.length;i</a:t>
            </a:r>
            <a:r>
              <a:rPr lang="en-US" altLang="zh-CN" dirty="0"/>
              <a:t>++){</a:t>
            </a:r>
          </a:p>
          <a:p>
            <a:pPr marL="0" indent="0">
              <a:buNone/>
            </a:pPr>
            <a:r>
              <a:rPr lang="en-US" altLang="zh-CN" dirty="0"/>
              <a:t>                    </a:t>
            </a:r>
            <a:r>
              <a:rPr lang="en-US" altLang="zh-CN" dirty="0" err="1"/>
              <a:t>System.</a:t>
            </a:r>
            <a:r>
              <a:rPr lang="en-US" altLang="zh-CN" i="1" dirty="0" err="1"/>
              <a:t>out.println</a:t>
            </a:r>
            <a:r>
              <a:rPr lang="en-US" altLang="zh-CN" i="1" dirty="0"/>
              <a:t>(</a:t>
            </a:r>
            <a:r>
              <a:rPr lang="en-US" altLang="zh-CN" i="1" dirty="0" err="1"/>
              <a:t>str</a:t>
            </a:r>
            <a:r>
              <a:rPr lang="en-US" altLang="zh-CN" i="1" dirty="0"/>
              <a:t>[</a:t>
            </a:r>
            <a:r>
              <a:rPr lang="en-US" altLang="zh-CN" i="1" dirty="0" err="1"/>
              <a:t>i</a:t>
            </a:r>
            <a:r>
              <a:rPr lang="en-US" altLang="zh-CN" i="1" dirty="0"/>
              <a:t>]);</a:t>
            </a:r>
          </a:p>
          <a:p>
            <a:pPr marL="0" indent="0">
              <a:buNone/>
            </a:pPr>
            <a:r>
              <a:rPr lang="en-US" altLang="zh-CN" dirty="0"/>
              <a:t>             }</a:t>
            </a:r>
          </a:p>
          <a:p>
            <a:pPr marL="0" indent="0">
              <a:buNone/>
            </a:pPr>
            <a:r>
              <a:rPr lang="en-US" altLang="zh-CN" dirty="0"/>
              <a:t>       }</a:t>
            </a:r>
          </a:p>
          <a:p>
            <a:pPr marL="0" indent="0">
              <a:buNone/>
            </a:pPr>
            <a:r>
              <a:rPr lang="en-US" altLang="zh-CN" dirty="0"/>
              <a:t>}</a:t>
            </a:r>
            <a:endParaRPr lang="zh-CN" altLang="en-US" dirty="0"/>
          </a:p>
        </p:txBody>
      </p:sp>
    </p:spTree>
    <p:extLst>
      <p:ext uri="{BB962C8B-B14F-4D97-AF65-F5344CB8AC3E}">
        <p14:creationId xmlns:p14="http://schemas.microsoft.com/office/powerpoint/2010/main" val="128434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cs typeface="Times New Roman" pitchFamily="18" charset="0"/>
              </a:rPr>
              <a:t>List—</a:t>
            </a:r>
            <a:r>
              <a:rPr lang="zh-CN" altLang="en-US" b="1" dirty="0">
                <a:cs typeface="Times New Roman" pitchFamily="18" charset="0"/>
              </a:rPr>
              <a:t>接口</a:t>
            </a:r>
          </a:p>
        </p:txBody>
      </p:sp>
      <p:sp>
        <p:nvSpPr>
          <p:cNvPr id="3" name="内容占位符 2"/>
          <p:cNvSpPr>
            <a:spLocks noGrp="1"/>
          </p:cNvSpPr>
          <p:nvPr>
            <p:ph idx="4294967295"/>
          </p:nvPr>
        </p:nvSpPr>
        <p:spPr>
          <a:xfrm>
            <a:off x="395536" y="908720"/>
            <a:ext cx="8229600" cy="4059237"/>
          </a:xfrm>
        </p:spPr>
        <p:txBody>
          <a:bodyPr>
            <a:normAutofit/>
          </a:bodyPr>
          <a:lstStyle/>
          <a:p>
            <a:pPr>
              <a:buFont typeface="Wingdings" pitchFamily="2" charset="2"/>
              <a:buChar char="l"/>
            </a:pP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中数组用来存储数据的局限性</a:t>
            </a:r>
            <a:endParaRPr lang="en-US" altLang="zh-CN" dirty="0">
              <a:ea typeface="宋体" pitchFamily="2" charset="-122"/>
              <a:cs typeface="Times New Roman" pitchFamily="18" charset="0"/>
            </a:endParaRPr>
          </a:p>
          <a:p>
            <a:pPr>
              <a:buFont typeface="Wingdings" pitchFamily="2" charset="2"/>
              <a:buChar char="l"/>
            </a:pPr>
            <a:r>
              <a:rPr lang="en-US" altLang="zh-CN" dirty="0">
                <a:ea typeface="宋体" pitchFamily="2" charset="-122"/>
                <a:cs typeface="Times New Roman" pitchFamily="18" charset="0"/>
              </a:rPr>
              <a:t>List</a:t>
            </a:r>
            <a:r>
              <a:rPr lang="zh-CN" altLang="en-US" dirty="0">
                <a:ea typeface="宋体" pitchFamily="2" charset="-122"/>
                <a:cs typeface="Times New Roman" pitchFamily="18" charset="0"/>
              </a:rPr>
              <a:t>集合类中</a:t>
            </a:r>
            <a:r>
              <a:rPr lang="zh-CN" altLang="en-US" b="1" dirty="0">
                <a:solidFill>
                  <a:srgbClr val="C00000"/>
                </a:solidFill>
                <a:ea typeface="宋体" pitchFamily="2" charset="-122"/>
                <a:cs typeface="Times New Roman" pitchFamily="18" charset="0"/>
              </a:rPr>
              <a:t>元素有序、且可重复</a:t>
            </a:r>
            <a:r>
              <a:rPr lang="zh-CN" altLang="en-US" dirty="0">
                <a:ea typeface="宋体" pitchFamily="2" charset="-122"/>
                <a:cs typeface="Times New Roman" pitchFamily="18" charset="0"/>
              </a:rPr>
              <a:t>，集合中的每个元素都有其对应的顺序索引。</a:t>
            </a:r>
            <a:endParaRPr lang="en-US" altLang="zh-CN" dirty="0">
              <a:ea typeface="宋体" pitchFamily="2" charset="-122"/>
              <a:cs typeface="Times New Roman" pitchFamily="18" charset="0"/>
            </a:endParaRPr>
          </a:p>
          <a:p>
            <a:pPr>
              <a:buFont typeface="Wingdings" pitchFamily="2" charset="2"/>
              <a:buChar char="l"/>
            </a:pPr>
            <a:r>
              <a:rPr lang="zh-CN" altLang="en-US" dirty="0">
                <a:ea typeface="宋体" pitchFamily="2" charset="-122"/>
                <a:cs typeface="Times New Roman" pitchFamily="18" charset="0"/>
              </a:rPr>
              <a:t>List容器中的元素都对应一个整数型的序号记载其在容器中的位置，可以根据序号存取容器中的元素。</a:t>
            </a:r>
          </a:p>
          <a:p>
            <a:pPr>
              <a:buFont typeface="Wingdings" pitchFamily="2" charset="2"/>
              <a:buChar char="l"/>
            </a:pPr>
            <a:r>
              <a:rPr lang="en-US" altLang="zh-CN" dirty="0">
                <a:ea typeface="宋体" pitchFamily="2" charset="-122"/>
                <a:cs typeface="Times New Roman" pitchFamily="18" charset="0"/>
              </a:rPr>
              <a:t>JDK API</a:t>
            </a:r>
            <a:r>
              <a:rPr lang="zh-CN" altLang="en-US" dirty="0">
                <a:ea typeface="宋体" pitchFamily="2" charset="-122"/>
                <a:cs typeface="Times New Roman" pitchFamily="18" charset="0"/>
              </a:rPr>
              <a:t>中</a:t>
            </a:r>
            <a:r>
              <a:rPr lang="en-US" altLang="zh-CN" dirty="0">
                <a:ea typeface="宋体" pitchFamily="2" charset="-122"/>
                <a:cs typeface="Times New Roman" pitchFamily="18" charset="0"/>
              </a:rPr>
              <a:t>List</a:t>
            </a:r>
            <a:r>
              <a:rPr lang="zh-CN" altLang="en-US" dirty="0">
                <a:ea typeface="宋体" pitchFamily="2" charset="-122"/>
                <a:cs typeface="Times New Roman" pitchFamily="18" charset="0"/>
              </a:rPr>
              <a:t>接口的实现类常用的有：</a:t>
            </a:r>
            <a:r>
              <a:rPr lang="en-US" altLang="zh-CN" dirty="0" err="1">
                <a:ea typeface="宋体" pitchFamily="2" charset="-122"/>
                <a:cs typeface="Times New Roman" pitchFamily="18" charset="0"/>
              </a:rPr>
              <a:t>ArrayList</a:t>
            </a:r>
            <a:r>
              <a:rPr lang="zh-CN" altLang="en-US" dirty="0">
                <a:ea typeface="宋体" pitchFamily="2" charset="-122"/>
                <a:cs typeface="Times New Roman" pitchFamily="18" charset="0"/>
              </a:rPr>
              <a:t>、</a:t>
            </a:r>
            <a:r>
              <a:rPr lang="en-US" altLang="zh-CN" dirty="0" err="1">
                <a:ea typeface="宋体" pitchFamily="2" charset="-122"/>
                <a:cs typeface="Times New Roman" pitchFamily="18" charset="0"/>
              </a:rPr>
              <a:t>LinkedList</a:t>
            </a:r>
            <a:r>
              <a:rPr lang="zh-CN" altLang="en-US" dirty="0">
                <a:ea typeface="宋体" pitchFamily="2" charset="-122"/>
                <a:cs typeface="Times New Roman" pitchFamily="18" charset="0"/>
              </a:rPr>
              <a:t>和</a:t>
            </a:r>
            <a:r>
              <a:rPr lang="en-US" altLang="zh-CN" dirty="0">
                <a:ea typeface="宋体" pitchFamily="2" charset="-122"/>
                <a:cs typeface="Times New Roman" pitchFamily="18" charset="0"/>
              </a:rPr>
              <a:t>Vector</a:t>
            </a:r>
            <a:r>
              <a:rPr lang="zh-CN" altLang="en-US" dirty="0">
                <a:ea typeface="宋体" pitchFamily="2" charset="-122"/>
                <a:cs typeface="Times New Roman" pitchFamily="18" charset="0"/>
              </a:rPr>
              <a:t>。</a:t>
            </a:r>
            <a:endParaRPr lang="en-US" altLang="zh-CN" dirty="0">
              <a:ea typeface="宋体" pitchFamily="2" charset="-122"/>
              <a:cs typeface="Times New Roman" pitchFamily="18" charset="0"/>
            </a:endParaRPr>
          </a:p>
        </p:txBody>
      </p:sp>
    </p:spTree>
    <p:extLst>
      <p:ext uri="{BB962C8B-B14F-4D97-AF65-F5344CB8AC3E}">
        <p14:creationId xmlns:p14="http://schemas.microsoft.com/office/powerpoint/2010/main" val="2971383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cs typeface="Times New Roman" pitchFamily="18" charset="0"/>
              </a:rPr>
              <a:t>List  </a:t>
            </a:r>
            <a:r>
              <a:rPr lang="zh-CN" altLang="en-US" b="1" dirty="0">
                <a:cs typeface="Times New Roman" pitchFamily="18" charset="0"/>
              </a:rPr>
              <a:t>接口</a:t>
            </a:r>
          </a:p>
        </p:txBody>
      </p:sp>
      <p:sp>
        <p:nvSpPr>
          <p:cNvPr id="3" name="内容占位符 2"/>
          <p:cNvSpPr>
            <a:spLocks noGrp="1"/>
          </p:cNvSpPr>
          <p:nvPr>
            <p:ph idx="4294967295"/>
          </p:nvPr>
        </p:nvSpPr>
        <p:spPr>
          <a:xfrm>
            <a:off x="385514" y="836712"/>
            <a:ext cx="8362950" cy="4851400"/>
          </a:xfrm>
        </p:spPr>
        <p:txBody>
          <a:bodyPr>
            <a:normAutofit/>
          </a:bodyPr>
          <a:lstStyle/>
          <a:p>
            <a:pPr>
              <a:buFont typeface="Wingdings" pitchFamily="2" charset="2"/>
              <a:buChar char="l"/>
            </a:pPr>
            <a:r>
              <a:rPr lang="en-US" altLang="zh-CN" dirty="0">
                <a:ea typeface="宋体" pitchFamily="2" charset="-122"/>
                <a:cs typeface="Times New Roman" pitchFamily="18" charset="0"/>
              </a:rPr>
              <a:t>List </a:t>
            </a:r>
            <a:r>
              <a:rPr lang="zh-CN" altLang="en-US" dirty="0">
                <a:ea typeface="宋体" pitchFamily="2" charset="-122"/>
                <a:cs typeface="Times New Roman" pitchFamily="18" charset="0"/>
              </a:rPr>
              <a:t>集合里添加了一些根据索引来操作集合元素的方法</a:t>
            </a:r>
            <a:endParaRPr lang="en-US" altLang="zh-CN" dirty="0">
              <a:ea typeface="宋体" pitchFamily="2" charset="-122"/>
              <a:cs typeface="Times New Roman" pitchFamily="18" charset="0"/>
            </a:endParaRPr>
          </a:p>
          <a:p>
            <a:pPr lvl="1">
              <a:buFont typeface="Wingdings" pitchFamily="2" charset="2"/>
              <a:buChar char="Ø"/>
            </a:pPr>
            <a:r>
              <a:rPr lang="en-US" altLang="zh-CN" b="1" dirty="0">
                <a:solidFill>
                  <a:srgbClr val="FF0000"/>
                </a:solidFill>
                <a:ea typeface="宋体" pitchFamily="2" charset="-122"/>
                <a:cs typeface="Times New Roman" pitchFamily="18" charset="0"/>
              </a:rPr>
              <a:t>void add(</a:t>
            </a:r>
            <a:r>
              <a:rPr lang="en-US" altLang="zh-CN" b="1" dirty="0" err="1">
                <a:solidFill>
                  <a:srgbClr val="FF0000"/>
                </a:solidFill>
                <a:ea typeface="宋体" pitchFamily="2" charset="-122"/>
                <a:cs typeface="Times New Roman" pitchFamily="18" charset="0"/>
              </a:rPr>
              <a:t>int</a:t>
            </a:r>
            <a:r>
              <a:rPr lang="en-US" altLang="zh-CN" b="1" dirty="0">
                <a:solidFill>
                  <a:srgbClr val="FF0000"/>
                </a:solidFill>
                <a:ea typeface="宋体" pitchFamily="2" charset="-122"/>
                <a:cs typeface="Times New Roman" pitchFamily="18" charset="0"/>
              </a:rPr>
              <a:t> index, Object </a:t>
            </a:r>
            <a:r>
              <a:rPr lang="en-US" altLang="zh-CN" b="1" dirty="0" err="1">
                <a:solidFill>
                  <a:srgbClr val="FF0000"/>
                </a:solidFill>
                <a:ea typeface="宋体" pitchFamily="2" charset="-122"/>
                <a:cs typeface="Times New Roman" pitchFamily="18" charset="0"/>
              </a:rPr>
              <a:t>ele</a:t>
            </a:r>
            <a:r>
              <a:rPr lang="en-US" altLang="zh-CN" b="1" dirty="0">
                <a:solidFill>
                  <a:srgbClr val="FF0000"/>
                </a:solidFill>
                <a:ea typeface="宋体" pitchFamily="2" charset="-122"/>
                <a:cs typeface="Times New Roman" pitchFamily="18" charset="0"/>
              </a:rPr>
              <a:t>)</a:t>
            </a:r>
          </a:p>
          <a:p>
            <a:pPr lvl="1">
              <a:buFont typeface="Wingdings" pitchFamily="2" charset="2"/>
              <a:buChar char="Ø"/>
            </a:pPr>
            <a:r>
              <a:rPr lang="en-US" altLang="zh-CN" b="1" dirty="0" err="1">
                <a:solidFill>
                  <a:srgbClr val="C00000"/>
                </a:solidFill>
                <a:ea typeface="宋体" pitchFamily="2" charset="-122"/>
                <a:cs typeface="Times New Roman" pitchFamily="18" charset="0"/>
              </a:rPr>
              <a:t>boolean</a:t>
            </a:r>
            <a:r>
              <a:rPr lang="en-US" altLang="zh-CN" b="1" dirty="0">
                <a:solidFill>
                  <a:srgbClr val="C00000"/>
                </a:solidFill>
                <a:ea typeface="宋体" pitchFamily="2" charset="-122"/>
                <a:cs typeface="Times New Roman" pitchFamily="18" charset="0"/>
              </a:rPr>
              <a:t> </a:t>
            </a:r>
            <a:r>
              <a:rPr lang="en-US" altLang="zh-CN" b="1" dirty="0" err="1">
                <a:solidFill>
                  <a:srgbClr val="C00000"/>
                </a:solidFill>
                <a:ea typeface="宋体" pitchFamily="2" charset="-122"/>
                <a:cs typeface="Times New Roman" pitchFamily="18" charset="0"/>
              </a:rPr>
              <a:t>addAll</a:t>
            </a:r>
            <a:r>
              <a:rPr lang="en-US" altLang="zh-CN" b="1" dirty="0">
                <a:solidFill>
                  <a:srgbClr val="C00000"/>
                </a:solidFill>
                <a:ea typeface="宋体" pitchFamily="2" charset="-122"/>
                <a:cs typeface="Times New Roman" pitchFamily="18" charset="0"/>
              </a:rPr>
              <a:t>(</a:t>
            </a:r>
            <a:r>
              <a:rPr lang="en-US" altLang="zh-CN" b="1" dirty="0" err="1">
                <a:solidFill>
                  <a:srgbClr val="C00000"/>
                </a:solidFill>
                <a:ea typeface="宋体" pitchFamily="2" charset="-122"/>
                <a:cs typeface="Times New Roman" pitchFamily="18" charset="0"/>
              </a:rPr>
              <a:t>int</a:t>
            </a:r>
            <a:r>
              <a:rPr lang="en-US" altLang="zh-CN" b="1" dirty="0">
                <a:solidFill>
                  <a:srgbClr val="C00000"/>
                </a:solidFill>
                <a:ea typeface="宋体" pitchFamily="2" charset="-122"/>
                <a:cs typeface="Times New Roman" pitchFamily="18" charset="0"/>
              </a:rPr>
              <a:t> index, Collection </a:t>
            </a:r>
            <a:r>
              <a:rPr lang="en-US" altLang="zh-CN" b="1" dirty="0" err="1">
                <a:solidFill>
                  <a:srgbClr val="C00000"/>
                </a:solidFill>
                <a:ea typeface="宋体" pitchFamily="2" charset="-122"/>
                <a:cs typeface="Times New Roman" pitchFamily="18" charset="0"/>
              </a:rPr>
              <a:t>eles</a:t>
            </a:r>
            <a:r>
              <a:rPr lang="en-US" altLang="zh-CN" b="1" dirty="0">
                <a:solidFill>
                  <a:srgbClr val="C00000"/>
                </a:solidFill>
                <a:ea typeface="宋体" pitchFamily="2" charset="-122"/>
                <a:cs typeface="Times New Roman" pitchFamily="18" charset="0"/>
              </a:rPr>
              <a:t>)</a:t>
            </a:r>
          </a:p>
          <a:p>
            <a:pPr lvl="1">
              <a:buFont typeface="Wingdings" pitchFamily="2" charset="2"/>
              <a:buChar char="Ø"/>
            </a:pPr>
            <a:r>
              <a:rPr lang="en-US" altLang="zh-CN" b="1" dirty="0">
                <a:solidFill>
                  <a:srgbClr val="FF0000"/>
                </a:solidFill>
                <a:ea typeface="宋体" pitchFamily="2" charset="-122"/>
                <a:cs typeface="Times New Roman" pitchFamily="18" charset="0"/>
              </a:rPr>
              <a:t>Object get(</a:t>
            </a:r>
            <a:r>
              <a:rPr lang="en-US" altLang="zh-CN" b="1" dirty="0" err="1">
                <a:solidFill>
                  <a:srgbClr val="FF0000"/>
                </a:solidFill>
                <a:ea typeface="宋体" pitchFamily="2" charset="-122"/>
                <a:cs typeface="Times New Roman" pitchFamily="18" charset="0"/>
              </a:rPr>
              <a:t>int</a:t>
            </a:r>
            <a:r>
              <a:rPr lang="en-US" altLang="zh-CN" b="1" dirty="0">
                <a:solidFill>
                  <a:srgbClr val="FF0000"/>
                </a:solidFill>
                <a:ea typeface="宋体" pitchFamily="2" charset="-122"/>
                <a:cs typeface="Times New Roman" pitchFamily="18" charset="0"/>
              </a:rPr>
              <a:t> index)</a:t>
            </a:r>
          </a:p>
          <a:p>
            <a:pPr lvl="1">
              <a:buFont typeface="Wingdings" pitchFamily="2" charset="2"/>
              <a:buChar char="Ø"/>
            </a:pPr>
            <a:r>
              <a:rPr lang="en-US" altLang="zh-CN" b="1" dirty="0" err="1">
                <a:solidFill>
                  <a:srgbClr val="C00000"/>
                </a:solidFill>
                <a:ea typeface="宋体" pitchFamily="2" charset="-122"/>
                <a:cs typeface="Times New Roman" pitchFamily="18" charset="0"/>
              </a:rPr>
              <a:t>int</a:t>
            </a:r>
            <a:r>
              <a:rPr lang="en-US" altLang="zh-CN" b="1" dirty="0">
                <a:solidFill>
                  <a:srgbClr val="C00000"/>
                </a:solidFill>
                <a:ea typeface="宋体" pitchFamily="2" charset="-122"/>
                <a:cs typeface="Times New Roman" pitchFamily="18" charset="0"/>
              </a:rPr>
              <a:t> </a:t>
            </a:r>
            <a:r>
              <a:rPr lang="en-US" altLang="zh-CN" b="1" dirty="0" err="1">
                <a:solidFill>
                  <a:srgbClr val="C00000"/>
                </a:solidFill>
                <a:ea typeface="宋体" pitchFamily="2" charset="-122"/>
                <a:cs typeface="Times New Roman" pitchFamily="18" charset="0"/>
              </a:rPr>
              <a:t>indexOf</a:t>
            </a:r>
            <a:r>
              <a:rPr lang="en-US" altLang="zh-CN" b="1" dirty="0">
                <a:solidFill>
                  <a:srgbClr val="C00000"/>
                </a:solidFill>
                <a:ea typeface="宋体" pitchFamily="2" charset="-122"/>
                <a:cs typeface="Times New Roman" pitchFamily="18" charset="0"/>
              </a:rPr>
              <a:t>(Object </a:t>
            </a:r>
            <a:r>
              <a:rPr lang="en-US" altLang="zh-CN" b="1" dirty="0" err="1">
                <a:solidFill>
                  <a:srgbClr val="C00000"/>
                </a:solidFill>
                <a:ea typeface="宋体" pitchFamily="2" charset="-122"/>
                <a:cs typeface="Times New Roman" pitchFamily="18" charset="0"/>
              </a:rPr>
              <a:t>obj</a:t>
            </a:r>
            <a:r>
              <a:rPr lang="en-US" altLang="zh-CN" b="1" dirty="0">
                <a:solidFill>
                  <a:srgbClr val="C00000"/>
                </a:solidFill>
                <a:ea typeface="宋体" pitchFamily="2" charset="-122"/>
                <a:cs typeface="Times New Roman" pitchFamily="18" charset="0"/>
              </a:rPr>
              <a:t>)</a:t>
            </a:r>
          </a:p>
          <a:p>
            <a:pPr lvl="1">
              <a:buFont typeface="Wingdings" pitchFamily="2" charset="2"/>
              <a:buChar char="Ø"/>
            </a:pPr>
            <a:r>
              <a:rPr lang="en-US" altLang="zh-CN" b="1" dirty="0" err="1">
                <a:solidFill>
                  <a:srgbClr val="C00000"/>
                </a:solidFill>
                <a:ea typeface="宋体" pitchFamily="2" charset="-122"/>
                <a:cs typeface="Times New Roman" pitchFamily="18" charset="0"/>
              </a:rPr>
              <a:t>int</a:t>
            </a:r>
            <a:r>
              <a:rPr lang="en-US" altLang="zh-CN" b="1" dirty="0">
                <a:solidFill>
                  <a:srgbClr val="C00000"/>
                </a:solidFill>
                <a:ea typeface="宋体" pitchFamily="2" charset="-122"/>
                <a:cs typeface="Times New Roman" pitchFamily="18" charset="0"/>
              </a:rPr>
              <a:t> </a:t>
            </a:r>
            <a:r>
              <a:rPr lang="en-US" altLang="zh-CN" b="1" dirty="0" err="1">
                <a:solidFill>
                  <a:srgbClr val="C00000"/>
                </a:solidFill>
                <a:ea typeface="宋体" pitchFamily="2" charset="-122"/>
                <a:cs typeface="Times New Roman" pitchFamily="18" charset="0"/>
              </a:rPr>
              <a:t>lastIndexOf</a:t>
            </a:r>
            <a:r>
              <a:rPr lang="en-US" altLang="zh-CN" b="1" dirty="0">
                <a:solidFill>
                  <a:srgbClr val="C00000"/>
                </a:solidFill>
                <a:ea typeface="宋体" pitchFamily="2" charset="-122"/>
                <a:cs typeface="Times New Roman" pitchFamily="18" charset="0"/>
              </a:rPr>
              <a:t>(Object </a:t>
            </a:r>
            <a:r>
              <a:rPr lang="en-US" altLang="zh-CN" b="1" dirty="0" err="1">
                <a:solidFill>
                  <a:srgbClr val="C00000"/>
                </a:solidFill>
                <a:ea typeface="宋体" pitchFamily="2" charset="-122"/>
                <a:cs typeface="Times New Roman" pitchFamily="18" charset="0"/>
              </a:rPr>
              <a:t>obj</a:t>
            </a:r>
            <a:r>
              <a:rPr lang="en-US" altLang="zh-CN" b="1" dirty="0">
                <a:solidFill>
                  <a:srgbClr val="C00000"/>
                </a:solidFill>
                <a:ea typeface="宋体" pitchFamily="2" charset="-122"/>
                <a:cs typeface="Times New Roman" pitchFamily="18" charset="0"/>
              </a:rPr>
              <a:t>)</a:t>
            </a:r>
          </a:p>
          <a:p>
            <a:pPr lvl="1">
              <a:buFont typeface="Wingdings" pitchFamily="2" charset="2"/>
              <a:buChar char="Ø"/>
            </a:pPr>
            <a:r>
              <a:rPr lang="en-US" altLang="zh-CN" b="1" dirty="0">
                <a:solidFill>
                  <a:srgbClr val="C00000"/>
                </a:solidFill>
                <a:ea typeface="宋体" pitchFamily="2" charset="-122"/>
                <a:cs typeface="Times New Roman" pitchFamily="18" charset="0"/>
              </a:rPr>
              <a:t>Object remove(</a:t>
            </a:r>
            <a:r>
              <a:rPr lang="en-US" altLang="zh-CN" b="1" dirty="0" err="1">
                <a:solidFill>
                  <a:srgbClr val="C00000"/>
                </a:solidFill>
                <a:ea typeface="宋体" pitchFamily="2" charset="-122"/>
                <a:cs typeface="Times New Roman" pitchFamily="18" charset="0"/>
              </a:rPr>
              <a:t>int</a:t>
            </a:r>
            <a:r>
              <a:rPr lang="en-US" altLang="zh-CN" b="1" dirty="0">
                <a:solidFill>
                  <a:srgbClr val="C00000"/>
                </a:solidFill>
                <a:ea typeface="宋体" pitchFamily="2" charset="-122"/>
                <a:cs typeface="Times New Roman" pitchFamily="18" charset="0"/>
              </a:rPr>
              <a:t> index)</a:t>
            </a:r>
          </a:p>
          <a:p>
            <a:pPr lvl="1">
              <a:buFont typeface="Wingdings" pitchFamily="2" charset="2"/>
              <a:buChar char="Ø"/>
            </a:pPr>
            <a:r>
              <a:rPr lang="en-US" altLang="zh-CN" b="1" dirty="0">
                <a:solidFill>
                  <a:srgbClr val="C00000"/>
                </a:solidFill>
                <a:ea typeface="宋体" pitchFamily="2" charset="-122"/>
                <a:cs typeface="Times New Roman" pitchFamily="18" charset="0"/>
              </a:rPr>
              <a:t>Object set(</a:t>
            </a:r>
            <a:r>
              <a:rPr lang="en-US" altLang="zh-CN" b="1" dirty="0" err="1">
                <a:solidFill>
                  <a:srgbClr val="C00000"/>
                </a:solidFill>
                <a:ea typeface="宋体" pitchFamily="2" charset="-122"/>
                <a:cs typeface="Times New Roman" pitchFamily="18" charset="0"/>
              </a:rPr>
              <a:t>int</a:t>
            </a:r>
            <a:r>
              <a:rPr lang="en-US" altLang="zh-CN" b="1" dirty="0">
                <a:solidFill>
                  <a:srgbClr val="C00000"/>
                </a:solidFill>
                <a:ea typeface="宋体" pitchFamily="2" charset="-122"/>
                <a:cs typeface="Times New Roman" pitchFamily="18" charset="0"/>
              </a:rPr>
              <a:t> index, Object </a:t>
            </a:r>
            <a:r>
              <a:rPr lang="en-US" altLang="zh-CN" b="1" dirty="0" err="1">
                <a:solidFill>
                  <a:srgbClr val="C00000"/>
                </a:solidFill>
                <a:ea typeface="宋体" pitchFamily="2" charset="-122"/>
                <a:cs typeface="Times New Roman" pitchFamily="18" charset="0"/>
              </a:rPr>
              <a:t>ele</a:t>
            </a:r>
            <a:r>
              <a:rPr lang="en-US" altLang="zh-CN" b="1" dirty="0">
                <a:solidFill>
                  <a:srgbClr val="C00000"/>
                </a:solidFill>
                <a:ea typeface="宋体" pitchFamily="2" charset="-122"/>
                <a:cs typeface="Times New Roman" pitchFamily="18" charset="0"/>
              </a:rPr>
              <a:t>)</a:t>
            </a:r>
          </a:p>
          <a:p>
            <a:pPr lvl="1">
              <a:buFont typeface="Wingdings" pitchFamily="2" charset="2"/>
              <a:buChar char="Ø"/>
            </a:pPr>
            <a:r>
              <a:rPr lang="en-US" altLang="zh-CN" b="1" dirty="0">
                <a:solidFill>
                  <a:srgbClr val="C00000"/>
                </a:solidFill>
                <a:ea typeface="宋体" pitchFamily="2" charset="-122"/>
                <a:cs typeface="Times New Roman" pitchFamily="18" charset="0"/>
              </a:rPr>
              <a:t>List </a:t>
            </a:r>
            <a:r>
              <a:rPr lang="en-US" altLang="zh-CN" b="1" dirty="0" err="1">
                <a:solidFill>
                  <a:srgbClr val="C00000"/>
                </a:solidFill>
                <a:ea typeface="宋体" pitchFamily="2" charset="-122"/>
                <a:cs typeface="Times New Roman" pitchFamily="18" charset="0"/>
              </a:rPr>
              <a:t>subList</a:t>
            </a:r>
            <a:r>
              <a:rPr lang="en-US" altLang="zh-CN" b="1" dirty="0">
                <a:solidFill>
                  <a:srgbClr val="C00000"/>
                </a:solidFill>
                <a:ea typeface="宋体" pitchFamily="2" charset="-122"/>
                <a:cs typeface="Times New Roman" pitchFamily="18" charset="0"/>
              </a:rPr>
              <a:t>(</a:t>
            </a:r>
            <a:r>
              <a:rPr lang="en-US" altLang="zh-CN" b="1" dirty="0" err="1">
                <a:solidFill>
                  <a:srgbClr val="C00000"/>
                </a:solidFill>
                <a:ea typeface="宋体" pitchFamily="2" charset="-122"/>
                <a:cs typeface="Times New Roman" pitchFamily="18" charset="0"/>
              </a:rPr>
              <a:t>int</a:t>
            </a:r>
            <a:r>
              <a:rPr lang="en-US" altLang="zh-CN" b="1" dirty="0">
                <a:solidFill>
                  <a:srgbClr val="C00000"/>
                </a:solidFill>
                <a:ea typeface="宋体" pitchFamily="2" charset="-122"/>
                <a:cs typeface="Times New Roman" pitchFamily="18" charset="0"/>
              </a:rPr>
              <a:t> </a:t>
            </a:r>
            <a:r>
              <a:rPr lang="en-US" altLang="zh-CN" b="1" dirty="0" err="1">
                <a:solidFill>
                  <a:srgbClr val="C00000"/>
                </a:solidFill>
                <a:ea typeface="宋体" pitchFamily="2" charset="-122"/>
                <a:cs typeface="Times New Roman" pitchFamily="18" charset="0"/>
              </a:rPr>
              <a:t>fromIndex</a:t>
            </a:r>
            <a:r>
              <a:rPr lang="en-US" altLang="zh-CN" b="1" dirty="0">
                <a:solidFill>
                  <a:srgbClr val="C00000"/>
                </a:solidFill>
                <a:ea typeface="宋体" pitchFamily="2" charset="-122"/>
                <a:cs typeface="Times New Roman" pitchFamily="18" charset="0"/>
              </a:rPr>
              <a:t>, </a:t>
            </a:r>
            <a:r>
              <a:rPr lang="en-US" altLang="zh-CN" b="1" dirty="0" err="1">
                <a:solidFill>
                  <a:srgbClr val="C00000"/>
                </a:solidFill>
                <a:ea typeface="宋体" pitchFamily="2" charset="-122"/>
                <a:cs typeface="Times New Roman" pitchFamily="18" charset="0"/>
              </a:rPr>
              <a:t>int</a:t>
            </a:r>
            <a:r>
              <a:rPr lang="en-US" altLang="zh-CN" b="1" dirty="0">
                <a:solidFill>
                  <a:srgbClr val="C00000"/>
                </a:solidFill>
                <a:ea typeface="宋体" pitchFamily="2" charset="-122"/>
                <a:cs typeface="Times New Roman" pitchFamily="18" charset="0"/>
              </a:rPr>
              <a:t> </a:t>
            </a:r>
            <a:r>
              <a:rPr lang="en-US" altLang="zh-CN" b="1" dirty="0" err="1">
                <a:solidFill>
                  <a:srgbClr val="C00000"/>
                </a:solidFill>
                <a:ea typeface="宋体" pitchFamily="2" charset="-122"/>
                <a:cs typeface="Times New Roman" pitchFamily="18" charset="0"/>
              </a:rPr>
              <a:t>toIndex</a:t>
            </a:r>
            <a:r>
              <a:rPr lang="en-US" altLang="zh-CN" b="1" dirty="0">
                <a:solidFill>
                  <a:srgbClr val="C00000"/>
                </a:solidFill>
                <a:ea typeface="宋体" pitchFamily="2" charset="-122"/>
                <a:cs typeface="Times New Roman" pitchFamily="18" charset="0"/>
              </a:rPr>
              <a:t>)</a:t>
            </a:r>
            <a:endParaRPr lang="zh-CN" altLang="en-US"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061375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8024" y="239103"/>
            <a:ext cx="4100262" cy="523220"/>
          </a:xfrm>
        </p:spPr>
        <p:txBody>
          <a:bodyPr>
            <a:normAutofit fontScale="90000"/>
          </a:bodyPr>
          <a:lstStyle/>
          <a:p>
            <a:r>
              <a:rPr lang="en-US" altLang="zh-CN" b="1" dirty="0">
                <a:cs typeface="Times New Roman" pitchFamily="18" charset="0"/>
              </a:rPr>
              <a:t>List</a:t>
            </a:r>
            <a:r>
              <a:rPr lang="zh-CN" altLang="en-US" b="1" dirty="0">
                <a:cs typeface="Times New Roman" pitchFamily="18" charset="0"/>
              </a:rPr>
              <a:t>实现类之一：</a:t>
            </a:r>
            <a:r>
              <a:rPr lang="en-US" altLang="zh-CN" b="1" dirty="0" err="1">
                <a:cs typeface="Times New Roman" pitchFamily="18" charset="0"/>
              </a:rPr>
              <a:t>ArrayList</a:t>
            </a:r>
            <a:endParaRPr lang="zh-CN" altLang="en-US" b="1" dirty="0">
              <a:cs typeface="Times New Roman" pitchFamily="18" charset="0"/>
            </a:endParaRPr>
          </a:p>
        </p:txBody>
      </p:sp>
      <p:sp>
        <p:nvSpPr>
          <p:cNvPr id="3" name="内容占位符 2"/>
          <p:cNvSpPr>
            <a:spLocks noGrp="1"/>
          </p:cNvSpPr>
          <p:nvPr>
            <p:ph idx="4294967295"/>
          </p:nvPr>
        </p:nvSpPr>
        <p:spPr>
          <a:xfrm>
            <a:off x="251520" y="836712"/>
            <a:ext cx="8713787" cy="3917950"/>
          </a:xfrm>
        </p:spPr>
        <p:txBody>
          <a:bodyPr>
            <a:normAutofit/>
          </a:bodyPr>
          <a:lstStyle/>
          <a:p>
            <a:pPr>
              <a:buFont typeface="Wingdings" pitchFamily="2" charset="2"/>
              <a:buChar char="l"/>
            </a:pPr>
            <a:r>
              <a:rPr lang="en-US" altLang="zh-CN" dirty="0" err="1">
                <a:ea typeface="宋体" pitchFamily="2" charset="-122"/>
                <a:cs typeface="Times New Roman" pitchFamily="18" charset="0"/>
              </a:rPr>
              <a:t>ArrayList</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是 </a:t>
            </a:r>
            <a:r>
              <a:rPr lang="en-US" altLang="zh-CN" dirty="0">
                <a:ea typeface="宋体" pitchFamily="2" charset="-122"/>
                <a:cs typeface="Times New Roman" pitchFamily="18" charset="0"/>
              </a:rPr>
              <a:t>List </a:t>
            </a:r>
            <a:r>
              <a:rPr lang="zh-CN" altLang="en-US" dirty="0">
                <a:ea typeface="宋体" pitchFamily="2" charset="-122"/>
                <a:cs typeface="Times New Roman" pitchFamily="18" charset="0"/>
              </a:rPr>
              <a:t>接口的典型实现类</a:t>
            </a:r>
            <a:endParaRPr lang="en-US" altLang="zh-CN" dirty="0">
              <a:ea typeface="宋体" pitchFamily="2" charset="-122"/>
              <a:cs typeface="Times New Roman" pitchFamily="18" charset="0"/>
            </a:endParaRPr>
          </a:p>
          <a:p>
            <a:pPr>
              <a:buFont typeface="Wingdings" pitchFamily="2" charset="2"/>
              <a:buChar char="l"/>
            </a:pPr>
            <a:r>
              <a:rPr lang="zh-CN" altLang="en-US" dirty="0">
                <a:ea typeface="宋体" pitchFamily="2" charset="-122"/>
                <a:cs typeface="Times New Roman" pitchFamily="18" charset="0"/>
              </a:rPr>
              <a:t>本质上，</a:t>
            </a:r>
            <a:r>
              <a:rPr lang="en-US" altLang="zh-CN" dirty="0" err="1">
                <a:ea typeface="宋体" pitchFamily="2" charset="-122"/>
                <a:cs typeface="Times New Roman" pitchFamily="18" charset="0"/>
              </a:rPr>
              <a:t>ArrayList</a:t>
            </a:r>
            <a:r>
              <a:rPr lang="zh-CN" altLang="en-US" dirty="0">
                <a:ea typeface="宋体" pitchFamily="2" charset="-122"/>
                <a:cs typeface="Times New Roman" pitchFamily="18" charset="0"/>
              </a:rPr>
              <a:t>是对象引用的一个变长数组</a:t>
            </a:r>
            <a:endParaRPr lang="en-US" altLang="zh-CN" dirty="0">
              <a:ea typeface="宋体" pitchFamily="2" charset="-122"/>
              <a:cs typeface="Times New Roman" pitchFamily="18" charset="0"/>
            </a:endParaRPr>
          </a:p>
          <a:p>
            <a:pPr>
              <a:buFont typeface="Wingdings" pitchFamily="2" charset="2"/>
              <a:buChar char="l"/>
            </a:pPr>
            <a:r>
              <a:rPr lang="en-US" altLang="zh-CN" dirty="0" err="1">
                <a:ea typeface="宋体" pitchFamily="2" charset="-122"/>
                <a:cs typeface="Times New Roman" pitchFamily="18" charset="0"/>
              </a:rPr>
              <a:t>ArrayList</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是线程不安全的，而 </a:t>
            </a:r>
            <a:r>
              <a:rPr lang="en-US" altLang="zh-CN" dirty="0">
                <a:ea typeface="宋体" pitchFamily="2" charset="-122"/>
                <a:cs typeface="Times New Roman" pitchFamily="18" charset="0"/>
              </a:rPr>
              <a:t>Vector </a:t>
            </a:r>
            <a:r>
              <a:rPr lang="zh-CN" altLang="en-US" dirty="0">
                <a:ea typeface="宋体" pitchFamily="2" charset="-122"/>
                <a:cs typeface="Times New Roman" pitchFamily="18" charset="0"/>
              </a:rPr>
              <a:t>是线程安全的，即使为保证 </a:t>
            </a:r>
            <a:r>
              <a:rPr lang="en-US" altLang="zh-CN" dirty="0">
                <a:ea typeface="宋体" pitchFamily="2" charset="-122"/>
                <a:cs typeface="Times New Roman" pitchFamily="18" charset="0"/>
              </a:rPr>
              <a:t>List </a:t>
            </a:r>
            <a:r>
              <a:rPr lang="zh-CN" altLang="en-US" dirty="0">
                <a:ea typeface="宋体" pitchFamily="2" charset="-122"/>
                <a:cs typeface="Times New Roman" pitchFamily="18" charset="0"/>
              </a:rPr>
              <a:t>集合线程安全，也不推荐使用</a:t>
            </a:r>
            <a:r>
              <a:rPr lang="en-US" altLang="zh-CN" dirty="0">
                <a:ea typeface="宋体" pitchFamily="2" charset="-122"/>
                <a:cs typeface="Times New Roman" pitchFamily="18" charset="0"/>
              </a:rPr>
              <a:t>Vector</a:t>
            </a:r>
          </a:p>
          <a:p>
            <a:pPr>
              <a:buFont typeface="Wingdings" pitchFamily="2" charset="2"/>
              <a:buChar char="l"/>
            </a:pPr>
            <a:endParaRPr lang="en-US" altLang="zh-CN" dirty="0">
              <a:ea typeface="宋体" pitchFamily="2" charset="-122"/>
              <a:cs typeface="Times New Roman" pitchFamily="18" charset="0"/>
            </a:endParaRPr>
          </a:p>
          <a:p>
            <a:pPr>
              <a:buFont typeface="Wingdings" pitchFamily="2" charset="2"/>
              <a:buChar char="l"/>
            </a:pPr>
            <a:r>
              <a:rPr lang="en-US" altLang="zh-CN" dirty="0" err="1">
                <a:ea typeface="宋体" pitchFamily="2" charset="-122"/>
                <a:cs typeface="Times New Roman" pitchFamily="18" charset="0"/>
              </a:rPr>
              <a:t>Arrays.asList</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方法返回的 </a:t>
            </a:r>
            <a:r>
              <a:rPr lang="en-US" altLang="zh-CN" dirty="0">
                <a:ea typeface="宋体" pitchFamily="2" charset="-122"/>
                <a:cs typeface="Times New Roman" pitchFamily="18" charset="0"/>
              </a:rPr>
              <a:t>List </a:t>
            </a:r>
            <a:r>
              <a:rPr lang="zh-CN" altLang="en-US" dirty="0">
                <a:ea typeface="宋体" pitchFamily="2" charset="-122"/>
                <a:cs typeface="Times New Roman" pitchFamily="18" charset="0"/>
              </a:rPr>
              <a:t>集合既不是 </a:t>
            </a:r>
            <a:r>
              <a:rPr lang="en-US" altLang="zh-CN" dirty="0" err="1">
                <a:ea typeface="宋体" pitchFamily="2" charset="-122"/>
                <a:cs typeface="Times New Roman" pitchFamily="18" charset="0"/>
              </a:rPr>
              <a:t>ArrayList</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实例，也不是 </a:t>
            </a:r>
            <a:r>
              <a:rPr lang="en-US" altLang="zh-CN" dirty="0">
                <a:ea typeface="宋体" pitchFamily="2" charset="-122"/>
                <a:cs typeface="Times New Roman" pitchFamily="18" charset="0"/>
              </a:rPr>
              <a:t>Vector </a:t>
            </a:r>
            <a:r>
              <a:rPr lang="zh-CN" altLang="en-US" dirty="0">
                <a:ea typeface="宋体" pitchFamily="2" charset="-122"/>
                <a:cs typeface="Times New Roman" pitchFamily="18" charset="0"/>
              </a:rPr>
              <a:t>实例。</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Arrays.asList</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返回值是一个固定长度的 </a:t>
            </a:r>
            <a:r>
              <a:rPr lang="en-US" altLang="zh-CN" dirty="0">
                <a:ea typeface="宋体" pitchFamily="2" charset="-122"/>
                <a:cs typeface="Times New Roman" pitchFamily="18" charset="0"/>
              </a:rPr>
              <a:t>List </a:t>
            </a:r>
            <a:r>
              <a:rPr lang="zh-CN" altLang="en-US" dirty="0">
                <a:ea typeface="宋体" pitchFamily="2" charset="-122"/>
                <a:cs typeface="Times New Roman" pitchFamily="18" charset="0"/>
              </a:rPr>
              <a:t>集合</a:t>
            </a:r>
          </a:p>
        </p:txBody>
      </p:sp>
    </p:spTree>
    <p:extLst>
      <p:ext uri="{BB962C8B-B14F-4D97-AF65-F5344CB8AC3E}">
        <p14:creationId xmlns:p14="http://schemas.microsoft.com/office/powerpoint/2010/main" val="119651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908720"/>
            <a:ext cx="8352928" cy="4575612"/>
          </a:xfrm>
          <a:prstGeom prst="rect">
            <a:avLst/>
          </a:prstGeom>
          <a:noFill/>
        </p:spPr>
        <p:txBody>
          <a:bodyPr wrap="square" rtlCol="0">
            <a:spAutoFit/>
          </a:bodyPr>
          <a:lstStyle/>
          <a:p>
            <a:pPr marL="457200" indent="-457200">
              <a:lnSpc>
                <a:spcPts val="3200"/>
              </a:lnSpc>
              <a:buClr>
                <a:srgbClr val="C00000"/>
              </a:buClr>
              <a:buFont typeface="Calibri" panose="020F0502020204030204" pitchFamily="34" charset="0"/>
              <a:buChar char="Ω"/>
            </a:pPr>
            <a:r>
              <a:rPr lang="zh-CN" altLang="en-US" sz="2800" dirty="0">
                <a:ea typeface="宋体" pitchFamily="2" charset="-122"/>
                <a:cs typeface="Times New Roman" pitchFamily="18" charset="0"/>
              </a:rPr>
              <a:t>对于</a:t>
            </a:r>
            <a:r>
              <a:rPr lang="zh-CN" altLang="en-US" sz="2800" b="1" dirty="0">
                <a:ea typeface="宋体" pitchFamily="2" charset="-122"/>
                <a:cs typeface="Times New Roman" pitchFamily="18" charset="0"/>
              </a:rPr>
              <a:t>频繁的插入或删除元素</a:t>
            </a:r>
            <a:r>
              <a:rPr lang="zh-CN" altLang="en-US" sz="2800" dirty="0">
                <a:ea typeface="宋体" pitchFamily="2" charset="-122"/>
                <a:cs typeface="Times New Roman" pitchFamily="18" charset="0"/>
              </a:rPr>
              <a:t>的操作，建议使用</a:t>
            </a:r>
            <a:r>
              <a:rPr lang="en-US" altLang="zh-CN" sz="2800" dirty="0" err="1">
                <a:ea typeface="宋体" pitchFamily="2" charset="-122"/>
                <a:cs typeface="Times New Roman" pitchFamily="18" charset="0"/>
              </a:rPr>
              <a:t>LinkedList</a:t>
            </a:r>
            <a:r>
              <a:rPr lang="zh-CN" altLang="en-US" sz="2800" dirty="0">
                <a:ea typeface="宋体" pitchFamily="2" charset="-122"/>
                <a:cs typeface="Times New Roman" pitchFamily="18" charset="0"/>
              </a:rPr>
              <a:t>类，效率较高</a:t>
            </a:r>
            <a:endParaRPr lang="en-US" altLang="zh-CN" sz="2800" dirty="0">
              <a:ea typeface="宋体" pitchFamily="2" charset="-122"/>
              <a:cs typeface="Times New Roman" pitchFamily="18" charset="0"/>
            </a:endParaRPr>
          </a:p>
          <a:p>
            <a:pPr marL="457200" indent="-457200">
              <a:spcBef>
                <a:spcPts val="1200"/>
              </a:spcBef>
              <a:buClr>
                <a:srgbClr val="C00000"/>
              </a:buClr>
              <a:buFont typeface="Calibri" panose="020F0502020204030204" pitchFamily="34" charset="0"/>
              <a:buChar char="Ω"/>
            </a:pPr>
            <a:r>
              <a:rPr lang="zh-CN" altLang="en-US" sz="2800" dirty="0">
                <a:ea typeface="宋体" pitchFamily="2" charset="-122"/>
                <a:cs typeface="Times New Roman" pitchFamily="18" charset="0"/>
              </a:rPr>
              <a:t>新增方法：</a:t>
            </a:r>
            <a:endParaRPr lang="en-US" altLang="zh-CN" sz="2800" dirty="0">
              <a:ea typeface="宋体" pitchFamily="2" charset="-122"/>
              <a:cs typeface="Times New Roman" pitchFamily="18" charset="0"/>
            </a:endParaRPr>
          </a:p>
          <a:p>
            <a:pPr marL="914400" lvl="1" indent="-457200">
              <a:lnSpc>
                <a:spcPts val="4000"/>
              </a:lnSpc>
              <a:buClr>
                <a:srgbClr val="C00000"/>
              </a:buClr>
              <a:buFont typeface="Wingdings" panose="05000000000000000000" pitchFamily="2" charset="2"/>
              <a:buChar char="l"/>
            </a:pPr>
            <a:r>
              <a:rPr lang="en-US" altLang="zh-CN" sz="2400" b="1" dirty="0">
                <a:solidFill>
                  <a:srgbClr val="C00000"/>
                </a:solidFill>
                <a:ea typeface="宋体" pitchFamily="2" charset="-122"/>
                <a:cs typeface="Times New Roman" pitchFamily="18" charset="0"/>
              </a:rPr>
              <a:t>void </a:t>
            </a:r>
            <a:r>
              <a:rPr lang="en-US" altLang="zh-CN" sz="2400" b="1" dirty="0" err="1">
                <a:solidFill>
                  <a:srgbClr val="C00000"/>
                </a:solidFill>
                <a:ea typeface="宋体" pitchFamily="2" charset="-122"/>
                <a:cs typeface="Times New Roman" pitchFamily="18" charset="0"/>
              </a:rPr>
              <a:t>addFirst</a:t>
            </a:r>
            <a:r>
              <a:rPr lang="en-US" altLang="zh-CN" sz="2400" b="1" dirty="0">
                <a:solidFill>
                  <a:srgbClr val="C00000"/>
                </a:solidFill>
                <a:ea typeface="宋体" pitchFamily="2" charset="-122"/>
                <a:cs typeface="Times New Roman" pitchFamily="18" charset="0"/>
              </a:rPr>
              <a:t>(Object </a:t>
            </a:r>
            <a:r>
              <a:rPr lang="en-US" altLang="zh-CN" sz="2400" b="1" dirty="0" err="1">
                <a:solidFill>
                  <a:srgbClr val="C00000"/>
                </a:solidFill>
                <a:ea typeface="宋体" pitchFamily="2" charset="-122"/>
                <a:cs typeface="Times New Roman" pitchFamily="18" charset="0"/>
              </a:rPr>
              <a:t>obj</a:t>
            </a:r>
            <a:r>
              <a:rPr lang="en-US" altLang="zh-CN" sz="2400" b="1" dirty="0">
                <a:solidFill>
                  <a:srgbClr val="C00000"/>
                </a:solidFill>
                <a:ea typeface="宋体" pitchFamily="2" charset="-122"/>
                <a:cs typeface="Times New Roman" pitchFamily="18" charset="0"/>
              </a:rPr>
              <a:t>)</a:t>
            </a:r>
          </a:p>
          <a:p>
            <a:pPr marL="914400" lvl="1" indent="-457200">
              <a:lnSpc>
                <a:spcPts val="4000"/>
              </a:lnSpc>
              <a:buClr>
                <a:srgbClr val="C00000"/>
              </a:buClr>
              <a:buFont typeface="Wingdings" panose="05000000000000000000" pitchFamily="2" charset="2"/>
              <a:buChar char="l"/>
            </a:pPr>
            <a:r>
              <a:rPr lang="en-US" altLang="zh-CN" sz="2400" b="1" dirty="0">
                <a:solidFill>
                  <a:srgbClr val="C00000"/>
                </a:solidFill>
                <a:ea typeface="宋体" pitchFamily="2" charset="-122"/>
                <a:cs typeface="Times New Roman" pitchFamily="18" charset="0"/>
              </a:rPr>
              <a:t>void </a:t>
            </a:r>
            <a:r>
              <a:rPr lang="en-US" altLang="zh-CN" sz="2400" b="1" dirty="0" err="1">
                <a:solidFill>
                  <a:srgbClr val="C00000"/>
                </a:solidFill>
                <a:ea typeface="宋体" pitchFamily="2" charset="-122"/>
                <a:cs typeface="Times New Roman" pitchFamily="18" charset="0"/>
              </a:rPr>
              <a:t>addLast</a:t>
            </a:r>
            <a:r>
              <a:rPr lang="en-US" altLang="zh-CN" sz="2400" b="1" dirty="0">
                <a:solidFill>
                  <a:srgbClr val="C00000"/>
                </a:solidFill>
                <a:ea typeface="宋体" pitchFamily="2" charset="-122"/>
                <a:cs typeface="Times New Roman" pitchFamily="18" charset="0"/>
              </a:rPr>
              <a:t>(Object </a:t>
            </a:r>
            <a:r>
              <a:rPr lang="en-US" altLang="zh-CN" sz="2400" b="1" dirty="0" err="1">
                <a:solidFill>
                  <a:srgbClr val="C00000"/>
                </a:solidFill>
                <a:ea typeface="宋体" pitchFamily="2" charset="-122"/>
                <a:cs typeface="Times New Roman" pitchFamily="18" charset="0"/>
              </a:rPr>
              <a:t>obj</a:t>
            </a:r>
            <a:r>
              <a:rPr lang="en-US" altLang="zh-CN" sz="2400" b="1" dirty="0">
                <a:solidFill>
                  <a:srgbClr val="C00000"/>
                </a:solidFill>
                <a:ea typeface="宋体" pitchFamily="2" charset="-122"/>
                <a:cs typeface="Times New Roman" pitchFamily="18" charset="0"/>
              </a:rPr>
              <a:t>)	</a:t>
            </a:r>
          </a:p>
          <a:p>
            <a:pPr marL="914400" lvl="1" indent="-457200">
              <a:lnSpc>
                <a:spcPts val="4000"/>
              </a:lnSpc>
              <a:buClr>
                <a:srgbClr val="C00000"/>
              </a:buClr>
              <a:buFont typeface="Wingdings" panose="05000000000000000000" pitchFamily="2" charset="2"/>
              <a:buChar char="l"/>
            </a:pPr>
            <a:r>
              <a:rPr lang="en-US" altLang="zh-CN" sz="2400" b="1" dirty="0">
                <a:solidFill>
                  <a:srgbClr val="C00000"/>
                </a:solidFill>
                <a:ea typeface="宋体" pitchFamily="2" charset="-122"/>
                <a:cs typeface="Times New Roman" pitchFamily="18" charset="0"/>
              </a:rPr>
              <a:t>Object </a:t>
            </a:r>
            <a:r>
              <a:rPr lang="en-US" altLang="zh-CN" sz="2400" b="1" dirty="0" err="1">
                <a:solidFill>
                  <a:srgbClr val="C00000"/>
                </a:solidFill>
                <a:ea typeface="宋体" pitchFamily="2" charset="-122"/>
                <a:cs typeface="Times New Roman" pitchFamily="18" charset="0"/>
              </a:rPr>
              <a:t>getFirst</a:t>
            </a:r>
            <a:r>
              <a:rPr lang="en-US" altLang="zh-CN" sz="2400" b="1" dirty="0">
                <a:solidFill>
                  <a:srgbClr val="C00000"/>
                </a:solidFill>
                <a:ea typeface="宋体" pitchFamily="2" charset="-122"/>
                <a:cs typeface="Times New Roman" pitchFamily="18" charset="0"/>
              </a:rPr>
              <a:t>()</a:t>
            </a:r>
          </a:p>
          <a:p>
            <a:pPr marL="914400" lvl="1" indent="-457200">
              <a:lnSpc>
                <a:spcPts val="4000"/>
              </a:lnSpc>
              <a:buClr>
                <a:srgbClr val="C00000"/>
              </a:buClr>
              <a:buFont typeface="Wingdings" panose="05000000000000000000" pitchFamily="2" charset="2"/>
              <a:buChar char="l"/>
            </a:pPr>
            <a:r>
              <a:rPr lang="en-US" altLang="zh-CN" sz="2400" b="1" dirty="0">
                <a:solidFill>
                  <a:srgbClr val="C00000"/>
                </a:solidFill>
                <a:ea typeface="宋体" pitchFamily="2" charset="-122"/>
                <a:cs typeface="Times New Roman" pitchFamily="18" charset="0"/>
              </a:rPr>
              <a:t>Object </a:t>
            </a:r>
            <a:r>
              <a:rPr lang="en-US" altLang="zh-CN" sz="2400" b="1" dirty="0" err="1">
                <a:solidFill>
                  <a:srgbClr val="C00000"/>
                </a:solidFill>
                <a:ea typeface="宋体" pitchFamily="2" charset="-122"/>
                <a:cs typeface="Times New Roman" pitchFamily="18" charset="0"/>
              </a:rPr>
              <a:t>getLast</a:t>
            </a:r>
            <a:r>
              <a:rPr lang="en-US" altLang="zh-CN" sz="2400" b="1" dirty="0">
                <a:solidFill>
                  <a:srgbClr val="C00000"/>
                </a:solidFill>
                <a:ea typeface="宋体" pitchFamily="2" charset="-122"/>
                <a:cs typeface="Times New Roman" pitchFamily="18" charset="0"/>
              </a:rPr>
              <a:t>()</a:t>
            </a:r>
          </a:p>
          <a:p>
            <a:pPr marL="914400" lvl="1" indent="-457200">
              <a:lnSpc>
                <a:spcPts val="4000"/>
              </a:lnSpc>
              <a:buClr>
                <a:srgbClr val="C00000"/>
              </a:buClr>
              <a:buFont typeface="Wingdings" panose="05000000000000000000" pitchFamily="2" charset="2"/>
              <a:buChar char="l"/>
            </a:pPr>
            <a:r>
              <a:rPr lang="en-US" altLang="zh-CN" sz="2400" b="1" dirty="0">
                <a:solidFill>
                  <a:srgbClr val="C00000"/>
                </a:solidFill>
                <a:ea typeface="宋体" pitchFamily="2" charset="-122"/>
                <a:cs typeface="Times New Roman" pitchFamily="18" charset="0"/>
              </a:rPr>
              <a:t>Object </a:t>
            </a:r>
            <a:r>
              <a:rPr lang="en-US" altLang="zh-CN" sz="2400" b="1" dirty="0" err="1">
                <a:solidFill>
                  <a:srgbClr val="C00000"/>
                </a:solidFill>
                <a:ea typeface="宋体" pitchFamily="2" charset="-122"/>
                <a:cs typeface="Times New Roman" pitchFamily="18" charset="0"/>
              </a:rPr>
              <a:t>removeFirst</a:t>
            </a:r>
            <a:r>
              <a:rPr lang="en-US" altLang="zh-CN" sz="2400" b="1" dirty="0">
                <a:solidFill>
                  <a:srgbClr val="C00000"/>
                </a:solidFill>
                <a:ea typeface="宋体" pitchFamily="2" charset="-122"/>
                <a:cs typeface="Times New Roman" pitchFamily="18" charset="0"/>
              </a:rPr>
              <a:t>()</a:t>
            </a:r>
          </a:p>
          <a:p>
            <a:pPr marL="914400" lvl="1" indent="-457200">
              <a:lnSpc>
                <a:spcPts val="4000"/>
              </a:lnSpc>
              <a:buClr>
                <a:srgbClr val="C00000"/>
              </a:buClr>
              <a:buFont typeface="Wingdings" panose="05000000000000000000" pitchFamily="2" charset="2"/>
              <a:buChar char="l"/>
            </a:pPr>
            <a:r>
              <a:rPr lang="en-US" altLang="zh-CN" sz="2400" b="1" dirty="0">
                <a:solidFill>
                  <a:srgbClr val="C00000"/>
                </a:solidFill>
                <a:ea typeface="宋体" pitchFamily="2" charset="-122"/>
                <a:cs typeface="Times New Roman" pitchFamily="18" charset="0"/>
              </a:rPr>
              <a:t>Object </a:t>
            </a:r>
            <a:r>
              <a:rPr lang="en-US" altLang="zh-CN" sz="2400" b="1" dirty="0" err="1">
                <a:solidFill>
                  <a:srgbClr val="C00000"/>
                </a:solidFill>
                <a:ea typeface="宋体" pitchFamily="2" charset="-122"/>
                <a:cs typeface="Times New Roman" pitchFamily="18" charset="0"/>
              </a:rPr>
              <a:t>removeLast</a:t>
            </a:r>
            <a:r>
              <a:rPr lang="en-US" altLang="zh-CN" sz="2400" b="1" dirty="0">
                <a:solidFill>
                  <a:srgbClr val="C00000"/>
                </a:solidFill>
                <a:ea typeface="宋体" pitchFamily="2" charset="-122"/>
                <a:cs typeface="Times New Roman" pitchFamily="18" charset="0"/>
              </a:rPr>
              <a:t>()</a:t>
            </a:r>
          </a:p>
        </p:txBody>
      </p:sp>
      <p:sp>
        <p:nvSpPr>
          <p:cNvPr id="6" name="标题 5"/>
          <p:cNvSpPr>
            <a:spLocks noGrp="1"/>
          </p:cNvSpPr>
          <p:nvPr>
            <p:ph type="title"/>
          </p:nvPr>
        </p:nvSpPr>
        <p:spPr>
          <a:xfrm>
            <a:off x="4355976" y="239103"/>
            <a:ext cx="4532310" cy="523220"/>
          </a:xfrm>
        </p:spPr>
        <p:txBody>
          <a:bodyPr>
            <a:normAutofit fontScale="90000"/>
          </a:bodyPr>
          <a:lstStyle/>
          <a:p>
            <a:r>
              <a:rPr lang="en-US" altLang="zh-CN" b="1" dirty="0">
                <a:cs typeface="Times New Roman" pitchFamily="18" charset="0"/>
              </a:rPr>
              <a:t>List</a:t>
            </a:r>
            <a:r>
              <a:rPr lang="zh-CN" altLang="en-US" b="1" dirty="0">
                <a:cs typeface="Times New Roman" pitchFamily="18" charset="0"/>
              </a:rPr>
              <a:t>实现类之二：</a:t>
            </a:r>
            <a:r>
              <a:rPr lang="en-US" altLang="zh-CN" b="1" dirty="0">
                <a:cs typeface="Times New Roman" pitchFamily="18" charset="0"/>
              </a:rPr>
              <a:t>LinkedList</a:t>
            </a:r>
            <a:endParaRPr lang="zh-CN" altLang="en-US" dirty="0"/>
          </a:p>
        </p:txBody>
      </p:sp>
    </p:spTree>
    <p:extLst>
      <p:ext uri="{BB962C8B-B14F-4D97-AF65-F5344CB8AC3E}">
        <p14:creationId xmlns:p14="http://schemas.microsoft.com/office/powerpoint/2010/main" val="172099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576" y="1297111"/>
            <a:ext cx="7632848" cy="4796185"/>
          </a:xfrm>
          <a:prstGeom prst="rect">
            <a:avLst/>
          </a:prstGeom>
          <a:noFill/>
        </p:spPr>
        <p:txBody>
          <a:bodyPr wrap="square" rtlCol="0">
            <a:spAutoFit/>
          </a:bodyPr>
          <a:lstStyle/>
          <a:p>
            <a:pPr marL="457200" indent="-457200">
              <a:lnSpc>
                <a:spcPts val="3800"/>
              </a:lnSpc>
              <a:buClr>
                <a:srgbClr val="C00000"/>
              </a:buClr>
              <a:buFont typeface="Calibri" panose="020F0502020204030204" pitchFamily="34" charset="0"/>
              <a:buChar char="Ω"/>
            </a:pPr>
            <a:r>
              <a:rPr lang="en-US" altLang="zh-CN" sz="2800" dirty="0">
                <a:ea typeface="宋体" pitchFamily="2" charset="-122"/>
                <a:cs typeface="Times New Roman" pitchFamily="18" charset="0"/>
              </a:rPr>
              <a:t>Java</a:t>
            </a:r>
            <a:r>
              <a:rPr lang="zh-CN" altLang="en-US" sz="2800" dirty="0">
                <a:ea typeface="宋体" pitchFamily="2" charset="-122"/>
                <a:cs typeface="Times New Roman" pitchFamily="18" charset="0"/>
              </a:rPr>
              <a:t>集合框架</a:t>
            </a:r>
            <a:endParaRPr lang="en-US" altLang="zh-CN" sz="2800" dirty="0">
              <a:ea typeface="宋体" pitchFamily="2" charset="-122"/>
              <a:cs typeface="Times New Roman" pitchFamily="18" charset="0"/>
            </a:endParaRPr>
          </a:p>
          <a:p>
            <a:pPr marL="457200" indent="-457200">
              <a:lnSpc>
                <a:spcPts val="3800"/>
              </a:lnSpc>
              <a:buClr>
                <a:srgbClr val="C00000"/>
              </a:buClr>
              <a:buFont typeface="Calibri" panose="020F0502020204030204" pitchFamily="34" charset="0"/>
              <a:buChar char="Ω"/>
            </a:pPr>
            <a:r>
              <a:rPr lang="en-US" altLang="zh-CN" sz="2800" dirty="0">
                <a:ea typeface="宋体" pitchFamily="2" charset="-122"/>
                <a:cs typeface="Times New Roman" pitchFamily="18" charset="0"/>
              </a:rPr>
              <a:t>Collection</a:t>
            </a:r>
            <a:r>
              <a:rPr lang="zh-CN" altLang="en-US" sz="2800" dirty="0">
                <a:ea typeface="宋体" pitchFamily="2" charset="-122"/>
                <a:cs typeface="Times New Roman" pitchFamily="18" charset="0"/>
              </a:rPr>
              <a:t>接口</a:t>
            </a:r>
            <a:r>
              <a:rPr lang="en-US" altLang="zh-CN" sz="2800" dirty="0">
                <a:ea typeface="宋体" pitchFamily="2" charset="-122"/>
                <a:cs typeface="Times New Roman" pitchFamily="18" charset="0"/>
              </a:rPr>
              <a:t>API</a:t>
            </a:r>
          </a:p>
          <a:p>
            <a:pPr marL="457200" indent="-457200">
              <a:lnSpc>
                <a:spcPts val="3800"/>
              </a:lnSpc>
              <a:buClr>
                <a:srgbClr val="C00000"/>
              </a:buClr>
              <a:buFont typeface="Calibri" panose="020F0502020204030204" pitchFamily="34" charset="0"/>
              <a:buChar char="Ω"/>
            </a:pPr>
            <a:r>
              <a:rPr lang="en-US" altLang="zh-CN" sz="2800" dirty="0">
                <a:ea typeface="宋体" pitchFamily="2" charset="-122"/>
                <a:cs typeface="Times New Roman" pitchFamily="18" charset="0"/>
              </a:rPr>
              <a:t>Iterator</a:t>
            </a:r>
            <a:r>
              <a:rPr lang="zh-CN" altLang="en-US" sz="2800" dirty="0">
                <a:ea typeface="宋体" pitchFamily="2" charset="-122"/>
                <a:cs typeface="Times New Roman" pitchFamily="18" charset="0"/>
              </a:rPr>
              <a:t>迭代器接口</a:t>
            </a:r>
            <a:endParaRPr lang="en-US" altLang="zh-CN" sz="2800" dirty="0">
              <a:ea typeface="宋体" pitchFamily="2" charset="-122"/>
              <a:cs typeface="Times New Roman" pitchFamily="18" charset="0"/>
            </a:endParaRPr>
          </a:p>
          <a:p>
            <a:pPr marL="457200" indent="-457200">
              <a:lnSpc>
                <a:spcPts val="3800"/>
              </a:lnSpc>
              <a:buClr>
                <a:srgbClr val="C00000"/>
              </a:buClr>
              <a:buFont typeface="Calibri" panose="020F0502020204030204" pitchFamily="34" charset="0"/>
              <a:buChar char="Ω"/>
            </a:pPr>
            <a:r>
              <a:rPr lang="en-US" altLang="zh-CN" sz="2800" dirty="0">
                <a:ea typeface="宋体" pitchFamily="2" charset="-122"/>
                <a:cs typeface="Times New Roman" pitchFamily="18" charset="0"/>
              </a:rPr>
              <a:t>Collection</a:t>
            </a:r>
            <a:r>
              <a:rPr lang="zh-CN" altLang="en-US" sz="2800" dirty="0">
                <a:ea typeface="宋体" pitchFamily="2" charset="-122"/>
                <a:cs typeface="Times New Roman" pitchFamily="18" charset="0"/>
              </a:rPr>
              <a:t>子接口之一：</a:t>
            </a:r>
            <a:r>
              <a:rPr lang="en-US" altLang="zh-CN" sz="2800" dirty="0">
                <a:ea typeface="宋体" pitchFamily="2" charset="-122"/>
                <a:cs typeface="Times New Roman" pitchFamily="18" charset="0"/>
              </a:rPr>
              <a:t>Set</a:t>
            </a:r>
            <a:r>
              <a:rPr lang="zh-CN" altLang="en-US" sz="2800" dirty="0">
                <a:ea typeface="宋体" pitchFamily="2" charset="-122"/>
                <a:cs typeface="Times New Roman" pitchFamily="18" charset="0"/>
              </a:rPr>
              <a:t>接口</a:t>
            </a:r>
            <a:endParaRPr lang="en-US" altLang="zh-CN" sz="2800" dirty="0">
              <a:ea typeface="宋体" pitchFamily="2" charset="-122"/>
              <a:cs typeface="Times New Roman" pitchFamily="18" charset="0"/>
            </a:endParaRPr>
          </a:p>
          <a:p>
            <a:pPr marL="914400" lvl="1" indent="-457200">
              <a:buClr>
                <a:srgbClr val="C00000"/>
              </a:buClr>
              <a:buFont typeface="Calibri" panose="020F0502020204030204" pitchFamily="34" charset="0"/>
              <a:buChar char="Ω"/>
            </a:pPr>
            <a:r>
              <a:rPr lang="en-US" altLang="zh-CN" sz="2800" dirty="0" err="1">
                <a:solidFill>
                  <a:srgbClr val="C00000"/>
                </a:solidFill>
                <a:ea typeface="宋体" pitchFamily="2" charset="-122"/>
                <a:cs typeface="Times New Roman" pitchFamily="18" charset="0"/>
              </a:rPr>
              <a:t>HashSet</a:t>
            </a:r>
            <a:r>
              <a:rPr lang="en-US" altLang="zh-CN" sz="2800" dirty="0">
                <a:solidFill>
                  <a:srgbClr val="C00000"/>
                </a:solidFill>
                <a:ea typeface="宋体" pitchFamily="2" charset="-122"/>
                <a:cs typeface="Times New Roman" pitchFamily="18" charset="0"/>
              </a:rPr>
              <a:t>   </a:t>
            </a:r>
            <a:r>
              <a:rPr lang="en-US" altLang="zh-CN" sz="2800" dirty="0" err="1">
                <a:solidFill>
                  <a:srgbClr val="C00000"/>
                </a:solidFill>
                <a:ea typeface="宋体" pitchFamily="2" charset="-122"/>
                <a:cs typeface="Times New Roman" pitchFamily="18" charset="0"/>
              </a:rPr>
              <a:t>LinkedHashSet</a:t>
            </a:r>
            <a:r>
              <a:rPr lang="en-US" altLang="zh-CN" sz="2800" dirty="0">
                <a:solidFill>
                  <a:srgbClr val="C00000"/>
                </a:solidFill>
                <a:ea typeface="宋体" pitchFamily="2" charset="-122"/>
                <a:cs typeface="Times New Roman" pitchFamily="18" charset="0"/>
              </a:rPr>
              <a:t>   </a:t>
            </a:r>
            <a:r>
              <a:rPr lang="en-US" altLang="zh-CN" sz="2800" dirty="0" err="1">
                <a:solidFill>
                  <a:srgbClr val="C00000"/>
                </a:solidFill>
                <a:ea typeface="宋体" pitchFamily="2" charset="-122"/>
                <a:cs typeface="Times New Roman" pitchFamily="18" charset="0"/>
              </a:rPr>
              <a:t>TreeSet</a:t>
            </a:r>
            <a:endParaRPr lang="en-US" altLang="zh-CN" sz="2800" dirty="0">
              <a:solidFill>
                <a:srgbClr val="C00000"/>
              </a:solidFill>
              <a:ea typeface="宋体" pitchFamily="2" charset="-122"/>
              <a:cs typeface="Times New Roman" pitchFamily="18" charset="0"/>
            </a:endParaRPr>
          </a:p>
          <a:p>
            <a:pPr marL="457200" indent="-457200">
              <a:lnSpc>
                <a:spcPts val="3800"/>
              </a:lnSpc>
              <a:buClr>
                <a:srgbClr val="C00000"/>
              </a:buClr>
              <a:buFont typeface="Calibri" panose="020F0502020204030204" pitchFamily="34" charset="0"/>
              <a:buChar char="Ω"/>
            </a:pPr>
            <a:r>
              <a:rPr lang="en-US" altLang="zh-CN" sz="2800" dirty="0">
                <a:ea typeface="宋体" pitchFamily="2" charset="-122"/>
                <a:cs typeface="Times New Roman" pitchFamily="18" charset="0"/>
              </a:rPr>
              <a:t>Collection</a:t>
            </a:r>
            <a:r>
              <a:rPr lang="zh-CN" altLang="en-US" sz="2800" dirty="0">
                <a:ea typeface="宋体" pitchFamily="2" charset="-122"/>
                <a:cs typeface="Times New Roman" pitchFamily="18" charset="0"/>
              </a:rPr>
              <a:t>子接口之二： </a:t>
            </a:r>
            <a:r>
              <a:rPr lang="en-US" altLang="zh-CN" sz="2800" dirty="0">
                <a:ea typeface="宋体" pitchFamily="2" charset="-122"/>
                <a:cs typeface="Times New Roman" pitchFamily="18" charset="0"/>
              </a:rPr>
              <a:t>List</a:t>
            </a:r>
            <a:r>
              <a:rPr lang="zh-CN" altLang="en-US" sz="2800" dirty="0">
                <a:ea typeface="宋体" pitchFamily="2" charset="-122"/>
                <a:cs typeface="Times New Roman" pitchFamily="18" charset="0"/>
              </a:rPr>
              <a:t>接口</a:t>
            </a:r>
            <a:endParaRPr lang="en-US" altLang="zh-CN" sz="2800" dirty="0">
              <a:ea typeface="宋体" pitchFamily="2" charset="-122"/>
              <a:cs typeface="Times New Roman" pitchFamily="18" charset="0"/>
            </a:endParaRPr>
          </a:p>
          <a:p>
            <a:pPr marL="914400" lvl="1" indent="-457200">
              <a:buClr>
                <a:srgbClr val="C00000"/>
              </a:buClr>
              <a:buFont typeface="Calibri" panose="020F0502020204030204" pitchFamily="34" charset="0"/>
              <a:buChar char="Ω"/>
            </a:pPr>
            <a:r>
              <a:rPr lang="en-US" altLang="zh-CN" sz="2800" dirty="0" err="1">
                <a:solidFill>
                  <a:srgbClr val="C00000"/>
                </a:solidFill>
                <a:ea typeface="宋体" pitchFamily="2" charset="-122"/>
                <a:cs typeface="Times New Roman" pitchFamily="18" charset="0"/>
              </a:rPr>
              <a:t>ArrayList</a:t>
            </a:r>
            <a:r>
              <a:rPr lang="en-US" altLang="zh-CN" sz="2800" dirty="0">
                <a:solidFill>
                  <a:srgbClr val="C00000"/>
                </a:solidFill>
                <a:ea typeface="宋体" pitchFamily="2" charset="-122"/>
                <a:cs typeface="Times New Roman" pitchFamily="18" charset="0"/>
              </a:rPr>
              <a:t>  </a:t>
            </a:r>
            <a:r>
              <a:rPr lang="en-US" altLang="zh-CN" sz="2800" dirty="0" err="1">
                <a:solidFill>
                  <a:srgbClr val="C00000"/>
                </a:solidFill>
                <a:ea typeface="宋体" pitchFamily="2" charset="-122"/>
                <a:cs typeface="Times New Roman" pitchFamily="18" charset="0"/>
              </a:rPr>
              <a:t>LinkedList</a:t>
            </a:r>
            <a:r>
              <a:rPr lang="en-US" altLang="zh-CN" sz="2800" dirty="0">
                <a:solidFill>
                  <a:srgbClr val="C00000"/>
                </a:solidFill>
                <a:ea typeface="宋体" pitchFamily="2" charset="-122"/>
                <a:cs typeface="Times New Roman" pitchFamily="18" charset="0"/>
              </a:rPr>
              <a:t>  Vector</a:t>
            </a:r>
          </a:p>
          <a:p>
            <a:pPr marL="457200" indent="-457200">
              <a:lnSpc>
                <a:spcPts val="3800"/>
              </a:lnSpc>
              <a:buClr>
                <a:srgbClr val="C00000"/>
              </a:buClr>
              <a:buFont typeface="Calibri" panose="020F0502020204030204" pitchFamily="34" charset="0"/>
              <a:buChar char="Ω"/>
            </a:pPr>
            <a:r>
              <a:rPr lang="en-US" altLang="zh-CN" sz="2800" dirty="0">
                <a:ea typeface="宋体" pitchFamily="2" charset="-122"/>
                <a:cs typeface="Times New Roman" pitchFamily="18" charset="0"/>
              </a:rPr>
              <a:t>Map</a:t>
            </a:r>
            <a:r>
              <a:rPr lang="zh-CN" altLang="en-US" sz="2800" dirty="0">
                <a:ea typeface="宋体" pitchFamily="2" charset="-122"/>
                <a:cs typeface="Times New Roman" pitchFamily="18" charset="0"/>
              </a:rPr>
              <a:t>接口</a:t>
            </a:r>
            <a:endParaRPr lang="en-US" altLang="zh-CN" sz="2800" dirty="0">
              <a:ea typeface="宋体" pitchFamily="2" charset="-122"/>
              <a:cs typeface="Times New Roman" pitchFamily="18" charset="0"/>
            </a:endParaRPr>
          </a:p>
          <a:p>
            <a:pPr marL="914400" lvl="1" indent="-457200">
              <a:buClr>
                <a:srgbClr val="C00000"/>
              </a:buClr>
              <a:buFont typeface="Calibri" panose="020F0502020204030204" pitchFamily="34" charset="0"/>
              <a:buChar char="Ω"/>
            </a:pPr>
            <a:r>
              <a:rPr lang="en-US" altLang="zh-CN" sz="2800" dirty="0" err="1">
                <a:solidFill>
                  <a:srgbClr val="C00000"/>
                </a:solidFill>
                <a:ea typeface="宋体" pitchFamily="2" charset="-122"/>
                <a:cs typeface="Times New Roman" pitchFamily="18" charset="0"/>
              </a:rPr>
              <a:t>HashMap</a:t>
            </a:r>
            <a:r>
              <a:rPr lang="en-US" altLang="zh-CN" sz="2800" dirty="0">
                <a:solidFill>
                  <a:srgbClr val="C00000"/>
                </a:solidFill>
                <a:ea typeface="宋体" pitchFamily="2" charset="-122"/>
                <a:cs typeface="Times New Roman" pitchFamily="18" charset="0"/>
              </a:rPr>
              <a:t>  </a:t>
            </a:r>
            <a:r>
              <a:rPr lang="en-US" altLang="zh-CN" sz="2800" dirty="0" err="1">
                <a:solidFill>
                  <a:srgbClr val="C00000"/>
                </a:solidFill>
                <a:ea typeface="宋体" pitchFamily="2" charset="-122"/>
                <a:cs typeface="Times New Roman" pitchFamily="18" charset="0"/>
              </a:rPr>
              <a:t>TreeMap</a:t>
            </a:r>
            <a:r>
              <a:rPr lang="en-US" altLang="zh-CN" sz="2800" dirty="0">
                <a:solidFill>
                  <a:srgbClr val="C00000"/>
                </a:solidFill>
                <a:ea typeface="宋体" pitchFamily="2" charset="-122"/>
                <a:cs typeface="Times New Roman" pitchFamily="18" charset="0"/>
              </a:rPr>
              <a:t>  </a:t>
            </a:r>
            <a:r>
              <a:rPr lang="en-US" altLang="zh-CN" sz="2800" dirty="0" err="1">
                <a:solidFill>
                  <a:srgbClr val="C00000"/>
                </a:solidFill>
                <a:ea typeface="宋体" pitchFamily="2" charset="-122"/>
                <a:cs typeface="Times New Roman" pitchFamily="18" charset="0"/>
              </a:rPr>
              <a:t>Hashtable</a:t>
            </a:r>
            <a:endParaRPr lang="en-US" altLang="zh-CN" sz="2800" dirty="0">
              <a:solidFill>
                <a:srgbClr val="C00000"/>
              </a:solidFill>
              <a:ea typeface="宋体" pitchFamily="2" charset="-122"/>
              <a:cs typeface="Times New Roman" pitchFamily="18" charset="0"/>
            </a:endParaRPr>
          </a:p>
          <a:p>
            <a:pPr marL="457200" indent="-457200">
              <a:lnSpc>
                <a:spcPts val="3800"/>
              </a:lnSpc>
              <a:buClr>
                <a:srgbClr val="C00000"/>
              </a:buClr>
              <a:buFont typeface="Calibri" panose="020F0502020204030204" pitchFamily="34" charset="0"/>
              <a:buChar char="Ω"/>
            </a:pPr>
            <a:r>
              <a:rPr lang="en-US" altLang="zh-CN" sz="2800" dirty="0">
                <a:ea typeface="宋体" pitchFamily="2" charset="-122"/>
                <a:cs typeface="Times New Roman" pitchFamily="18" charset="0"/>
              </a:rPr>
              <a:t>Collections</a:t>
            </a:r>
            <a:r>
              <a:rPr lang="zh-CN" altLang="en-US" sz="2800" dirty="0">
                <a:ea typeface="宋体" pitchFamily="2" charset="-122"/>
                <a:cs typeface="Times New Roman" pitchFamily="18" charset="0"/>
              </a:rPr>
              <a:t>工具类</a:t>
            </a:r>
          </a:p>
        </p:txBody>
      </p:sp>
      <p:sp>
        <p:nvSpPr>
          <p:cNvPr id="6" name="标题 5"/>
          <p:cNvSpPr>
            <a:spLocks noGrp="1"/>
          </p:cNvSpPr>
          <p:nvPr>
            <p:ph type="title"/>
          </p:nvPr>
        </p:nvSpPr>
        <p:spPr/>
        <p:txBody>
          <a:bodyPr>
            <a:normAutofit/>
          </a:bodyPr>
          <a:lstStyle/>
          <a:p>
            <a:r>
              <a:rPr lang="zh-CN" altLang="en-US" b="1" dirty="0"/>
              <a:t>本章内容</a:t>
            </a:r>
            <a:endParaRPr lang="zh-CN" altLang="en-US" dirty="0"/>
          </a:p>
        </p:txBody>
      </p:sp>
    </p:spTree>
    <p:extLst>
      <p:ext uri="{BB962C8B-B14F-4D97-AF65-F5344CB8AC3E}">
        <p14:creationId xmlns:p14="http://schemas.microsoft.com/office/powerpoint/2010/main" val="2528283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016" y="891872"/>
            <a:ext cx="8820472" cy="5588518"/>
          </a:xfrm>
          <a:prstGeom prst="rect">
            <a:avLst/>
          </a:prstGeom>
          <a:noFill/>
        </p:spPr>
        <p:txBody>
          <a:bodyPr wrap="square" rtlCol="0">
            <a:spAutoFit/>
          </a:bodyPr>
          <a:lstStyle/>
          <a:p>
            <a:pPr lvl="1" indent="-457200">
              <a:buClr>
                <a:srgbClr val="C00000"/>
              </a:buClr>
              <a:buFont typeface="Calibri" panose="020F0502020204030204" pitchFamily="34" charset="0"/>
              <a:buChar char="Ω"/>
            </a:pPr>
            <a:r>
              <a:rPr lang="en-US" altLang="zh-CN" sz="2800" dirty="0">
                <a:ea typeface="宋体" pitchFamily="2" charset="-122"/>
                <a:cs typeface="Times New Roman" pitchFamily="18" charset="0"/>
              </a:rPr>
              <a:t>Vector </a:t>
            </a:r>
            <a:r>
              <a:rPr lang="zh-CN" altLang="en-US" sz="2800" dirty="0">
                <a:ea typeface="宋体" pitchFamily="2" charset="-122"/>
                <a:cs typeface="Times New Roman" pitchFamily="18" charset="0"/>
              </a:rPr>
              <a:t>是一个古老的集合，</a:t>
            </a:r>
            <a:r>
              <a:rPr lang="en-US" altLang="zh-CN" sz="2800" dirty="0">
                <a:ea typeface="宋体" pitchFamily="2" charset="-122"/>
                <a:cs typeface="Times New Roman" pitchFamily="18" charset="0"/>
              </a:rPr>
              <a:t>JDK1.0</a:t>
            </a:r>
            <a:r>
              <a:rPr lang="zh-CN" altLang="en-US" sz="2800" dirty="0">
                <a:ea typeface="宋体" pitchFamily="2" charset="-122"/>
                <a:cs typeface="Times New Roman" pitchFamily="18" charset="0"/>
              </a:rPr>
              <a:t>就有了。大多数操作与</a:t>
            </a:r>
            <a:r>
              <a:rPr lang="en-US" altLang="zh-CN" sz="2800" dirty="0" err="1">
                <a:ea typeface="宋体" pitchFamily="2" charset="-122"/>
                <a:cs typeface="Times New Roman" pitchFamily="18" charset="0"/>
              </a:rPr>
              <a:t>ArrayList</a:t>
            </a:r>
            <a:r>
              <a:rPr lang="zh-CN" altLang="en-US" sz="2800" dirty="0">
                <a:ea typeface="宋体" pitchFamily="2" charset="-122"/>
                <a:cs typeface="Times New Roman" pitchFamily="18" charset="0"/>
              </a:rPr>
              <a:t>相同，区别之处在于</a:t>
            </a:r>
            <a:r>
              <a:rPr lang="en-US" altLang="zh-CN" sz="2800" dirty="0">
                <a:ea typeface="宋体" pitchFamily="2" charset="-122"/>
                <a:cs typeface="Times New Roman" pitchFamily="18" charset="0"/>
              </a:rPr>
              <a:t>Vector</a:t>
            </a:r>
            <a:r>
              <a:rPr lang="zh-CN" altLang="en-US" sz="2800" dirty="0">
                <a:ea typeface="宋体" pitchFamily="2" charset="-122"/>
                <a:cs typeface="Times New Roman" pitchFamily="18" charset="0"/>
              </a:rPr>
              <a:t>是线程安全的。</a:t>
            </a:r>
            <a:endParaRPr lang="en-US" altLang="zh-CN" sz="2800" dirty="0">
              <a:ea typeface="宋体" pitchFamily="2" charset="-122"/>
              <a:cs typeface="Times New Roman" pitchFamily="18" charset="0"/>
            </a:endParaRPr>
          </a:p>
          <a:p>
            <a:pPr marL="457200" indent="-457200">
              <a:spcBef>
                <a:spcPts val="600"/>
              </a:spcBef>
              <a:buClr>
                <a:srgbClr val="C00000"/>
              </a:buClr>
              <a:buFont typeface="Calibri" panose="020F0502020204030204" pitchFamily="34" charset="0"/>
              <a:buChar char="Ω"/>
            </a:pPr>
            <a:r>
              <a:rPr lang="zh-CN" altLang="en-US" sz="2800" dirty="0">
                <a:ea typeface="宋体" pitchFamily="2" charset="-122"/>
                <a:cs typeface="Times New Roman" pitchFamily="18" charset="0"/>
              </a:rPr>
              <a:t>在各种</a:t>
            </a:r>
            <a:r>
              <a:rPr lang="en-US" altLang="zh-CN" sz="2800" dirty="0">
                <a:ea typeface="宋体" pitchFamily="2" charset="-122"/>
                <a:cs typeface="Times New Roman" pitchFamily="18" charset="0"/>
              </a:rPr>
              <a:t>list</a:t>
            </a:r>
            <a:r>
              <a:rPr lang="zh-CN" altLang="en-US" sz="2800" dirty="0">
                <a:ea typeface="宋体" pitchFamily="2" charset="-122"/>
                <a:cs typeface="Times New Roman" pitchFamily="18" charset="0"/>
              </a:rPr>
              <a:t>中，最好把</a:t>
            </a:r>
            <a:r>
              <a:rPr lang="en-US" altLang="zh-CN" sz="2800" dirty="0" err="1">
                <a:ea typeface="宋体" pitchFamily="2" charset="-122"/>
                <a:cs typeface="Times New Roman" pitchFamily="18" charset="0"/>
              </a:rPr>
              <a:t>ArrayList</a:t>
            </a:r>
            <a:r>
              <a:rPr lang="zh-CN" altLang="en-US" sz="2800" dirty="0">
                <a:ea typeface="宋体" pitchFamily="2" charset="-122"/>
                <a:cs typeface="Times New Roman" pitchFamily="18" charset="0"/>
              </a:rPr>
              <a:t>作为缺省选择。当插入、删除频繁时，使用</a:t>
            </a:r>
            <a:r>
              <a:rPr lang="en-US" altLang="zh-CN" sz="2800" dirty="0" err="1">
                <a:ea typeface="宋体" pitchFamily="2" charset="-122"/>
                <a:cs typeface="Times New Roman" pitchFamily="18" charset="0"/>
              </a:rPr>
              <a:t>LinkedList</a:t>
            </a:r>
            <a:r>
              <a:rPr lang="zh-CN" altLang="en-US" sz="2800" dirty="0">
                <a:ea typeface="宋体" pitchFamily="2" charset="-122"/>
                <a:cs typeface="Times New Roman" pitchFamily="18" charset="0"/>
              </a:rPr>
              <a:t>；</a:t>
            </a:r>
            <a:r>
              <a:rPr lang="en-US" altLang="zh-CN" sz="2800" dirty="0">
                <a:ea typeface="宋体" pitchFamily="2" charset="-122"/>
                <a:cs typeface="Times New Roman" pitchFamily="18" charset="0"/>
              </a:rPr>
              <a:t>Vector</a:t>
            </a:r>
            <a:r>
              <a:rPr lang="zh-CN" altLang="en-US" sz="2800" dirty="0">
                <a:ea typeface="宋体" pitchFamily="2" charset="-122"/>
                <a:cs typeface="Times New Roman" pitchFamily="18" charset="0"/>
              </a:rPr>
              <a:t>总是比</a:t>
            </a:r>
            <a:r>
              <a:rPr lang="en-US" altLang="zh-CN" sz="2800" dirty="0" err="1">
                <a:ea typeface="宋体" pitchFamily="2" charset="-122"/>
                <a:cs typeface="Times New Roman" pitchFamily="18" charset="0"/>
              </a:rPr>
              <a:t>ArrayList</a:t>
            </a:r>
            <a:r>
              <a:rPr lang="zh-CN" altLang="en-US" sz="2800" dirty="0">
                <a:ea typeface="宋体" pitchFamily="2" charset="-122"/>
                <a:cs typeface="Times New Roman" pitchFamily="18" charset="0"/>
              </a:rPr>
              <a:t>慢，所以尽量避免使用。</a:t>
            </a:r>
            <a:endParaRPr lang="en-US" altLang="zh-CN" sz="2800" dirty="0">
              <a:ea typeface="宋体" pitchFamily="2" charset="-122"/>
              <a:cs typeface="Times New Roman" pitchFamily="18" charset="0"/>
            </a:endParaRPr>
          </a:p>
          <a:p>
            <a:pPr marL="457200" indent="-457200">
              <a:spcBef>
                <a:spcPts val="600"/>
              </a:spcBef>
              <a:buClr>
                <a:srgbClr val="C00000"/>
              </a:buClr>
              <a:buFont typeface="Calibri" panose="020F0502020204030204" pitchFamily="34" charset="0"/>
              <a:buChar char="Ω"/>
            </a:pPr>
            <a:r>
              <a:rPr lang="zh-CN" altLang="en-US" sz="2800" dirty="0">
                <a:ea typeface="宋体" pitchFamily="2" charset="-122"/>
                <a:cs typeface="Times New Roman" pitchFamily="18" charset="0"/>
              </a:rPr>
              <a:t>新增方法：</a:t>
            </a:r>
            <a:endParaRPr lang="en-US" altLang="zh-CN" sz="2800" dirty="0">
              <a:ea typeface="宋体" pitchFamily="2" charset="-122"/>
              <a:cs typeface="Times New Roman" pitchFamily="18" charset="0"/>
            </a:endParaRPr>
          </a:p>
          <a:p>
            <a:pPr marL="914400" lvl="1" indent="-457200">
              <a:buFont typeface="Wingdings" pitchFamily="2" charset="2"/>
              <a:buChar char="Ø"/>
            </a:pPr>
            <a:r>
              <a:rPr lang="en-US" altLang="zh-CN" sz="2400" b="1" dirty="0">
                <a:solidFill>
                  <a:srgbClr val="C00000"/>
                </a:solidFill>
                <a:ea typeface="宋体" pitchFamily="2" charset="-122"/>
                <a:cs typeface="Times New Roman" pitchFamily="18" charset="0"/>
              </a:rPr>
              <a:t>void </a:t>
            </a:r>
            <a:r>
              <a:rPr lang="en-US" altLang="zh-CN" sz="2400" b="1" dirty="0" err="1">
                <a:solidFill>
                  <a:srgbClr val="C00000"/>
                </a:solidFill>
                <a:ea typeface="宋体" pitchFamily="2" charset="-122"/>
                <a:cs typeface="Times New Roman" pitchFamily="18" charset="0"/>
              </a:rPr>
              <a:t>addElement</a:t>
            </a:r>
            <a:r>
              <a:rPr lang="en-US" altLang="zh-CN" sz="2400" b="1" dirty="0">
                <a:solidFill>
                  <a:srgbClr val="C00000"/>
                </a:solidFill>
                <a:ea typeface="宋体" pitchFamily="2" charset="-122"/>
                <a:cs typeface="Times New Roman" pitchFamily="18" charset="0"/>
              </a:rPr>
              <a:t>(Object </a:t>
            </a:r>
            <a:r>
              <a:rPr lang="en-US" altLang="zh-CN" sz="2400" b="1" dirty="0" err="1">
                <a:solidFill>
                  <a:srgbClr val="C00000"/>
                </a:solidFill>
                <a:ea typeface="宋体" pitchFamily="2" charset="-122"/>
                <a:cs typeface="Times New Roman" pitchFamily="18" charset="0"/>
              </a:rPr>
              <a:t>obj</a:t>
            </a:r>
            <a:r>
              <a:rPr lang="en-US" altLang="zh-CN" sz="2400" b="1" dirty="0">
                <a:solidFill>
                  <a:srgbClr val="C00000"/>
                </a:solidFill>
                <a:ea typeface="宋体" pitchFamily="2" charset="-122"/>
                <a:cs typeface="Times New Roman" pitchFamily="18" charset="0"/>
              </a:rPr>
              <a:t>)</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void </a:t>
            </a:r>
            <a:r>
              <a:rPr lang="en-US" altLang="zh-CN" sz="2400" b="1" dirty="0" err="1">
                <a:solidFill>
                  <a:srgbClr val="C00000"/>
                </a:solidFill>
                <a:ea typeface="宋体" pitchFamily="2" charset="-122"/>
                <a:cs typeface="Times New Roman" pitchFamily="18" charset="0"/>
              </a:rPr>
              <a:t>insertElementAt</a:t>
            </a:r>
            <a:r>
              <a:rPr lang="en-US" altLang="zh-CN" sz="2400" b="1" dirty="0">
                <a:solidFill>
                  <a:srgbClr val="C00000"/>
                </a:solidFill>
                <a:ea typeface="宋体" pitchFamily="2" charset="-122"/>
                <a:cs typeface="Times New Roman" pitchFamily="18" charset="0"/>
              </a:rPr>
              <a:t>(Object </a:t>
            </a:r>
            <a:r>
              <a:rPr lang="en-US" altLang="zh-CN" sz="2400" b="1" dirty="0" err="1">
                <a:solidFill>
                  <a:srgbClr val="C00000"/>
                </a:solidFill>
                <a:ea typeface="宋体" pitchFamily="2" charset="-122"/>
                <a:cs typeface="Times New Roman" pitchFamily="18" charset="0"/>
              </a:rPr>
              <a:t>obj,int</a:t>
            </a:r>
            <a:r>
              <a:rPr lang="en-US" altLang="zh-CN" sz="2400" b="1" dirty="0">
                <a:solidFill>
                  <a:srgbClr val="C00000"/>
                </a:solidFill>
                <a:ea typeface="宋体" pitchFamily="2" charset="-122"/>
                <a:cs typeface="Times New Roman" pitchFamily="18" charset="0"/>
              </a:rPr>
              <a:t> index)</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void </a:t>
            </a:r>
            <a:r>
              <a:rPr lang="en-US" altLang="zh-CN" sz="2400" b="1" dirty="0" err="1">
                <a:solidFill>
                  <a:srgbClr val="C00000"/>
                </a:solidFill>
                <a:ea typeface="宋体" pitchFamily="2" charset="-122"/>
                <a:cs typeface="Times New Roman" pitchFamily="18" charset="0"/>
              </a:rPr>
              <a:t>setElementAt</a:t>
            </a:r>
            <a:r>
              <a:rPr lang="en-US" altLang="zh-CN" sz="2400" b="1" dirty="0">
                <a:solidFill>
                  <a:srgbClr val="C00000"/>
                </a:solidFill>
                <a:ea typeface="宋体" pitchFamily="2" charset="-122"/>
                <a:cs typeface="Times New Roman" pitchFamily="18" charset="0"/>
              </a:rPr>
              <a:t>(Object </a:t>
            </a:r>
            <a:r>
              <a:rPr lang="en-US" altLang="zh-CN" sz="2400" b="1" dirty="0" err="1">
                <a:solidFill>
                  <a:srgbClr val="C00000"/>
                </a:solidFill>
                <a:ea typeface="宋体" pitchFamily="2" charset="-122"/>
                <a:cs typeface="Times New Roman" pitchFamily="18" charset="0"/>
              </a:rPr>
              <a:t>obj,int</a:t>
            </a:r>
            <a:r>
              <a:rPr lang="en-US" altLang="zh-CN" sz="2400" b="1" dirty="0">
                <a:solidFill>
                  <a:srgbClr val="C00000"/>
                </a:solidFill>
                <a:ea typeface="宋体" pitchFamily="2" charset="-122"/>
                <a:cs typeface="Times New Roman" pitchFamily="18" charset="0"/>
              </a:rPr>
              <a:t> index)</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void </a:t>
            </a:r>
            <a:r>
              <a:rPr lang="en-US" altLang="zh-CN" sz="2400" b="1" dirty="0" err="1">
                <a:solidFill>
                  <a:srgbClr val="C00000"/>
                </a:solidFill>
                <a:ea typeface="宋体" pitchFamily="2" charset="-122"/>
                <a:cs typeface="Times New Roman" pitchFamily="18" charset="0"/>
              </a:rPr>
              <a:t>removeElement</a:t>
            </a:r>
            <a:r>
              <a:rPr lang="en-US" altLang="zh-CN" sz="2400" b="1" dirty="0">
                <a:solidFill>
                  <a:srgbClr val="C00000"/>
                </a:solidFill>
                <a:ea typeface="宋体" pitchFamily="2" charset="-122"/>
                <a:cs typeface="Times New Roman" pitchFamily="18" charset="0"/>
              </a:rPr>
              <a:t>(Object </a:t>
            </a:r>
            <a:r>
              <a:rPr lang="en-US" altLang="zh-CN" sz="2400" b="1" dirty="0" err="1">
                <a:solidFill>
                  <a:srgbClr val="C00000"/>
                </a:solidFill>
                <a:ea typeface="宋体" pitchFamily="2" charset="-122"/>
                <a:cs typeface="Times New Roman" pitchFamily="18" charset="0"/>
              </a:rPr>
              <a:t>obj</a:t>
            </a:r>
            <a:r>
              <a:rPr lang="en-US" altLang="zh-CN" sz="2400" b="1" dirty="0">
                <a:solidFill>
                  <a:srgbClr val="C00000"/>
                </a:solidFill>
                <a:ea typeface="宋体" pitchFamily="2" charset="-122"/>
                <a:cs typeface="Times New Roman" pitchFamily="18" charset="0"/>
              </a:rPr>
              <a:t>)</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void </a:t>
            </a:r>
            <a:r>
              <a:rPr lang="en-US" altLang="zh-CN" sz="2400" b="1" dirty="0" err="1">
                <a:solidFill>
                  <a:srgbClr val="C00000"/>
                </a:solidFill>
                <a:ea typeface="宋体" pitchFamily="2" charset="-122"/>
                <a:cs typeface="Times New Roman" pitchFamily="18" charset="0"/>
              </a:rPr>
              <a:t>removeAllElements</a:t>
            </a:r>
            <a:r>
              <a:rPr lang="en-US" altLang="zh-CN" sz="2400" b="1" dirty="0">
                <a:solidFill>
                  <a:srgbClr val="C00000"/>
                </a:solidFill>
                <a:ea typeface="宋体" pitchFamily="2" charset="-122"/>
                <a:cs typeface="Times New Roman" pitchFamily="18" charset="0"/>
              </a:rPr>
              <a:t>()</a:t>
            </a:r>
            <a:endParaRPr lang="zh-CN" altLang="en-US" sz="2400" b="1" dirty="0">
              <a:solidFill>
                <a:srgbClr val="C00000"/>
              </a:solidFill>
              <a:ea typeface="宋体" pitchFamily="2" charset="-122"/>
              <a:cs typeface="Times New Roman" pitchFamily="18" charset="0"/>
            </a:endParaRPr>
          </a:p>
        </p:txBody>
      </p:sp>
      <p:sp>
        <p:nvSpPr>
          <p:cNvPr id="6" name="标题 5"/>
          <p:cNvSpPr>
            <a:spLocks noGrp="1"/>
          </p:cNvSpPr>
          <p:nvPr>
            <p:ph type="title"/>
          </p:nvPr>
        </p:nvSpPr>
        <p:spPr>
          <a:xfrm>
            <a:off x="4283968" y="239103"/>
            <a:ext cx="4604318" cy="523220"/>
          </a:xfrm>
        </p:spPr>
        <p:txBody>
          <a:bodyPr>
            <a:normAutofit/>
          </a:bodyPr>
          <a:lstStyle/>
          <a:p>
            <a:r>
              <a:rPr lang="en-US" altLang="zh-CN" b="1" dirty="0">
                <a:cs typeface="Times New Roman" pitchFamily="18" charset="0"/>
              </a:rPr>
              <a:t>List </a:t>
            </a:r>
            <a:r>
              <a:rPr lang="zh-CN" altLang="en-US" b="1" dirty="0">
                <a:cs typeface="Times New Roman" pitchFamily="18" charset="0"/>
              </a:rPr>
              <a:t>实现类之三：</a:t>
            </a:r>
            <a:r>
              <a:rPr lang="en-US" altLang="zh-CN" b="1" dirty="0">
                <a:cs typeface="Times New Roman" pitchFamily="18" charset="0"/>
              </a:rPr>
              <a:t>Vector</a:t>
            </a:r>
            <a:endParaRPr lang="zh-CN" altLang="en-US" dirty="0"/>
          </a:p>
        </p:txBody>
      </p:sp>
    </p:spTree>
    <p:extLst>
      <p:ext uri="{BB962C8B-B14F-4D97-AF65-F5344CB8AC3E}">
        <p14:creationId xmlns:p14="http://schemas.microsoft.com/office/powerpoint/2010/main" val="3155238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0072" y="239103"/>
            <a:ext cx="3668214" cy="523220"/>
          </a:xfrm>
        </p:spPr>
        <p:txBody>
          <a:bodyPr>
            <a:normAutofit fontScale="90000"/>
          </a:bodyPr>
          <a:lstStyle/>
          <a:p>
            <a:r>
              <a:rPr lang="en-US" altLang="zh-CN" b="1" dirty="0" err="1">
                <a:cs typeface="Times New Roman" pitchFamily="18" charset="0"/>
              </a:rPr>
              <a:t>ListIterator</a:t>
            </a:r>
            <a:r>
              <a:rPr lang="zh-CN" altLang="en-US" b="1" dirty="0">
                <a:cs typeface="Times New Roman" pitchFamily="18" charset="0"/>
              </a:rPr>
              <a:t>接口（了解）</a:t>
            </a:r>
          </a:p>
        </p:txBody>
      </p:sp>
      <p:sp>
        <p:nvSpPr>
          <p:cNvPr id="3" name="内容占位符 2"/>
          <p:cNvSpPr>
            <a:spLocks noGrp="1"/>
          </p:cNvSpPr>
          <p:nvPr>
            <p:ph idx="4294967295"/>
          </p:nvPr>
        </p:nvSpPr>
        <p:spPr>
          <a:xfrm>
            <a:off x="446856" y="908720"/>
            <a:ext cx="8229600" cy="4321175"/>
          </a:xfrm>
        </p:spPr>
        <p:txBody>
          <a:bodyPr>
            <a:normAutofit/>
          </a:bodyPr>
          <a:lstStyle/>
          <a:p>
            <a:pPr>
              <a:buFont typeface="Wingdings" pitchFamily="2" charset="2"/>
              <a:buChar char="l"/>
            </a:pPr>
            <a:r>
              <a:rPr lang="en-US" altLang="zh-CN" dirty="0">
                <a:ea typeface="宋体" pitchFamily="2" charset="-122"/>
                <a:cs typeface="Times New Roman" pitchFamily="18" charset="0"/>
              </a:rPr>
              <a:t>List </a:t>
            </a:r>
            <a:r>
              <a:rPr lang="zh-CN" altLang="en-US" dirty="0">
                <a:ea typeface="宋体" pitchFamily="2" charset="-122"/>
                <a:cs typeface="Times New Roman" pitchFamily="18" charset="0"/>
              </a:rPr>
              <a:t>额外提供了一个 </a:t>
            </a:r>
            <a:r>
              <a:rPr lang="en-US" altLang="zh-CN" dirty="0" err="1">
                <a:ea typeface="宋体" pitchFamily="2" charset="-122"/>
                <a:cs typeface="Times New Roman" pitchFamily="18" charset="0"/>
              </a:rPr>
              <a:t>listIterator</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方法，该方法返回一个 </a:t>
            </a:r>
            <a:r>
              <a:rPr lang="en-US" altLang="zh-CN" dirty="0" err="1">
                <a:ea typeface="宋体" pitchFamily="2" charset="-122"/>
                <a:cs typeface="Times New Roman" pitchFamily="18" charset="0"/>
              </a:rPr>
              <a:t>ListIterator</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对象， </a:t>
            </a:r>
            <a:r>
              <a:rPr lang="en-US" altLang="zh-CN" dirty="0" err="1">
                <a:ea typeface="宋体" pitchFamily="2" charset="-122"/>
                <a:cs typeface="Times New Roman" pitchFamily="18" charset="0"/>
              </a:rPr>
              <a:t>ListIterator</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接口继承了 </a:t>
            </a:r>
            <a:r>
              <a:rPr lang="en-US" altLang="zh-CN" dirty="0" err="1">
                <a:ea typeface="宋体" pitchFamily="2" charset="-122"/>
                <a:cs typeface="Times New Roman" pitchFamily="18" charset="0"/>
              </a:rPr>
              <a:t>Iterator</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接口，提供了专门操作 </a:t>
            </a:r>
            <a:r>
              <a:rPr lang="en-US" altLang="zh-CN" dirty="0">
                <a:ea typeface="宋体" pitchFamily="2" charset="-122"/>
                <a:cs typeface="Times New Roman" pitchFamily="18" charset="0"/>
              </a:rPr>
              <a:t>List </a:t>
            </a:r>
            <a:r>
              <a:rPr lang="zh-CN" altLang="en-US" dirty="0">
                <a:ea typeface="宋体" pitchFamily="2" charset="-122"/>
                <a:cs typeface="Times New Roman" pitchFamily="18" charset="0"/>
              </a:rPr>
              <a:t>的方法：</a:t>
            </a:r>
            <a:endParaRPr lang="en-US" altLang="zh-CN" dirty="0">
              <a:ea typeface="宋体" pitchFamily="2" charset="-122"/>
              <a:cs typeface="Times New Roman" pitchFamily="18" charset="0"/>
            </a:endParaRPr>
          </a:p>
          <a:p>
            <a:pPr lvl="1">
              <a:buFont typeface="Wingdings" pitchFamily="2" charset="2"/>
              <a:buChar char="Ø"/>
            </a:pPr>
            <a:r>
              <a:rPr lang="en-US" altLang="zh-CN" b="1" dirty="0">
                <a:solidFill>
                  <a:srgbClr val="C00000"/>
                </a:solidFill>
                <a:ea typeface="宋体" pitchFamily="2" charset="-122"/>
                <a:cs typeface="Times New Roman" pitchFamily="18" charset="0"/>
              </a:rPr>
              <a:t>void add()</a:t>
            </a:r>
          </a:p>
          <a:p>
            <a:pPr marL="457200" lvl="1" indent="0">
              <a:buNone/>
            </a:pP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en-US" altLang="zh-CN" b="1" dirty="0" err="1">
                <a:solidFill>
                  <a:srgbClr val="C00000"/>
                </a:solidFill>
                <a:ea typeface="宋体" pitchFamily="2" charset="-122"/>
                <a:cs typeface="Times New Roman" pitchFamily="18" charset="0"/>
              </a:rPr>
              <a:t>boolean</a:t>
            </a:r>
            <a:r>
              <a:rPr lang="en-US" altLang="zh-CN" b="1" dirty="0">
                <a:solidFill>
                  <a:srgbClr val="C00000"/>
                </a:solidFill>
                <a:ea typeface="宋体" pitchFamily="2" charset="-122"/>
                <a:cs typeface="Times New Roman" pitchFamily="18" charset="0"/>
              </a:rPr>
              <a:t> </a:t>
            </a:r>
            <a:r>
              <a:rPr lang="en-US" altLang="zh-CN" b="1" dirty="0" err="1">
                <a:solidFill>
                  <a:srgbClr val="C00000"/>
                </a:solidFill>
                <a:ea typeface="宋体" pitchFamily="2" charset="-122"/>
                <a:cs typeface="Times New Roman" pitchFamily="18" charset="0"/>
              </a:rPr>
              <a:t>hasPrevious</a:t>
            </a:r>
            <a:r>
              <a:rPr lang="en-US" altLang="zh-CN" b="1" dirty="0">
                <a:solidFill>
                  <a:srgbClr val="C00000"/>
                </a:solidFill>
                <a:ea typeface="宋体" pitchFamily="2" charset="-122"/>
                <a:cs typeface="Times New Roman" pitchFamily="18" charset="0"/>
              </a:rPr>
              <a:t>()</a:t>
            </a:r>
          </a:p>
          <a:p>
            <a:pPr lvl="1">
              <a:buFont typeface="Wingdings" pitchFamily="2" charset="2"/>
              <a:buChar char="Ø"/>
            </a:pPr>
            <a:r>
              <a:rPr lang="en-US" altLang="zh-CN" b="1" dirty="0">
                <a:solidFill>
                  <a:srgbClr val="C00000"/>
                </a:solidFill>
                <a:ea typeface="宋体" pitchFamily="2" charset="-122"/>
                <a:cs typeface="Times New Roman" pitchFamily="18" charset="0"/>
              </a:rPr>
              <a:t>Object previous()</a:t>
            </a:r>
          </a:p>
          <a:p>
            <a:pPr marL="457200" lvl="1" indent="0">
              <a:buNone/>
            </a:pP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en-US" altLang="zh-CN" b="1" dirty="0">
                <a:solidFill>
                  <a:srgbClr val="C00000"/>
                </a:solidFill>
                <a:ea typeface="宋体" pitchFamily="2" charset="-122"/>
                <a:cs typeface="Times New Roman" pitchFamily="18" charset="0"/>
              </a:rPr>
              <a:t>Boolean </a:t>
            </a:r>
            <a:r>
              <a:rPr lang="en-US" altLang="zh-CN" b="1" dirty="0" err="1">
                <a:solidFill>
                  <a:srgbClr val="C00000"/>
                </a:solidFill>
                <a:ea typeface="宋体" pitchFamily="2" charset="-122"/>
                <a:cs typeface="Times New Roman" pitchFamily="18" charset="0"/>
              </a:rPr>
              <a:t>hasNext</a:t>
            </a:r>
            <a:r>
              <a:rPr lang="en-US" altLang="zh-CN" b="1" dirty="0">
                <a:solidFill>
                  <a:srgbClr val="C00000"/>
                </a:solidFill>
                <a:ea typeface="宋体" pitchFamily="2" charset="-122"/>
                <a:cs typeface="Times New Roman" pitchFamily="18" charset="0"/>
              </a:rPr>
              <a:t>()</a:t>
            </a:r>
          </a:p>
          <a:p>
            <a:pPr lvl="1">
              <a:buFont typeface="Wingdings" pitchFamily="2" charset="2"/>
              <a:buChar char="Ø"/>
            </a:pPr>
            <a:r>
              <a:rPr lang="en-US" altLang="zh-CN" b="1" dirty="0">
                <a:solidFill>
                  <a:srgbClr val="C00000"/>
                </a:solidFill>
                <a:ea typeface="宋体" pitchFamily="2" charset="-122"/>
                <a:cs typeface="Times New Roman" pitchFamily="18" charset="0"/>
              </a:rPr>
              <a:t>Object next()</a:t>
            </a:r>
          </a:p>
        </p:txBody>
      </p:sp>
    </p:spTree>
    <p:extLst>
      <p:ext uri="{BB962C8B-B14F-4D97-AF65-F5344CB8AC3E}">
        <p14:creationId xmlns:p14="http://schemas.microsoft.com/office/powerpoint/2010/main" val="2804515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3808" y="239103"/>
            <a:ext cx="6044478" cy="523220"/>
          </a:xfrm>
        </p:spPr>
        <p:txBody>
          <a:bodyPr>
            <a:normAutofit fontScale="90000"/>
          </a:bodyPr>
          <a:lstStyle/>
          <a:p>
            <a:r>
              <a:rPr lang="en-US" altLang="zh-CN" b="1" dirty="0"/>
              <a:t>Iterator</a:t>
            </a:r>
            <a:r>
              <a:rPr lang="zh-CN" altLang="en-US" b="1" dirty="0"/>
              <a:t>和</a:t>
            </a:r>
            <a:r>
              <a:rPr lang="en-US" altLang="zh-CN" b="1" dirty="0" err="1"/>
              <a:t>ListIterator</a:t>
            </a:r>
            <a:r>
              <a:rPr lang="zh-CN" altLang="en-US" b="1" dirty="0"/>
              <a:t>主要区别</a:t>
            </a:r>
            <a:r>
              <a:rPr lang="en-US" altLang="zh-CN" b="1" dirty="0"/>
              <a:t>(</a:t>
            </a:r>
            <a:r>
              <a:rPr lang="zh-CN" altLang="en-US" b="1" dirty="0"/>
              <a:t>了解</a:t>
            </a:r>
            <a:r>
              <a:rPr lang="en-US" altLang="zh-CN" b="1" dirty="0"/>
              <a:t>)</a:t>
            </a:r>
            <a:endParaRPr lang="zh-CN" altLang="en-US" b="1" dirty="0"/>
          </a:p>
        </p:txBody>
      </p:sp>
      <p:sp>
        <p:nvSpPr>
          <p:cNvPr id="3" name="内容占位符 2"/>
          <p:cNvSpPr>
            <a:spLocks noGrp="1"/>
          </p:cNvSpPr>
          <p:nvPr>
            <p:ph idx="4294967295"/>
          </p:nvPr>
        </p:nvSpPr>
        <p:spPr>
          <a:xfrm>
            <a:off x="323528" y="980728"/>
            <a:ext cx="8445500" cy="5256584"/>
          </a:xfrm>
        </p:spPr>
        <p:txBody>
          <a:bodyPr>
            <a:normAutofit fontScale="77500" lnSpcReduction="20000"/>
          </a:bodyPr>
          <a:lstStyle/>
          <a:p>
            <a:pPr marL="0" indent="0">
              <a:lnSpc>
                <a:spcPct val="120000"/>
              </a:lnSpc>
              <a:buNone/>
            </a:pPr>
            <a:r>
              <a:rPr lang="zh-CN" altLang="en-US" dirty="0">
                <a:ea typeface="宋体" pitchFamily="2" charset="-122"/>
              </a:rPr>
              <a:t>一、</a:t>
            </a:r>
            <a:r>
              <a:rPr lang="en-US" altLang="zh-CN" dirty="0" err="1">
                <a:ea typeface="宋体" pitchFamily="2" charset="-122"/>
              </a:rPr>
              <a:t>ListIterator</a:t>
            </a:r>
            <a:r>
              <a:rPr lang="zh-CN" altLang="en-US" dirty="0">
                <a:ea typeface="宋体" pitchFamily="2" charset="-122"/>
              </a:rPr>
              <a:t>和</a:t>
            </a:r>
            <a:r>
              <a:rPr lang="en-US" altLang="zh-CN" dirty="0">
                <a:ea typeface="宋体" pitchFamily="2" charset="-122"/>
              </a:rPr>
              <a:t>Iterator</a:t>
            </a:r>
            <a:r>
              <a:rPr lang="zh-CN" altLang="en-US" dirty="0">
                <a:ea typeface="宋体" pitchFamily="2" charset="-122"/>
              </a:rPr>
              <a:t>都有</a:t>
            </a:r>
            <a:r>
              <a:rPr lang="en-US" altLang="zh-CN" dirty="0" err="1">
                <a:ea typeface="宋体" pitchFamily="2" charset="-122"/>
              </a:rPr>
              <a:t>hasNext</a:t>
            </a:r>
            <a:r>
              <a:rPr lang="en-US" altLang="zh-CN" dirty="0">
                <a:ea typeface="宋体" pitchFamily="2" charset="-122"/>
              </a:rPr>
              <a:t>()</a:t>
            </a:r>
            <a:r>
              <a:rPr lang="zh-CN" altLang="en-US" dirty="0">
                <a:ea typeface="宋体" pitchFamily="2" charset="-122"/>
              </a:rPr>
              <a:t>和</a:t>
            </a:r>
            <a:r>
              <a:rPr lang="en-US" altLang="zh-CN" dirty="0">
                <a:ea typeface="宋体" pitchFamily="2" charset="-122"/>
              </a:rPr>
              <a:t>next()</a:t>
            </a:r>
            <a:r>
              <a:rPr lang="zh-CN" altLang="en-US" dirty="0">
                <a:ea typeface="宋体" pitchFamily="2" charset="-122"/>
              </a:rPr>
              <a:t>方法，可以实现</a:t>
            </a:r>
            <a:r>
              <a:rPr lang="zh-CN" altLang="en-US" dirty="0">
                <a:solidFill>
                  <a:srgbClr val="0000FF"/>
                </a:solidFill>
                <a:ea typeface="宋体" pitchFamily="2" charset="-122"/>
              </a:rPr>
              <a:t>顺序向后遍历</a:t>
            </a:r>
            <a:r>
              <a:rPr lang="zh-CN" altLang="en-US" dirty="0">
                <a:ea typeface="宋体" pitchFamily="2" charset="-122"/>
              </a:rPr>
              <a:t>。但是</a:t>
            </a:r>
            <a:r>
              <a:rPr lang="en-US" altLang="zh-CN" dirty="0" err="1">
                <a:ea typeface="宋体" pitchFamily="2" charset="-122"/>
              </a:rPr>
              <a:t>ListIterator</a:t>
            </a:r>
            <a:r>
              <a:rPr lang="zh-CN" altLang="en-US" dirty="0">
                <a:ea typeface="宋体" pitchFamily="2" charset="-122"/>
              </a:rPr>
              <a:t>有</a:t>
            </a:r>
            <a:r>
              <a:rPr lang="en-US" altLang="zh-CN" dirty="0" err="1">
                <a:ea typeface="宋体" pitchFamily="2" charset="-122"/>
              </a:rPr>
              <a:t>hasPrevious</a:t>
            </a:r>
            <a:r>
              <a:rPr lang="en-US" altLang="zh-CN" dirty="0">
                <a:ea typeface="宋体" pitchFamily="2" charset="-122"/>
              </a:rPr>
              <a:t>()</a:t>
            </a:r>
            <a:r>
              <a:rPr lang="zh-CN" altLang="en-US" dirty="0">
                <a:ea typeface="宋体" pitchFamily="2" charset="-122"/>
              </a:rPr>
              <a:t>和</a:t>
            </a:r>
            <a:r>
              <a:rPr lang="en-US" altLang="zh-CN" dirty="0">
                <a:ea typeface="宋体" pitchFamily="2" charset="-122"/>
              </a:rPr>
              <a:t>previous()</a:t>
            </a:r>
            <a:r>
              <a:rPr lang="zh-CN" altLang="en-US" dirty="0">
                <a:ea typeface="宋体" pitchFamily="2" charset="-122"/>
              </a:rPr>
              <a:t>方法，</a:t>
            </a:r>
            <a:r>
              <a:rPr lang="zh-CN" altLang="en-US" dirty="0">
                <a:solidFill>
                  <a:srgbClr val="0000FF"/>
                </a:solidFill>
                <a:ea typeface="宋体" pitchFamily="2" charset="-122"/>
              </a:rPr>
              <a:t>可以实现逆向（顺序向前）遍历</a:t>
            </a:r>
            <a:r>
              <a:rPr lang="zh-CN" altLang="en-US" dirty="0">
                <a:ea typeface="宋体" pitchFamily="2" charset="-122"/>
              </a:rPr>
              <a:t>。</a:t>
            </a:r>
            <a:r>
              <a:rPr lang="en-US" altLang="zh-CN" dirty="0">
                <a:ea typeface="宋体" pitchFamily="2" charset="-122"/>
              </a:rPr>
              <a:t>Iterator</a:t>
            </a:r>
            <a:r>
              <a:rPr lang="zh-CN" altLang="en-US" dirty="0">
                <a:ea typeface="宋体" pitchFamily="2" charset="-122"/>
              </a:rPr>
              <a:t>就不可以。</a:t>
            </a:r>
            <a:endParaRPr lang="en-US" altLang="zh-CN" dirty="0">
              <a:ea typeface="宋体" pitchFamily="2" charset="-122"/>
            </a:endParaRPr>
          </a:p>
          <a:p>
            <a:pPr marL="0" indent="0">
              <a:lnSpc>
                <a:spcPct val="120000"/>
              </a:lnSpc>
              <a:buNone/>
            </a:pPr>
            <a:endParaRPr lang="zh-CN" altLang="en-US" dirty="0">
              <a:ea typeface="宋体" pitchFamily="2" charset="-122"/>
            </a:endParaRPr>
          </a:p>
          <a:p>
            <a:pPr marL="0" indent="0">
              <a:lnSpc>
                <a:spcPct val="120000"/>
              </a:lnSpc>
              <a:buNone/>
            </a:pPr>
            <a:r>
              <a:rPr lang="zh-CN" altLang="en-US" dirty="0">
                <a:ea typeface="宋体" pitchFamily="2" charset="-122"/>
              </a:rPr>
              <a:t>二、</a:t>
            </a:r>
            <a:r>
              <a:rPr lang="en-US" altLang="zh-CN" dirty="0" err="1">
                <a:ea typeface="宋体" pitchFamily="2" charset="-122"/>
              </a:rPr>
              <a:t>ListIterator</a:t>
            </a:r>
            <a:r>
              <a:rPr lang="zh-CN" altLang="en-US" dirty="0">
                <a:ea typeface="宋体" pitchFamily="2" charset="-122"/>
              </a:rPr>
              <a:t>可以定位当前的索引位置，</a:t>
            </a:r>
            <a:r>
              <a:rPr lang="en-US" altLang="zh-CN" dirty="0" err="1">
                <a:ea typeface="宋体" pitchFamily="2" charset="-122"/>
              </a:rPr>
              <a:t>nextIndex</a:t>
            </a:r>
            <a:r>
              <a:rPr lang="en-US" altLang="zh-CN" dirty="0">
                <a:ea typeface="宋体" pitchFamily="2" charset="-122"/>
              </a:rPr>
              <a:t>()</a:t>
            </a:r>
            <a:r>
              <a:rPr lang="zh-CN" altLang="en-US" dirty="0">
                <a:ea typeface="宋体" pitchFamily="2" charset="-122"/>
              </a:rPr>
              <a:t>和</a:t>
            </a:r>
            <a:r>
              <a:rPr lang="en-US" altLang="zh-CN" dirty="0" err="1">
                <a:ea typeface="宋体" pitchFamily="2" charset="-122"/>
              </a:rPr>
              <a:t>previousIndex</a:t>
            </a:r>
            <a:r>
              <a:rPr lang="en-US" altLang="zh-CN" dirty="0">
                <a:ea typeface="宋体" pitchFamily="2" charset="-122"/>
              </a:rPr>
              <a:t>()</a:t>
            </a:r>
            <a:r>
              <a:rPr lang="zh-CN" altLang="en-US" dirty="0">
                <a:ea typeface="宋体" pitchFamily="2" charset="-122"/>
              </a:rPr>
              <a:t>可以实现。</a:t>
            </a:r>
            <a:r>
              <a:rPr lang="en-US" altLang="zh-CN" dirty="0">
                <a:ea typeface="宋体" pitchFamily="2" charset="-122"/>
              </a:rPr>
              <a:t>Iterator </a:t>
            </a:r>
            <a:r>
              <a:rPr lang="zh-CN" altLang="en-US" dirty="0">
                <a:ea typeface="宋体" pitchFamily="2" charset="-122"/>
              </a:rPr>
              <a:t>没有此功能。</a:t>
            </a:r>
            <a:endParaRPr lang="en-US" altLang="zh-CN" dirty="0">
              <a:ea typeface="宋体" pitchFamily="2" charset="-122"/>
            </a:endParaRPr>
          </a:p>
          <a:p>
            <a:pPr marL="0" indent="0">
              <a:lnSpc>
                <a:spcPct val="120000"/>
              </a:lnSpc>
              <a:buNone/>
            </a:pPr>
            <a:endParaRPr lang="en-US" altLang="zh-CN" dirty="0">
              <a:ea typeface="宋体" pitchFamily="2" charset="-122"/>
            </a:endParaRPr>
          </a:p>
          <a:p>
            <a:pPr marL="0" indent="0">
              <a:lnSpc>
                <a:spcPct val="120000"/>
              </a:lnSpc>
              <a:buNone/>
            </a:pPr>
            <a:r>
              <a:rPr lang="zh-CN" altLang="en-US" dirty="0">
                <a:ea typeface="宋体" pitchFamily="2" charset="-122"/>
              </a:rPr>
              <a:t>三、</a:t>
            </a:r>
            <a:r>
              <a:rPr lang="en-US" altLang="zh-CN" dirty="0" err="1">
                <a:ea typeface="宋体" pitchFamily="2" charset="-122"/>
              </a:rPr>
              <a:t>ListIterator</a:t>
            </a:r>
            <a:r>
              <a:rPr lang="zh-CN" altLang="en-US" dirty="0">
                <a:ea typeface="宋体" pitchFamily="2" charset="-122"/>
              </a:rPr>
              <a:t>有</a:t>
            </a:r>
            <a:r>
              <a:rPr lang="en-US" altLang="zh-CN" dirty="0">
                <a:ea typeface="宋体" pitchFamily="2" charset="-122"/>
              </a:rPr>
              <a:t>add()</a:t>
            </a:r>
            <a:r>
              <a:rPr lang="zh-CN" altLang="en-US" dirty="0">
                <a:ea typeface="宋体" pitchFamily="2" charset="-122"/>
              </a:rPr>
              <a:t>方法，可以向</a:t>
            </a:r>
            <a:r>
              <a:rPr lang="en-US" altLang="zh-CN" dirty="0">
                <a:ea typeface="宋体" pitchFamily="2" charset="-122"/>
              </a:rPr>
              <a:t>List</a:t>
            </a:r>
            <a:r>
              <a:rPr lang="zh-CN" altLang="en-US" dirty="0">
                <a:ea typeface="宋体" pitchFamily="2" charset="-122"/>
              </a:rPr>
              <a:t>中插入对象，而</a:t>
            </a:r>
            <a:r>
              <a:rPr lang="en-US" altLang="zh-CN" dirty="0">
                <a:ea typeface="宋体" pitchFamily="2" charset="-122"/>
              </a:rPr>
              <a:t>Iterator</a:t>
            </a:r>
            <a:r>
              <a:rPr lang="zh-CN" altLang="en-US" dirty="0">
                <a:ea typeface="宋体" pitchFamily="2" charset="-122"/>
              </a:rPr>
              <a:t>不能。</a:t>
            </a:r>
            <a:endParaRPr lang="en-US" altLang="zh-CN" dirty="0">
              <a:ea typeface="宋体" pitchFamily="2" charset="-122"/>
            </a:endParaRPr>
          </a:p>
          <a:p>
            <a:pPr marL="0" indent="0">
              <a:lnSpc>
                <a:spcPct val="120000"/>
              </a:lnSpc>
              <a:buNone/>
            </a:pPr>
            <a:endParaRPr lang="zh-CN" altLang="en-US" dirty="0">
              <a:ea typeface="宋体" pitchFamily="2" charset="-122"/>
            </a:endParaRPr>
          </a:p>
          <a:p>
            <a:pPr marL="0" indent="0">
              <a:lnSpc>
                <a:spcPct val="120000"/>
              </a:lnSpc>
              <a:buNone/>
            </a:pPr>
            <a:r>
              <a:rPr lang="zh-CN" altLang="en-US" dirty="0">
                <a:ea typeface="宋体" pitchFamily="2" charset="-122"/>
              </a:rPr>
              <a:t>四、都可实现删除对象，但是</a:t>
            </a:r>
            <a:r>
              <a:rPr lang="en-US" altLang="zh-CN" dirty="0" err="1">
                <a:ea typeface="宋体" pitchFamily="2" charset="-122"/>
              </a:rPr>
              <a:t>ListIterator</a:t>
            </a:r>
            <a:r>
              <a:rPr lang="zh-CN" altLang="en-US" dirty="0">
                <a:ea typeface="宋体" pitchFamily="2" charset="-122"/>
              </a:rPr>
              <a:t>可以实现对象的修改，</a:t>
            </a:r>
            <a:r>
              <a:rPr lang="en-US" altLang="zh-CN" dirty="0">
                <a:ea typeface="宋体" pitchFamily="2" charset="-122"/>
              </a:rPr>
              <a:t>set()</a:t>
            </a:r>
            <a:r>
              <a:rPr lang="zh-CN" altLang="en-US" dirty="0">
                <a:ea typeface="宋体" pitchFamily="2" charset="-122"/>
              </a:rPr>
              <a:t>方法可以实现。</a:t>
            </a:r>
            <a:r>
              <a:rPr lang="en-US" altLang="zh-CN" dirty="0">
                <a:ea typeface="宋体" pitchFamily="2" charset="-122"/>
              </a:rPr>
              <a:t>Iterator</a:t>
            </a:r>
            <a:r>
              <a:rPr lang="zh-CN" altLang="en-US" dirty="0">
                <a:ea typeface="宋体" pitchFamily="2" charset="-122"/>
              </a:rPr>
              <a:t>仅能遍历，不能修改。因为</a:t>
            </a:r>
            <a:r>
              <a:rPr lang="en-US" altLang="zh-CN" dirty="0" err="1">
                <a:ea typeface="宋体" pitchFamily="2" charset="-122"/>
              </a:rPr>
              <a:t>ListIterator</a:t>
            </a:r>
            <a:r>
              <a:rPr lang="zh-CN" altLang="en-US" dirty="0">
                <a:ea typeface="宋体" pitchFamily="2" charset="-122"/>
              </a:rPr>
              <a:t>的这些功能，可以实现对</a:t>
            </a:r>
            <a:r>
              <a:rPr lang="en-US" altLang="zh-CN" dirty="0" err="1">
                <a:ea typeface="宋体" pitchFamily="2" charset="-122"/>
              </a:rPr>
              <a:t>LinkedList</a:t>
            </a:r>
            <a:r>
              <a:rPr lang="zh-CN" altLang="en-US" dirty="0">
                <a:ea typeface="宋体" pitchFamily="2" charset="-122"/>
              </a:rPr>
              <a:t>等</a:t>
            </a:r>
            <a:r>
              <a:rPr lang="en-US" altLang="zh-CN" dirty="0">
                <a:ea typeface="宋体" pitchFamily="2" charset="-122"/>
              </a:rPr>
              <a:t>List</a:t>
            </a:r>
            <a:r>
              <a:rPr lang="zh-CN" altLang="en-US" dirty="0">
                <a:ea typeface="宋体" pitchFamily="2" charset="-122"/>
              </a:rPr>
              <a:t>数据结构的操作。</a:t>
            </a:r>
          </a:p>
        </p:txBody>
      </p:sp>
    </p:spTree>
    <p:extLst>
      <p:ext uri="{BB962C8B-B14F-4D97-AF65-F5344CB8AC3E}">
        <p14:creationId xmlns:p14="http://schemas.microsoft.com/office/powerpoint/2010/main" val="204411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64288" y="239103"/>
            <a:ext cx="1723998" cy="523220"/>
          </a:xfrm>
        </p:spPr>
        <p:txBody>
          <a:bodyPr>
            <a:normAutofit/>
          </a:bodyPr>
          <a:lstStyle/>
          <a:p>
            <a:r>
              <a:rPr lang="en-US" altLang="zh-CN" b="1" dirty="0">
                <a:cs typeface="Times New Roman" pitchFamily="18" charset="0"/>
              </a:rPr>
              <a:t>Set </a:t>
            </a:r>
            <a:r>
              <a:rPr lang="zh-CN" altLang="en-US" b="1" dirty="0">
                <a:cs typeface="Times New Roman" pitchFamily="18" charset="0"/>
              </a:rPr>
              <a:t>接口</a:t>
            </a:r>
          </a:p>
        </p:txBody>
      </p:sp>
      <p:sp>
        <p:nvSpPr>
          <p:cNvPr id="3" name="内容占位符 2"/>
          <p:cNvSpPr>
            <a:spLocks noGrp="1"/>
          </p:cNvSpPr>
          <p:nvPr>
            <p:ph idx="4294967295"/>
          </p:nvPr>
        </p:nvSpPr>
        <p:spPr>
          <a:xfrm>
            <a:off x="518864" y="980728"/>
            <a:ext cx="8229600" cy="4475162"/>
          </a:xfrm>
        </p:spPr>
        <p:txBody>
          <a:bodyPr>
            <a:noAutofit/>
          </a:bodyPr>
          <a:lstStyle/>
          <a:p>
            <a:pPr>
              <a:buFont typeface="Wingdings" pitchFamily="2" charset="2"/>
              <a:buChar char="l"/>
            </a:pPr>
            <a:r>
              <a:rPr lang="en-US" altLang="zh-CN" dirty="0">
                <a:ea typeface="宋体" pitchFamily="2" charset="-122"/>
                <a:cs typeface="Times New Roman" pitchFamily="18" charset="0"/>
              </a:rPr>
              <a:t>Set</a:t>
            </a:r>
            <a:r>
              <a:rPr lang="zh-CN" altLang="en-US" dirty="0">
                <a:ea typeface="宋体" pitchFamily="2" charset="-122"/>
                <a:cs typeface="Times New Roman" pitchFamily="18" charset="0"/>
              </a:rPr>
              <a:t>接口是Collection的子接口，set接口没有提供额外的方法</a:t>
            </a:r>
            <a:endParaRPr lang="en-US" altLang="zh-CN" dirty="0">
              <a:ea typeface="宋体" pitchFamily="2" charset="-122"/>
              <a:cs typeface="Times New Roman" pitchFamily="18" charset="0"/>
            </a:endParaRPr>
          </a:p>
          <a:p>
            <a:pPr>
              <a:buFont typeface="Wingdings" pitchFamily="2" charset="2"/>
              <a:buChar char="l"/>
            </a:pPr>
            <a:r>
              <a:rPr lang="en-US" altLang="zh-CN" dirty="0">
                <a:ea typeface="宋体" pitchFamily="2" charset="-122"/>
                <a:cs typeface="Times New Roman" pitchFamily="18" charset="0"/>
              </a:rPr>
              <a:t>Set </a:t>
            </a:r>
            <a:r>
              <a:rPr lang="zh-CN" altLang="en-US" dirty="0">
                <a:ea typeface="宋体" pitchFamily="2" charset="-122"/>
                <a:cs typeface="Times New Roman" pitchFamily="18" charset="0"/>
              </a:rPr>
              <a:t>集合不允许包含相同的元素，如果试把两个相同的元素加入同一个 </a:t>
            </a:r>
            <a:r>
              <a:rPr lang="en-US" altLang="zh-CN" dirty="0">
                <a:ea typeface="宋体" pitchFamily="2" charset="-122"/>
                <a:cs typeface="Times New Roman" pitchFamily="18" charset="0"/>
              </a:rPr>
              <a:t>Set </a:t>
            </a:r>
            <a:r>
              <a:rPr lang="zh-CN" altLang="en-US" dirty="0">
                <a:ea typeface="宋体" pitchFamily="2" charset="-122"/>
                <a:cs typeface="Times New Roman" pitchFamily="18" charset="0"/>
              </a:rPr>
              <a:t>集合中，则添加操作失败。</a:t>
            </a:r>
            <a:endParaRPr lang="en-US" altLang="zh-CN" dirty="0">
              <a:ea typeface="宋体" pitchFamily="2" charset="-122"/>
              <a:cs typeface="Times New Roman" pitchFamily="18" charset="0"/>
            </a:endParaRPr>
          </a:p>
          <a:p>
            <a:pPr>
              <a:buFont typeface="Wingdings" pitchFamily="2" charset="2"/>
              <a:buChar char="l"/>
            </a:pPr>
            <a:r>
              <a:rPr lang="en-US" altLang="zh-CN" dirty="0">
                <a:ea typeface="宋体" pitchFamily="2" charset="-122"/>
                <a:cs typeface="Times New Roman" pitchFamily="18" charset="0"/>
              </a:rPr>
              <a:t>Set </a:t>
            </a:r>
            <a:r>
              <a:rPr lang="zh-CN" altLang="en-US" dirty="0">
                <a:ea typeface="宋体" pitchFamily="2" charset="-122"/>
                <a:cs typeface="Times New Roman" pitchFamily="18" charset="0"/>
              </a:rPr>
              <a:t>判断两个对象是否相同不是使用 </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运算符，而是根据 </a:t>
            </a:r>
            <a:r>
              <a:rPr lang="en-US" altLang="zh-CN" dirty="0">
                <a:ea typeface="宋体" pitchFamily="2" charset="-122"/>
                <a:cs typeface="Times New Roman" pitchFamily="18" charset="0"/>
              </a:rPr>
              <a:t>equals </a:t>
            </a:r>
            <a:r>
              <a:rPr lang="zh-CN" altLang="en-US" dirty="0">
                <a:ea typeface="宋体" pitchFamily="2" charset="-122"/>
                <a:cs typeface="Times New Roman" pitchFamily="18" charset="0"/>
              </a:rPr>
              <a:t>方法</a:t>
            </a:r>
          </a:p>
        </p:txBody>
      </p:sp>
    </p:spTree>
    <p:extLst>
      <p:ext uri="{BB962C8B-B14F-4D97-AF65-F5344CB8AC3E}">
        <p14:creationId xmlns:p14="http://schemas.microsoft.com/office/powerpoint/2010/main" val="3295052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0032" y="239103"/>
            <a:ext cx="4028254" cy="523220"/>
          </a:xfrm>
        </p:spPr>
        <p:txBody>
          <a:bodyPr>
            <a:normAutofit fontScale="90000"/>
          </a:bodyPr>
          <a:lstStyle/>
          <a:p>
            <a:r>
              <a:rPr lang="en-US" altLang="zh-CN" b="1" dirty="0">
                <a:cs typeface="Times New Roman" pitchFamily="18" charset="0"/>
              </a:rPr>
              <a:t>Set</a:t>
            </a:r>
            <a:r>
              <a:rPr lang="zh-CN" altLang="en-US" b="1" dirty="0">
                <a:cs typeface="Times New Roman" pitchFamily="18" charset="0"/>
              </a:rPr>
              <a:t>实现类之一：</a:t>
            </a:r>
            <a:r>
              <a:rPr lang="en-US" altLang="zh-CN" b="1" dirty="0" err="1">
                <a:cs typeface="Times New Roman" pitchFamily="18" charset="0"/>
              </a:rPr>
              <a:t>HashSet</a:t>
            </a:r>
            <a:endParaRPr lang="zh-CN" altLang="en-US" b="1" dirty="0">
              <a:cs typeface="Times New Roman" pitchFamily="18" charset="0"/>
            </a:endParaRPr>
          </a:p>
        </p:txBody>
      </p:sp>
      <p:sp>
        <p:nvSpPr>
          <p:cNvPr id="3" name="内容占位符 2"/>
          <p:cNvSpPr>
            <a:spLocks noGrp="1"/>
          </p:cNvSpPr>
          <p:nvPr>
            <p:ph idx="4294967295"/>
          </p:nvPr>
        </p:nvSpPr>
        <p:spPr>
          <a:xfrm>
            <a:off x="323528" y="980728"/>
            <a:ext cx="8501062" cy="5164137"/>
          </a:xfrm>
        </p:spPr>
        <p:txBody>
          <a:bodyPr>
            <a:normAutofit lnSpcReduction="10000"/>
          </a:bodyPr>
          <a:lstStyle/>
          <a:p>
            <a:pPr>
              <a:buFont typeface="Wingdings" pitchFamily="2" charset="2"/>
              <a:buChar char="l"/>
            </a:pPr>
            <a:r>
              <a:rPr lang="en-US" altLang="zh-CN" sz="2400" dirty="0" err="1">
                <a:ea typeface="宋体" pitchFamily="2" charset="-122"/>
                <a:cs typeface="Times New Roman" pitchFamily="18" charset="0"/>
              </a:rPr>
              <a:t>HashSet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是 </a:t>
            </a:r>
            <a:r>
              <a:rPr lang="en-US" altLang="zh-CN" sz="2400" dirty="0">
                <a:ea typeface="宋体" pitchFamily="2" charset="-122"/>
                <a:cs typeface="Times New Roman" pitchFamily="18" charset="0"/>
              </a:rPr>
              <a:t>Set </a:t>
            </a:r>
            <a:r>
              <a:rPr lang="zh-CN" altLang="en-US" sz="2400" dirty="0">
                <a:ea typeface="宋体" pitchFamily="2" charset="-122"/>
                <a:cs typeface="Times New Roman" pitchFamily="18" charset="0"/>
              </a:rPr>
              <a:t>接口的典型实现，大多数时候使用 </a:t>
            </a:r>
            <a:r>
              <a:rPr lang="en-US" altLang="zh-CN" sz="2400" dirty="0">
                <a:ea typeface="宋体" pitchFamily="2" charset="-122"/>
                <a:cs typeface="Times New Roman" pitchFamily="18" charset="0"/>
              </a:rPr>
              <a:t>Set </a:t>
            </a:r>
            <a:r>
              <a:rPr lang="zh-CN" altLang="en-US" sz="2400" dirty="0">
                <a:ea typeface="宋体" pitchFamily="2" charset="-122"/>
                <a:cs typeface="Times New Roman" pitchFamily="18" charset="0"/>
              </a:rPr>
              <a:t>集合时都使用这个实现类。</a:t>
            </a:r>
            <a:endParaRPr lang="en-US" altLang="zh-CN" sz="2400" dirty="0">
              <a:ea typeface="宋体" pitchFamily="2" charset="-122"/>
              <a:cs typeface="Times New Roman" pitchFamily="18" charset="0"/>
            </a:endParaRPr>
          </a:p>
          <a:p>
            <a:pPr>
              <a:buFont typeface="Wingdings" pitchFamily="2" charset="2"/>
              <a:buChar char="l"/>
            </a:pPr>
            <a:r>
              <a:rPr lang="en-US" altLang="zh-CN" sz="2400" dirty="0" err="1">
                <a:ea typeface="宋体" pitchFamily="2" charset="-122"/>
                <a:cs typeface="Times New Roman" pitchFamily="18" charset="0"/>
              </a:rPr>
              <a:t>HashSet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按 </a:t>
            </a:r>
            <a:r>
              <a:rPr lang="en-US" altLang="zh-CN" sz="2400" dirty="0">
                <a:ea typeface="宋体" pitchFamily="2" charset="-122"/>
                <a:cs typeface="Times New Roman" pitchFamily="18" charset="0"/>
              </a:rPr>
              <a:t>Hash </a:t>
            </a:r>
            <a:r>
              <a:rPr lang="zh-CN" altLang="en-US" sz="2400" dirty="0">
                <a:ea typeface="宋体" pitchFamily="2" charset="-122"/>
                <a:cs typeface="Times New Roman" pitchFamily="18" charset="0"/>
              </a:rPr>
              <a:t>算法来存储集合中的元素，因此具有很好的存取和查找性能。</a:t>
            </a:r>
            <a:endParaRPr lang="en-US" altLang="zh-CN" sz="2400" dirty="0">
              <a:ea typeface="宋体" pitchFamily="2" charset="-122"/>
              <a:cs typeface="Times New Roman" pitchFamily="18" charset="0"/>
            </a:endParaRPr>
          </a:p>
          <a:p>
            <a:pPr>
              <a:buFont typeface="Wingdings" pitchFamily="2" charset="2"/>
              <a:buChar char="l"/>
            </a:pPr>
            <a:r>
              <a:rPr lang="en-US" altLang="zh-CN" sz="2400" b="1" dirty="0" err="1">
                <a:solidFill>
                  <a:srgbClr val="C00000"/>
                </a:solidFill>
                <a:ea typeface="宋体" pitchFamily="2" charset="-122"/>
                <a:cs typeface="Times New Roman" pitchFamily="18" charset="0"/>
              </a:rPr>
              <a:t>HashSet</a:t>
            </a:r>
            <a:r>
              <a:rPr lang="en-US" altLang="zh-CN" sz="2400" b="1" dirty="0">
                <a:solidFill>
                  <a:srgbClr val="C00000"/>
                </a:solidFill>
                <a:ea typeface="宋体" pitchFamily="2" charset="-122"/>
                <a:cs typeface="Times New Roman" pitchFamily="18" charset="0"/>
              </a:rPr>
              <a:t> </a:t>
            </a:r>
            <a:r>
              <a:rPr lang="zh-CN" altLang="en-US" sz="2400" b="1" dirty="0">
                <a:solidFill>
                  <a:srgbClr val="C00000"/>
                </a:solidFill>
                <a:ea typeface="宋体" pitchFamily="2" charset="-122"/>
                <a:cs typeface="Times New Roman" pitchFamily="18" charset="0"/>
              </a:rPr>
              <a:t>具有以下特点：</a:t>
            </a:r>
            <a:endParaRPr lang="en-US" altLang="zh-CN" sz="2400" b="1" dirty="0">
              <a:solidFill>
                <a:srgbClr val="C00000"/>
              </a:solidFill>
              <a:ea typeface="宋体" pitchFamily="2" charset="-122"/>
              <a:cs typeface="Times New Roman" pitchFamily="18" charset="0"/>
            </a:endParaRPr>
          </a:p>
          <a:p>
            <a:pPr lvl="1">
              <a:buFont typeface="Wingdings" pitchFamily="2" charset="2"/>
              <a:buChar char="Ø"/>
            </a:pPr>
            <a:r>
              <a:rPr lang="zh-CN" altLang="en-US" sz="2000" dirty="0">
                <a:ea typeface="宋体" pitchFamily="2" charset="-122"/>
                <a:cs typeface="Times New Roman" pitchFamily="18" charset="0"/>
              </a:rPr>
              <a:t>不能保证元素的排列顺序</a:t>
            </a:r>
            <a:endParaRPr lang="en-US" altLang="zh-CN" sz="2000" dirty="0">
              <a:ea typeface="宋体" pitchFamily="2" charset="-122"/>
              <a:cs typeface="Times New Roman" pitchFamily="18" charset="0"/>
            </a:endParaRPr>
          </a:p>
          <a:p>
            <a:pPr lvl="1">
              <a:buFont typeface="Wingdings" pitchFamily="2" charset="2"/>
              <a:buChar char="Ø"/>
            </a:pPr>
            <a:r>
              <a:rPr lang="en-US" altLang="zh-CN" sz="2000" dirty="0" err="1">
                <a:ea typeface="宋体" pitchFamily="2" charset="-122"/>
                <a:cs typeface="Times New Roman" pitchFamily="18" charset="0"/>
              </a:rPr>
              <a:t>HashSet</a:t>
            </a: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不是线程安全的</a:t>
            </a:r>
            <a:endParaRPr lang="en-US" altLang="zh-CN" sz="2000" dirty="0">
              <a:ea typeface="宋体" pitchFamily="2" charset="-122"/>
              <a:cs typeface="Times New Roman" pitchFamily="18" charset="0"/>
            </a:endParaRPr>
          </a:p>
          <a:p>
            <a:pPr lvl="1">
              <a:buFont typeface="Wingdings" pitchFamily="2" charset="2"/>
              <a:buChar char="Ø"/>
            </a:pPr>
            <a:r>
              <a:rPr lang="zh-CN" altLang="en-US" sz="2000" dirty="0">
                <a:ea typeface="宋体" pitchFamily="2" charset="-122"/>
                <a:cs typeface="Times New Roman" pitchFamily="18" charset="0"/>
              </a:rPr>
              <a:t>集合元素可以是 </a:t>
            </a:r>
            <a:r>
              <a:rPr lang="en-US" altLang="zh-CN" dirty="0">
                <a:solidFill>
                  <a:srgbClr val="C00000"/>
                </a:solidFill>
                <a:ea typeface="宋体" pitchFamily="2" charset="-122"/>
                <a:cs typeface="Times New Roman" pitchFamily="18" charset="0"/>
              </a:rPr>
              <a:t>null</a:t>
            </a:r>
          </a:p>
          <a:p>
            <a:pPr>
              <a:buFont typeface="Wingdings" pitchFamily="2" charset="2"/>
              <a:buChar char="l"/>
            </a:pPr>
            <a:r>
              <a:rPr lang="zh-CN" altLang="en-US" sz="2400" dirty="0">
                <a:ea typeface="宋体" pitchFamily="2" charset="-122"/>
                <a:cs typeface="Times New Roman" pitchFamily="18" charset="0"/>
              </a:rPr>
              <a:t>当向 </a:t>
            </a:r>
            <a:r>
              <a:rPr lang="en-US" altLang="zh-CN" sz="2400" dirty="0" err="1">
                <a:ea typeface="宋体" pitchFamily="2" charset="-122"/>
                <a:cs typeface="Times New Roman" pitchFamily="18" charset="0"/>
              </a:rPr>
              <a:t>HashSet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集合中存入一个元素时，</a:t>
            </a:r>
            <a:r>
              <a:rPr lang="en-US" altLang="zh-CN" sz="2400" dirty="0" err="1">
                <a:ea typeface="宋体" pitchFamily="2" charset="-122"/>
                <a:cs typeface="Times New Roman" pitchFamily="18" charset="0"/>
              </a:rPr>
              <a:t>HashSet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会调用该对象的 </a:t>
            </a:r>
            <a:r>
              <a:rPr lang="en-US" altLang="zh-CN" sz="2400" dirty="0" err="1">
                <a:ea typeface="宋体" pitchFamily="2" charset="-122"/>
                <a:cs typeface="Times New Roman" pitchFamily="18" charset="0"/>
              </a:rPr>
              <a:t>hashCode</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方法来得到该对象的 </a:t>
            </a:r>
            <a:r>
              <a:rPr lang="en-US" altLang="zh-CN" sz="2400" dirty="0" err="1">
                <a:ea typeface="宋体" pitchFamily="2" charset="-122"/>
                <a:cs typeface="Times New Roman" pitchFamily="18" charset="0"/>
              </a:rPr>
              <a:t>hashCode</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值，然后根据 </a:t>
            </a:r>
            <a:r>
              <a:rPr lang="en-US" altLang="zh-CN" sz="2400" dirty="0" err="1">
                <a:ea typeface="宋体" pitchFamily="2" charset="-122"/>
                <a:cs typeface="Times New Roman" pitchFamily="18" charset="0"/>
              </a:rPr>
              <a:t>hashCode</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值决定该对象在 </a:t>
            </a:r>
            <a:r>
              <a:rPr lang="en-US" altLang="zh-CN" sz="2400" dirty="0" err="1">
                <a:ea typeface="宋体" pitchFamily="2" charset="-122"/>
                <a:cs typeface="Times New Roman" pitchFamily="18" charset="0"/>
              </a:rPr>
              <a:t>HashSet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中的存储位置。</a:t>
            </a:r>
            <a:endParaRPr lang="en-US" altLang="zh-CN" sz="2400" dirty="0">
              <a:ea typeface="宋体" pitchFamily="2" charset="-122"/>
              <a:cs typeface="Times New Roman" pitchFamily="18" charset="0"/>
            </a:endParaRPr>
          </a:p>
          <a:p>
            <a:pPr>
              <a:buFont typeface="Wingdings" pitchFamily="2" charset="2"/>
              <a:buChar char="l"/>
            </a:pPr>
            <a:r>
              <a:rPr lang="en-US" altLang="zh-CN" sz="2400" b="1" dirty="0" err="1">
                <a:solidFill>
                  <a:srgbClr val="C00000"/>
                </a:solidFill>
                <a:ea typeface="宋体" pitchFamily="2" charset="-122"/>
                <a:cs typeface="Times New Roman" pitchFamily="18" charset="0"/>
              </a:rPr>
              <a:t>HashSet</a:t>
            </a:r>
            <a:r>
              <a:rPr lang="en-US" altLang="zh-CN" sz="2400" b="1" dirty="0">
                <a:solidFill>
                  <a:srgbClr val="C00000"/>
                </a:solidFill>
                <a:ea typeface="宋体" pitchFamily="2" charset="-122"/>
                <a:cs typeface="Times New Roman" pitchFamily="18" charset="0"/>
              </a:rPr>
              <a:t> </a:t>
            </a:r>
            <a:r>
              <a:rPr lang="zh-CN" altLang="en-US" sz="2400" b="1" dirty="0">
                <a:solidFill>
                  <a:srgbClr val="C00000"/>
                </a:solidFill>
                <a:ea typeface="宋体" pitchFamily="2" charset="-122"/>
                <a:cs typeface="Times New Roman" pitchFamily="18" charset="0"/>
              </a:rPr>
              <a:t>集合判断两个元素相等的标准</a:t>
            </a:r>
            <a:r>
              <a:rPr lang="zh-CN" altLang="en-US" sz="2400" dirty="0">
                <a:solidFill>
                  <a:srgbClr val="C00000"/>
                </a:solidFill>
                <a:ea typeface="宋体" pitchFamily="2" charset="-122"/>
                <a:cs typeface="Times New Roman" pitchFamily="18" charset="0"/>
              </a:rPr>
              <a:t>：</a:t>
            </a:r>
            <a:r>
              <a:rPr lang="zh-CN" altLang="en-US" sz="2400" dirty="0">
                <a:ea typeface="宋体" pitchFamily="2" charset="-122"/>
                <a:cs typeface="Times New Roman" pitchFamily="18" charset="0"/>
              </a:rPr>
              <a:t>两个对象通过 </a:t>
            </a:r>
            <a:r>
              <a:rPr lang="en-US" altLang="zh-CN" sz="2400" dirty="0" err="1">
                <a:ea typeface="宋体" pitchFamily="2" charset="-122"/>
                <a:cs typeface="Times New Roman" pitchFamily="18" charset="0"/>
              </a:rPr>
              <a:t>hashCode</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方法比较相等，并且两个对象的 </a:t>
            </a:r>
            <a:r>
              <a:rPr lang="en-US" altLang="zh-CN" sz="2400" dirty="0">
                <a:ea typeface="宋体" pitchFamily="2" charset="-122"/>
                <a:cs typeface="Times New Roman" pitchFamily="18" charset="0"/>
              </a:rPr>
              <a:t>equals() </a:t>
            </a:r>
            <a:r>
              <a:rPr lang="zh-CN" altLang="en-US" sz="2400" dirty="0">
                <a:ea typeface="宋体" pitchFamily="2" charset="-122"/>
                <a:cs typeface="Times New Roman" pitchFamily="18" charset="0"/>
              </a:rPr>
              <a:t>方法返回值也相等。</a:t>
            </a:r>
            <a:endParaRPr lang="en-US" altLang="zh-CN" sz="2400" dirty="0">
              <a:ea typeface="宋体" pitchFamily="2" charset="-122"/>
              <a:cs typeface="Times New Roman" pitchFamily="18" charset="0"/>
            </a:endParaRPr>
          </a:p>
        </p:txBody>
      </p:sp>
    </p:spTree>
    <p:extLst>
      <p:ext uri="{BB962C8B-B14F-4D97-AF65-F5344CB8AC3E}">
        <p14:creationId xmlns:p14="http://schemas.microsoft.com/office/powerpoint/2010/main" val="1491072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93752" y="855776"/>
            <a:ext cx="3254712" cy="1477328"/>
          </a:xfrm>
          <a:prstGeom prst="rect">
            <a:avLst/>
          </a:prstGeom>
        </p:spPr>
        <p:txBody>
          <a:bodyPr wrap="square">
            <a:spAutoFit/>
          </a:bodyPr>
          <a:lstStyle/>
          <a:p>
            <a:r>
              <a:rPr lang="en-US" altLang="zh-CN" u="sng" dirty="0"/>
              <a:t>Set </a:t>
            </a:r>
            <a:r>
              <a:rPr lang="en-US" altLang="zh-CN" u="sng" dirty="0" err="1"/>
              <a:t>set</a:t>
            </a:r>
            <a:r>
              <a:rPr lang="en-US" altLang="zh-CN" u="sng" dirty="0"/>
              <a:t> = </a:t>
            </a:r>
            <a:r>
              <a:rPr lang="en-US" altLang="zh-CN" b="1" u="sng" dirty="0"/>
              <a:t>new </a:t>
            </a:r>
            <a:r>
              <a:rPr lang="en-US" altLang="zh-CN" b="1" u="sng" dirty="0" err="1"/>
              <a:t>LinkedHashSet</a:t>
            </a:r>
            <a:r>
              <a:rPr lang="en-US" altLang="zh-CN" b="1" u="sng" dirty="0"/>
              <a:t>();</a:t>
            </a:r>
          </a:p>
          <a:p>
            <a:r>
              <a:rPr lang="en-US" altLang="zh-CN" u="sng" dirty="0" err="1"/>
              <a:t>set.add</a:t>
            </a:r>
            <a:r>
              <a:rPr lang="en-US" altLang="zh-CN" u="sng" dirty="0"/>
              <a:t>(123);</a:t>
            </a:r>
          </a:p>
          <a:p>
            <a:r>
              <a:rPr lang="en-US" altLang="zh-CN" u="sng" dirty="0" err="1"/>
              <a:t>set.add</a:t>
            </a:r>
            <a:r>
              <a:rPr lang="en-US" altLang="zh-CN" u="sng" dirty="0"/>
              <a:t>(456);</a:t>
            </a:r>
          </a:p>
          <a:p>
            <a:r>
              <a:rPr lang="en-US" altLang="zh-CN" u="sng" dirty="0" err="1"/>
              <a:t>set.add</a:t>
            </a:r>
            <a:r>
              <a:rPr lang="en-US" altLang="zh-CN" u="sng" dirty="0"/>
              <a:t>(</a:t>
            </a:r>
            <a:r>
              <a:rPr lang="en-US" altLang="zh-CN" b="1" u="sng" dirty="0"/>
              <a:t>new String("AA"));</a:t>
            </a:r>
          </a:p>
          <a:p>
            <a:r>
              <a:rPr lang="en-US" altLang="zh-CN" u="sng" dirty="0" err="1"/>
              <a:t>set.add</a:t>
            </a:r>
            <a:r>
              <a:rPr lang="en-US" altLang="zh-CN" u="sng" dirty="0"/>
              <a:t>("BB");</a:t>
            </a:r>
          </a:p>
        </p:txBody>
      </p:sp>
      <p:graphicFrame>
        <p:nvGraphicFramePr>
          <p:cNvPr id="5" name="表格 4"/>
          <p:cNvGraphicFramePr>
            <a:graphicFrameLocks noGrp="1"/>
          </p:cNvGraphicFramePr>
          <p:nvPr>
            <p:extLst>
              <p:ext uri="{D42A27DB-BD31-4B8C-83A1-F6EECF244321}">
                <p14:modId xmlns:p14="http://schemas.microsoft.com/office/powerpoint/2010/main" val="421487203"/>
              </p:ext>
            </p:extLst>
          </p:nvPr>
        </p:nvGraphicFramePr>
        <p:xfrm>
          <a:off x="803921" y="892944"/>
          <a:ext cx="1247800" cy="5056336"/>
        </p:xfrm>
        <a:graphic>
          <a:graphicData uri="http://schemas.openxmlformats.org/drawingml/2006/table">
            <a:tbl>
              <a:tblPr firstRow="1" bandRow="1">
                <a:tableStyleId>{5940675A-B579-460E-94D1-54222C63F5DA}</a:tableStyleId>
              </a:tblPr>
              <a:tblGrid>
                <a:gridCol w="1247800">
                  <a:extLst>
                    <a:ext uri="{9D8B030D-6E8A-4147-A177-3AD203B41FA5}">
                      <a16:colId xmlns:a16="http://schemas.microsoft.com/office/drawing/2014/main" val="20000"/>
                    </a:ext>
                  </a:extLst>
                </a:gridCol>
              </a:tblGrid>
              <a:tr h="632042">
                <a:tc>
                  <a:txBody>
                    <a:bodyPr/>
                    <a:lstStyle/>
                    <a:p>
                      <a:endParaRPr lang="zh-CN" altLang="en-US" dirty="0"/>
                    </a:p>
                  </a:txBody>
                  <a:tcPr/>
                </a:tc>
                <a:extLst>
                  <a:ext uri="{0D108BD9-81ED-4DB2-BD59-A6C34878D82A}">
                    <a16:rowId xmlns:a16="http://schemas.microsoft.com/office/drawing/2014/main" val="10000"/>
                  </a:ext>
                </a:extLst>
              </a:tr>
              <a:tr h="632042">
                <a:tc>
                  <a:txBody>
                    <a:bodyPr/>
                    <a:lstStyle/>
                    <a:p>
                      <a:endParaRPr lang="zh-CN" altLang="en-US" dirty="0"/>
                    </a:p>
                  </a:txBody>
                  <a:tcPr/>
                </a:tc>
                <a:extLst>
                  <a:ext uri="{0D108BD9-81ED-4DB2-BD59-A6C34878D82A}">
                    <a16:rowId xmlns:a16="http://schemas.microsoft.com/office/drawing/2014/main" val="10001"/>
                  </a:ext>
                </a:extLst>
              </a:tr>
              <a:tr h="632042">
                <a:tc>
                  <a:txBody>
                    <a:bodyPr/>
                    <a:lstStyle/>
                    <a:p>
                      <a:endParaRPr lang="zh-CN" altLang="en-US" dirty="0"/>
                    </a:p>
                  </a:txBody>
                  <a:tcPr/>
                </a:tc>
                <a:extLst>
                  <a:ext uri="{0D108BD9-81ED-4DB2-BD59-A6C34878D82A}">
                    <a16:rowId xmlns:a16="http://schemas.microsoft.com/office/drawing/2014/main" val="10002"/>
                  </a:ext>
                </a:extLst>
              </a:tr>
              <a:tr h="632042">
                <a:tc>
                  <a:txBody>
                    <a:bodyPr/>
                    <a:lstStyle/>
                    <a:p>
                      <a:endParaRPr lang="zh-CN" altLang="en-US" dirty="0"/>
                    </a:p>
                  </a:txBody>
                  <a:tcPr/>
                </a:tc>
                <a:extLst>
                  <a:ext uri="{0D108BD9-81ED-4DB2-BD59-A6C34878D82A}">
                    <a16:rowId xmlns:a16="http://schemas.microsoft.com/office/drawing/2014/main" val="10003"/>
                  </a:ext>
                </a:extLst>
              </a:tr>
              <a:tr h="632042">
                <a:tc>
                  <a:txBody>
                    <a:bodyPr/>
                    <a:lstStyle/>
                    <a:p>
                      <a:endParaRPr lang="zh-CN" altLang="en-US" dirty="0"/>
                    </a:p>
                  </a:txBody>
                  <a:tcPr/>
                </a:tc>
                <a:extLst>
                  <a:ext uri="{0D108BD9-81ED-4DB2-BD59-A6C34878D82A}">
                    <a16:rowId xmlns:a16="http://schemas.microsoft.com/office/drawing/2014/main" val="10004"/>
                  </a:ext>
                </a:extLst>
              </a:tr>
              <a:tr h="632042">
                <a:tc>
                  <a:txBody>
                    <a:bodyPr/>
                    <a:lstStyle/>
                    <a:p>
                      <a:endParaRPr lang="zh-CN" altLang="en-US"/>
                    </a:p>
                  </a:txBody>
                  <a:tcPr/>
                </a:tc>
                <a:extLst>
                  <a:ext uri="{0D108BD9-81ED-4DB2-BD59-A6C34878D82A}">
                    <a16:rowId xmlns:a16="http://schemas.microsoft.com/office/drawing/2014/main" val="10005"/>
                  </a:ext>
                </a:extLst>
              </a:tr>
              <a:tr h="632042">
                <a:tc>
                  <a:txBody>
                    <a:bodyPr/>
                    <a:lstStyle/>
                    <a:p>
                      <a:endParaRPr lang="zh-CN" altLang="en-US"/>
                    </a:p>
                  </a:txBody>
                  <a:tcPr/>
                </a:tc>
                <a:extLst>
                  <a:ext uri="{0D108BD9-81ED-4DB2-BD59-A6C34878D82A}">
                    <a16:rowId xmlns:a16="http://schemas.microsoft.com/office/drawing/2014/main" val="10006"/>
                  </a:ext>
                </a:extLst>
              </a:tr>
              <a:tr h="632042">
                <a:tc>
                  <a:txBody>
                    <a:bodyPr/>
                    <a:lstStyle/>
                    <a:p>
                      <a:endParaRPr lang="zh-CN" altLang="en-US" dirty="0"/>
                    </a:p>
                  </a:txBody>
                  <a:tcPr/>
                </a:tc>
                <a:extLst>
                  <a:ext uri="{0D108BD9-81ED-4DB2-BD59-A6C34878D82A}">
                    <a16:rowId xmlns:a16="http://schemas.microsoft.com/office/drawing/2014/main" val="10007"/>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954456092"/>
              </p:ext>
            </p:extLst>
          </p:nvPr>
        </p:nvGraphicFramePr>
        <p:xfrm>
          <a:off x="2316089" y="2837160"/>
          <a:ext cx="2759967" cy="519832"/>
        </p:xfrm>
        <a:graphic>
          <a:graphicData uri="http://schemas.openxmlformats.org/drawingml/2006/table">
            <a:tbl>
              <a:tblPr firstRow="1" bandRow="1">
                <a:tableStyleId>{5C22544A-7EE6-4342-B048-85BDC9FD1C3A}</a:tableStyleId>
              </a:tblPr>
              <a:tblGrid>
                <a:gridCol w="919989">
                  <a:extLst>
                    <a:ext uri="{9D8B030D-6E8A-4147-A177-3AD203B41FA5}">
                      <a16:colId xmlns:a16="http://schemas.microsoft.com/office/drawing/2014/main" val="20000"/>
                    </a:ext>
                  </a:extLst>
                </a:gridCol>
                <a:gridCol w="919989">
                  <a:extLst>
                    <a:ext uri="{9D8B030D-6E8A-4147-A177-3AD203B41FA5}">
                      <a16:colId xmlns:a16="http://schemas.microsoft.com/office/drawing/2014/main" val="20001"/>
                    </a:ext>
                  </a:extLst>
                </a:gridCol>
                <a:gridCol w="919989">
                  <a:extLst>
                    <a:ext uri="{9D8B030D-6E8A-4147-A177-3AD203B41FA5}">
                      <a16:colId xmlns:a16="http://schemas.microsoft.com/office/drawing/2014/main" val="20002"/>
                    </a:ext>
                  </a:extLst>
                </a:gridCol>
              </a:tblGrid>
              <a:tr h="519832">
                <a:tc>
                  <a:txBody>
                    <a:bodyPr/>
                    <a:lstStyle/>
                    <a:p>
                      <a:r>
                        <a:rPr lang="en-US" altLang="zh-CN" dirty="0"/>
                        <a:t>null</a:t>
                      </a:r>
                      <a:endParaRPr lang="zh-CN" altLang="en-US" dirty="0"/>
                    </a:p>
                  </a:txBody>
                  <a:tcPr/>
                </a:tc>
                <a:tc>
                  <a:txBody>
                    <a:bodyPr/>
                    <a:lstStyle/>
                    <a:p>
                      <a:r>
                        <a:rPr lang="en-US" altLang="zh-CN" dirty="0"/>
                        <a:t>123</a:t>
                      </a:r>
                      <a:endParaRPr lang="zh-CN" altLang="en-US" dirty="0"/>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646422383"/>
              </p:ext>
            </p:extLst>
          </p:nvPr>
        </p:nvGraphicFramePr>
        <p:xfrm>
          <a:off x="2316089" y="5069408"/>
          <a:ext cx="2759967" cy="519832"/>
        </p:xfrm>
        <a:graphic>
          <a:graphicData uri="http://schemas.openxmlformats.org/drawingml/2006/table">
            <a:tbl>
              <a:tblPr firstRow="1" bandRow="1">
                <a:tableStyleId>{5C22544A-7EE6-4342-B048-85BDC9FD1C3A}</a:tableStyleId>
              </a:tblPr>
              <a:tblGrid>
                <a:gridCol w="919989">
                  <a:extLst>
                    <a:ext uri="{9D8B030D-6E8A-4147-A177-3AD203B41FA5}">
                      <a16:colId xmlns:a16="http://schemas.microsoft.com/office/drawing/2014/main" val="20000"/>
                    </a:ext>
                  </a:extLst>
                </a:gridCol>
                <a:gridCol w="919989">
                  <a:extLst>
                    <a:ext uri="{9D8B030D-6E8A-4147-A177-3AD203B41FA5}">
                      <a16:colId xmlns:a16="http://schemas.microsoft.com/office/drawing/2014/main" val="20001"/>
                    </a:ext>
                  </a:extLst>
                </a:gridCol>
                <a:gridCol w="919989">
                  <a:extLst>
                    <a:ext uri="{9D8B030D-6E8A-4147-A177-3AD203B41FA5}">
                      <a16:colId xmlns:a16="http://schemas.microsoft.com/office/drawing/2014/main" val="20002"/>
                    </a:ext>
                  </a:extLst>
                </a:gridCol>
              </a:tblGrid>
              <a:tr h="519832">
                <a:tc>
                  <a:txBody>
                    <a:bodyPr/>
                    <a:lstStyle/>
                    <a:p>
                      <a:endParaRPr lang="zh-CN" altLang="en-US" dirty="0"/>
                    </a:p>
                  </a:txBody>
                  <a:tcPr/>
                </a:tc>
                <a:tc>
                  <a:txBody>
                    <a:bodyPr/>
                    <a:lstStyle/>
                    <a:p>
                      <a:r>
                        <a:rPr lang="en-US" altLang="zh-CN" dirty="0"/>
                        <a:t>456</a:t>
                      </a:r>
                      <a:endParaRPr lang="zh-CN" altLang="en-US" dirty="0"/>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cxnSp>
        <p:nvCxnSpPr>
          <p:cNvPr id="9" name="直接箭头连接符 8"/>
          <p:cNvCxnSpPr/>
          <p:nvPr/>
        </p:nvCxnSpPr>
        <p:spPr>
          <a:xfrm flipH="1">
            <a:off x="2867981" y="3031793"/>
            <a:ext cx="1872208" cy="23762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ext uri="{D42A27DB-BD31-4B8C-83A1-F6EECF244321}">
                <p14:modId xmlns:p14="http://schemas.microsoft.com/office/powerpoint/2010/main" val="3684771266"/>
              </p:ext>
            </p:extLst>
          </p:nvPr>
        </p:nvGraphicFramePr>
        <p:xfrm>
          <a:off x="2388097" y="1541016"/>
          <a:ext cx="2759967" cy="519832"/>
        </p:xfrm>
        <a:graphic>
          <a:graphicData uri="http://schemas.openxmlformats.org/drawingml/2006/table">
            <a:tbl>
              <a:tblPr firstRow="1" bandRow="1">
                <a:tableStyleId>{5C22544A-7EE6-4342-B048-85BDC9FD1C3A}</a:tableStyleId>
              </a:tblPr>
              <a:tblGrid>
                <a:gridCol w="919989">
                  <a:extLst>
                    <a:ext uri="{9D8B030D-6E8A-4147-A177-3AD203B41FA5}">
                      <a16:colId xmlns:a16="http://schemas.microsoft.com/office/drawing/2014/main" val="20000"/>
                    </a:ext>
                  </a:extLst>
                </a:gridCol>
                <a:gridCol w="919989">
                  <a:extLst>
                    <a:ext uri="{9D8B030D-6E8A-4147-A177-3AD203B41FA5}">
                      <a16:colId xmlns:a16="http://schemas.microsoft.com/office/drawing/2014/main" val="20001"/>
                    </a:ext>
                  </a:extLst>
                </a:gridCol>
                <a:gridCol w="919989">
                  <a:extLst>
                    <a:ext uri="{9D8B030D-6E8A-4147-A177-3AD203B41FA5}">
                      <a16:colId xmlns:a16="http://schemas.microsoft.com/office/drawing/2014/main" val="20002"/>
                    </a:ext>
                  </a:extLst>
                </a:gridCol>
              </a:tblGrid>
              <a:tr h="519832">
                <a:tc>
                  <a:txBody>
                    <a:bodyPr/>
                    <a:lstStyle/>
                    <a:p>
                      <a:endParaRPr lang="zh-CN" altLang="en-US" dirty="0"/>
                    </a:p>
                  </a:txBody>
                  <a:tcPr/>
                </a:tc>
                <a:tc>
                  <a:txBody>
                    <a:bodyPr/>
                    <a:lstStyle/>
                    <a:p>
                      <a:r>
                        <a:rPr lang="en-US" altLang="zh-CN" dirty="0"/>
                        <a:t>AA</a:t>
                      </a:r>
                      <a:endParaRPr lang="zh-CN" altLang="en-US" dirty="0"/>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cxnSp>
        <p:nvCxnSpPr>
          <p:cNvPr id="12" name="直接箭头连接符 11"/>
          <p:cNvCxnSpPr/>
          <p:nvPr/>
        </p:nvCxnSpPr>
        <p:spPr>
          <a:xfrm flipH="1" flipV="1">
            <a:off x="2748137" y="1829048"/>
            <a:ext cx="1920044" cy="357901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extLst>
              <p:ext uri="{D42A27DB-BD31-4B8C-83A1-F6EECF244321}">
                <p14:modId xmlns:p14="http://schemas.microsoft.com/office/powerpoint/2010/main" val="1004776882"/>
              </p:ext>
            </p:extLst>
          </p:nvPr>
        </p:nvGraphicFramePr>
        <p:xfrm>
          <a:off x="2316089" y="3989288"/>
          <a:ext cx="2759967" cy="365760"/>
        </p:xfrm>
        <a:graphic>
          <a:graphicData uri="http://schemas.openxmlformats.org/drawingml/2006/table">
            <a:tbl>
              <a:tblPr firstRow="1" bandRow="1">
                <a:tableStyleId>{5C22544A-7EE6-4342-B048-85BDC9FD1C3A}</a:tableStyleId>
              </a:tblPr>
              <a:tblGrid>
                <a:gridCol w="919989">
                  <a:extLst>
                    <a:ext uri="{9D8B030D-6E8A-4147-A177-3AD203B41FA5}">
                      <a16:colId xmlns:a16="http://schemas.microsoft.com/office/drawing/2014/main" val="20000"/>
                    </a:ext>
                  </a:extLst>
                </a:gridCol>
                <a:gridCol w="919989">
                  <a:extLst>
                    <a:ext uri="{9D8B030D-6E8A-4147-A177-3AD203B41FA5}">
                      <a16:colId xmlns:a16="http://schemas.microsoft.com/office/drawing/2014/main" val="20001"/>
                    </a:ext>
                  </a:extLst>
                </a:gridCol>
                <a:gridCol w="919989">
                  <a:extLst>
                    <a:ext uri="{9D8B030D-6E8A-4147-A177-3AD203B41FA5}">
                      <a16:colId xmlns:a16="http://schemas.microsoft.com/office/drawing/2014/main" val="20002"/>
                    </a:ext>
                  </a:extLst>
                </a:gridCol>
              </a:tblGrid>
              <a:tr h="274529">
                <a:tc>
                  <a:txBody>
                    <a:bodyPr/>
                    <a:lstStyle/>
                    <a:p>
                      <a:endParaRPr lang="zh-CN" altLang="en-US" dirty="0"/>
                    </a:p>
                  </a:txBody>
                  <a:tcPr/>
                </a:tc>
                <a:tc>
                  <a:txBody>
                    <a:bodyPr/>
                    <a:lstStyle/>
                    <a:p>
                      <a:r>
                        <a:rPr lang="en-US" altLang="zh-CN" dirty="0"/>
                        <a:t>BB</a:t>
                      </a:r>
                      <a:endParaRPr lang="zh-CN" altLang="en-US" dirty="0"/>
                    </a:p>
                  </a:txBody>
                  <a:tcPr/>
                </a:tc>
                <a:tc>
                  <a:txBody>
                    <a:bodyPr/>
                    <a:lstStyle/>
                    <a:p>
                      <a:r>
                        <a:rPr lang="en-US" altLang="zh-CN" dirty="0"/>
                        <a:t>null</a:t>
                      </a:r>
                      <a:endParaRPr lang="zh-CN" altLang="en-US" dirty="0"/>
                    </a:p>
                  </a:txBody>
                  <a:tcPr/>
                </a:tc>
                <a:extLst>
                  <a:ext uri="{0D108BD9-81ED-4DB2-BD59-A6C34878D82A}">
                    <a16:rowId xmlns:a16="http://schemas.microsoft.com/office/drawing/2014/main" val="10000"/>
                  </a:ext>
                </a:extLst>
              </a:tr>
            </a:tbl>
          </a:graphicData>
        </a:graphic>
      </p:graphicFrame>
      <p:cxnSp>
        <p:nvCxnSpPr>
          <p:cNvPr id="15" name="直接箭头连接符 14"/>
          <p:cNvCxnSpPr/>
          <p:nvPr/>
        </p:nvCxnSpPr>
        <p:spPr>
          <a:xfrm flipH="1">
            <a:off x="2820145" y="1735649"/>
            <a:ext cx="1920044" cy="2469663"/>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652120" y="4781376"/>
            <a:ext cx="2880320" cy="923330"/>
          </a:xfrm>
          <a:prstGeom prst="rect">
            <a:avLst/>
          </a:prstGeom>
        </p:spPr>
        <p:txBody>
          <a:bodyPr wrap="square">
            <a:spAutoFit/>
          </a:bodyPr>
          <a:lstStyle/>
          <a:p>
            <a:r>
              <a:rPr lang="en-US" altLang="zh-CN" dirty="0" err="1"/>
              <a:t>LinkedHashSet</a:t>
            </a:r>
            <a:r>
              <a:rPr lang="en-US" altLang="zh-CN" dirty="0"/>
              <a:t>:</a:t>
            </a:r>
            <a:r>
              <a:rPr lang="zh-CN" altLang="en-US" dirty="0"/>
              <a:t>使用链表维护了一个添加进集合中的顺序。</a:t>
            </a:r>
          </a:p>
        </p:txBody>
      </p:sp>
      <p:sp>
        <p:nvSpPr>
          <p:cNvPr id="2" name="标题 1">
            <a:extLst>
              <a:ext uri="{FF2B5EF4-FFF2-40B4-BE49-F238E27FC236}">
                <a16:creationId xmlns:a16="http://schemas.microsoft.com/office/drawing/2014/main" id="{0029F586-A8FC-4120-94F0-CD0A3649551F}"/>
              </a:ext>
            </a:extLst>
          </p:cNvPr>
          <p:cNvSpPr>
            <a:spLocks noGrp="1"/>
          </p:cNvSpPr>
          <p:nvPr>
            <p:ph type="title"/>
          </p:nvPr>
        </p:nvSpPr>
        <p:spPr>
          <a:xfrm>
            <a:off x="7452320" y="239103"/>
            <a:ext cx="1435966" cy="523220"/>
          </a:xfrm>
        </p:spPr>
        <p:txBody>
          <a:bodyPr/>
          <a:lstStyle/>
          <a:p>
            <a:r>
              <a:rPr lang="zh-CN" altLang="en-US" dirty="0"/>
              <a:t>图解</a:t>
            </a:r>
          </a:p>
        </p:txBody>
      </p:sp>
    </p:spTree>
    <p:extLst>
      <p:ext uri="{BB962C8B-B14F-4D97-AF65-F5344CB8AC3E}">
        <p14:creationId xmlns:p14="http://schemas.microsoft.com/office/powerpoint/2010/main" val="693574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40152" y="239103"/>
            <a:ext cx="2948134" cy="523220"/>
          </a:xfrm>
        </p:spPr>
        <p:txBody>
          <a:bodyPr>
            <a:normAutofit/>
          </a:bodyPr>
          <a:lstStyle/>
          <a:p>
            <a:r>
              <a:rPr lang="en-US" altLang="zh-CN" b="1" dirty="0" err="1">
                <a:latin typeface="+mn-lt"/>
                <a:ea typeface="宋体" pitchFamily="2" charset="-122"/>
                <a:cs typeface="Times New Roman" pitchFamily="18" charset="0"/>
              </a:rPr>
              <a:t>hashCode</a:t>
            </a:r>
            <a:r>
              <a:rPr lang="en-US" altLang="zh-CN"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方法</a:t>
            </a:r>
          </a:p>
        </p:txBody>
      </p:sp>
      <p:sp>
        <p:nvSpPr>
          <p:cNvPr id="3" name="内容占位符 2"/>
          <p:cNvSpPr>
            <a:spLocks noGrp="1"/>
          </p:cNvSpPr>
          <p:nvPr>
            <p:ph idx="4294967295"/>
          </p:nvPr>
        </p:nvSpPr>
        <p:spPr>
          <a:xfrm>
            <a:off x="179263" y="908720"/>
            <a:ext cx="8785225" cy="5328592"/>
          </a:xfrm>
        </p:spPr>
        <p:txBody>
          <a:bodyPr>
            <a:normAutofit/>
          </a:bodyPr>
          <a:lstStyle/>
          <a:p>
            <a:pPr>
              <a:buFont typeface="Wingdings" pitchFamily="2" charset="2"/>
              <a:buChar char="l"/>
            </a:pPr>
            <a:r>
              <a:rPr lang="zh-CN" altLang="en-US" sz="2400" dirty="0">
                <a:ea typeface="宋体" pitchFamily="2" charset="-122"/>
                <a:cs typeface="Times New Roman" pitchFamily="18" charset="0"/>
              </a:rPr>
              <a:t>如果两个元素的 </a:t>
            </a:r>
            <a:r>
              <a:rPr lang="en-US" altLang="zh-CN" sz="2400" dirty="0">
                <a:ea typeface="宋体" pitchFamily="2" charset="-122"/>
                <a:cs typeface="Times New Roman" pitchFamily="18" charset="0"/>
              </a:rPr>
              <a:t>equals() </a:t>
            </a:r>
            <a:r>
              <a:rPr lang="zh-CN" altLang="en-US" sz="2400" dirty="0">
                <a:ea typeface="宋体" pitchFamily="2" charset="-122"/>
                <a:cs typeface="Times New Roman" pitchFamily="18" charset="0"/>
              </a:rPr>
              <a:t>方法返回 </a:t>
            </a:r>
            <a:r>
              <a:rPr lang="en-US" altLang="zh-CN" sz="2400" dirty="0">
                <a:ea typeface="宋体" pitchFamily="2" charset="-122"/>
                <a:cs typeface="Times New Roman" pitchFamily="18" charset="0"/>
              </a:rPr>
              <a:t>true</a:t>
            </a:r>
            <a:r>
              <a:rPr lang="zh-CN" altLang="en-US" sz="2400" dirty="0">
                <a:ea typeface="宋体" pitchFamily="2" charset="-122"/>
                <a:cs typeface="Times New Roman" pitchFamily="18" charset="0"/>
              </a:rPr>
              <a:t>，但它们的 </a:t>
            </a:r>
            <a:r>
              <a:rPr lang="en-US" altLang="zh-CN" sz="2400" dirty="0" err="1">
                <a:ea typeface="宋体" pitchFamily="2" charset="-122"/>
                <a:cs typeface="Times New Roman" pitchFamily="18" charset="0"/>
              </a:rPr>
              <a:t>hashCode</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返回值不相等，</a:t>
            </a:r>
            <a:r>
              <a:rPr lang="en-US" altLang="zh-CN" sz="2400" dirty="0" err="1">
                <a:ea typeface="宋体" pitchFamily="2" charset="-122"/>
                <a:cs typeface="Times New Roman" pitchFamily="18" charset="0"/>
              </a:rPr>
              <a:t>hashSet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将会把它们存储在不同的位置，但依然可以添加成功。</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spcBef>
                <a:spcPts val="1200"/>
              </a:spcBef>
              <a:buFont typeface="Wingdings" pitchFamily="2" charset="2"/>
              <a:buChar char="l"/>
            </a:pPr>
            <a:r>
              <a:rPr lang="zh-CN" altLang="en-US" sz="2400" b="1" dirty="0">
                <a:solidFill>
                  <a:srgbClr val="FF0000"/>
                </a:solidFill>
                <a:ea typeface="宋体" pitchFamily="2" charset="-122"/>
                <a:cs typeface="Times New Roman" pitchFamily="18" charset="0"/>
              </a:rPr>
              <a:t>对于存放在</a:t>
            </a:r>
            <a:r>
              <a:rPr lang="en-US" altLang="zh-CN" sz="2400" b="1" dirty="0">
                <a:solidFill>
                  <a:srgbClr val="FF0000"/>
                </a:solidFill>
                <a:ea typeface="宋体" pitchFamily="2" charset="-122"/>
                <a:cs typeface="Times New Roman" pitchFamily="18" charset="0"/>
              </a:rPr>
              <a:t>Set</a:t>
            </a:r>
            <a:r>
              <a:rPr lang="zh-CN" altLang="en-US" sz="2400" b="1" dirty="0">
                <a:solidFill>
                  <a:srgbClr val="FF0000"/>
                </a:solidFill>
                <a:ea typeface="宋体" pitchFamily="2" charset="-122"/>
                <a:cs typeface="Times New Roman" pitchFamily="18" charset="0"/>
              </a:rPr>
              <a:t>容器中的对象，对应的类一定要重写</a:t>
            </a:r>
            <a:r>
              <a:rPr lang="en-US" altLang="zh-CN" sz="2400" b="1" dirty="0">
                <a:solidFill>
                  <a:srgbClr val="FF0000"/>
                </a:solidFill>
                <a:ea typeface="宋体" pitchFamily="2" charset="-122"/>
                <a:cs typeface="Times New Roman" pitchFamily="18" charset="0"/>
              </a:rPr>
              <a:t>equals()</a:t>
            </a:r>
            <a:r>
              <a:rPr lang="zh-CN" altLang="en-US" sz="2400" b="1" dirty="0">
                <a:solidFill>
                  <a:srgbClr val="FF0000"/>
                </a:solidFill>
                <a:ea typeface="宋体" pitchFamily="2" charset="-122"/>
                <a:cs typeface="Times New Roman" pitchFamily="18" charset="0"/>
              </a:rPr>
              <a:t>和</a:t>
            </a:r>
            <a:r>
              <a:rPr lang="en-US" altLang="zh-CN" sz="2400" b="1" dirty="0" err="1">
                <a:solidFill>
                  <a:srgbClr val="FF0000"/>
                </a:solidFill>
                <a:ea typeface="宋体" pitchFamily="2" charset="-122"/>
                <a:cs typeface="Times New Roman" pitchFamily="18" charset="0"/>
              </a:rPr>
              <a:t>hashCode</a:t>
            </a:r>
            <a:r>
              <a:rPr lang="en-US" altLang="zh-CN" sz="2400" b="1" dirty="0">
                <a:solidFill>
                  <a:srgbClr val="FF0000"/>
                </a:solidFill>
                <a:ea typeface="宋体" pitchFamily="2" charset="-122"/>
                <a:cs typeface="Times New Roman" pitchFamily="18" charset="0"/>
              </a:rPr>
              <a:t>(Object </a:t>
            </a:r>
            <a:r>
              <a:rPr lang="en-US" altLang="zh-CN" sz="2400" b="1" dirty="0" err="1">
                <a:solidFill>
                  <a:srgbClr val="FF0000"/>
                </a:solidFill>
                <a:ea typeface="宋体" pitchFamily="2" charset="-122"/>
                <a:cs typeface="Times New Roman" pitchFamily="18" charset="0"/>
              </a:rPr>
              <a:t>obj</a:t>
            </a:r>
            <a:r>
              <a:rPr lang="en-US" altLang="zh-CN" sz="2400" b="1" dirty="0">
                <a:solidFill>
                  <a:srgbClr val="FF0000"/>
                </a:solidFill>
                <a:ea typeface="宋体" pitchFamily="2" charset="-122"/>
                <a:cs typeface="Times New Roman" pitchFamily="18" charset="0"/>
              </a:rPr>
              <a:t>)</a:t>
            </a:r>
            <a:r>
              <a:rPr lang="zh-CN" altLang="en-US" sz="2400" b="1" dirty="0">
                <a:solidFill>
                  <a:srgbClr val="FF0000"/>
                </a:solidFill>
                <a:ea typeface="宋体" pitchFamily="2" charset="-122"/>
                <a:cs typeface="Times New Roman" pitchFamily="18" charset="0"/>
              </a:rPr>
              <a:t>方法，以实现对象相等规则。</a:t>
            </a:r>
            <a:endParaRPr lang="en-US" altLang="zh-CN" sz="2400" b="1" dirty="0">
              <a:solidFill>
                <a:srgbClr val="FF0000"/>
              </a:solidFill>
              <a:ea typeface="宋体" pitchFamily="2" charset="-122"/>
              <a:cs typeface="Times New Roman" pitchFamily="18" charset="0"/>
            </a:endParaRPr>
          </a:p>
          <a:p>
            <a:pPr>
              <a:spcBef>
                <a:spcPts val="1200"/>
              </a:spcBef>
              <a:buFont typeface="Wingdings" pitchFamily="2" charset="2"/>
              <a:buChar char="l"/>
            </a:pPr>
            <a:endParaRPr lang="en-US" altLang="zh-CN" sz="2400" b="1" dirty="0">
              <a:solidFill>
                <a:srgbClr val="FF0000"/>
              </a:solidFill>
              <a:ea typeface="宋体" pitchFamily="2" charset="-122"/>
              <a:cs typeface="Times New Roman" pitchFamily="18" charset="0"/>
            </a:endParaRPr>
          </a:p>
          <a:p>
            <a:pPr>
              <a:spcBef>
                <a:spcPts val="1200"/>
              </a:spcBef>
              <a:buFont typeface="Wingdings" pitchFamily="2" charset="2"/>
              <a:buChar char="l"/>
            </a:pPr>
            <a:r>
              <a:rPr lang="zh-CN" altLang="en-US" sz="2400" dirty="0">
                <a:ea typeface="宋体" pitchFamily="2" charset="-122"/>
                <a:cs typeface="Times New Roman" pitchFamily="18" charset="0"/>
              </a:rPr>
              <a:t>重写 </a:t>
            </a:r>
            <a:r>
              <a:rPr lang="en-US" altLang="zh-CN" sz="2400" dirty="0" err="1">
                <a:ea typeface="宋体" pitchFamily="2" charset="-122"/>
                <a:cs typeface="Times New Roman" pitchFamily="18" charset="0"/>
              </a:rPr>
              <a:t>hashCode</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方法的</a:t>
            </a:r>
            <a:r>
              <a:rPr lang="zh-CN" altLang="en-US" sz="2400" b="1" dirty="0">
                <a:ea typeface="宋体" pitchFamily="2" charset="-122"/>
                <a:cs typeface="Times New Roman" pitchFamily="18" charset="0"/>
              </a:rPr>
              <a:t>基本原则</a:t>
            </a:r>
            <a:endParaRPr lang="en-US" altLang="zh-CN" sz="2400" b="1" dirty="0">
              <a:ea typeface="宋体" pitchFamily="2" charset="-122"/>
              <a:cs typeface="Times New Roman" pitchFamily="18" charset="0"/>
            </a:endParaRPr>
          </a:p>
          <a:p>
            <a:pPr lvl="1">
              <a:buFont typeface="Wingdings" pitchFamily="2" charset="2"/>
              <a:buChar char="Ø"/>
            </a:pPr>
            <a:r>
              <a:rPr lang="zh-CN" altLang="en-US" sz="2000" dirty="0">
                <a:ea typeface="宋体" pitchFamily="2" charset="-122"/>
                <a:cs typeface="Times New Roman" pitchFamily="18" charset="0"/>
              </a:rPr>
              <a:t>在程序运行时，同一个对象多次调用 </a:t>
            </a:r>
            <a:r>
              <a:rPr lang="en-US" altLang="zh-CN" sz="2000" dirty="0" err="1">
                <a:ea typeface="宋体" pitchFamily="2" charset="-122"/>
                <a:cs typeface="Times New Roman" pitchFamily="18" charset="0"/>
              </a:rPr>
              <a:t>hashCode</a:t>
            </a: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方法应该返回相同的值</a:t>
            </a:r>
            <a:endParaRPr lang="en-US" altLang="zh-CN" sz="2000" dirty="0">
              <a:ea typeface="宋体" pitchFamily="2" charset="-122"/>
              <a:cs typeface="Times New Roman" pitchFamily="18" charset="0"/>
            </a:endParaRPr>
          </a:p>
          <a:p>
            <a:pPr lvl="1">
              <a:buFont typeface="Wingdings" pitchFamily="2" charset="2"/>
              <a:buChar char="Ø"/>
            </a:pPr>
            <a:r>
              <a:rPr lang="zh-CN" altLang="en-US" sz="2000" dirty="0">
                <a:ea typeface="宋体" pitchFamily="2" charset="-122"/>
                <a:cs typeface="Times New Roman" pitchFamily="18" charset="0"/>
              </a:rPr>
              <a:t>当两个对象的 </a:t>
            </a:r>
            <a:r>
              <a:rPr lang="en-US" altLang="zh-CN" sz="2000" dirty="0">
                <a:ea typeface="宋体" pitchFamily="2" charset="-122"/>
                <a:cs typeface="Times New Roman" pitchFamily="18" charset="0"/>
              </a:rPr>
              <a:t>equals() </a:t>
            </a:r>
            <a:r>
              <a:rPr lang="zh-CN" altLang="en-US" sz="2000" dirty="0">
                <a:ea typeface="宋体" pitchFamily="2" charset="-122"/>
                <a:cs typeface="Times New Roman" pitchFamily="18" charset="0"/>
              </a:rPr>
              <a:t>方法比较返回 </a:t>
            </a:r>
            <a:r>
              <a:rPr lang="en-US" altLang="zh-CN" sz="2000" dirty="0">
                <a:ea typeface="宋体" pitchFamily="2" charset="-122"/>
                <a:cs typeface="Times New Roman" pitchFamily="18" charset="0"/>
              </a:rPr>
              <a:t>true </a:t>
            </a:r>
            <a:r>
              <a:rPr lang="zh-CN" altLang="en-US" sz="2000" dirty="0">
                <a:ea typeface="宋体" pitchFamily="2" charset="-122"/>
                <a:cs typeface="Times New Roman" pitchFamily="18" charset="0"/>
              </a:rPr>
              <a:t>时，这两个对象的 </a:t>
            </a:r>
            <a:r>
              <a:rPr lang="en-US" altLang="zh-CN" sz="2000" dirty="0" err="1">
                <a:ea typeface="宋体" pitchFamily="2" charset="-122"/>
                <a:cs typeface="Times New Roman" pitchFamily="18" charset="0"/>
              </a:rPr>
              <a:t>hashCode</a:t>
            </a: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方法的返回值也应相等</a:t>
            </a:r>
            <a:endParaRPr lang="en-US" altLang="zh-CN" sz="2000" dirty="0">
              <a:ea typeface="宋体" pitchFamily="2" charset="-122"/>
              <a:cs typeface="Times New Roman" pitchFamily="18" charset="0"/>
            </a:endParaRPr>
          </a:p>
          <a:p>
            <a:pPr lvl="1">
              <a:buFont typeface="Wingdings" pitchFamily="2" charset="2"/>
              <a:buChar char="Ø"/>
            </a:pPr>
            <a:r>
              <a:rPr lang="zh-CN" altLang="en-US" sz="2000" dirty="0">
                <a:ea typeface="宋体" pitchFamily="2" charset="-122"/>
                <a:cs typeface="Times New Roman" pitchFamily="18" charset="0"/>
              </a:rPr>
              <a:t>对象中用作 </a:t>
            </a:r>
            <a:r>
              <a:rPr lang="en-US" altLang="zh-CN" sz="2000" dirty="0">
                <a:ea typeface="宋体" pitchFamily="2" charset="-122"/>
                <a:cs typeface="Times New Roman" pitchFamily="18" charset="0"/>
              </a:rPr>
              <a:t>equals() </a:t>
            </a:r>
            <a:r>
              <a:rPr lang="zh-CN" altLang="en-US" sz="2000" dirty="0">
                <a:ea typeface="宋体" pitchFamily="2" charset="-122"/>
                <a:cs typeface="Times New Roman" pitchFamily="18" charset="0"/>
              </a:rPr>
              <a:t>方法比较的 </a:t>
            </a:r>
            <a:r>
              <a:rPr lang="en-US" altLang="zh-CN" sz="2000" dirty="0">
                <a:ea typeface="宋体" pitchFamily="2" charset="-122"/>
                <a:cs typeface="Times New Roman" pitchFamily="18" charset="0"/>
              </a:rPr>
              <a:t>Field</a:t>
            </a:r>
            <a:r>
              <a:rPr lang="zh-CN" altLang="en-US" sz="2000" dirty="0">
                <a:ea typeface="宋体" pitchFamily="2" charset="-122"/>
                <a:cs typeface="Times New Roman" pitchFamily="18" charset="0"/>
              </a:rPr>
              <a:t>，都应该用来计算 </a:t>
            </a:r>
            <a:r>
              <a:rPr lang="en-US" altLang="zh-CN" sz="2000" dirty="0" err="1">
                <a:ea typeface="宋体" pitchFamily="2" charset="-122"/>
                <a:cs typeface="Times New Roman" pitchFamily="18" charset="0"/>
              </a:rPr>
              <a:t>hashCode</a:t>
            </a: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值</a:t>
            </a:r>
            <a:endParaRPr lang="en-US" altLang="zh-CN" sz="2000" dirty="0">
              <a:ea typeface="宋体" pitchFamily="2" charset="-122"/>
              <a:cs typeface="Times New Roman" pitchFamily="18" charset="0"/>
            </a:endParaRPr>
          </a:p>
        </p:txBody>
      </p:sp>
    </p:spTree>
    <p:extLst>
      <p:ext uri="{BB962C8B-B14F-4D97-AF65-F5344CB8AC3E}">
        <p14:creationId xmlns:p14="http://schemas.microsoft.com/office/powerpoint/2010/main" val="2944731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9912" y="239103"/>
            <a:ext cx="5108374" cy="523220"/>
          </a:xfrm>
        </p:spPr>
        <p:txBody>
          <a:bodyPr>
            <a:normAutofit fontScale="90000"/>
          </a:bodyPr>
          <a:lstStyle/>
          <a:p>
            <a:r>
              <a:rPr lang="en-US" altLang="zh-CN" b="1" dirty="0">
                <a:cs typeface="Times New Roman" pitchFamily="18" charset="0"/>
              </a:rPr>
              <a:t>Set</a:t>
            </a:r>
            <a:r>
              <a:rPr lang="zh-CN" altLang="en-US" b="1" dirty="0">
                <a:cs typeface="Times New Roman" pitchFamily="18" charset="0"/>
              </a:rPr>
              <a:t>实现类之二：</a:t>
            </a:r>
            <a:r>
              <a:rPr lang="en-US" altLang="zh-CN" b="1" dirty="0" err="1">
                <a:cs typeface="Times New Roman" pitchFamily="18" charset="0"/>
              </a:rPr>
              <a:t>LinkedHashSet</a:t>
            </a:r>
            <a:endParaRPr lang="zh-CN" altLang="en-US" b="1" dirty="0">
              <a:cs typeface="Times New Roman" pitchFamily="18" charset="0"/>
            </a:endParaRPr>
          </a:p>
        </p:txBody>
      </p:sp>
      <p:sp>
        <p:nvSpPr>
          <p:cNvPr id="3" name="内容占位符 2"/>
          <p:cNvSpPr>
            <a:spLocks noGrp="1"/>
          </p:cNvSpPr>
          <p:nvPr>
            <p:ph idx="4294967295"/>
          </p:nvPr>
        </p:nvSpPr>
        <p:spPr>
          <a:xfrm>
            <a:off x="251520" y="1268760"/>
            <a:ext cx="8569325" cy="4680520"/>
          </a:xfrm>
        </p:spPr>
        <p:txBody>
          <a:bodyPr>
            <a:normAutofit lnSpcReduction="10000"/>
          </a:bodyPr>
          <a:lstStyle/>
          <a:p>
            <a:pPr>
              <a:buFont typeface="Wingdings" pitchFamily="2" charset="2"/>
              <a:buChar char="l"/>
            </a:pPr>
            <a:r>
              <a:rPr lang="en-US" altLang="zh-CN" dirty="0" err="1">
                <a:ea typeface="宋体" pitchFamily="2" charset="-122"/>
                <a:cs typeface="Times New Roman" pitchFamily="18" charset="0"/>
              </a:rPr>
              <a:t>LinkedHashSet</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是 </a:t>
            </a:r>
            <a:r>
              <a:rPr lang="en-US" altLang="zh-CN" dirty="0" err="1">
                <a:ea typeface="宋体" pitchFamily="2" charset="-122"/>
                <a:cs typeface="Times New Roman" pitchFamily="18" charset="0"/>
              </a:rPr>
              <a:t>HashSet</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的子类</a:t>
            </a:r>
            <a:endParaRPr lang="en-US" altLang="zh-CN" dirty="0">
              <a:ea typeface="宋体" pitchFamily="2" charset="-122"/>
              <a:cs typeface="Times New Roman" pitchFamily="18" charset="0"/>
            </a:endParaRPr>
          </a:p>
          <a:p>
            <a:pPr>
              <a:buFont typeface="Wingdings" pitchFamily="2" charset="2"/>
              <a:buChar char="l"/>
            </a:pPr>
            <a:endParaRPr lang="en-US" altLang="zh-CN" dirty="0">
              <a:ea typeface="宋体" pitchFamily="2" charset="-122"/>
              <a:cs typeface="Times New Roman" pitchFamily="18" charset="0"/>
            </a:endParaRPr>
          </a:p>
          <a:p>
            <a:pPr>
              <a:buFont typeface="Wingdings" pitchFamily="2" charset="2"/>
              <a:buChar char="l"/>
            </a:pPr>
            <a:r>
              <a:rPr lang="en-US" altLang="zh-CN" dirty="0" err="1">
                <a:ea typeface="宋体" pitchFamily="2" charset="-122"/>
                <a:cs typeface="Times New Roman" pitchFamily="18" charset="0"/>
              </a:rPr>
              <a:t>LinkedHashSet</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根据元素的 </a:t>
            </a:r>
            <a:r>
              <a:rPr lang="en-US" altLang="zh-CN" dirty="0" err="1">
                <a:ea typeface="宋体" pitchFamily="2" charset="-122"/>
                <a:cs typeface="Times New Roman" pitchFamily="18" charset="0"/>
              </a:rPr>
              <a:t>hashCode</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值来决定元素的存储位置，但它同时使用链表维护元素的次序，这使得元素看起来是以</a:t>
            </a:r>
            <a:r>
              <a:rPr lang="zh-CN" altLang="en-US" dirty="0">
                <a:solidFill>
                  <a:srgbClr val="C00000"/>
                </a:solidFill>
                <a:ea typeface="宋体" pitchFamily="2" charset="-122"/>
                <a:cs typeface="Times New Roman" pitchFamily="18" charset="0"/>
              </a:rPr>
              <a:t>插入顺序保存</a:t>
            </a:r>
            <a:r>
              <a:rPr lang="zh-CN" altLang="en-US" dirty="0">
                <a:ea typeface="宋体" pitchFamily="2" charset="-122"/>
                <a:cs typeface="Times New Roman" pitchFamily="18" charset="0"/>
              </a:rPr>
              <a:t>的。</a:t>
            </a:r>
            <a:endParaRPr lang="en-US" altLang="zh-CN" dirty="0">
              <a:ea typeface="宋体" pitchFamily="2" charset="-122"/>
              <a:cs typeface="Times New Roman" pitchFamily="18" charset="0"/>
            </a:endParaRPr>
          </a:p>
          <a:p>
            <a:pPr>
              <a:buFont typeface="Wingdings" pitchFamily="2" charset="2"/>
              <a:buChar char="l"/>
            </a:pPr>
            <a:endParaRPr lang="en-US" altLang="zh-CN" dirty="0">
              <a:ea typeface="宋体" pitchFamily="2" charset="-122"/>
              <a:cs typeface="Times New Roman" pitchFamily="18" charset="0"/>
            </a:endParaRPr>
          </a:p>
          <a:p>
            <a:pPr>
              <a:buFont typeface="Wingdings" pitchFamily="2" charset="2"/>
              <a:buChar char="l"/>
            </a:pPr>
            <a:r>
              <a:rPr lang="en-US" altLang="zh-CN" dirty="0" err="1">
                <a:ea typeface="宋体" pitchFamily="2" charset="-122"/>
                <a:cs typeface="Times New Roman" pitchFamily="18" charset="0"/>
              </a:rPr>
              <a:t>LinkedHashSet</a:t>
            </a:r>
            <a:r>
              <a:rPr lang="zh-CN" altLang="en-US" dirty="0">
                <a:solidFill>
                  <a:srgbClr val="C00000"/>
                </a:solidFill>
                <a:ea typeface="宋体" pitchFamily="2" charset="-122"/>
                <a:cs typeface="Times New Roman" pitchFamily="18" charset="0"/>
              </a:rPr>
              <a:t>插入</a:t>
            </a:r>
            <a:r>
              <a:rPr lang="zh-CN" altLang="en-US" dirty="0">
                <a:ea typeface="宋体" pitchFamily="2" charset="-122"/>
                <a:cs typeface="Times New Roman" pitchFamily="18" charset="0"/>
              </a:rPr>
              <a:t>性能略低于 </a:t>
            </a:r>
            <a:r>
              <a:rPr lang="en-US" altLang="zh-CN" dirty="0" err="1">
                <a:ea typeface="宋体" pitchFamily="2" charset="-122"/>
                <a:cs typeface="Times New Roman" pitchFamily="18" charset="0"/>
              </a:rPr>
              <a:t>HashSet</a:t>
            </a:r>
            <a:r>
              <a:rPr lang="zh-CN" altLang="en-US" dirty="0">
                <a:ea typeface="宋体" pitchFamily="2" charset="-122"/>
                <a:cs typeface="Times New Roman" pitchFamily="18" charset="0"/>
              </a:rPr>
              <a:t>，但在迭代访问 </a:t>
            </a:r>
            <a:r>
              <a:rPr lang="en-US" altLang="zh-CN" dirty="0">
                <a:ea typeface="宋体" pitchFamily="2" charset="-122"/>
                <a:cs typeface="Times New Roman" pitchFamily="18" charset="0"/>
              </a:rPr>
              <a:t>Set </a:t>
            </a:r>
            <a:r>
              <a:rPr lang="zh-CN" altLang="en-US" dirty="0">
                <a:ea typeface="宋体" pitchFamily="2" charset="-122"/>
                <a:cs typeface="Times New Roman" pitchFamily="18" charset="0"/>
              </a:rPr>
              <a:t>里的全部元素时有很好的性能。</a:t>
            </a:r>
            <a:endParaRPr lang="en-US" altLang="zh-CN" dirty="0">
              <a:ea typeface="宋体" pitchFamily="2" charset="-122"/>
              <a:cs typeface="Times New Roman" pitchFamily="18" charset="0"/>
            </a:endParaRPr>
          </a:p>
          <a:p>
            <a:pPr>
              <a:buFont typeface="Wingdings" pitchFamily="2" charset="2"/>
              <a:buChar char="l"/>
            </a:pPr>
            <a:endParaRPr lang="en-US" altLang="zh-CN" dirty="0">
              <a:ea typeface="宋体" pitchFamily="2" charset="-122"/>
              <a:cs typeface="Times New Roman" pitchFamily="18" charset="0"/>
            </a:endParaRPr>
          </a:p>
          <a:p>
            <a:pPr>
              <a:buFont typeface="Wingdings" pitchFamily="2" charset="2"/>
              <a:buChar char="l"/>
            </a:pPr>
            <a:r>
              <a:rPr lang="en-US" altLang="zh-CN" dirty="0" err="1">
                <a:ea typeface="宋体" pitchFamily="2" charset="-122"/>
                <a:cs typeface="Times New Roman" pitchFamily="18" charset="0"/>
              </a:rPr>
              <a:t>LinkedHashSet</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不允许集合元素重复。</a:t>
            </a:r>
          </a:p>
        </p:txBody>
      </p:sp>
    </p:spTree>
    <p:extLst>
      <p:ext uri="{BB962C8B-B14F-4D97-AF65-F5344CB8AC3E}">
        <p14:creationId xmlns:p14="http://schemas.microsoft.com/office/powerpoint/2010/main" val="3566024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99992" y="1314634"/>
            <a:ext cx="4572000" cy="1754326"/>
          </a:xfrm>
          <a:prstGeom prst="rect">
            <a:avLst/>
          </a:prstGeom>
        </p:spPr>
        <p:txBody>
          <a:bodyPr>
            <a:spAutoFit/>
          </a:bodyPr>
          <a:lstStyle/>
          <a:p>
            <a:r>
              <a:rPr lang="en-US" altLang="zh-CN" u="sng" dirty="0"/>
              <a:t>Set </a:t>
            </a:r>
            <a:r>
              <a:rPr lang="en-US" altLang="zh-CN" u="sng" dirty="0" err="1"/>
              <a:t>set</a:t>
            </a:r>
            <a:r>
              <a:rPr lang="en-US" altLang="zh-CN" u="sng" dirty="0"/>
              <a:t> = </a:t>
            </a:r>
            <a:r>
              <a:rPr lang="en-US" altLang="zh-CN" b="1" u="sng" dirty="0"/>
              <a:t>new </a:t>
            </a:r>
            <a:r>
              <a:rPr lang="en-US" altLang="zh-CN" b="1" u="sng" dirty="0" err="1"/>
              <a:t>LinkedHashSet</a:t>
            </a:r>
            <a:r>
              <a:rPr lang="en-US" altLang="zh-CN" b="1" u="sng" dirty="0"/>
              <a:t>();</a:t>
            </a:r>
          </a:p>
          <a:p>
            <a:r>
              <a:rPr lang="en-US" altLang="zh-CN" u="sng" dirty="0" err="1"/>
              <a:t>set.add</a:t>
            </a:r>
            <a:r>
              <a:rPr lang="en-US" altLang="zh-CN" u="sng" dirty="0"/>
              <a:t>(</a:t>
            </a:r>
            <a:r>
              <a:rPr lang="en-US" altLang="zh-CN" b="1" u="sng" dirty="0"/>
              <a:t>new String("AA"));</a:t>
            </a:r>
          </a:p>
          <a:p>
            <a:r>
              <a:rPr lang="en-US" altLang="zh-CN" u="sng" dirty="0" err="1"/>
              <a:t>set.add</a:t>
            </a:r>
            <a:r>
              <a:rPr lang="en-US" altLang="zh-CN" u="sng" dirty="0"/>
              <a:t>(456);</a:t>
            </a:r>
          </a:p>
          <a:p>
            <a:r>
              <a:rPr lang="en-US" altLang="zh-CN" u="sng" dirty="0" err="1"/>
              <a:t>set.add</a:t>
            </a:r>
            <a:r>
              <a:rPr lang="en-US" altLang="zh-CN" u="sng" dirty="0"/>
              <a:t>(456);</a:t>
            </a:r>
          </a:p>
          <a:p>
            <a:r>
              <a:rPr lang="en-US" altLang="zh-CN" u="sng" dirty="0" err="1"/>
              <a:t>set.add</a:t>
            </a:r>
            <a:r>
              <a:rPr lang="en-US" altLang="zh-CN" u="sng" dirty="0"/>
              <a:t>(</a:t>
            </a:r>
            <a:r>
              <a:rPr lang="en-US" altLang="zh-CN" b="1" u="sng" dirty="0"/>
              <a:t>new Customer("</a:t>
            </a:r>
            <a:r>
              <a:rPr lang="zh-CN" altLang="en-US" b="1" u="sng" dirty="0"/>
              <a:t>刘德华</a:t>
            </a:r>
            <a:r>
              <a:rPr lang="en-US" altLang="zh-CN" b="1" u="sng" dirty="0"/>
              <a:t>",1001));</a:t>
            </a:r>
          </a:p>
          <a:p>
            <a:r>
              <a:rPr lang="en-US" altLang="zh-CN" u="sng" dirty="0" err="1"/>
              <a:t>set.add</a:t>
            </a:r>
            <a:r>
              <a:rPr lang="en-US" altLang="zh-CN" u="sng" dirty="0"/>
              <a:t>(123);</a:t>
            </a:r>
          </a:p>
        </p:txBody>
      </p:sp>
      <p:graphicFrame>
        <p:nvGraphicFramePr>
          <p:cNvPr id="5" name="表格 4"/>
          <p:cNvGraphicFramePr>
            <a:graphicFrameLocks noGrp="1"/>
          </p:cNvGraphicFramePr>
          <p:nvPr>
            <p:extLst>
              <p:ext uri="{D42A27DB-BD31-4B8C-83A1-F6EECF244321}">
                <p14:modId xmlns:p14="http://schemas.microsoft.com/office/powerpoint/2010/main" val="1334976650"/>
              </p:ext>
            </p:extLst>
          </p:nvPr>
        </p:nvGraphicFramePr>
        <p:xfrm>
          <a:off x="683568" y="1340768"/>
          <a:ext cx="1391816" cy="5056336"/>
        </p:xfrm>
        <a:graphic>
          <a:graphicData uri="http://schemas.openxmlformats.org/drawingml/2006/table">
            <a:tbl>
              <a:tblPr firstRow="1" bandRow="1">
                <a:tableStyleId>{5940675A-B579-460E-94D1-54222C63F5DA}</a:tableStyleId>
              </a:tblPr>
              <a:tblGrid>
                <a:gridCol w="1391816">
                  <a:extLst>
                    <a:ext uri="{9D8B030D-6E8A-4147-A177-3AD203B41FA5}">
                      <a16:colId xmlns:a16="http://schemas.microsoft.com/office/drawing/2014/main" val="20000"/>
                    </a:ext>
                  </a:extLst>
                </a:gridCol>
              </a:tblGrid>
              <a:tr h="632042">
                <a:tc>
                  <a:txBody>
                    <a:bodyPr/>
                    <a:lstStyle/>
                    <a:p>
                      <a:endParaRPr lang="zh-CN" altLang="en-US" dirty="0"/>
                    </a:p>
                  </a:txBody>
                  <a:tcPr/>
                </a:tc>
                <a:extLst>
                  <a:ext uri="{0D108BD9-81ED-4DB2-BD59-A6C34878D82A}">
                    <a16:rowId xmlns:a16="http://schemas.microsoft.com/office/drawing/2014/main" val="10000"/>
                  </a:ext>
                </a:extLst>
              </a:tr>
              <a:tr h="632042">
                <a:tc>
                  <a:txBody>
                    <a:bodyPr/>
                    <a:lstStyle/>
                    <a:p>
                      <a:endParaRPr lang="zh-CN" altLang="en-US"/>
                    </a:p>
                  </a:txBody>
                  <a:tcPr/>
                </a:tc>
                <a:extLst>
                  <a:ext uri="{0D108BD9-81ED-4DB2-BD59-A6C34878D82A}">
                    <a16:rowId xmlns:a16="http://schemas.microsoft.com/office/drawing/2014/main" val="10001"/>
                  </a:ext>
                </a:extLst>
              </a:tr>
              <a:tr h="632042">
                <a:tc>
                  <a:txBody>
                    <a:bodyPr/>
                    <a:lstStyle/>
                    <a:p>
                      <a:endParaRPr lang="zh-CN" altLang="en-US"/>
                    </a:p>
                  </a:txBody>
                  <a:tcPr/>
                </a:tc>
                <a:extLst>
                  <a:ext uri="{0D108BD9-81ED-4DB2-BD59-A6C34878D82A}">
                    <a16:rowId xmlns:a16="http://schemas.microsoft.com/office/drawing/2014/main" val="10002"/>
                  </a:ext>
                </a:extLst>
              </a:tr>
              <a:tr h="632042">
                <a:tc>
                  <a:txBody>
                    <a:bodyPr/>
                    <a:lstStyle/>
                    <a:p>
                      <a:endParaRPr lang="zh-CN" altLang="en-US"/>
                    </a:p>
                  </a:txBody>
                  <a:tcPr/>
                </a:tc>
                <a:extLst>
                  <a:ext uri="{0D108BD9-81ED-4DB2-BD59-A6C34878D82A}">
                    <a16:rowId xmlns:a16="http://schemas.microsoft.com/office/drawing/2014/main" val="10003"/>
                  </a:ext>
                </a:extLst>
              </a:tr>
              <a:tr h="632042">
                <a:tc>
                  <a:txBody>
                    <a:bodyPr/>
                    <a:lstStyle/>
                    <a:p>
                      <a:endParaRPr lang="zh-CN" altLang="en-US"/>
                    </a:p>
                  </a:txBody>
                  <a:tcPr/>
                </a:tc>
                <a:extLst>
                  <a:ext uri="{0D108BD9-81ED-4DB2-BD59-A6C34878D82A}">
                    <a16:rowId xmlns:a16="http://schemas.microsoft.com/office/drawing/2014/main" val="10004"/>
                  </a:ext>
                </a:extLst>
              </a:tr>
              <a:tr h="632042">
                <a:tc>
                  <a:txBody>
                    <a:bodyPr/>
                    <a:lstStyle/>
                    <a:p>
                      <a:endParaRPr lang="zh-CN" altLang="en-US"/>
                    </a:p>
                  </a:txBody>
                  <a:tcPr/>
                </a:tc>
                <a:extLst>
                  <a:ext uri="{0D108BD9-81ED-4DB2-BD59-A6C34878D82A}">
                    <a16:rowId xmlns:a16="http://schemas.microsoft.com/office/drawing/2014/main" val="10005"/>
                  </a:ext>
                </a:extLst>
              </a:tr>
              <a:tr h="632042">
                <a:tc>
                  <a:txBody>
                    <a:bodyPr/>
                    <a:lstStyle/>
                    <a:p>
                      <a:endParaRPr lang="zh-CN" altLang="en-US"/>
                    </a:p>
                  </a:txBody>
                  <a:tcPr/>
                </a:tc>
                <a:extLst>
                  <a:ext uri="{0D108BD9-81ED-4DB2-BD59-A6C34878D82A}">
                    <a16:rowId xmlns:a16="http://schemas.microsoft.com/office/drawing/2014/main" val="10006"/>
                  </a:ext>
                </a:extLst>
              </a:tr>
              <a:tr h="632042">
                <a:tc>
                  <a:txBody>
                    <a:bodyPr/>
                    <a:lstStyle/>
                    <a:p>
                      <a:endParaRPr lang="zh-CN" altLang="en-US" dirty="0"/>
                    </a:p>
                  </a:txBody>
                  <a:tcPr/>
                </a:tc>
                <a:extLst>
                  <a:ext uri="{0D108BD9-81ED-4DB2-BD59-A6C34878D82A}">
                    <a16:rowId xmlns:a16="http://schemas.microsoft.com/office/drawing/2014/main" val="10007"/>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137274043"/>
              </p:ext>
            </p:extLst>
          </p:nvPr>
        </p:nvGraphicFramePr>
        <p:xfrm>
          <a:off x="2123729" y="4005064"/>
          <a:ext cx="1944216"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tblGrid>
              <a:tr h="432048">
                <a:tc>
                  <a:txBody>
                    <a:bodyPr/>
                    <a:lstStyle/>
                    <a:p>
                      <a:r>
                        <a:rPr lang="en-US" altLang="zh-CN" dirty="0"/>
                        <a:t>null</a:t>
                      </a:r>
                      <a:endParaRPr lang="zh-CN" altLang="en-US" dirty="0"/>
                    </a:p>
                  </a:txBody>
                  <a:tcPr/>
                </a:tc>
                <a:tc>
                  <a:txBody>
                    <a:bodyPr/>
                    <a:lstStyle/>
                    <a:p>
                      <a:r>
                        <a:rPr lang="en-US" altLang="zh-CN" dirty="0"/>
                        <a:t>AA</a:t>
                      </a:r>
                      <a:endParaRPr lang="zh-CN" altLang="en-US" dirty="0"/>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97167233"/>
              </p:ext>
            </p:extLst>
          </p:nvPr>
        </p:nvGraphicFramePr>
        <p:xfrm>
          <a:off x="2123728" y="2132856"/>
          <a:ext cx="1944216"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tblGrid>
              <a:tr h="432048">
                <a:tc>
                  <a:txBody>
                    <a:bodyPr/>
                    <a:lstStyle/>
                    <a:p>
                      <a:endParaRPr lang="zh-CN" altLang="en-US" dirty="0"/>
                    </a:p>
                  </a:txBody>
                  <a:tcPr/>
                </a:tc>
                <a:tc>
                  <a:txBody>
                    <a:bodyPr/>
                    <a:lstStyle/>
                    <a:p>
                      <a:r>
                        <a:rPr lang="en-US" altLang="zh-CN" dirty="0"/>
                        <a:t>456</a:t>
                      </a:r>
                      <a:endParaRPr lang="zh-CN" altLang="en-US" dirty="0"/>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cxnSp>
        <p:nvCxnSpPr>
          <p:cNvPr id="9" name="直接箭头连接符 8"/>
          <p:cNvCxnSpPr/>
          <p:nvPr/>
        </p:nvCxnSpPr>
        <p:spPr>
          <a:xfrm flipH="1" flipV="1">
            <a:off x="2483768" y="2420888"/>
            <a:ext cx="1296144" cy="18002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a:graphicFrameLocks noGrp="1"/>
          </p:cNvGraphicFramePr>
          <p:nvPr>
            <p:extLst>
              <p:ext uri="{D42A27DB-BD31-4B8C-83A1-F6EECF244321}">
                <p14:modId xmlns:p14="http://schemas.microsoft.com/office/powerpoint/2010/main" val="3753981810"/>
              </p:ext>
            </p:extLst>
          </p:nvPr>
        </p:nvGraphicFramePr>
        <p:xfrm>
          <a:off x="2159732" y="5229200"/>
          <a:ext cx="1944216"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tblGrid>
              <a:tr h="432048">
                <a:tc>
                  <a:txBody>
                    <a:bodyPr/>
                    <a:lstStyle/>
                    <a:p>
                      <a:endParaRPr lang="zh-CN" altLang="en-US" dirty="0"/>
                    </a:p>
                  </a:txBody>
                  <a:tcPr/>
                </a:tc>
                <a:tc>
                  <a:txBody>
                    <a:bodyPr/>
                    <a:lstStyle/>
                    <a:p>
                      <a:r>
                        <a:rPr lang="zh-CN" altLang="en-US" dirty="0"/>
                        <a:t>刘</a:t>
                      </a:r>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cxnSp>
        <p:nvCxnSpPr>
          <p:cNvPr id="12" name="直接箭头连接符 11"/>
          <p:cNvCxnSpPr/>
          <p:nvPr/>
        </p:nvCxnSpPr>
        <p:spPr>
          <a:xfrm flipH="1">
            <a:off x="2483768" y="2420888"/>
            <a:ext cx="1296144" cy="288032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extLst>
              <p:ext uri="{D42A27DB-BD31-4B8C-83A1-F6EECF244321}">
                <p14:modId xmlns:p14="http://schemas.microsoft.com/office/powerpoint/2010/main" val="1478429818"/>
              </p:ext>
            </p:extLst>
          </p:nvPr>
        </p:nvGraphicFramePr>
        <p:xfrm>
          <a:off x="2159732" y="1420326"/>
          <a:ext cx="1944216" cy="43204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tblGrid>
              <a:tr h="432048">
                <a:tc>
                  <a:txBody>
                    <a:bodyPr/>
                    <a:lstStyle/>
                    <a:p>
                      <a:endParaRPr lang="zh-CN" altLang="en-US" dirty="0"/>
                    </a:p>
                  </a:txBody>
                  <a:tcPr/>
                </a:tc>
                <a:tc>
                  <a:txBody>
                    <a:bodyPr/>
                    <a:lstStyle/>
                    <a:p>
                      <a:r>
                        <a:rPr lang="en-US" altLang="zh-CN" dirty="0"/>
                        <a:t>123</a:t>
                      </a:r>
                      <a:endParaRPr lang="zh-CN" altLang="en-US" dirty="0"/>
                    </a:p>
                  </a:txBody>
                  <a:tcPr/>
                </a:tc>
                <a:tc>
                  <a:txBody>
                    <a:bodyPr/>
                    <a:lstStyle/>
                    <a:p>
                      <a:r>
                        <a:rPr lang="en-US" altLang="zh-CN" dirty="0"/>
                        <a:t>null</a:t>
                      </a:r>
                      <a:endParaRPr lang="zh-CN" altLang="en-US" dirty="0"/>
                    </a:p>
                  </a:txBody>
                  <a:tcPr/>
                </a:tc>
                <a:extLst>
                  <a:ext uri="{0D108BD9-81ED-4DB2-BD59-A6C34878D82A}">
                    <a16:rowId xmlns:a16="http://schemas.microsoft.com/office/drawing/2014/main" val="10000"/>
                  </a:ext>
                </a:extLst>
              </a:tr>
            </a:tbl>
          </a:graphicData>
        </a:graphic>
      </p:graphicFrame>
      <p:cxnSp>
        <p:nvCxnSpPr>
          <p:cNvPr id="15" name="直接箭头连接符 14"/>
          <p:cNvCxnSpPr/>
          <p:nvPr/>
        </p:nvCxnSpPr>
        <p:spPr>
          <a:xfrm flipH="1" flipV="1">
            <a:off x="2483768" y="1700808"/>
            <a:ext cx="1296144" cy="367240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499992" y="3923764"/>
            <a:ext cx="3384376" cy="369332"/>
          </a:xfrm>
          <a:prstGeom prst="rect">
            <a:avLst/>
          </a:prstGeom>
          <a:noFill/>
        </p:spPr>
        <p:txBody>
          <a:bodyPr wrap="square" rtlCol="0">
            <a:spAutoFit/>
          </a:bodyPr>
          <a:lstStyle/>
          <a:p>
            <a:r>
              <a:rPr lang="en-US" altLang="zh-CN" dirty="0" err="1"/>
              <a:t>LinkedHashSet</a:t>
            </a:r>
            <a:endParaRPr lang="zh-CN" altLang="en-US" dirty="0"/>
          </a:p>
        </p:txBody>
      </p:sp>
      <p:sp>
        <p:nvSpPr>
          <p:cNvPr id="3" name="标题 2">
            <a:extLst>
              <a:ext uri="{FF2B5EF4-FFF2-40B4-BE49-F238E27FC236}">
                <a16:creationId xmlns:a16="http://schemas.microsoft.com/office/drawing/2014/main" id="{CC95D77D-3493-4C77-9729-23AE0DBB74C4}"/>
              </a:ext>
            </a:extLst>
          </p:cNvPr>
          <p:cNvSpPr>
            <a:spLocks noGrp="1"/>
          </p:cNvSpPr>
          <p:nvPr>
            <p:ph type="title"/>
          </p:nvPr>
        </p:nvSpPr>
        <p:spPr>
          <a:xfrm>
            <a:off x="7740352" y="239103"/>
            <a:ext cx="1147934" cy="523220"/>
          </a:xfrm>
        </p:spPr>
        <p:txBody>
          <a:bodyPr/>
          <a:lstStyle/>
          <a:p>
            <a:r>
              <a:rPr lang="zh-CN" altLang="en-US" dirty="0"/>
              <a:t>图解</a:t>
            </a:r>
          </a:p>
        </p:txBody>
      </p:sp>
    </p:spTree>
    <p:extLst>
      <p:ext uri="{BB962C8B-B14F-4D97-AF65-F5344CB8AC3E}">
        <p14:creationId xmlns:p14="http://schemas.microsoft.com/office/powerpoint/2010/main" val="946865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7984" y="239103"/>
            <a:ext cx="4460302" cy="523220"/>
          </a:xfrm>
        </p:spPr>
        <p:txBody>
          <a:bodyPr>
            <a:noAutofit/>
          </a:bodyPr>
          <a:lstStyle/>
          <a:p>
            <a:r>
              <a:rPr lang="en-US" altLang="zh-CN" b="1" dirty="0">
                <a:cs typeface="Times New Roman" pitchFamily="18" charset="0"/>
              </a:rPr>
              <a:t>Set</a:t>
            </a:r>
            <a:r>
              <a:rPr lang="zh-CN" altLang="en-US" b="1" dirty="0">
                <a:cs typeface="Times New Roman" pitchFamily="18" charset="0"/>
              </a:rPr>
              <a:t>实现类之三：</a:t>
            </a:r>
            <a:r>
              <a:rPr lang="en-US" altLang="zh-CN" b="1" dirty="0" err="1">
                <a:cs typeface="Times New Roman" pitchFamily="18" charset="0"/>
              </a:rPr>
              <a:t>TreeSet</a:t>
            </a:r>
            <a:endParaRPr lang="zh-CN" altLang="en-US" b="1" dirty="0">
              <a:cs typeface="Times New Roman" pitchFamily="18" charset="0"/>
            </a:endParaRPr>
          </a:p>
        </p:txBody>
      </p:sp>
      <p:sp>
        <p:nvSpPr>
          <p:cNvPr id="3" name="内容占位符 2"/>
          <p:cNvSpPr>
            <a:spLocks noGrp="1"/>
          </p:cNvSpPr>
          <p:nvPr>
            <p:ph idx="4294967295"/>
          </p:nvPr>
        </p:nvSpPr>
        <p:spPr>
          <a:xfrm>
            <a:off x="284484" y="764704"/>
            <a:ext cx="8535988" cy="5589587"/>
          </a:xfrm>
        </p:spPr>
        <p:txBody>
          <a:bodyPr>
            <a:normAutofit/>
          </a:bodyPr>
          <a:lstStyle/>
          <a:p>
            <a:pPr>
              <a:buFont typeface="Wingdings" pitchFamily="2" charset="2"/>
              <a:buChar char="l"/>
            </a:pPr>
            <a:r>
              <a:rPr lang="en-US" altLang="zh-CN" dirty="0" err="1">
                <a:ea typeface="宋体" pitchFamily="2" charset="-122"/>
                <a:cs typeface="Times New Roman" pitchFamily="18" charset="0"/>
              </a:rPr>
              <a:t>TreeSet</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是 </a:t>
            </a:r>
            <a:r>
              <a:rPr lang="en-US" altLang="zh-CN" dirty="0" err="1">
                <a:ea typeface="宋体" pitchFamily="2" charset="-122"/>
                <a:cs typeface="Times New Roman" pitchFamily="18" charset="0"/>
              </a:rPr>
              <a:t>SortedSet</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接口的实现类，</a:t>
            </a:r>
            <a:r>
              <a:rPr lang="en-US" altLang="zh-CN" dirty="0" err="1">
                <a:ea typeface="宋体" pitchFamily="2" charset="-122"/>
                <a:cs typeface="Times New Roman" pitchFamily="18" charset="0"/>
              </a:rPr>
              <a:t>TreeSet</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可以确保集合元素处于排序状态。</a:t>
            </a:r>
            <a:endParaRPr lang="en-US" altLang="zh-CN" dirty="0">
              <a:ea typeface="宋体" pitchFamily="2" charset="-122"/>
              <a:cs typeface="Times New Roman" pitchFamily="18" charset="0"/>
            </a:endParaRPr>
          </a:p>
          <a:p>
            <a:pPr lvl="1">
              <a:lnSpc>
                <a:spcPts val="2700"/>
              </a:lnSpc>
              <a:buFont typeface="Wingdings" pitchFamily="2" charset="2"/>
              <a:buChar char="Ø"/>
            </a:pPr>
            <a:r>
              <a:rPr lang="en-US" altLang="zh-CN" dirty="0">
                <a:solidFill>
                  <a:srgbClr val="C00000"/>
                </a:solidFill>
                <a:ea typeface="宋体" pitchFamily="2" charset="-122"/>
                <a:cs typeface="Times New Roman" pitchFamily="18" charset="0"/>
              </a:rPr>
              <a:t>Comparator </a:t>
            </a:r>
            <a:r>
              <a:rPr lang="en-US" altLang="zh-CN" dirty="0" err="1">
                <a:solidFill>
                  <a:srgbClr val="C00000"/>
                </a:solidFill>
                <a:ea typeface="宋体" pitchFamily="2" charset="-122"/>
                <a:cs typeface="Times New Roman" pitchFamily="18" charset="0"/>
              </a:rPr>
              <a:t>comparator</a:t>
            </a:r>
            <a:r>
              <a:rPr lang="en-US" altLang="zh-CN" dirty="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a:solidFill>
                  <a:srgbClr val="C00000"/>
                </a:solidFill>
                <a:ea typeface="宋体" pitchFamily="2" charset="-122"/>
                <a:cs typeface="Times New Roman" pitchFamily="18" charset="0"/>
              </a:rPr>
              <a:t>Object first()</a:t>
            </a:r>
          </a:p>
          <a:p>
            <a:pPr lvl="1">
              <a:lnSpc>
                <a:spcPts val="2700"/>
              </a:lnSpc>
              <a:buFont typeface="Wingdings" pitchFamily="2" charset="2"/>
              <a:buChar char="Ø"/>
            </a:pPr>
            <a:r>
              <a:rPr lang="en-US" altLang="zh-CN" dirty="0">
                <a:solidFill>
                  <a:srgbClr val="C00000"/>
                </a:solidFill>
                <a:ea typeface="宋体" pitchFamily="2" charset="-122"/>
                <a:cs typeface="Times New Roman" pitchFamily="18" charset="0"/>
              </a:rPr>
              <a:t>Object last()</a:t>
            </a:r>
          </a:p>
          <a:p>
            <a:pPr lvl="1">
              <a:lnSpc>
                <a:spcPts val="2700"/>
              </a:lnSpc>
              <a:buFont typeface="Wingdings" pitchFamily="2" charset="2"/>
              <a:buChar char="Ø"/>
            </a:pPr>
            <a:r>
              <a:rPr lang="en-US" altLang="zh-CN" dirty="0">
                <a:solidFill>
                  <a:srgbClr val="C00000"/>
                </a:solidFill>
                <a:ea typeface="宋体" pitchFamily="2" charset="-122"/>
                <a:cs typeface="Times New Roman" pitchFamily="18" charset="0"/>
              </a:rPr>
              <a:t>Object lower(Object e)</a:t>
            </a:r>
          </a:p>
          <a:p>
            <a:pPr lvl="1">
              <a:lnSpc>
                <a:spcPts val="2700"/>
              </a:lnSpc>
              <a:buFont typeface="Wingdings" pitchFamily="2" charset="2"/>
              <a:buChar char="Ø"/>
            </a:pPr>
            <a:r>
              <a:rPr lang="en-US" altLang="zh-CN" dirty="0">
                <a:solidFill>
                  <a:srgbClr val="C00000"/>
                </a:solidFill>
                <a:ea typeface="宋体" pitchFamily="2" charset="-122"/>
                <a:cs typeface="Times New Roman" pitchFamily="18" charset="0"/>
              </a:rPr>
              <a:t>Object higher(Object e)</a:t>
            </a:r>
          </a:p>
          <a:p>
            <a:pPr lvl="1">
              <a:lnSpc>
                <a:spcPts val="2700"/>
              </a:lnSpc>
              <a:buFont typeface="Wingdings" pitchFamily="2" charset="2"/>
              <a:buChar char="Ø"/>
            </a:pPr>
            <a:r>
              <a:rPr lang="en-US" altLang="zh-CN" dirty="0" err="1">
                <a:solidFill>
                  <a:srgbClr val="C00000"/>
                </a:solidFill>
                <a:ea typeface="宋体" pitchFamily="2" charset="-122"/>
                <a:cs typeface="Times New Roman" pitchFamily="18" charset="0"/>
              </a:rPr>
              <a:t>SortedSet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subSet</a:t>
            </a:r>
            <a:r>
              <a:rPr lang="en-US" altLang="zh-CN" dirty="0">
                <a:solidFill>
                  <a:srgbClr val="C00000"/>
                </a:solidFill>
                <a:ea typeface="宋体" pitchFamily="2" charset="-122"/>
                <a:cs typeface="Times New Roman" pitchFamily="18" charset="0"/>
              </a:rPr>
              <a:t>(</a:t>
            </a:r>
            <a:r>
              <a:rPr lang="en-US" altLang="zh-CN" dirty="0" err="1">
                <a:solidFill>
                  <a:srgbClr val="C00000"/>
                </a:solidFill>
                <a:ea typeface="宋体" pitchFamily="2" charset="-122"/>
                <a:cs typeface="Times New Roman" pitchFamily="18" charset="0"/>
              </a:rPr>
              <a:t>fromElement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toElement</a:t>
            </a:r>
            <a:r>
              <a:rPr lang="en-US" altLang="zh-CN" dirty="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err="1">
                <a:solidFill>
                  <a:srgbClr val="C00000"/>
                </a:solidFill>
                <a:ea typeface="宋体" pitchFamily="2" charset="-122"/>
                <a:cs typeface="Times New Roman" pitchFamily="18" charset="0"/>
              </a:rPr>
              <a:t>SortedSet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headSet</a:t>
            </a:r>
            <a:r>
              <a:rPr lang="en-US" altLang="zh-CN" dirty="0">
                <a:solidFill>
                  <a:srgbClr val="C00000"/>
                </a:solidFill>
                <a:ea typeface="宋体" pitchFamily="2" charset="-122"/>
                <a:cs typeface="Times New Roman" pitchFamily="18" charset="0"/>
              </a:rPr>
              <a:t>(</a:t>
            </a:r>
            <a:r>
              <a:rPr lang="en-US" altLang="zh-CN" dirty="0" err="1">
                <a:solidFill>
                  <a:srgbClr val="C00000"/>
                </a:solidFill>
                <a:ea typeface="宋体" pitchFamily="2" charset="-122"/>
                <a:cs typeface="Times New Roman" pitchFamily="18" charset="0"/>
              </a:rPr>
              <a:t>toElement</a:t>
            </a:r>
            <a:r>
              <a:rPr lang="en-US" altLang="zh-CN" dirty="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err="1">
                <a:solidFill>
                  <a:srgbClr val="C00000"/>
                </a:solidFill>
                <a:ea typeface="宋体" pitchFamily="2" charset="-122"/>
                <a:cs typeface="Times New Roman" pitchFamily="18" charset="0"/>
              </a:rPr>
              <a:t>SortedSet</a:t>
            </a: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tailSet</a:t>
            </a:r>
            <a:r>
              <a:rPr lang="en-US" altLang="zh-CN" dirty="0">
                <a:solidFill>
                  <a:srgbClr val="C00000"/>
                </a:solidFill>
                <a:ea typeface="宋体" pitchFamily="2" charset="-122"/>
                <a:cs typeface="Times New Roman" pitchFamily="18" charset="0"/>
              </a:rPr>
              <a:t>(</a:t>
            </a:r>
            <a:r>
              <a:rPr lang="en-US" altLang="zh-CN" dirty="0" err="1">
                <a:solidFill>
                  <a:srgbClr val="C00000"/>
                </a:solidFill>
                <a:ea typeface="宋体" pitchFamily="2" charset="-122"/>
                <a:cs typeface="Times New Roman" pitchFamily="18" charset="0"/>
              </a:rPr>
              <a:t>fromElement</a:t>
            </a:r>
            <a:r>
              <a:rPr lang="en-US" altLang="zh-CN" dirty="0">
                <a:solidFill>
                  <a:srgbClr val="C00000"/>
                </a:solidFill>
                <a:ea typeface="宋体" pitchFamily="2" charset="-122"/>
                <a:cs typeface="Times New Roman" pitchFamily="18" charset="0"/>
              </a:rPr>
              <a:t>)</a:t>
            </a:r>
          </a:p>
          <a:p>
            <a:pPr>
              <a:buFont typeface="Wingdings" pitchFamily="2" charset="2"/>
              <a:buChar char="l"/>
            </a:pPr>
            <a:r>
              <a:rPr lang="en-US" altLang="zh-CN" dirty="0" err="1">
                <a:ea typeface="宋体" pitchFamily="2" charset="-122"/>
                <a:cs typeface="Times New Roman" pitchFamily="18" charset="0"/>
              </a:rPr>
              <a:t>TreeSet</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两种排序方法：</a:t>
            </a:r>
            <a:r>
              <a:rPr lang="zh-CN" altLang="en-US" b="1" dirty="0">
                <a:solidFill>
                  <a:srgbClr val="C00000"/>
                </a:solidFill>
                <a:ea typeface="宋体" pitchFamily="2" charset="-122"/>
                <a:cs typeface="Times New Roman" pitchFamily="18" charset="0"/>
              </a:rPr>
              <a:t>自然排序</a:t>
            </a:r>
            <a:r>
              <a:rPr lang="zh-CN" altLang="en-US" dirty="0">
                <a:ea typeface="宋体" pitchFamily="2" charset="-122"/>
                <a:cs typeface="Times New Roman" pitchFamily="18" charset="0"/>
              </a:rPr>
              <a:t>和</a:t>
            </a:r>
            <a:r>
              <a:rPr lang="zh-CN" altLang="en-US" b="1" dirty="0">
                <a:solidFill>
                  <a:srgbClr val="C00000"/>
                </a:solidFill>
                <a:ea typeface="宋体" pitchFamily="2" charset="-122"/>
                <a:cs typeface="Times New Roman" pitchFamily="18" charset="0"/>
              </a:rPr>
              <a:t>定制排序</a:t>
            </a:r>
            <a:r>
              <a:rPr lang="zh-CN" altLang="en-US" dirty="0">
                <a:ea typeface="宋体" pitchFamily="2" charset="-122"/>
                <a:cs typeface="Times New Roman" pitchFamily="18" charset="0"/>
              </a:rPr>
              <a:t>。默认情况下，</a:t>
            </a:r>
            <a:r>
              <a:rPr lang="en-US" altLang="zh-CN" dirty="0" err="1">
                <a:ea typeface="宋体" pitchFamily="2" charset="-122"/>
                <a:cs typeface="Times New Roman" pitchFamily="18" charset="0"/>
              </a:rPr>
              <a:t>TreeSet</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采用自然排序。</a:t>
            </a:r>
          </a:p>
        </p:txBody>
      </p:sp>
    </p:spTree>
    <p:extLst>
      <p:ext uri="{BB962C8B-B14F-4D97-AF65-F5344CB8AC3E}">
        <p14:creationId xmlns:p14="http://schemas.microsoft.com/office/powerpoint/2010/main" val="66414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cs typeface="Times New Roman" pitchFamily="18" charset="0"/>
              </a:rPr>
              <a:t>Java </a:t>
            </a:r>
            <a:r>
              <a:rPr lang="zh-CN" altLang="en-US" b="1" dirty="0">
                <a:cs typeface="Times New Roman" pitchFamily="18" charset="0"/>
              </a:rPr>
              <a:t>集合概述</a:t>
            </a:r>
          </a:p>
        </p:txBody>
      </p:sp>
      <p:sp>
        <p:nvSpPr>
          <p:cNvPr id="5" name="内容占位符 2"/>
          <p:cNvSpPr>
            <a:spLocks noGrp="1"/>
          </p:cNvSpPr>
          <p:nvPr>
            <p:ph idx="4294967295"/>
          </p:nvPr>
        </p:nvSpPr>
        <p:spPr>
          <a:xfrm>
            <a:off x="446856" y="1052736"/>
            <a:ext cx="8229600" cy="3889375"/>
          </a:xfrm>
        </p:spPr>
        <p:txBody>
          <a:bodyPr>
            <a:normAutofit/>
          </a:bodyPr>
          <a:lstStyle/>
          <a:p>
            <a:pPr>
              <a:buFont typeface="Wingdings" pitchFamily="2" charset="2"/>
              <a:buChar char="l"/>
            </a:pPr>
            <a:r>
              <a:rPr lang="zh-CN" altLang="en-US" sz="2400" dirty="0">
                <a:ea typeface="宋体" pitchFamily="2" charset="-122"/>
                <a:cs typeface="Times New Roman" pitchFamily="18" charset="0"/>
              </a:rPr>
              <a:t>一方面， 面向对象语言对事物的体现都是以对象的形式，为了方便对多个对象的操作，就要对对象进行存储。另一方面，使用</a:t>
            </a:r>
            <a:r>
              <a:rPr lang="en-US" altLang="zh-CN" sz="2400" dirty="0">
                <a:ea typeface="宋体" pitchFamily="2" charset="-122"/>
                <a:cs typeface="Times New Roman" pitchFamily="18" charset="0"/>
              </a:rPr>
              <a:t>Array</a:t>
            </a:r>
            <a:r>
              <a:rPr lang="zh-CN" altLang="en-US" sz="2400" dirty="0">
                <a:ea typeface="宋体" pitchFamily="2" charset="-122"/>
                <a:cs typeface="Times New Roman" pitchFamily="18" charset="0"/>
              </a:rPr>
              <a:t>存储对象方面具有一些弊端，而</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集合就像一种容器，可以动态地把多个对象的引用放入容器中。</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集合类可以用于存储数量不等的多个</a:t>
            </a:r>
            <a:r>
              <a:rPr lang="zh-CN" altLang="en-US" sz="2400" b="1" dirty="0">
                <a:solidFill>
                  <a:srgbClr val="C00000"/>
                </a:solidFill>
                <a:ea typeface="宋体" pitchFamily="2" charset="-122"/>
                <a:cs typeface="Times New Roman" pitchFamily="18" charset="0"/>
              </a:rPr>
              <a:t>对象</a:t>
            </a:r>
            <a:r>
              <a:rPr lang="zh-CN" altLang="en-US" sz="2400" dirty="0">
                <a:ea typeface="宋体" pitchFamily="2" charset="-122"/>
                <a:cs typeface="Times New Roman" pitchFamily="18" charset="0"/>
              </a:rPr>
              <a:t>，还可用于保存具有映射关系的关联数组。</a:t>
            </a:r>
            <a:endParaRPr lang="en-US" altLang="zh-CN" sz="2400" dirty="0">
              <a:ea typeface="宋体" pitchFamily="2" charset="-122"/>
              <a:cs typeface="Times New Roman" pitchFamily="18" charset="0"/>
            </a:endParaRPr>
          </a:p>
          <a:p>
            <a:pPr marL="0" indent="0">
              <a:buNone/>
            </a:pPr>
            <a:endParaRPr lang="en-US" altLang="zh-CN" sz="2400" dirty="0">
              <a:ea typeface="宋体" pitchFamily="2" charset="-122"/>
              <a:cs typeface="Times New Roman" pitchFamily="18" charset="0"/>
            </a:endParaRPr>
          </a:p>
        </p:txBody>
      </p:sp>
    </p:spTree>
    <p:extLst>
      <p:ext uri="{BB962C8B-B14F-4D97-AF65-F5344CB8AC3E}">
        <p14:creationId xmlns:p14="http://schemas.microsoft.com/office/powerpoint/2010/main" val="1209854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96136" y="239103"/>
            <a:ext cx="3092150" cy="523220"/>
          </a:xfrm>
        </p:spPr>
        <p:txBody>
          <a:bodyPr>
            <a:normAutofit/>
          </a:bodyPr>
          <a:lstStyle/>
          <a:p>
            <a:r>
              <a:rPr lang="zh-CN" altLang="en-US" b="1" dirty="0">
                <a:cs typeface="Times New Roman" pitchFamily="18" charset="0"/>
              </a:rPr>
              <a:t>排序</a:t>
            </a:r>
            <a:r>
              <a:rPr lang="en-US" altLang="zh-CN" b="1" dirty="0">
                <a:cs typeface="Times New Roman" pitchFamily="18" charset="0"/>
              </a:rPr>
              <a:t>—</a:t>
            </a:r>
            <a:r>
              <a:rPr lang="zh-CN" altLang="en-US" b="1" dirty="0">
                <a:cs typeface="Times New Roman" pitchFamily="18" charset="0"/>
              </a:rPr>
              <a:t>自然排序</a:t>
            </a:r>
          </a:p>
        </p:txBody>
      </p:sp>
      <p:sp>
        <p:nvSpPr>
          <p:cNvPr id="3" name="内容占位符 2"/>
          <p:cNvSpPr>
            <a:spLocks noGrp="1"/>
          </p:cNvSpPr>
          <p:nvPr>
            <p:ph idx="4294967295"/>
          </p:nvPr>
        </p:nvSpPr>
        <p:spPr>
          <a:xfrm>
            <a:off x="251147" y="836712"/>
            <a:ext cx="8569325" cy="5688632"/>
          </a:xfrm>
        </p:spPr>
        <p:txBody>
          <a:bodyPr>
            <a:normAutofit lnSpcReduction="10000"/>
          </a:bodyPr>
          <a:lstStyle/>
          <a:p>
            <a:pPr>
              <a:buFont typeface="Wingdings" pitchFamily="2" charset="2"/>
              <a:buChar char="l"/>
            </a:pPr>
            <a:r>
              <a:rPr lang="zh-CN" altLang="en-US" sz="2200" b="1" dirty="0">
                <a:solidFill>
                  <a:srgbClr val="C00000"/>
                </a:solidFill>
                <a:ea typeface="宋体" pitchFamily="2" charset="-122"/>
                <a:cs typeface="Times New Roman" pitchFamily="18" charset="0"/>
              </a:rPr>
              <a:t>自然排序</a:t>
            </a:r>
            <a:r>
              <a:rPr lang="zh-CN" altLang="en-US" sz="2200" dirty="0">
                <a:ea typeface="宋体" pitchFamily="2" charset="-122"/>
                <a:cs typeface="Times New Roman" pitchFamily="18" charset="0"/>
              </a:rPr>
              <a:t>：</a:t>
            </a:r>
            <a:r>
              <a:rPr lang="en-US" altLang="zh-CN" sz="2200" dirty="0" err="1">
                <a:ea typeface="宋体" pitchFamily="2" charset="-122"/>
                <a:cs typeface="Times New Roman" pitchFamily="18" charset="0"/>
              </a:rPr>
              <a:t>TreeSet</a:t>
            </a:r>
            <a:r>
              <a:rPr lang="en-US" altLang="zh-CN" sz="2200" dirty="0">
                <a:ea typeface="宋体" pitchFamily="2" charset="-122"/>
                <a:cs typeface="Times New Roman" pitchFamily="18" charset="0"/>
              </a:rPr>
              <a:t> </a:t>
            </a:r>
            <a:r>
              <a:rPr lang="zh-CN" altLang="en-US" sz="2200" dirty="0">
                <a:ea typeface="宋体" pitchFamily="2" charset="-122"/>
                <a:cs typeface="Times New Roman" pitchFamily="18" charset="0"/>
              </a:rPr>
              <a:t>会调用集合元素的 </a:t>
            </a:r>
            <a:r>
              <a:rPr lang="en-US" altLang="zh-CN" sz="2200" dirty="0" err="1">
                <a:ea typeface="宋体" pitchFamily="2" charset="-122"/>
                <a:cs typeface="Times New Roman" pitchFamily="18" charset="0"/>
              </a:rPr>
              <a:t>compareTo</a:t>
            </a:r>
            <a:r>
              <a:rPr lang="en-US" altLang="zh-CN" sz="2200" dirty="0">
                <a:ea typeface="宋体" pitchFamily="2" charset="-122"/>
                <a:cs typeface="Times New Roman" pitchFamily="18" charset="0"/>
              </a:rPr>
              <a:t>(Object </a:t>
            </a:r>
            <a:r>
              <a:rPr lang="en-US" altLang="zh-CN" sz="2200" dirty="0" err="1">
                <a:ea typeface="宋体" pitchFamily="2" charset="-122"/>
                <a:cs typeface="Times New Roman" pitchFamily="18" charset="0"/>
              </a:rPr>
              <a:t>obj</a:t>
            </a:r>
            <a:r>
              <a:rPr lang="en-US" altLang="zh-CN" sz="2200" dirty="0">
                <a:ea typeface="宋体" pitchFamily="2" charset="-122"/>
                <a:cs typeface="Times New Roman" pitchFamily="18" charset="0"/>
              </a:rPr>
              <a:t>) </a:t>
            </a:r>
            <a:r>
              <a:rPr lang="zh-CN" altLang="en-US" sz="2200" dirty="0">
                <a:ea typeface="宋体" pitchFamily="2" charset="-122"/>
                <a:cs typeface="Times New Roman" pitchFamily="18" charset="0"/>
              </a:rPr>
              <a:t>方法来比较元素之间的大小关系，然后将集合元素按升序排列</a:t>
            </a:r>
            <a:endParaRPr lang="en-US" altLang="zh-CN" sz="2200" dirty="0">
              <a:ea typeface="宋体" pitchFamily="2" charset="-122"/>
              <a:cs typeface="Times New Roman" pitchFamily="18" charset="0"/>
            </a:endParaRPr>
          </a:p>
          <a:p>
            <a:pPr>
              <a:buFont typeface="Wingdings" pitchFamily="2" charset="2"/>
              <a:buChar char="l"/>
            </a:pPr>
            <a:endParaRPr lang="en-US" altLang="zh-CN" sz="2200" dirty="0">
              <a:ea typeface="宋体" pitchFamily="2" charset="-122"/>
              <a:cs typeface="Times New Roman" pitchFamily="18" charset="0"/>
            </a:endParaRPr>
          </a:p>
          <a:p>
            <a:pPr>
              <a:buFont typeface="Wingdings" pitchFamily="2" charset="2"/>
              <a:buChar char="l"/>
            </a:pPr>
            <a:r>
              <a:rPr lang="zh-CN" altLang="en-US" sz="2200" dirty="0">
                <a:solidFill>
                  <a:srgbClr val="C00000"/>
                </a:solidFill>
                <a:ea typeface="宋体" pitchFamily="2" charset="-122"/>
                <a:cs typeface="Times New Roman" pitchFamily="18" charset="0"/>
              </a:rPr>
              <a:t>如果试图把一个对象添加到 </a:t>
            </a:r>
            <a:r>
              <a:rPr lang="en-US" altLang="zh-CN" sz="2200" dirty="0" err="1">
                <a:solidFill>
                  <a:srgbClr val="C00000"/>
                </a:solidFill>
                <a:ea typeface="宋体" pitchFamily="2" charset="-122"/>
                <a:cs typeface="Times New Roman" pitchFamily="18" charset="0"/>
              </a:rPr>
              <a:t>TreeSet</a:t>
            </a:r>
            <a:r>
              <a:rPr lang="en-US" altLang="zh-CN" sz="2200" dirty="0">
                <a:solidFill>
                  <a:srgbClr val="C00000"/>
                </a:solidFill>
                <a:ea typeface="宋体" pitchFamily="2" charset="-122"/>
                <a:cs typeface="Times New Roman" pitchFamily="18" charset="0"/>
              </a:rPr>
              <a:t> </a:t>
            </a:r>
            <a:r>
              <a:rPr lang="zh-CN" altLang="en-US" sz="2200" dirty="0">
                <a:solidFill>
                  <a:srgbClr val="C00000"/>
                </a:solidFill>
                <a:ea typeface="宋体" pitchFamily="2" charset="-122"/>
                <a:cs typeface="Times New Roman" pitchFamily="18" charset="0"/>
              </a:rPr>
              <a:t>时，则该对象的类必须实现 </a:t>
            </a:r>
            <a:r>
              <a:rPr lang="en-US" altLang="zh-CN" sz="2200" dirty="0">
                <a:solidFill>
                  <a:srgbClr val="C00000"/>
                </a:solidFill>
                <a:ea typeface="宋体" pitchFamily="2" charset="-122"/>
                <a:cs typeface="Times New Roman" pitchFamily="18" charset="0"/>
              </a:rPr>
              <a:t>Comparable </a:t>
            </a:r>
            <a:r>
              <a:rPr lang="zh-CN" altLang="en-US" sz="2200" dirty="0">
                <a:solidFill>
                  <a:srgbClr val="C00000"/>
                </a:solidFill>
                <a:ea typeface="宋体" pitchFamily="2" charset="-122"/>
                <a:cs typeface="Times New Roman" pitchFamily="18" charset="0"/>
              </a:rPr>
              <a:t>接口。</a:t>
            </a:r>
            <a:endParaRPr lang="en-US" altLang="zh-CN" sz="2200" dirty="0">
              <a:solidFill>
                <a:srgbClr val="C00000"/>
              </a:solidFill>
              <a:ea typeface="宋体" pitchFamily="2" charset="-122"/>
              <a:cs typeface="Times New Roman" pitchFamily="18" charset="0"/>
            </a:endParaRPr>
          </a:p>
          <a:p>
            <a:pPr>
              <a:buFont typeface="Wingdings" pitchFamily="2" charset="2"/>
              <a:buChar char="l"/>
            </a:pPr>
            <a:endParaRPr lang="en-US" altLang="zh-CN" sz="2200" dirty="0">
              <a:solidFill>
                <a:srgbClr val="C00000"/>
              </a:solidFill>
              <a:ea typeface="宋体" pitchFamily="2" charset="-122"/>
              <a:cs typeface="Times New Roman" pitchFamily="18" charset="0"/>
            </a:endParaRPr>
          </a:p>
          <a:p>
            <a:pPr>
              <a:buFont typeface="Wingdings" pitchFamily="2" charset="2"/>
              <a:buChar char="Ø"/>
            </a:pPr>
            <a:r>
              <a:rPr lang="zh-CN" altLang="en-US" sz="2200" dirty="0">
                <a:ea typeface="宋体" pitchFamily="2" charset="-122"/>
                <a:cs typeface="Times New Roman" pitchFamily="18" charset="0"/>
              </a:rPr>
              <a:t>实现 </a:t>
            </a:r>
            <a:r>
              <a:rPr lang="en-US" altLang="zh-CN" sz="2200" dirty="0">
                <a:ea typeface="宋体" pitchFamily="2" charset="-122"/>
                <a:cs typeface="Times New Roman" pitchFamily="18" charset="0"/>
              </a:rPr>
              <a:t>Comparable </a:t>
            </a:r>
            <a:r>
              <a:rPr lang="zh-CN" altLang="en-US" sz="2200" dirty="0">
                <a:ea typeface="宋体" pitchFamily="2" charset="-122"/>
                <a:cs typeface="Times New Roman" pitchFamily="18" charset="0"/>
              </a:rPr>
              <a:t>的类必须实现 </a:t>
            </a:r>
            <a:r>
              <a:rPr lang="en-US" altLang="zh-CN" sz="2200" dirty="0" err="1">
                <a:ea typeface="宋体" pitchFamily="2" charset="-122"/>
                <a:cs typeface="Times New Roman" pitchFamily="18" charset="0"/>
              </a:rPr>
              <a:t>compareTo</a:t>
            </a:r>
            <a:r>
              <a:rPr lang="en-US" altLang="zh-CN" sz="2200" dirty="0">
                <a:ea typeface="宋体" pitchFamily="2" charset="-122"/>
                <a:cs typeface="Times New Roman" pitchFamily="18" charset="0"/>
              </a:rPr>
              <a:t>(Object </a:t>
            </a:r>
            <a:r>
              <a:rPr lang="en-US" altLang="zh-CN" sz="2200" dirty="0" err="1">
                <a:ea typeface="宋体" pitchFamily="2" charset="-122"/>
                <a:cs typeface="Times New Roman" pitchFamily="18" charset="0"/>
              </a:rPr>
              <a:t>obj</a:t>
            </a:r>
            <a:r>
              <a:rPr lang="en-US" altLang="zh-CN" sz="2200" dirty="0">
                <a:ea typeface="宋体" pitchFamily="2" charset="-122"/>
                <a:cs typeface="Times New Roman" pitchFamily="18" charset="0"/>
              </a:rPr>
              <a:t>) </a:t>
            </a:r>
            <a:r>
              <a:rPr lang="zh-CN" altLang="en-US" sz="2200" dirty="0">
                <a:ea typeface="宋体" pitchFamily="2" charset="-122"/>
                <a:cs typeface="Times New Roman" pitchFamily="18" charset="0"/>
              </a:rPr>
              <a:t>方法，两个对象即通过 </a:t>
            </a:r>
            <a:r>
              <a:rPr lang="en-US" altLang="zh-CN" sz="2200" dirty="0" err="1">
                <a:ea typeface="宋体" pitchFamily="2" charset="-122"/>
                <a:cs typeface="Times New Roman" pitchFamily="18" charset="0"/>
              </a:rPr>
              <a:t>compareTo</a:t>
            </a:r>
            <a:r>
              <a:rPr lang="en-US" altLang="zh-CN" sz="2200" dirty="0">
                <a:ea typeface="宋体" pitchFamily="2" charset="-122"/>
                <a:cs typeface="Times New Roman" pitchFamily="18" charset="0"/>
              </a:rPr>
              <a:t>(Object </a:t>
            </a:r>
            <a:r>
              <a:rPr lang="en-US" altLang="zh-CN" sz="2200" dirty="0" err="1">
                <a:ea typeface="宋体" pitchFamily="2" charset="-122"/>
                <a:cs typeface="Times New Roman" pitchFamily="18" charset="0"/>
              </a:rPr>
              <a:t>obj</a:t>
            </a:r>
            <a:r>
              <a:rPr lang="en-US" altLang="zh-CN" sz="2200" dirty="0">
                <a:ea typeface="宋体" pitchFamily="2" charset="-122"/>
                <a:cs typeface="Times New Roman" pitchFamily="18" charset="0"/>
              </a:rPr>
              <a:t>) </a:t>
            </a:r>
            <a:r>
              <a:rPr lang="zh-CN" altLang="en-US" sz="2200" dirty="0">
                <a:ea typeface="宋体" pitchFamily="2" charset="-122"/>
                <a:cs typeface="Times New Roman" pitchFamily="18" charset="0"/>
              </a:rPr>
              <a:t>方法的返回值来比较大小。</a:t>
            </a:r>
            <a:endParaRPr lang="en-US" altLang="zh-CN" sz="2200" dirty="0">
              <a:ea typeface="宋体" pitchFamily="2" charset="-122"/>
              <a:cs typeface="Times New Roman" pitchFamily="18" charset="0"/>
            </a:endParaRPr>
          </a:p>
          <a:p>
            <a:pPr>
              <a:buFont typeface="Wingdings" pitchFamily="2" charset="2"/>
              <a:buChar char="Ø"/>
            </a:pPr>
            <a:endParaRPr lang="en-US" altLang="zh-CN" sz="2200" dirty="0">
              <a:ea typeface="宋体" pitchFamily="2" charset="-122"/>
              <a:cs typeface="Times New Roman" pitchFamily="18" charset="0"/>
            </a:endParaRPr>
          </a:p>
          <a:p>
            <a:pPr>
              <a:buFont typeface="Wingdings" pitchFamily="2" charset="2"/>
              <a:buChar char="l"/>
            </a:pPr>
            <a:r>
              <a:rPr lang="en-US" altLang="zh-CN" sz="2200" b="1" dirty="0">
                <a:ea typeface="宋体" pitchFamily="2" charset="-122"/>
                <a:cs typeface="Times New Roman" pitchFamily="18" charset="0"/>
              </a:rPr>
              <a:t>Comparable </a:t>
            </a:r>
            <a:r>
              <a:rPr lang="zh-CN" altLang="en-US" sz="2200" b="1" dirty="0">
                <a:ea typeface="宋体" pitchFamily="2" charset="-122"/>
                <a:cs typeface="Times New Roman" pitchFamily="18" charset="0"/>
              </a:rPr>
              <a:t>的典型实现</a:t>
            </a:r>
            <a:r>
              <a:rPr lang="zh-CN" altLang="en-US" sz="2200" dirty="0">
                <a:ea typeface="宋体" pitchFamily="2" charset="-122"/>
                <a:cs typeface="Times New Roman" pitchFamily="18" charset="0"/>
              </a:rPr>
              <a:t>：</a:t>
            </a:r>
            <a:endParaRPr lang="en-US" altLang="zh-CN" sz="2200" dirty="0">
              <a:ea typeface="宋体" pitchFamily="2" charset="-122"/>
              <a:cs typeface="Times New Roman" pitchFamily="18" charset="0"/>
            </a:endParaRPr>
          </a:p>
          <a:p>
            <a:pPr lvl="1">
              <a:buFont typeface="Wingdings" pitchFamily="2" charset="2"/>
              <a:buChar char="Ø"/>
            </a:pPr>
            <a:r>
              <a:rPr lang="en-US" altLang="zh-CN" sz="1900" dirty="0" err="1">
                <a:ea typeface="宋体" pitchFamily="2" charset="-122"/>
                <a:cs typeface="Times New Roman" pitchFamily="18" charset="0"/>
              </a:rPr>
              <a:t>BigDecimal</a:t>
            </a:r>
            <a:r>
              <a:rPr lang="zh-CN" altLang="en-US" sz="1900" dirty="0">
                <a:ea typeface="宋体" pitchFamily="2" charset="-122"/>
                <a:cs typeface="Times New Roman" pitchFamily="18" charset="0"/>
              </a:rPr>
              <a:t>、</a:t>
            </a:r>
            <a:r>
              <a:rPr lang="en-US" altLang="zh-CN" sz="1900" dirty="0" err="1">
                <a:ea typeface="宋体" pitchFamily="2" charset="-122"/>
                <a:cs typeface="Times New Roman" pitchFamily="18" charset="0"/>
              </a:rPr>
              <a:t>BigInteger</a:t>
            </a:r>
            <a:r>
              <a:rPr lang="en-US" altLang="zh-CN" sz="1900" dirty="0">
                <a:ea typeface="宋体" pitchFamily="2" charset="-122"/>
                <a:cs typeface="Times New Roman" pitchFamily="18" charset="0"/>
              </a:rPr>
              <a:t> </a:t>
            </a:r>
            <a:r>
              <a:rPr lang="zh-CN" altLang="en-US" sz="1900" dirty="0">
                <a:ea typeface="宋体" pitchFamily="2" charset="-122"/>
                <a:cs typeface="Times New Roman" pitchFamily="18" charset="0"/>
              </a:rPr>
              <a:t>以及所有的数值型对应的包装类：按它们对应的数值大小进行比较</a:t>
            </a:r>
            <a:endParaRPr lang="en-US" altLang="zh-CN" sz="1900" dirty="0">
              <a:ea typeface="宋体" pitchFamily="2" charset="-122"/>
              <a:cs typeface="Times New Roman" pitchFamily="18" charset="0"/>
            </a:endParaRPr>
          </a:p>
          <a:p>
            <a:pPr lvl="1">
              <a:buFont typeface="Wingdings" pitchFamily="2" charset="2"/>
              <a:buChar char="Ø"/>
            </a:pPr>
            <a:r>
              <a:rPr lang="en-US" altLang="zh-CN" sz="1900" dirty="0">
                <a:ea typeface="宋体" pitchFamily="2" charset="-122"/>
                <a:cs typeface="Times New Roman" pitchFamily="18" charset="0"/>
              </a:rPr>
              <a:t>Character</a:t>
            </a:r>
            <a:r>
              <a:rPr lang="zh-CN" altLang="en-US" sz="1900" dirty="0">
                <a:ea typeface="宋体" pitchFamily="2" charset="-122"/>
                <a:cs typeface="Times New Roman" pitchFamily="18" charset="0"/>
              </a:rPr>
              <a:t>：按字符的 </a:t>
            </a:r>
            <a:r>
              <a:rPr lang="en-US" altLang="zh-CN" sz="1900" dirty="0" err="1">
                <a:ea typeface="宋体" pitchFamily="2" charset="-122"/>
                <a:cs typeface="Times New Roman" pitchFamily="18" charset="0"/>
              </a:rPr>
              <a:t>unicode</a:t>
            </a:r>
            <a:r>
              <a:rPr lang="zh-CN" altLang="en-US" sz="1900" dirty="0">
                <a:ea typeface="宋体" pitchFamily="2" charset="-122"/>
                <a:cs typeface="Times New Roman" pitchFamily="18" charset="0"/>
              </a:rPr>
              <a:t>值来进行比较</a:t>
            </a:r>
            <a:endParaRPr lang="en-US" altLang="zh-CN" sz="1900" dirty="0">
              <a:ea typeface="宋体" pitchFamily="2" charset="-122"/>
              <a:cs typeface="Times New Roman" pitchFamily="18" charset="0"/>
            </a:endParaRPr>
          </a:p>
          <a:p>
            <a:pPr lvl="1">
              <a:buFont typeface="Wingdings" pitchFamily="2" charset="2"/>
              <a:buChar char="Ø"/>
            </a:pPr>
            <a:r>
              <a:rPr lang="en-US" altLang="zh-CN" sz="1900" dirty="0">
                <a:ea typeface="宋体" pitchFamily="2" charset="-122"/>
                <a:cs typeface="Times New Roman" pitchFamily="18" charset="0"/>
              </a:rPr>
              <a:t>Boolean</a:t>
            </a:r>
            <a:r>
              <a:rPr lang="zh-CN" altLang="en-US" sz="1900" dirty="0">
                <a:ea typeface="宋体" pitchFamily="2" charset="-122"/>
                <a:cs typeface="Times New Roman" pitchFamily="18" charset="0"/>
              </a:rPr>
              <a:t>：</a:t>
            </a:r>
            <a:r>
              <a:rPr lang="en-US" altLang="zh-CN" sz="1900" dirty="0">
                <a:ea typeface="宋体" pitchFamily="2" charset="-122"/>
                <a:cs typeface="Times New Roman" pitchFamily="18" charset="0"/>
              </a:rPr>
              <a:t>true </a:t>
            </a:r>
            <a:r>
              <a:rPr lang="zh-CN" altLang="en-US" sz="1900" dirty="0">
                <a:ea typeface="宋体" pitchFamily="2" charset="-122"/>
                <a:cs typeface="Times New Roman" pitchFamily="18" charset="0"/>
              </a:rPr>
              <a:t>对应的包装类实例大于 </a:t>
            </a:r>
            <a:r>
              <a:rPr lang="en-US" altLang="zh-CN" sz="1900" dirty="0">
                <a:ea typeface="宋体" pitchFamily="2" charset="-122"/>
                <a:cs typeface="Times New Roman" pitchFamily="18" charset="0"/>
              </a:rPr>
              <a:t>false </a:t>
            </a:r>
            <a:r>
              <a:rPr lang="zh-CN" altLang="en-US" sz="1900" dirty="0">
                <a:ea typeface="宋体" pitchFamily="2" charset="-122"/>
                <a:cs typeface="Times New Roman" pitchFamily="18" charset="0"/>
              </a:rPr>
              <a:t>对应的包装类实例</a:t>
            </a:r>
            <a:endParaRPr lang="en-US" altLang="zh-CN" sz="1900" dirty="0">
              <a:ea typeface="宋体" pitchFamily="2" charset="-122"/>
              <a:cs typeface="Times New Roman" pitchFamily="18" charset="0"/>
            </a:endParaRPr>
          </a:p>
          <a:p>
            <a:pPr lvl="1">
              <a:buFont typeface="Wingdings" pitchFamily="2" charset="2"/>
              <a:buChar char="Ø"/>
            </a:pPr>
            <a:r>
              <a:rPr lang="en-US" altLang="zh-CN" sz="1900" dirty="0">
                <a:ea typeface="宋体" pitchFamily="2" charset="-122"/>
                <a:cs typeface="Times New Roman" pitchFamily="18" charset="0"/>
              </a:rPr>
              <a:t>String</a:t>
            </a:r>
            <a:r>
              <a:rPr lang="zh-CN" altLang="en-US" sz="1900" dirty="0">
                <a:ea typeface="宋体" pitchFamily="2" charset="-122"/>
                <a:cs typeface="Times New Roman" pitchFamily="18" charset="0"/>
              </a:rPr>
              <a:t>：按字符串中字符的 </a:t>
            </a:r>
            <a:r>
              <a:rPr lang="en-US" altLang="zh-CN" sz="1900" dirty="0" err="1">
                <a:ea typeface="宋体" pitchFamily="2" charset="-122"/>
                <a:cs typeface="Times New Roman" pitchFamily="18" charset="0"/>
              </a:rPr>
              <a:t>unicode</a:t>
            </a:r>
            <a:r>
              <a:rPr lang="en-US" altLang="zh-CN" sz="1900" dirty="0">
                <a:ea typeface="宋体" pitchFamily="2" charset="-122"/>
                <a:cs typeface="Times New Roman" pitchFamily="18" charset="0"/>
              </a:rPr>
              <a:t> </a:t>
            </a:r>
            <a:r>
              <a:rPr lang="zh-CN" altLang="en-US" sz="1900" dirty="0">
                <a:ea typeface="宋体" pitchFamily="2" charset="-122"/>
                <a:cs typeface="Times New Roman" pitchFamily="18" charset="0"/>
              </a:rPr>
              <a:t>值进行比较</a:t>
            </a:r>
            <a:endParaRPr lang="en-US" altLang="zh-CN" sz="1900" dirty="0">
              <a:ea typeface="宋体" pitchFamily="2" charset="-122"/>
              <a:cs typeface="Times New Roman" pitchFamily="18" charset="0"/>
            </a:endParaRPr>
          </a:p>
          <a:p>
            <a:pPr lvl="1">
              <a:buFont typeface="Wingdings" pitchFamily="2" charset="2"/>
              <a:buChar char="Ø"/>
            </a:pPr>
            <a:r>
              <a:rPr lang="en-US" altLang="zh-CN" sz="1900" b="1" dirty="0">
                <a:ea typeface="宋体" pitchFamily="2" charset="-122"/>
                <a:cs typeface="Times New Roman" pitchFamily="18" charset="0"/>
              </a:rPr>
              <a:t>Date</a:t>
            </a:r>
            <a:r>
              <a:rPr lang="zh-CN" altLang="en-US" sz="1900" dirty="0">
                <a:ea typeface="宋体" pitchFamily="2" charset="-122"/>
                <a:cs typeface="Times New Roman" pitchFamily="18" charset="0"/>
              </a:rPr>
              <a:t>、</a:t>
            </a:r>
            <a:r>
              <a:rPr lang="en-US" altLang="zh-CN" sz="1900" dirty="0">
                <a:ea typeface="宋体" pitchFamily="2" charset="-122"/>
                <a:cs typeface="Times New Roman" pitchFamily="18" charset="0"/>
              </a:rPr>
              <a:t>Time</a:t>
            </a:r>
            <a:r>
              <a:rPr lang="zh-CN" altLang="en-US" sz="1900" dirty="0">
                <a:ea typeface="宋体" pitchFamily="2" charset="-122"/>
                <a:cs typeface="Times New Roman" pitchFamily="18" charset="0"/>
              </a:rPr>
              <a:t>：后边的时间、日期比前面的时间、日期大</a:t>
            </a:r>
            <a:endParaRPr lang="en-US" altLang="zh-CN" sz="1900" dirty="0">
              <a:ea typeface="宋体" pitchFamily="2" charset="-122"/>
              <a:cs typeface="Times New Roman" pitchFamily="18" charset="0"/>
            </a:endParaRPr>
          </a:p>
        </p:txBody>
      </p:sp>
    </p:spTree>
    <p:extLst>
      <p:ext uri="{BB962C8B-B14F-4D97-AF65-F5344CB8AC3E}">
        <p14:creationId xmlns:p14="http://schemas.microsoft.com/office/powerpoint/2010/main" val="1006877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40152" y="239103"/>
            <a:ext cx="2948134" cy="523220"/>
          </a:xfrm>
        </p:spPr>
        <p:txBody>
          <a:bodyPr>
            <a:normAutofit/>
          </a:bodyPr>
          <a:lstStyle/>
          <a:p>
            <a:r>
              <a:rPr lang="zh-CN" altLang="en-US" b="1" dirty="0">
                <a:cs typeface="Times New Roman" pitchFamily="18" charset="0"/>
              </a:rPr>
              <a:t>排序</a:t>
            </a:r>
            <a:r>
              <a:rPr lang="en-US" altLang="zh-CN" b="1" dirty="0">
                <a:cs typeface="Times New Roman" pitchFamily="18" charset="0"/>
              </a:rPr>
              <a:t>—</a:t>
            </a:r>
            <a:r>
              <a:rPr lang="zh-CN" altLang="en-US" b="1" dirty="0">
                <a:cs typeface="Times New Roman" pitchFamily="18" charset="0"/>
              </a:rPr>
              <a:t>自然排序</a:t>
            </a:r>
          </a:p>
        </p:txBody>
      </p:sp>
      <p:sp>
        <p:nvSpPr>
          <p:cNvPr id="3" name="内容占位符 2"/>
          <p:cNvSpPr>
            <a:spLocks noGrp="1"/>
          </p:cNvSpPr>
          <p:nvPr>
            <p:ph idx="4294967295"/>
          </p:nvPr>
        </p:nvSpPr>
        <p:spPr>
          <a:xfrm>
            <a:off x="250130" y="764704"/>
            <a:ext cx="8642350" cy="5832648"/>
          </a:xfrm>
        </p:spPr>
        <p:txBody>
          <a:bodyPr>
            <a:noAutofit/>
          </a:bodyPr>
          <a:lstStyle/>
          <a:p>
            <a:pPr>
              <a:buFont typeface="Wingdings" pitchFamily="2" charset="2"/>
              <a:buChar char="l"/>
            </a:pPr>
            <a:r>
              <a:rPr lang="zh-CN" altLang="en-US" sz="2400" dirty="0">
                <a:ea typeface="宋体" pitchFamily="2" charset="-122"/>
                <a:cs typeface="Times New Roman" pitchFamily="18" charset="0"/>
              </a:rPr>
              <a:t>向 </a:t>
            </a:r>
            <a:r>
              <a:rPr lang="en-US" altLang="zh-CN" sz="2400" dirty="0" err="1">
                <a:ea typeface="宋体" pitchFamily="2" charset="-122"/>
                <a:cs typeface="Times New Roman" pitchFamily="18" charset="0"/>
              </a:rPr>
              <a:t>TreeSet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中添加元素时，只有第一个元素无须比较</a:t>
            </a:r>
            <a:r>
              <a:rPr lang="en-US" altLang="zh-CN" sz="2400" dirty="0" err="1">
                <a:ea typeface="宋体" pitchFamily="2" charset="-122"/>
                <a:cs typeface="Times New Roman" pitchFamily="18" charset="0"/>
              </a:rPr>
              <a:t>compareTo</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方法，后面添加的所有元素都会调用</a:t>
            </a:r>
            <a:r>
              <a:rPr lang="en-US" altLang="zh-CN" sz="2400" dirty="0" err="1">
                <a:ea typeface="宋体" pitchFamily="2" charset="-122"/>
                <a:cs typeface="Times New Roman" pitchFamily="18" charset="0"/>
              </a:rPr>
              <a:t>compareTo</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方法进行比较。</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b="1" dirty="0">
                <a:solidFill>
                  <a:srgbClr val="C00000"/>
                </a:solidFill>
                <a:ea typeface="宋体" pitchFamily="2" charset="-122"/>
                <a:cs typeface="Times New Roman" pitchFamily="18" charset="0"/>
              </a:rPr>
              <a:t>因为只有相同类的两个实例才会比较大小，所以向 </a:t>
            </a:r>
            <a:r>
              <a:rPr lang="en-US" altLang="zh-CN" sz="2400" b="1" dirty="0" err="1">
                <a:solidFill>
                  <a:srgbClr val="C00000"/>
                </a:solidFill>
                <a:ea typeface="宋体" pitchFamily="2" charset="-122"/>
                <a:cs typeface="Times New Roman" pitchFamily="18" charset="0"/>
              </a:rPr>
              <a:t>TreeSet</a:t>
            </a:r>
            <a:r>
              <a:rPr lang="en-US" altLang="zh-CN" sz="2400" b="1" dirty="0">
                <a:solidFill>
                  <a:srgbClr val="C00000"/>
                </a:solidFill>
                <a:ea typeface="宋体" pitchFamily="2" charset="-122"/>
                <a:cs typeface="Times New Roman" pitchFamily="18" charset="0"/>
              </a:rPr>
              <a:t> </a:t>
            </a:r>
            <a:r>
              <a:rPr lang="zh-CN" altLang="en-US" sz="2400" b="1" dirty="0">
                <a:solidFill>
                  <a:srgbClr val="C00000"/>
                </a:solidFill>
                <a:ea typeface="宋体" pitchFamily="2" charset="-122"/>
                <a:cs typeface="Times New Roman" pitchFamily="18" charset="0"/>
              </a:rPr>
              <a:t>中添加的应该是同一个类的对象</a:t>
            </a:r>
            <a:endParaRPr lang="en-US" altLang="zh-CN" sz="2400" b="1" dirty="0">
              <a:solidFill>
                <a:srgbClr val="C00000"/>
              </a:solidFill>
              <a:ea typeface="宋体" pitchFamily="2" charset="-122"/>
              <a:cs typeface="Times New Roman" pitchFamily="18" charset="0"/>
            </a:endParaRPr>
          </a:p>
          <a:p>
            <a:pPr>
              <a:buFont typeface="Wingdings" pitchFamily="2" charset="2"/>
              <a:buChar char="l"/>
            </a:pPr>
            <a:endParaRPr lang="en-US" altLang="zh-CN" sz="2400" b="1" dirty="0">
              <a:solidFill>
                <a:srgbClr val="C00000"/>
              </a:solidFill>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对于 </a:t>
            </a:r>
            <a:r>
              <a:rPr lang="en-US" altLang="zh-CN" sz="2400" dirty="0" err="1">
                <a:ea typeface="宋体" pitchFamily="2" charset="-122"/>
                <a:cs typeface="Times New Roman" pitchFamily="18" charset="0"/>
              </a:rPr>
              <a:t>TreeSet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集合而言，它</a:t>
            </a:r>
            <a:r>
              <a:rPr lang="zh-CN" altLang="en-US" sz="2400" dirty="0">
                <a:solidFill>
                  <a:srgbClr val="C00000"/>
                </a:solidFill>
                <a:ea typeface="宋体" pitchFamily="2" charset="-122"/>
                <a:cs typeface="Times New Roman" pitchFamily="18" charset="0"/>
              </a:rPr>
              <a:t>判断两个对象是否相等的唯一标准</a:t>
            </a:r>
            <a:r>
              <a:rPr lang="zh-CN" altLang="en-US" sz="2400" dirty="0">
                <a:ea typeface="宋体" pitchFamily="2" charset="-122"/>
                <a:cs typeface="Times New Roman" pitchFamily="18" charset="0"/>
              </a:rPr>
              <a:t>是：两个对象通过 </a:t>
            </a:r>
            <a:r>
              <a:rPr lang="en-US" altLang="zh-CN" sz="2400" dirty="0" err="1">
                <a:ea typeface="宋体" pitchFamily="2" charset="-122"/>
                <a:cs typeface="Times New Roman" pitchFamily="18" charset="0"/>
              </a:rPr>
              <a:t>compareTo</a:t>
            </a:r>
            <a:r>
              <a:rPr lang="en-US" altLang="zh-CN" sz="2400" dirty="0">
                <a:ea typeface="宋体" pitchFamily="2" charset="-122"/>
                <a:cs typeface="Times New Roman" pitchFamily="18" charset="0"/>
              </a:rPr>
              <a:t>(Object </a:t>
            </a:r>
            <a:r>
              <a:rPr lang="en-US" altLang="zh-CN" sz="2400" dirty="0" err="1">
                <a:ea typeface="宋体" pitchFamily="2" charset="-122"/>
                <a:cs typeface="Times New Roman" pitchFamily="18" charset="0"/>
              </a:rPr>
              <a:t>obj</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方法比较返回值</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当需要把一个对象放入 </a:t>
            </a:r>
            <a:r>
              <a:rPr lang="en-US" altLang="zh-CN" sz="2400" dirty="0" err="1">
                <a:ea typeface="宋体" pitchFamily="2" charset="-122"/>
                <a:cs typeface="Times New Roman" pitchFamily="18" charset="0"/>
              </a:rPr>
              <a:t>TreeSet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中，重写该对象对应的 </a:t>
            </a:r>
            <a:r>
              <a:rPr lang="en-US" altLang="zh-CN" sz="2400" dirty="0">
                <a:ea typeface="宋体" pitchFamily="2" charset="-122"/>
                <a:cs typeface="Times New Roman" pitchFamily="18" charset="0"/>
              </a:rPr>
              <a:t>equals() </a:t>
            </a:r>
            <a:r>
              <a:rPr lang="zh-CN" altLang="en-US" sz="2400" dirty="0">
                <a:ea typeface="宋体" pitchFamily="2" charset="-122"/>
                <a:cs typeface="Times New Roman" pitchFamily="18" charset="0"/>
              </a:rPr>
              <a:t>方法时，应保证该方法与 </a:t>
            </a:r>
            <a:r>
              <a:rPr lang="en-US" altLang="zh-CN" sz="2400" dirty="0" err="1">
                <a:ea typeface="宋体" pitchFamily="2" charset="-122"/>
                <a:cs typeface="Times New Roman" pitchFamily="18" charset="0"/>
              </a:rPr>
              <a:t>compareTo</a:t>
            </a:r>
            <a:r>
              <a:rPr lang="en-US" altLang="zh-CN" sz="2400" dirty="0">
                <a:ea typeface="宋体" pitchFamily="2" charset="-122"/>
                <a:cs typeface="Times New Roman" pitchFamily="18" charset="0"/>
              </a:rPr>
              <a:t>(Object </a:t>
            </a:r>
            <a:r>
              <a:rPr lang="en-US" altLang="zh-CN" sz="2400" dirty="0" err="1">
                <a:ea typeface="宋体" pitchFamily="2" charset="-122"/>
                <a:cs typeface="Times New Roman" pitchFamily="18" charset="0"/>
              </a:rPr>
              <a:t>obj</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方法有一致的结果：如果两个对象通过 </a:t>
            </a:r>
            <a:r>
              <a:rPr lang="en-US" altLang="zh-CN" sz="2400" dirty="0">
                <a:ea typeface="宋体" pitchFamily="2" charset="-122"/>
                <a:cs typeface="Times New Roman" pitchFamily="18" charset="0"/>
              </a:rPr>
              <a:t>equals() </a:t>
            </a:r>
            <a:r>
              <a:rPr lang="zh-CN" altLang="en-US" sz="2400" dirty="0">
                <a:ea typeface="宋体" pitchFamily="2" charset="-122"/>
                <a:cs typeface="Times New Roman" pitchFamily="18" charset="0"/>
              </a:rPr>
              <a:t>方法比较返回 </a:t>
            </a:r>
            <a:r>
              <a:rPr lang="en-US" altLang="zh-CN" sz="2400" dirty="0">
                <a:ea typeface="宋体" pitchFamily="2" charset="-122"/>
                <a:cs typeface="Times New Roman" pitchFamily="18" charset="0"/>
              </a:rPr>
              <a:t>true</a:t>
            </a:r>
            <a:r>
              <a:rPr lang="zh-CN" altLang="en-US" sz="2400" dirty="0">
                <a:ea typeface="宋体" pitchFamily="2" charset="-122"/>
                <a:cs typeface="Times New Roman" pitchFamily="18" charset="0"/>
              </a:rPr>
              <a:t>，则通过 </a:t>
            </a:r>
            <a:r>
              <a:rPr lang="en-US" altLang="zh-CN" sz="2400" dirty="0" err="1">
                <a:ea typeface="宋体" pitchFamily="2" charset="-122"/>
                <a:cs typeface="Times New Roman" pitchFamily="18" charset="0"/>
              </a:rPr>
              <a:t>compareTo</a:t>
            </a:r>
            <a:r>
              <a:rPr lang="en-US" altLang="zh-CN" sz="2400" dirty="0">
                <a:ea typeface="宋体" pitchFamily="2" charset="-122"/>
                <a:cs typeface="Times New Roman" pitchFamily="18" charset="0"/>
              </a:rPr>
              <a:t>(Object </a:t>
            </a:r>
            <a:r>
              <a:rPr lang="en-US" altLang="zh-CN" sz="2400" dirty="0" err="1">
                <a:ea typeface="宋体" pitchFamily="2" charset="-122"/>
                <a:cs typeface="Times New Roman" pitchFamily="18" charset="0"/>
              </a:rPr>
              <a:t>obj</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方法比较应返回 </a:t>
            </a:r>
            <a:r>
              <a:rPr lang="en-US" altLang="zh-CN" sz="2400" dirty="0">
                <a:ea typeface="宋体" pitchFamily="2" charset="-122"/>
                <a:cs typeface="Times New Roman" pitchFamily="18" charset="0"/>
              </a:rPr>
              <a:t>0</a:t>
            </a:r>
          </a:p>
        </p:txBody>
      </p:sp>
    </p:spTree>
    <p:extLst>
      <p:ext uri="{BB962C8B-B14F-4D97-AF65-F5344CB8AC3E}">
        <p14:creationId xmlns:p14="http://schemas.microsoft.com/office/powerpoint/2010/main" val="2705345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8144" y="239103"/>
            <a:ext cx="3020142" cy="523220"/>
          </a:xfrm>
        </p:spPr>
        <p:txBody>
          <a:bodyPr>
            <a:normAutofit/>
          </a:bodyPr>
          <a:lstStyle/>
          <a:p>
            <a:r>
              <a:rPr lang="zh-CN" altLang="en-US" b="1" dirty="0">
                <a:cs typeface="Times New Roman" pitchFamily="18" charset="0"/>
              </a:rPr>
              <a:t>排序</a:t>
            </a:r>
            <a:r>
              <a:rPr lang="en-US" altLang="zh-CN" b="1" dirty="0">
                <a:cs typeface="Times New Roman" pitchFamily="18" charset="0"/>
              </a:rPr>
              <a:t>—</a:t>
            </a:r>
            <a:r>
              <a:rPr lang="zh-CN" altLang="en-US" b="1" dirty="0">
                <a:cs typeface="Times New Roman" pitchFamily="18" charset="0"/>
              </a:rPr>
              <a:t>定制排序</a:t>
            </a:r>
          </a:p>
        </p:txBody>
      </p:sp>
      <p:sp>
        <p:nvSpPr>
          <p:cNvPr id="3" name="内容占位符 2"/>
          <p:cNvSpPr>
            <a:spLocks noGrp="1"/>
          </p:cNvSpPr>
          <p:nvPr>
            <p:ph idx="4294967295"/>
          </p:nvPr>
        </p:nvSpPr>
        <p:spPr>
          <a:xfrm>
            <a:off x="251717" y="764704"/>
            <a:ext cx="8640763" cy="5904656"/>
          </a:xfrm>
        </p:spPr>
        <p:txBody>
          <a:bodyPr>
            <a:noAutofit/>
          </a:bodyPr>
          <a:lstStyle/>
          <a:p>
            <a:pPr>
              <a:buFont typeface="Wingdings" pitchFamily="2" charset="2"/>
              <a:buChar char="l"/>
            </a:pPr>
            <a:r>
              <a:rPr lang="en-US" altLang="zh-CN" sz="2000" dirty="0" err="1">
                <a:ea typeface="宋体" pitchFamily="2" charset="-122"/>
                <a:cs typeface="Times New Roman" pitchFamily="18" charset="0"/>
              </a:rPr>
              <a:t>TreeSet</a:t>
            </a:r>
            <a:r>
              <a:rPr lang="zh-CN" altLang="en-US" sz="2000" dirty="0">
                <a:ea typeface="宋体" pitchFamily="2" charset="-122"/>
                <a:cs typeface="Times New Roman" pitchFamily="18" charset="0"/>
              </a:rPr>
              <a:t>的自然排序是根据集合元素的大小，进行元素升序排列。如果需要定制排序，比如降序排列，可通过</a:t>
            </a:r>
            <a:r>
              <a:rPr lang="en-US" altLang="zh-CN" sz="2000" dirty="0">
                <a:ea typeface="宋体" pitchFamily="2" charset="-122"/>
                <a:cs typeface="Times New Roman" pitchFamily="18" charset="0"/>
              </a:rPr>
              <a:t>Comparator</a:t>
            </a:r>
            <a:r>
              <a:rPr lang="zh-CN" altLang="en-US" sz="2000" dirty="0">
                <a:ea typeface="宋体" pitchFamily="2" charset="-122"/>
                <a:cs typeface="Times New Roman" pitchFamily="18" charset="0"/>
              </a:rPr>
              <a:t>接口的帮助。需要重写</a:t>
            </a:r>
            <a:r>
              <a:rPr lang="en-US" altLang="zh-CN" sz="2000" dirty="0">
                <a:ea typeface="宋体" pitchFamily="2" charset="-122"/>
                <a:cs typeface="Times New Roman" pitchFamily="18" charset="0"/>
              </a:rPr>
              <a:t>compare(T o1,T o2)</a:t>
            </a:r>
            <a:r>
              <a:rPr lang="zh-CN" altLang="en-US" sz="2000" dirty="0">
                <a:ea typeface="宋体" pitchFamily="2" charset="-122"/>
                <a:cs typeface="Times New Roman" pitchFamily="18" charset="0"/>
              </a:rPr>
              <a:t>方法。</a:t>
            </a:r>
            <a:endParaRPr lang="en-US" altLang="zh-CN" sz="2000" dirty="0">
              <a:ea typeface="宋体" pitchFamily="2" charset="-122"/>
              <a:cs typeface="Times New Roman" pitchFamily="18" charset="0"/>
            </a:endParaRPr>
          </a:p>
          <a:p>
            <a:pPr>
              <a:buFont typeface="Wingdings" pitchFamily="2" charset="2"/>
              <a:buChar char="l"/>
            </a:pPr>
            <a:endParaRPr lang="en-US" altLang="zh-CN" sz="2000" dirty="0">
              <a:ea typeface="宋体" pitchFamily="2" charset="-122"/>
              <a:cs typeface="Times New Roman" pitchFamily="18" charset="0"/>
            </a:endParaRPr>
          </a:p>
          <a:p>
            <a:pPr>
              <a:buFont typeface="Wingdings" pitchFamily="2" charset="2"/>
              <a:buChar char="l"/>
            </a:pPr>
            <a:r>
              <a:rPr lang="zh-CN" altLang="en-US" sz="2000" dirty="0">
                <a:ea typeface="宋体" pitchFamily="2" charset="-122"/>
                <a:cs typeface="Times New Roman" pitchFamily="18" charset="0"/>
              </a:rPr>
              <a:t>利用</a:t>
            </a:r>
            <a:r>
              <a:rPr lang="en-US" altLang="zh-CN" sz="2000" dirty="0" err="1">
                <a:ea typeface="宋体" pitchFamily="2" charset="-122"/>
                <a:cs typeface="Times New Roman" pitchFamily="18" charset="0"/>
              </a:rPr>
              <a:t>int</a:t>
            </a:r>
            <a:r>
              <a:rPr lang="en-US" altLang="zh-CN" sz="2000" dirty="0">
                <a:ea typeface="宋体" pitchFamily="2" charset="-122"/>
                <a:cs typeface="Times New Roman" pitchFamily="18" charset="0"/>
              </a:rPr>
              <a:t> compare(T o1,T o2)</a:t>
            </a:r>
            <a:r>
              <a:rPr lang="zh-CN" altLang="en-US" sz="2000" dirty="0">
                <a:ea typeface="宋体" pitchFamily="2" charset="-122"/>
                <a:cs typeface="Times New Roman" pitchFamily="18" charset="0"/>
              </a:rPr>
              <a:t>方法，比较</a:t>
            </a:r>
            <a:r>
              <a:rPr lang="en-US" altLang="zh-CN" sz="2000" dirty="0">
                <a:ea typeface="宋体" pitchFamily="2" charset="-122"/>
                <a:cs typeface="Times New Roman" pitchFamily="18" charset="0"/>
              </a:rPr>
              <a:t>o1</a:t>
            </a:r>
            <a:r>
              <a:rPr lang="zh-CN" altLang="en-US" sz="2000" dirty="0">
                <a:ea typeface="宋体" pitchFamily="2" charset="-122"/>
                <a:cs typeface="Times New Roman" pitchFamily="18" charset="0"/>
              </a:rPr>
              <a:t>和</a:t>
            </a:r>
            <a:r>
              <a:rPr lang="en-US" altLang="zh-CN" sz="2000" dirty="0">
                <a:ea typeface="宋体" pitchFamily="2" charset="-122"/>
                <a:cs typeface="Times New Roman" pitchFamily="18" charset="0"/>
              </a:rPr>
              <a:t>o2</a:t>
            </a:r>
            <a:r>
              <a:rPr lang="zh-CN" altLang="en-US" sz="2000" dirty="0">
                <a:ea typeface="宋体" pitchFamily="2" charset="-122"/>
                <a:cs typeface="Times New Roman" pitchFamily="18" charset="0"/>
              </a:rPr>
              <a:t>的大小：如果方法返回正整数，则表示</a:t>
            </a:r>
            <a:r>
              <a:rPr lang="en-US" altLang="zh-CN" sz="2000" dirty="0">
                <a:ea typeface="宋体" pitchFamily="2" charset="-122"/>
                <a:cs typeface="Times New Roman" pitchFamily="18" charset="0"/>
              </a:rPr>
              <a:t>o1</a:t>
            </a:r>
            <a:r>
              <a:rPr lang="zh-CN" altLang="en-US" sz="2000" dirty="0">
                <a:ea typeface="宋体" pitchFamily="2" charset="-122"/>
                <a:cs typeface="Times New Roman" pitchFamily="18" charset="0"/>
              </a:rPr>
              <a:t>大于</a:t>
            </a:r>
            <a:r>
              <a:rPr lang="en-US" altLang="zh-CN" sz="2000" dirty="0">
                <a:ea typeface="宋体" pitchFamily="2" charset="-122"/>
                <a:cs typeface="Times New Roman" pitchFamily="18" charset="0"/>
              </a:rPr>
              <a:t>o2</a:t>
            </a:r>
            <a:r>
              <a:rPr lang="zh-CN" altLang="en-US" sz="2000" dirty="0">
                <a:ea typeface="宋体" pitchFamily="2" charset="-122"/>
                <a:cs typeface="Times New Roman" pitchFamily="18" charset="0"/>
              </a:rPr>
              <a:t>；如果返回</a:t>
            </a:r>
            <a:r>
              <a:rPr lang="en-US" altLang="zh-CN" sz="2000" dirty="0">
                <a:ea typeface="宋体" pitchFamily="2" charset="-122"/>
                <a:cs typeface="Times New Roman" pitchFamily="18" charset="0"/>
              </a:rPr>
              <a:t>0</a:t>
            </a:r>
            <a:r>
              <a:rPr lang="zh-CN" altLang="en-US" sz="2000" dirty="0">
                <a:ea typeface="宋体" pitchFamily="2" charset="-122"/>
                <a:cs typeface="Times New Roman" pitchFamily="18" charset="0"/>
              </a:rPr>
              <a:t>，表示相等；返回负整数，表示</a:t>
            </a:r>
            <a:r>
              <a:rPr lang="en-US" altLang="zh-CN" sz="2000" dirty="0">
                <a:ea typeface="宋体" pitchFamily="2" charset="-122"/>
                <a:cs typeface="Times New Roman" pitchFamily="18" charset="0"/>
              </a:rPr>
              <a:t>o1</a:t>
            </a:r>
            <a:r>
              <a:rPr lang="zh-CN" altLang="en-US" sz="2000" dirty="0">
                <a:ea typeface="宋体" pitchFamily="2" charset="-122"/>
                <a:cs typeface="Times New Roman" pitchFamily="18" charset="0"/>
              </a:rPr>
              <a:t>小于</a:t>
            </a:r>
            <a:r>
              <a:rPr lang="en-US" altLang="zh-CN" sz="2000" dirty="0">
                <a:ea typeface="宋体" pitchFamily="2" charset="-122"/>
                <a:cs typeface="Times New Roman" pitchFamily="18" charset="0"/>
              </a:rPr>
              <a:t>o2</a:t>
            </a:r>
            <a:r>
              <a:rPr lang="zh-CN" altLang="en-US" sz="2000" dirty="0">
                <a:ea typeface="宋体" pitchFamily="2" charset="-122"/>
                <a:cs typeface="Times New Roman" pitchFamily="18" charset="0"/>
              </a:rPr>
              <a:t>。</a:t>
            </a:r>
            <a:endParaRPr lang="en-US" altLang="zh-CN" sz="2000" dirty="0">
              <a:ea typeface="宋体" pitchFamily="2" charset="-122"/>
              <a:cs typeface="Times New Roman" pitchFamily="18" charset="0"/>
            </a:endParaRPr>
          </a:p>
          <a:p>
            <a:pPr>
              <a:buFont typeface="Wingdings" pitchFamily="2" charset="2"/>
              <a:buChar char="l"/>
            </a:pPr>
            <a:endParaRPr lang="en-US" altLang="zh-CN" sz="2000" dirty="0">
              <a:ea typeface="宋体" pitchFamily="2" charset="-122"/>
              <a:cs typeface="Times New Roman" pitchFamily="18" charset="0"/>
            </a:endParaRPr>
          </a:p>
          <a:p>
            <a:pPr>
              <a:buFont typeface="Wingdings" pitchFamily="2" charset="2"/>
              <a:buChar char="l"/>
            </a:pPr>
            <a:r>
              <a:rPr lang="zh-CN" altLang="en-US" sz="2000" dirty="0">
                <a:ea typeface="宋体" pitchFamily="2" charset="-122"/>
                <a:cs typeface="Times New Roman" pitchFamily="18" charset="0"/>
              </a:rPr>
              <a:t>要实现定制排序，需要将实现</a:t>
            </a:r>
            <a:r>
              <a:rPr lang="en-US" altLang="zh-CN" sz="2000" dirty="0">
                <a:ea typeface="宋体" pitchFamily="2" charset="-122"/>
                <a:cs typeface="Times New Roman" pitchFamily="18" charset="0"/>
              </a:rPr>
              <a:t>Comparator</a:t>
            </a:r>
            <a:r>
              <a:rPr lang="zh-CN" altLang="en-US" sz="2000" dirty="0">
                <a:ea typeface="宋体" pitchFamily="2" charset="-122"/>
                <a:cs typeface="Times New Roman" pitchFamily="18" charset="0"/>
              </a:rPr>
              <a:t>接口的实例作为形参传递给</a:t>
            </a:r>
            <a:r>
              <a:rPr lang="en-US" altLang="zh-CN" sz="2000" dirty="0" err="1">
                <a:ea typeface="宋体" pitchFamily="2" charset="-122"/>
                <a:cs typeface="Times New Roman" pitchFamily="18" charset="0"/>
              </a:rPr>
              <a:t>TreeSet</a:t>
            </a:r>
            <a:r>
              <a:rPr lang="zh-CN" altLang="en-US" sz="2000" dirty="0">
                <a:ea typeface="宋体" pitchFamily="2" charset="-122"/>
                <a:cs typeface="Times New Roman" pitchFamily="18" charset="0"/>
              </a:rPr>
              <a:t>的构造器。</a:t>
            </a:r>
            <a:endParaRPr lang="en-US" altLang="zh-CN" sz="2000" dirty="0">
              <a:ea typeface="宋体" pitchFamily="2" charset="-122"/>
              <a:cs typeface="Times New Roman" pitchFamily="18" charset="0"/>
            </a:endParaRPr>
          </a:p>
          <a:p>
            <a:pPr>
              <a:buFont typeface="Wingdings" pitchFamily="2" charset="2"/>
              <a:buChar char="l"/>
            </a:pPr>
            <a:endParaRPr lang="en-US" altLang="zh-CN" sz="2000" dirty="0">
              <a:ea typeface="宋体" pitchFamily="2" charset="-122"/>
              <a:cs typeface="Times New Roman" pitchFamily="18" charset="0"/>
            </a:endParaRPr>
          </a:p>
          <a:p>
            <a:pPr>
              <a:buFont typeface="Wingdings" pitchFamily="2" charset="2"/>
              <a:buChar char="l"/>
            </a:pPr>
            <a:r>
              <a:rPr lang="zh-CN" altLang="en-US" sz="2000" dirty="0">
                <a:ea typeface="宋体" pitchFamily="2" charset="-122"/>
                <a:cs typeface="Times New Roman" pitchFamily="18" charset="0"/>
              </a:rPr>
              <a:t>此时，仍然只能向</a:t>
            </a:r>
            <a:r>
              <a:rPr lang="en-US" altLang="zh-CN" sz="2000" dirty="0" err="1">
                <a:ea typeface="宋体" pitchFamily="2" charset="-122"/>
                <a:cs typeface="Times New Roman" pitchFamily="18" charset="0"/>
              </a:rPr>
              <a:t>TreeSet</a:t>
            </a:r>
            <a:r>
              <a:rPr lang="zh-CN" altLang="en-US" sz="2000" dirty="0">
                <a:ea typeface="宋体" pitchFamily="2" charset="-122"/>
                <a:cs typeface="Times New Roman" pitchFamily="18" charset="0"/>
              </a:rPr>
              <a:t>中添加类型相同的对象。否则发生</a:t>
            </a:r>
            <a:r>
              <a:rPr lang="en-US" altLang="zh-CN" sz="2000" dirty="0" err="1">
                <a:ea typeface="宋体" pitchFamily="2" charset="-122"/>
                <a:cs typeface="Times New Roman" pitchFamily="18" charset="0"/>
              </a:rPr>
              <a:t>ClassCastException</a:t>
            </a:r>
            <a:r>
              <a:rPr lang="zh-CN" altLang="en-US" sz="2000" dirty="0">
                <a:ea typeface="宋体" pitchFamily="2" charset="-122"/>
                <a:cs typeface="Times New Roman" pitchFamily="18" charset="0"/>
              </a:rPr>
              <a:t>异常。</a:t>
            </a:r>
            <a:endParaRPr lang="en-US" altLang="zh-CN" sz="2000" dirty="0">
              <a:ea typeface="宋体" pitchFamily="2" charset="-122"/>
              <a:cs typeface="Times New Roman" pitchFamily="18" charset="0"/>
            </a:endParaRPr>
          </a:p>
          <a:p>
            <a:pPr>
              <a:buFont typeface="Wingdings" pitchFamily="2" charset="2"/>
              <a:buChar char="l"/>
            </a:pPr>
            <a:endParaRPr lang="en-US" altLang="zh-CN" sz="2000" dirty="0">
              <a:ea typeface="宋体" pitchFamily="2" charset="-122"/>
              <a:cs typeface="Times New Roman" pitchFamily="18" charset="0"/>
            </a:endParaRPr>
          </a:p>
          <a:p>
            <a:pPr>
              <a:buFont typeface="Wingdings" pitchFamily="2" charset="2"/>
              <a:buChar char="l"/>
            </a:pPr>
            <a:r>
              <a:rPr lang="zh-CN" altLang="en-US" sz="2000" dirty="0">
                <a:ea typeface="宋体" pitchFamily="2" charset="-122"/>
                <a:cs typeface="Times New Roman" pitchFamily="18" charset="0"/>
              </a:rPr>
              <a:t>使用定制排序</a:t>
            </a:r>
            <a:r>
              <a:rPr lang="zh-CN" altLang="en-US" sz="2000" dirty="0">
                <a:solidFill>
                  <a:srgbClr val="C00000"/>
                </a:solidFill>
                <a:ea typeface="宋体" pitchFamily="2" charset="-122"/>
                <a:cs typeface="Times New Roman" pitchFamily="18" charset="0"/>
              </a:rPr>
              <a:t>判断两个元素相等的标准</a:t>
            </a:r>
            <a:r>
              <a:rPr lang="zh-CN" altLang="en-US" sz="2000" dirty="0">
                <a:ea typeface="宋体" pitchFamily="2" charset="-122"/>
                <a:cs typeface="Times New Roman" pitchFamily="18" charset="0"/>
              </a:rPr>
              <a:t>是：通过</a:t>
            </a:r>
            <a:r>
              <a:rPr lang="en-US" altLang="zh-CN" sz="2000" dirty="0">
                <a:ea typeface="宋体" pitchFamily="2" charset="-122"/>
                <a:cs typeface="Times New Roman" pitchFamily="18" charset="0"/>
              </a:rPr>
              <a:t>Comparator</a:t>
            </a:r>
            <a:r>
              <a:rPr lang="zh-CN" altLang="en-US" sz="2000" dirty="0">
                <a:ea typeface="宋体" pitchFamily="2" charset="-122"/>
                <a:cs typeface="Times New Roman" pitchFamily="18" charset="0"/>
              </a:rPr>
              <a:t>比较两个元素返回了</a:t>
            </a:r>
            <a:r>
              <a:rPr lang="en-US" altLang="zh-CN" sz="2000" dirty="0">
                <a:ea typeface="宋体" pitchFamily="2" charset="-122"/>
                <a:cs typeface="Times New Roman" pitchFamily="18" charset="0"/>
              </a:rPr>
              <a:t>0</a:t>
            </a:r>
            <a:r>
              <a:rPr lang="zh-CN" altLang="en-US" sz="2000" dirty="0">
                <a:ea typeface="宋体" pitchFamily="2" charset="-122"/>
                <a:cs typeface="Times New Roman" pitchFamily="18" charset="0"/>
              </a:rPr>
              <a:t>。</a:t>
            </a:r>
            <a:endParaRPr lang="en-US" altLang="zh-CN" sz="2000" dirty="0">
              <a:ea typeface="宋体" pitchFamily="2" charset="-122"/>
              <a:cs typeface="Times New Roman" pitchFamily="18" charset="0"/>
            </a:endParaRPr>
          </a:p>
        </p:txBody>
      </p:sp>
    </p:spTree>
    <p:extLst>
      <p:ext uri="{BB962C8B-B14F-4D97-AF65-F5344CB8AC3E}">
        <p14:creationId xmlns:p14="http://schemas.microsoft.com/office/powerpoint/2010/main" val="1682016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cs typeface="Times New Roman" pitchFamily="18" charset="0"/>
              </a:rPr>
              <a:t>Map</a:t>
            </a:r>
            <a:r>
              <a:rPr lang="zh-CN" altLang="en-US" b="1" dirty="0">
                <a:cs typeface="Times New Roman" pitchFamily="18" charset="0"/>
              </a:rPr>
              <a:t>接口</a:t>
            </a:r>
          </a:p>
        </p:txBody>
      </p:sp>
      <p:sp>
        <p:nvSpPr>
          <p:cNvPr id="3" name="内容占位符 2"/>
          <p:cNvSpPr>
            <a:spLocks noGrp="1"/>
          </p:cNvSpPr>
          <p:nvPr>
            <p:ph idx="4294967295"/>
          </p:nvPr>
        </p:nvSpPr>
        <p:spPr>
          <a:xfrm>
            <a:off x="198366" y="1196752"/>
            <a:ext cx="8748712" cy="4637087"/>
          </a:xfrm>
        </p:spPr>
        <p:txBody>
          <a:bodyPr>
            <a:noAutofit/>
          </a:bodyPr>
          <a:lstStyle/>
          <a:p>
            <a:pPr>
              <a:buFont typeface="Wingdings" pitchFamily="2" charset="2"/>
              <a:buChar char="l"/>
            </a:pPr>
            <a:r>
              <a:rPr lang="en-US" altLang="zh-CN" sz="2400" dirty="0">
                <a:ea typeface="宋体" pitchFamily="2" charset="-122"/>
                <a:cs typeface="Times New Roman" pitchFamily="18" charset="0"/>
              </a:rPr>
              <a:t>Map</a:t>
            </a:r>
            <a:r>
              <a:rPr lang="zh-CN" altLang="en-US" sz="2400" dirty="0">
                <a:ea typeface="宋体" pitchFamily="2" charset="-122"/>
                <a:cs typeface="Times New Roman" pitchFamily="18" charset="0"/>
              </a:rPr>
              <a:t>与</a:t>
            </a:r>
            <a:r>
              <a:rPr lang="en-US" altLang="zh-CN" sz="2400" dirty="0">
                <a:ea typeface="宋体" pitchFamily="2" charset="-122"/>
                <a:cs typeface="Times New Roman" pitchFamily="18" charset="0"/>
              </a:rPr>
              <a:t>Collection</a:t>
            </a:r>
            <a:r>
              <a:rPr lang="zh-CN" altLang="en-US" sz="2400" dirty="0">
                <a:ea typeface="宋体" pitchFamily="2" charset="-122"/>
                <a:cs typeface="Times New Roman" pitchFamily="18" charset="0"/>
              </a:rPr>
              <a:t>并列存在。用于保存具有</a:t>
            </a:r>
            <a:r>
              <a:rPr lang="zh-CN" altLang="en-US" sz="2400" b="1" dirty="0">
                <a:solidFill>
                  <a:srgbClr val="C00000"/>
                </a:solidFill>
                <a:ea typeface="宋体" pitchFamily="2" charset="-122"/>
                <a:cs typeface="Times New Roman" pitchFamily="18" charset="0"/>
              </a:rPr>
              <a:t>映射关系</a:t>
            </a:r>
            <a:r>
              <a:rPr lang="zh-CN" altLang="en-US" sz="2400" dirty="0">
                <a:ea typeface="宋体" pitchFamily="2" charset="-122"/>
                <a:cs typeface="Times New Roman" pitchFamily="18" charset="0"/>
              </a:rPr>
              <a:t>的数据</a:t>
            </a:r>
            <a:r>
              <a:rPr lang="en-US" altLang="zh-CN" sz="2400" dirty="0">
                <a:ea typeface="宋体" pitchFamily="2" charset="-122"/>
                <a:cs typeface="Times New Roman" pitchFamily="18" charset="0"/>
              </a:rPr>
              <a:t>:Key-Value</a:t>
            </a: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en-US" altLang="zh-CN" sz="2400" dirty="0">
                <a:ea typeface="宋体" pitchFamily="2" charset="-122"/>
                <a:cs typeface="Times New Roman" pitchFamily="18" charset="0"/>
              </a:rPr>
              <a:t>Map </a:t>
            </a:r>
            <a:r>
              <a:rPr lang="zh-CN" altLang="en-US" sz="2400" dirty="0">
                <a:ea typeface="宋体" pitchFamily="2" charset="-122"/>
                <a:cs typeface="Times New Roman" pitchFamily="18" charset="0"/>
              </a:rPr>
              <a:t>中的 </a:t>
            </a:r>
            <a:r>
              <a:rPr lang="en-US" altLang="zh-CN" sz="2400" dirty="0">
                <a:ea typeface="宋体" pitchFamily="2" charset="-122"/>
                <a:cs typeface="Times New Roman" pitchFamily="18" charset="0"/>
              </a:rPr>
              <a:t>key </a:t>
            </a:r>
            <a:r>
              <a:rPr lang="zh-CN" altLang="en-US" sz="2400" dirty="0">
                <a:ea typeface="宋体" pitchFamily="2" charset="-122"/>
                <a:cs typeface="Times New Roman" pitchFamily="18" charset="0"/>
              </a:rPr>
              <a:t>和  </a:t>
            </a:r>
            <a:r>
              <a:rPr lang="en-US" altLang="zh-CN" sz="2400" dirty="0">
                <a:ea typeface="宋体" pitchFamily="2" charset="-122"/>
                <a:cs typeface="Times New Roman" pitchFamily="18" charset="0"/>
              </a:rPr>
              <a:t>value </a:t>
            </a:r>
            <a:r>
              <a:rPr lang="zh-CN" altLang="en-US" sz="2400" dirty="0">
                <a:ea typeface="宋体" pitchFamily="2" charset="-122"/>
                <a:cs typeface="Times New Roman" pitchFamily="18" charset="0"/>
              </a:rPr>
              <a:t>都可以是任何引用类型的数据</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en-US" altLang="zh-CN" sz="2400" dirty="0">
                <a:ea typeface="宋体" pitchFamily="2" charset="-122"/>
                <a:cs typeface="Times New Roman" pitchFamily="18" charset="0"/>
              </a:rPr>
              <a:t>Map </a:t>
            </a:r>
            <a:r>
              <a:rPr lang="zh-CN" altLang="en-US" sz="2400" dirty="0">
                <a:ea typeface="宋体" pitchFamily="2" charset="-122"/>
                <a:cs typeface="Times New Roman" pitchFamily="18" charset="0"/>
              </a:rPr>
              <a:t>中的 </a:t>
            </a:r>
            <a:r>
              <a:rPr lang="en-US" altLang="zh-CN" sz="2400" dirty="0">
                <a:ea typeface="宋体" pitchFamily="2" charset="-122"/>
                <a:cs typeface="Times New Roman" pitchFamily="18" charset="0"/>
              </a:rPr>
              <a:t>key </a:t>
            </a:r>
            <a:r>
              <a:rPr lang="zh-CN" altLang="en-US" sz="2400" dirty="0">
                <a:ea typeface="宋体" pitchFamily="2" charset="-122"/>
                <a:cs typeface="Times New Roman" pitchFamily="18" charset="0"/>
              </a:rPr>
              <a:t>用</a:t>
            </a:r>
            <a:r>
              <a:rPr lang="en-US" altLang="zh-CN" sz="2400" dirty="0">
                <a:ea typeface="宋体" pitchFamily="2" charset="-122"/>
                <a:cs typeface="Times New Roman" pitchFamily="18" charset="0"/>
              </a:rPr>
              <a:t>Set</a:t>
            </a:r>
            <a:r>
              <a:rPr lang="zh-CN" altLang="en-US" sz="2400" dirty="0">
                <a:ea typeface="宋体" pitchFamily="2" charset="-122"/>
                <a:cs typeface="Times New Roman" pitchFamily="18" charset="0"/>
              </a:rPr>
              <a:t>来存放，</a:t>
            </a:r>
            <a:r>
              <a:rPr lang="zh-CN" altLang="en-US" sz="2400" b="1" dirty="0">
                <a:solidFill>
                  <a:srgbClr val="FF0000"/>
                </a:solidFill>
                <a:ea typeface="宋体" pitchFamily="2" charset="-122"/>
                <a:cs typeface="Times New Roman" pitchFamily="18" charset="0"/>
              </a:rPr>
              <a:t>不允许重复</a:t>
            </a:r>
            <a:r>
              <a:rPr lang="zh-CN" altLang="en-US" sz="2400" dirty="0">
                <a:ea typeface="宋体" pitchFamily="2" charset="-122"/>
                <a:cs typeface="Times New Roman" pitchFamily="18" charset="0"/>
              </a:rPr>
              <a:t>，即同一个 </a:t>
            </a:r>
            <a:r>
              <a:rPr lang="en-US" altLang="zh-CN" sz="2400" dirty="0">
                <a:ea typeface="宋体" pitchFamily="2" charset="-122"/>
                <a:cs typeface="Times New Roman" pitchFamily="18" charset="0"/>
              </a:rPr>
              <a:t>Map </a:t>
            </a:r>
            <a:r>
              <a:rPr lang="zh-CN" altLang="en-US" sz="2400" dirty="0">
                <a:ea typeface="宋体" pitchFamily="2" charset="-122"/>
                <a:cs typeface="Times New Roman" pitchFamily="18" charset="0"/>
              </a:rPr>
              <a:t>对象所对应的类，须重写</a:t>
            </a:r>
            <a:r>
              <a:rPr lang="en-US" altLang="zh-CN" sz="2400" dirty="0" err="1">
                <a:ea typeface="宋体" pitchFamily="2" charset="-122"/>
                <a:cs typeface="Times New Roman" pitchFamily="18" charset="0"/>
              </a:rPr>
              <a:t>hashCode</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和</a:t>
            </a:r>
            <a:r>
              <a:rPr lang="en-US" altLang="zh-CN" sz="2400" dirty="0">
                <a:ea typeface="宋体" pitchFamily="2" charset="-122"/>
                <a:cs typeface="Times New Roman" pitchFamily="18" charset="0"/>
              </a:rPr>
              <a:t>equals()</a:t>
            </a:r>
            <a:r>
              <a:rPr lang="zh-CN" altLang="en-US" sz="2400" dirty="0">
                <a:ea typeface="宋体" pitchFamily="2" charset="-122"/>
                <a:cs typeface="Times New Roman" pitchFamily="18" charset="0"/>
              </a:rPr>
              <a:t>方法。</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常用</a:t>
            </a:r>
            <a:r>
              <a:rPr lang="en-US" altLang="zh-CN" sz="2400" dirty="0">
                <a:ea typeface="宋体" pitchFamily="2" charset="-122"/>
                <a:cs typeface="Times New Roman" pitchFamily="18" charset="0"/>
              </a:rPr>
              <a:t>String</a:t>
            </a:r>
            <a:r>
              <a:rPr lang="zh-CN" altLang="en-US" sz="2400" dirty="0">
                <a:ea typeface="宋体" pitchFamily="2" charset="-122"/>
                <a:cs typeface="Times New Roman" pitchFamily="18" charset="0"/>
              </a:rPr>
              <a:t>类作为</a:t>
            </a:r>
            <a:r>
              <a:rPr lang="en-US" altLang="zh-CN" sz="2400" dirty="0">
                <a:ea typeface="宋体" pitchFamily="2" charset="-122"/>
                <a:cs typeface="Times New Roman" pitchFamily="18" charset="0"/>
              </a:rPr>
              <a:t>Map</a:t>
            </a:r>
            <a:r>
              <a:rPr lang="zh-CN" altLang="en-US" sz="2400" dirty="0">
                <a:ea typeface="宋体" pitchFamily="2" charset="-122"/>
                <a:cs typeface="Times New Roman" pitchFamily="18" charset="0"/>
              </a:rPr>
              <a:t>的“键”。</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en-US" altLang="zh-CN" sz="2400" dirty="0">
                <a:ea typeface="宋体" pitchFamily="2" charset="-122"/>
                <a:cs typeface="Times New Roman" pitchFamily="18" charset="0"/>
              </a:rPr>
              <a:t>key </a:t>
            </a:r>
            <a:r>
              <a:rPr lang="zh-CN" altLang="en-US" sz="2400" dirty="0">
                <a:ea typeface="宋体" pitchFamily="2" charset="-122"/>
                <a:cs typeface="Times New Roman" pitchFamily="18" charset="0"/>
              </a:rPr>
              <a:t>和 </a:t>
            </a:r>
            <a:r>
              <a:rPr lang="en-US" altLang="zh-CN" sz="2400" dirty="0">
                <a:ea typeface="宋体" pitchFamily="2" charset="-122"/>
                <a:cs typeface="Times New Roman" pitchFamily="18" charset="0"/>
              </a:rPr>
              <a:t>value </a:t>
            </a:r>
            <a:r>
              <a:rPr lang="zh-CN" altLang="en-US" sz="2400" dirty="0">
                <a:ea typeface="宋体" pitchFamily="2" charset="-122"/>
                <a:cs typeface="Times New Roman" pitchFamily="18" charset="0"/>
              </a:rPr>
              <a:t>之间存在单向一对一关系，即通过指定的 </a:t>
            </a:r>
            <a:r>
              <a:rPr lang="en-US" altLang="zh-CN" sz="2400" dirty="0">
                <a:ea typeface="宋体" pitchFamily="2" charset="-122"/>
                <a:cs typeface="Times New Roman" pitchFamily="18" charset="0"/>
              </a:rPr>
              <a:t>key </a:t>
            </a:r>
            <a:r>
              <a:rPr lang="zh-CN" altLang="en-US" sz="2400" dirty="0">
                <a:ea typeface="宋体" pitchFamily="2" charset="-122"/>
                <a:cs typeface="Times New Roman" pitchFamily="18" charset="0"/>
              </a:rPr>
              <a:t>总能找到唯一的、确定的 </a:t>
            </a:r>
            <a:r>
              <a:rPr lang="en-US" altLang="zh-CN" sz="2400" dirty="0">
                <a:ea typeface="宋体" pitchFamily="2" charset="-122"/>
                <a:cs typeface="Times New Roman" pitchFamily="18" charset="0"/>
              </a:rPr>
              <a:t>value</a:t>
            </a:r>
            <a:r>
              <a:rPr lang="zh-CN" altLang="en-US" sz="2400" dirty="0">
                <a:ea typeface="宋体" pitchFamily="2" charset="-122"/>
                <a:cs typeface="Times New Roman" pitchFamily="18" charset="0"/>
              </a:rPr>
              <a:t>。</a:t>
            </a:r>
          </a:p>
        </p:txBody>
      </p:sp>
      <p:sp>
        <p:nvSpPr>
          <p:cNvPr id="4" name="矩形 3"/>
          <p:cNvSpPr/>
          <p:nvPr/>
        </p:nvSpPr>
        <p:spPr>
          <a:xfrm>
            <a:off x="7884368" y="692696"/>
            <a:ext cx="1080120" cy="461665"/>
          </a:xfrm>
          <a:prstGeom prst="rect">
            <a:avLst/>
          </a:prstGeom>
        </p:spPr>
        <p:txBody>
          <a:bodyPr wrap="square">
            <a:spAutoFit/>
          </a:bodyPr>
          <a:lstStyle/>
          <a:p>
            <a:r>
              <a:rPr lang="en-US" altLang="zh-CN" sz="2400" b="1" dirty="0">
                <a:solidFill>
                  <a:srgbClr val="0000FF"/>
                </a:solidFill>
                <a:ea typeface="宋体" pitchFamily="2" charset="-122"/>
                <a:cs typeface="Times New Roman" pitchFamily="18" charset="0"/>
              </a:rPr>
              <a:t>y=f(x)</a:t>
            </a:r>
            <a:endParaRPr lang="zh-CN" altLang="en-US" sz="2400" dirty="0">
              <a:solidFill>
                <a:srgbClr val="0000FF"/>
              </a:solidFill>
            </a:endParaRPr>
          </a:p>
        </p:txBody>
      </p:sp>
      <p:sp>
        <p:nvSpPr>
          <p:cNvPr id="5" name="TextBox 4"/>
          <p:cNvSpPr txBox="1"/>
          <p:nvPr/>
        </p:nvSpPr>
        <p:spPr>
          <a:xfrm>
            <a:off x="6227391" y="761764"/>
            <a:ext cx="2520280" cy="369332"/>
          </a:xfrm>
          <a:prstGeom prst="rect">
            <a:avLst/>
          </a:prstGeom>
          <a:noFill/>
        </p:spPr>
        <p:txBody>
          <a:bodyPr wrap="square" rtlCol="0">
            <a:spAutoFit/>
          </a:bodyPr>
          <a:lstStyle/>
          <a:p>
            <a:r>
              <a:rPr lang="en-US" altLang="zh-CN" dirty="0"/>
              <a:t>(x1,y1)  (x2,y2),…</a:t>
            </a:r>
            <a:endParaRPr lang="zh-CN" altLang="en-US" dirty="0"/>
          </a:p>
        </p:txBody>
      </p:sp>
    </p:spTree>
    <p:extLst>
      <p:ext uri="{BB962C8B-B14F-4D97-AF65-F5344CB8AC3E}">
        <p14:creationId xmlns:p14="http://schemas.microsoft.com/office/powerpoint/2010/main" val="215540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cs typeface="Times New Roman" pitchFamily="18" charset="0"/>
              </a:rPr>
              <a:t>Map</a:t>
            </a:r>
            <a:r>
              <a:rPr lang="zh-CN" altLang="en-US" b="1" dirty="0">
                <a:cs typeface="Times New Roman" pitchFamily="18" charset="0"/>
              </a:rPr>
              <a:t>接口</a:t>
            </a:r>
          </a:p>
        </p:txBody>
      </p:sp>
      <p:sp>
        <p:nvSpPr>
          <p:cNvPr id="5" name="圆角矩形 4"/>
          <p:cNvSpPr/>
          <p:nvPr/>
        </p:nvSpPr>
        <p:spPr>
          <a:xfrm>
            <a:off x="3240360" y="1124744"/>
            <a:ext cx="2555776" cy="64807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Map</a:t>
            </a:r>
            <a:endParaRPr lang="zh-CN" altLang="en-US" sz="3200" b="1" dirty="0">
              <a:solidFill>
                <a:schemeClr val="tx1"/>
              </a:solidFill>
            </a:endParaRPr>
          </a:p>
        </p:txBody>
      </p:sp>
      <p:sp>
        <p:nvSpPr>
          <p:cNvPr id="6" name="圆角矩形 5"/>
          <p:cNvSpPr/>
          <p:nvPr/>
        </p:nvSpPr>
        <p:spPr>
          <a:xfrm>
            <a:off x="971600" y="2279030"/>
            <a:ext cx="1800709"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tx1"/>
                </a:solidFill>
              </a:rPr>
              <a:t>Hashtable</a:t>
            </a:r>
            <a:endParaRPr lang="zh-CN" altLang="en-US" sz="2400" b="1" dirty="0">
              <a:solidFill>
                <a:schemeClr val="tx1"/>
              </a:solidFill>
            </a:endParaRPr>
          </a:p>
        </p:txBody>
      </p:sp>
      <p:sp>
        <p:nvSpPr>
          <p:cNvPr id="7" name="圆角矩形 6"/>
          <p:cNvSpPr/>
          <p:nvPr/>
        </p:nvSpPr>
        <p:spPr>
          <a:xfrm>
            <a:off x="3686989" y="2279032"/>
            <a:ext cx="1662518"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tx1"/>
                </a:solidFill>
              </a:rPr>
              <a:t>HashMap</a:t>
            </a:r>
            <a:endParaRPr lang="zh-CN" altLang="en-US" sz="2400" b="1" dirty="0">
              <a:solidFill>
                <a:schemeClr val="tx1"/>
              </a:solidFill>
            </a:endParaRPr>
          </a:p>
        </p:txBody>
      </p:sp>
      <p:sp>
        <p:nvSpPr>
          <p:cNvPr id="8" name="圆角矩形 7"/>
          <p:cNvSpPr/>
          <p:nvPr/>
        </p:nvSpPr>
        <p:spPr>
          <a:xfrm>
            <a:off x="6588224" y="2279032"/>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lumMod val="65000"/>
                  </a:schemeClr>
                </a:solidFill>
              </a:rPr>
              <a:t>SortedMap</a:t>
            </a:r>
            <a:endParaRPr lang="zh-CN" altLang="en-US" sz="2400" b="1" dirty="0">
              <a:solidFill>
                <a:schemeClr val="bg1">
                  <a:lumMod val="65000"/>
                </a:schemeClr>
              </a:solidFill>
            </a:endParaRPr>
          </a:p>
        </p:txBody>
      </p:sp>
      <p:sp>
        <p:nvSpPr>
          <p:cNvPr id="9" name="圆角矩形 8"/>
          <p:cNvSpPr/>
          <p:nvPr/>
        </p:nvSpPr>
        <p:spPr>
          <a:xfrm>
            <a:off x="1041358" y="4005064"/>
            <a:ext cx="1661193" cy="5429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Properties</a:t>
            </a:r>
            <a:endParaRPr lang="zh-CN" altLang="en-US" sz="2400" b="1" dirty="0">
              <a:solidFill>
                <a:schemeClr val="tx1"/>
              </a:solidFill>
            </a:endParaRPr>
          </a:p>
        </p:txBody>
      </p:sp>
      <p:sp>
        <p:nvSpPr>
          <p:cNvPr id="10" name="圆角矩形 9"/>
          <p:cNvSpPr/>
          <p:nvPr/>
        </p:nvSpPr>
        <p:spPr>
          <a:xfrm>
            <a:off x="3321972" y="4005064"/>
            <a:ext cx="2392552" cy="609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tx1"/>
                </a:solidFill>
              </a:rPr>
              <a:t>LinkedHashMap</a:t>
            </a:r>
            <a:endParaRPr lang="zh-CN" altLang="en-US" sz="2400" b="1" dirty="0">
              <a:solidFill>
                <a:schemeClr val="tx1"/>
              </a:solidFill>
            </a:endParaRPr>
          </a:p>
        </p:txBody>
      </p:sp>
      <p:cxnSp>
        <p:nvCxnSpPr>
          <p:cNvPr id="11" name="肘形连接符 10"/>
          <p:cNvCxnSpPr>
            <a:stCxn id="6" idx="0"/>
            <a:endCxn id="5" idx="2"/>
          </p:cNvCxnSpPr>
          <p:nvPr/>
        </p:nvCxnSpPr>
        <p:spPr>
          <a:xfrm rot="5400000" flipH="1" flipV="1">
            <a:off x="2941994" y="702777"/>
            <a:ext cx="506214" cy="2646293"/>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8" idx="0"/>
            <a:endCxn id="5" idx="2"/>
          </p:cNvCxnSpPr>
          <p:nvPr/>
        </p:nvCxnSpPr>
        <p:spPr>
          <a:xfrm rot="16200000" flipV="1">
            <a:off x="5732176" y="558888"/>
            <a:ext cx="506216" cy="293407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588224" y="4078151"/>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tx1"/>
                </a:solidFill>
              </a:rPr>
              <a:t>TreeMap</a:t>
            </a:r>
            <a:endParaRPr lang="zh-CN" altLang="en-US" sz="2400" b="1" dirty="0">
              <a:solidFill>
                <a:schemeClr val="tx1"/>
              </a:solidFill>
            </a:endParaRPr>
          </a:p>
        </p:txBody>
      </p:sp>
      <p:cxnSp>
        <p:nvCxnSpPr>
          <p:cNvPr id="39" name="直接箭头连接符 38"/>
          <p:cNvCxnSpPr>
            <a:stCxn id="37" idx="0"/>
          </p:cNvCxnSpPr>
          <p:nvPr/>
        </p:nvCxnSpPr>
        <p:spPr>
          <a:xfrm flipV="1">
            <a:off x="7452320" y="2852937"/>
            <a:ext cx="3318" cy="1225214"/>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0"/>
            <a:endCxn id="6" idx="2"/>
          </p:cNvCxnSpPr>
          <p:nvPr/>
        </p:nvCxnSpPr>
        <p:spPr>
          <a:xfrm flipV="1">
            <a:off x="1871955" y="2852935"/>
            <a:ext cx="0" cy="1152129"/>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0" idx="0"/>
            <a:endCxn id="7" idx="2"/>
          </p:cNvCxnSpPr>
          <p:nvPr/>
        </p:nvCxnSpPr>
        <p:spPr>
          <a:xfrm flipV="1">
            <a:off x="4518248" y="2852937"/>
            <a:ext cx="0" cy="115212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p:cNvCxnSpPr>
          <p:nvPr/>
        </p:nvCxnSpPr>
        <p:spPr>
          <a:xfrm flipV="1">
            <a:off x="4518248" y="1772816"/>
            <a:ext cx="0" cy="506216"/>
          </a:xfrm>
          <a:prstGeom prst="line">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425288" y="5445224"/>
            <a:ext cx="2392552" cy="400110"/>
          </a:xfrm>
          <a:prstGeom prst="rect">
            <a:avLst/>
          </a:prstGeom>
          <a:noFill/>
        </p:spPr>
        <p:txBody>
          <a:bodyPr wrap="square" rtlCol="0">
            <a:spAutoFit/>
          </a:bodyPr>
          <a:lstStyle/>
          <a:p>
            <a:r>
              <a:rPr lang="en-US" altLang="zh-CN" sz="2000" b="1" u="sng" dirty="0">
                <a:ea typeface="宋体" pitchFamily="2" charset="-122"/>
              </a:rPr>
              <a:t>Map</a:t>
            </a:r>
            <a:r>
              <a:rPr lang="zh-CN" altLang="en-US" sz="2000" b="1" u="sng" dirty="0">
                <a:ea typeface="宋体" pitchFamily="2" charset="-122"/>
              </a:rPr>
              <a:t>体系的继承树</a:t>
            </a:r>
          </a:p>
        </p:txBody>
      </p:sp>
    </p:spTree>
    <p:extLst>
      <p:ext uri="{BB962C8B-B14F-4D97-AF65-F5344CB8AC3E}">
        <p14:creationId xmlns:p14="http://schemas.microsoft.com/office/powerpoint/2010/main" val="452389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122122085"/>
              </p:ext>
            </p:extLst>
          </p:nvPr>
        </p:nvGraphicFramePr>
        <p:xfrm>
          <a:off x="1428728" y="1428736"/>
          <a:ext cx="1571636" cy="3357588"/>
        </p:xfrm>
        <a:graphic>
          <a:graphicData uri="http://schemas.openxmlformats.org/drawingml/2006/table">
            <a:tbl>
              <a:tblPr firstRow="1" bandRow="1">
                <a:tableStyleId>{5C22544A-7EE6-4342-B048-85BDC9FD1C3A}</a:tableStyleId>
              </a:tblPr>
              <a:tblGrid>
                <a:gridCol w="1571636">
                  <a:extLst>
                    <a:ext uri="{9D8B030D-6E8A-4147-A177-3AD203B41FA5}">
                      <a16:colId xmlns:a16="http://schemas.microsoft.com/office/drawing/2014/main" val="20000"/>
                    </a:ext>
                  </a:extLst>
                </a:gridCol>
              </a:tblGrid>
              <a:tr h="839397">
                <a:tc>
                  <a:txBody>
                    <a:bodyPr/>
                    <a:lstStyle/>
                    <a:p>
                      <a:r>
                        <a:rPr lang="en-US" altLang="zh-CN" dirty="0"/>
                        <a:t>AA</a:t>
                      </a:r>
                      <a:endParaRPr lang="zh-CN" altLang="en-US" dirty="0"/>
                    </a:p>
                  </a:txBody>
                  <a:tcPr/>
                </a:tc>
                <a:extLst>
                  <a:ext uri="{0D108BD9-81ED-4DB2-BD59-A6C34878D82A}">
                    <a16:rowId xmlns:a16="http://schemas.microsoft.com/office/drawing/2014/main" val="10000"/>
                  </a:ext>
                </a:extLst>
              </a:tr>
              <a:tr h="839397">
                <a:tc>
                  <a:txBody>
                    <a:bodyPr/>
                    <a:lstStyle/>
                    <a:p>
                      <a:r>
                        <a:rPr lang="en-US" altLang="zh-CN" dirty="0"/>
                        <a:t>BB</a:t>
                      </a:r>
                      <a:endParaRPr lang="zh-CN" altLang="en-US" dirty="0"/>
                    </a:p>
                  </a:txBody>
                  <a:tcPr/>
                </a:tc>
                <a:extLst>
                  <a:ext uri="{0D108BD9-81ED-4DB2-BD59-A6C34878D82A}">
                    <a16:rowId xmlns:a16="http://schemas.microsoft.com/office/drawing/2014/main" val="10001"/>
                  </a:ext>
                </a:extLst>
              </a:tr>
              <a:tr h="839397">
                <a:tc>
                  <a:txBody>
                    <a:bodyPr/>
                    <a:lstStyle/>
                    <a:p>
                      <a:r>
                        <a:rPr lang="en-US" altLang="zh-CN" dirty="0"/>
                        <a:t>CC</a:t>
                      </a:r>
                      <a:endParaRPr lang="zh-CN" altLang="en-US" dirty="0"/>
                    </a:p>
                  </a:txBody>
                  <a:tcPr/>
                </a:tc>
                <a:extLst>
                  <a:ext uri="{0D108BD9-81ED-4DB2-BD59-A6C34878D82A}">
                    <a16:rowId xmlns:a16="http://schemas.microsoft.com/office/drawing/2014/main" val="10002"/>
                  </a:ext>
                </a:extLst>
              </a:tr>
              <a:tr h="839397">
                <a:tc>
                  <a:txBody>
                    <a:bodyPr/>
                    <a:lstStyle/>
                    <a:p>
                      <a:r>
                        <a:rPr lang="en-US" altLang="zh-CN" dirty="0"/>
                        <a:t>DD</a:t>
                      </a:r>
                      <a:endParaRPr lang="zh-CN" altLang="en-US" dirty="0"/>
                    </a:p>
                  </a:txBody>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nvGraphicFramePr>
        <p:xfrm>
          <a:off x="5143504" y="1428736"/>
          <a:ext cx="1571636" cy="3357588"/>
        </p:xfrm>
        <a:graphic>
          <a:graphicData uri="http://schemas.openxmlformats.org/drawingml/2006/table">
            <a:tbl>
              <a:tblPr firstRow="1" bandRow="1">
                <a:tableStyleId>{5C22544A-7EE6-4342-B048-85BDC9FD1C3A}</a:tableStyleId>
              </a:tblPr>
              <a:tblGrid>
                <a:gridCol w="1571636">
                  <a:extLst>
                    <a:ext uri="{9D8B030D-6E8A-4147-A177-3AD203B41FA5}">
                      <a16:colId xmlns:a16="http://schemas.microsoft.com/office/drawing/2014/main" val="20000"/>
                    </a:ext>
                  </a:extLst>
                </a:gridCol>
              </a:tblGrid>
              <a:tr h="839397">
                <a:tc>
                  <a:txBody>
                    <a:bodyPr/>
                    <a:lstStyle/>
                    <a:p>
                      <a:r>
                        <a:rPr lang="en-US" altLang="zh-CN" dirty="0"/>
                        <a:t>90</a:t>
                      </a:r>
                      <a:endParaRPr lang="zh-CN" altLang="en-US" dirty="0"/>
                    </a:p>
                  </a:txBody>
                  <a:tcPr/>
                </a:tc>
                <a:extLst>
                  <a:ext uri="{0D108BD9-81ED-4DB2-BD59-A6C34878D82A}">
                    <a16:rowId xmlns:a16="http://schemas.microsoft.com/office/drawing/2014/main" val="10000"/>
                  </a:ext>
                </a:extLst>
              </a:tr>
              <a:tr h="839397">
                <a:tc>
                  <a:txBody>
                    <a:bodyPr/>
                    <a:lstStyle/>
                    <a:p>
                      <a:r>
                        <a:rPr lang="en-US" altLang="zh-CN" dirty="0"/>
                        <a:t>90</a:t>
                      </a:r>
                      <a:endParaRPr lang="zh-CN" altLang="en-US" dirty="0"/>
                    </a:p>
                  </a:txBody>
                  <a:tcPr/>
                </a:tc>
                <a:extLst>
                  <a:ext uri="{0D108BD9-81ED-4DB2-BD59-A6C34878D82A}">
                    <a16:rowId xmlns:a16="http://schemas.microsoft.com/office/drawing/2014/main" val="10001"/>
                  </a:ext>
                </a:extLst>
              </a:tr>
              <a:tr h="839397">
                <a:tc>
                  <a:txBody>
                    <a:bodyPr/>
                    <a:lstStyle/>
                    <a:p>
                      <a:r>
                        <a:rPr lang="en-US" altLang="zh-CN" dirty="0"/>
                        <a:t>56</a:t>
                      </a:r>
                      <a:endParaRPr lang="zh-CN" altLang="en-US" dirty="0"/>
                    </a:p>
                  </a:txBody>
                  <a:tcPr/>
                </a:tc>
                <a:extLst>
                  <a:ext uri="{0D108BD9-81ED-4DB2-BD59-A6C34878D82A}">
                    <a16:rowId xmlns:a16="http://schemas.microsoft.com/office/drawing/2014/main" val="10002"/>
                  </a:ext>
                </a:extLst>
              </a:tr>
              <a:tr h="839397">
                <a:tc>
                  <a:txBody>
                    <a:bodyPr/>
                    <a:lstStyle/>
                    <a:p>
                      <a:r>
                        <a:rPr lang="en-US" altLang="zh-CN" dirty="0"/>
                        <a:t>78</a:t>
                      </a:r>
                      <a:endParaRPr lang="zh-CN" altLang="en-US" dirty="0"/>
                    </a:p>
                  </a:txBody>
                  <a:tcPr/>
                </a:tc>
                <a:extLst>
                  <a:ext uri="{0D108BD9-81ED-4DB2-BD59-A6C34878D82A}">
                    <a16:rowId xmlns:a16="http://schemas.microsoft.com/office/drawing/2014/main" val="10003"/>
                  </a:ext>
                </a:extLst>
              </a:tr>
            </a:tbl>
          </a:graphicData>
        </a:graphic>
      </p:graphicFrame>
      <p:cxnSp>
        <p:nvCxnSpPr>
          <p:cNvPr id="7" name="直接箭头连接符 6"/>
          <p:cNvCxnSpPr/>
          <p:nvPr/>
        </p:nvCxnSpPr>
        <p:spPr>
          <a:xfrm flipV="1">
            <a:off x="3000364" y="1643050"/>
            <a:ext cx="207170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71802" y="2714620"/>
            <a:ext cx="200026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143240" y="3500438"/>
            <a:ext cx="20002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143240" y="4357694"/>
            <a:ext cx="18573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7224" y="1428736"/>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57224" y="2285992"/>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57224" y="3143248"/>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77174" y="4000504"/>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36802" y="928670"/>
            <a:ext cx="1571636" cy="4429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068221" y="5572140"/>
            <a:ext cx="1071570" cy="369332"/>
          </a:xfrm>
          <a:prstGeom prst="rect">
            <a:avLst/>
          </a:prstGeom>
          <a:noFill/>
        </p:spPr>
        <p:txBody>
          <a:bodyPr wrap="square" rtlCol="0">
            <a:spAutoFit/>
          </a:bodyPr>
          <a:lstStyle/>
          <a:p>
            <a:r>
              <a:rPr lang="en-US" altLang="zh-CN" dirty="0" err="1"/>
              <a:t>KeySet</a:t>
            </a:r>
            <a:endParaRPr lang="zh-CN" altLang="en-US" dirty="0"/>
          </a:p>
        </p:txBody>
      </p:sp>
      <p:sp>
        <p:nvSpPr>
          <p:cNvPr id="2" name="矩形 1"/>
          <p:cNvSpPr/>
          <p:nvPr/>
        </p:nvSpPr>
        <p:spPr>
          <a:xfrm>
            <a:off x="5000628" y="928670"/>
            <a:ext cx="2286016" cy="4429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607851" y="5716192"/>
            <a:ext cx="1071570" cy="369332"/>
          </a:xfrm>
          <a:prstGeom prst="rect">
            <a:avLst/>
          </a:prstGeom>
          <a:noFill/>
        </p:spPr>
        <p:txBody>
          <a:bodyPr wrap="square" rtlCol="0">
            <a:spAutoFit/>
          </a:bodyPr>
          <a:lstStyle/>
          <a:p>
            <a:r>
              <a:rPr lang="en-US" altLang="zh-CN" dirty="0"/>
              <a:t>Values</a:t>
            </a:r>
            <a:endParaRPr lang="zh-CN" altLang="en-US" dirty="0"/>
          </a:p>
        </p:txBody>
      </p:sp>
      <p:cxnSp>
        <p:nvCxnSpPr>
          <p:cNvPr id="9" name="曲线连接符 8"/>
          <p:cNvCxnSpPr>
            <a:endCxn id="15" idx="3"/>
          </p:cNvCxnSpPr>
          <p:nvPr/>
        </p:nvCxnSpPr>
        <p:spPr>
          <a:xfrm rot="16200000" flipV="1">
            <a:off x="7049721" y="1879973"/>
            <a:ext cx="857256" cy="81203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endCxn id="16" idx="3"/>
          </p:cNvCxnSpPr>
          <p:nvPr/>
        </p:nvCxnSpPr>
        <p:spPr>
          <a:xfrm rot="10800000">
            <a:off x="7072330" y="2714620"/>
            <a:ext cx="812038" cy="7143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endCxn id="17" idx="3"/>
          </p:cNvCxnSpPr>
          <p:nvPr/>
        </p:nvCxnSpPr>
        <p:spPr>
          <a:xfrm rot="10800000" flipV="1">
            <a:off x="7072330" y="2786058"/>
            <a:ext cx="812038" cy="785818"/>
          </a:xfrm>
          <a:prstGeom prst="curvedConnector3">
            <a:avLst>
              <a:gd name="adj1" fmla="val 362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endCxn id="18" idx="3"/>
          </p:cNvCxnSpPr>
          <p:nvPr/>
        </p:nvCxnSpPr>
        <p:spPr>
          <a:xfrm rot="5400000">
            <a:off x="6666787" y="3211551"/>
            <a:ext cx="1643074" cy="79208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884368" y="2494637"/>
            <a:ext cx="1008112" cy="646331"/>
          </a:xfrm>
          <a:prstGeom prst="rect">
            <a:avLst/>
          </a:prstGeom>
          <a:noFill/>
        </p:spPr>
        <p:txBody>
          <a:bodyPr wrap="square" rtlCol="0">
            <a:spAutoFit/>
          </a:bodyPr>
          <a:lstStyle/>
          <a:p>
            <a:r>
              <a:rPr lang="en-US" altLang="zh-CN" dirty="0"/>
              <a:t>4</a:t>
            </a:r>
            <a:r>
              <a:rPr lang="zh-CN" altLang="en-US" dirty="0"/>
              <a:t>个</a:t>
            </a:r>
            <a:r>
              <a:rPr lang="en-US" altLang="zh-CN" dirty="0"/>
              <a:t>Entry</a:t>
            </a:r>
            <a:endParaRPr lang="zh-CN" altLang="en-US" dirty="0"/>
          </a:p>
        </p:txBody>
      </p:sp>
      <p:sp>
        <p:nvSpPr>
          <p:cNvPr id="3" name="TextBox 2"/>
          <p:cNvSpPr txBox="1"/>
          <p:nvPr/>
        </p:nvSpPr>
        <p:spPr>
          <a:xfrm>
            <a:off x="1181073" y="5454582"/>
            <a:ext cx="1260140" cy="523220"/>
          </a:xfrm>
          <a:prstGeom prst="rect">
            <a:avLst/>
          </a:prstGeom>
          <a:noFill/>
        </p:spPr>
        <p:txBody>
          <a:bodyPr wrap="square" rtlCol="0">
            <a:spAutoFit/>
          </a:bodyPr>
          <a:lstStyle/>
          <a:p>
            <a:r>
              <a:rPr lang="en-US" altLang="zh-CN" sz="2800" b="1" dirty="0"/>
              <a:t>Set</a:t>
            </a:r>
          </a:p>
        </p:txBody>
      </p:sp>
      <p:sp>
        <p:nvSpPr>
          <p:cNvPr id="8" name="TextBox 7"/>
          <p:cNvSpPr txBox="1"/>
          <p:nvPr/>
        </p:nvSpPr>
        <p:spPr>
          <a:xfrm>
            <a:off x="6679421" y="5562304"/>
            <a:ext cx="1800200" cy="523220"/>
          </a:xfrm>
          <a:prstGeom prst="rect">
            <a:avLst/>
          </a:prstGeom>
          <a:noFill/>
        </p:spPr>
        <p:txBody>
          <a:bodyPr wrap="square" rtlCol="0">
            <a:spAutoFit/>
          </a:bodyPr>
          <a:lstStyle/>
          <a:p>
            <a:r>
              <a:rPr lang="en-US" altLang="zh-CN" sz="2800" b="1" dirty="0"/>
              <a:t>Collection</a:t>
            </a:r>
            <a:endParaRPr lang="zh-CN" altLang="en-US" sz="2800" b="1" dirty="0"/>
          </a:p>
        </p:txBody>
      </p:sp>
      <p:sp>
        <p:nvSpPr>
          <p:cNvPr id="11" name="TextBox 10"/>
          <p:cNvSpPr txBox="1"/>
          <p:nvPr/>
        </p:nvSpPr>
        <p:spPr>
          <a:xfrm>
            <a:off x="8100392" y="3356992"/>
            <a:ext cx="792088" cy="461665"/>
          </a:xfrm>
          <a:prstGeom prst="rect">
            <a:avLst/>
          </a:prstGeom>
          <a:noFill/>
        </p:spPr>
        <p:txBody>
          <a:bodyPr wrap="square" rtlCol="0">
            <a:spAutoFit/>
          </a:bodyPr>
          <a:lstStyle/>
          <a:p>
            <a:r>
              <a:rPr lang="en-US" altLang="zh-CN" sz="2400" b="1" dirty="0"/>
              <a:t>Set</a:t>
            </a:r>
            <a:endParaRPr lang="zh-CN" altLang="en-US" sz="2400" b="1" dirty="0"/>
          </a:p>
        </p:txBody>
      </p:sp>
      <p:sp>
        <p:nvSpPr>
          <p:cNvPr id="6" name="标题 5">
            <a:extLst>
              <a:ext uri="{FF2B5EF4-FFF2-40B4-BE49-F238E27FC236}">
                <a16:creationId xmlns:a16="http://schemas.microsoft.com/office/drawing/2014/main" id="{F5405E3B-34FD-4ABB-A2C1-5056C4FE8A50}"/>
              </a:ext>
            </a:extLst>
          </p:cNvPr>
          <p:cNvSpPr>
            <a:spLocks noGrp="1"/>
          </p:cNvSpPr>
          <p:nvPr>
            <p:ph type="title"/>
          </p:nvPr>
        </p:nvSpPr>
        <p:spPr>
          <a:xfrm>
            <a:off x="7524328" y="239103"/>
            <a:ext cx="1363958" cy="523220"/>
          </a:xfrm>
        </p:spPr>
        <p:txBody>
          <a:bodyPr/>
          <a:lstStyle/>
          <a:p>
            <a:r>
              <a:rPr lang="zh-CN" altLang="en-US" dirty="0"/>
              <a:t>图解</a:t>
            </a:r>
          </a:p>
        </p:txBody>
      </p:sp>
    </p:spTree>
    <p:extLst>
      <p:ext uri="{BB962C8B-B14F-4D97-AF65-F5344CB8AC3E}">
        <p14:creationId xmlns:p14="http://schemas.microsoft.com/office/powerpoint/2010/main" val="3243059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cs typeface="Times New Roman" pitchFamily="18" charset="0"/>
              </a:rPr>
              <a:t>Map </a:t>
            </a:r>
            <a:r>
              <a:rPr lang="zh-CN" altLang="en-US" b="1" dirty="0">
                <a:cs typeface="Times New Roman" pitchFamily="18" charset="0"/>
              </a:rPr>
              <a:t>常用方法</a:t>
            </a:r>
          </a:p>
        </p:txBody>
      </p:sp>
      <p:sp>
        <p:nvSpPr>
          <p:cNvPr id="3" name="TextBox 2"/>
          <p:cNvSpPr txBox="1"/>
          <p:nvPr/>
        </p:nvSpPr>
        <p:spPr>
          <a:xfrm>
            <a:off x="323528" y="692696"/>
            <a:ext cx="5040560" cy="3785652"/>
          </a:xfrm>
          <a:prstGeom prst="rect">
            <a:avLst/>
          </a:prstGeom>
          <a:noFill/>
        </p:spPr>
        <p:txBody>
          <a:bodyPr wrap="square" rtlCol="0">
            <a:spAutoFit/>
          </a:bodyPr>
          <a:lstStyle/>
          <a:p>
            <a:pPr marL="285750" indent="-285750">
              <a:buFont typeface="Wingdings" pitchFamily="2" charset="2"/>
              <a:buChar char="l"/>
            </a:pPr>
            <a:r>
              <a:rPr lang="zh-CN" altLang="en-US" sz="2400" b="1" dirty="0">
                <a:ea typeface="宋体" pitchFamily="2" charset="-122"/>
                <a:cs typeface="Times New Roman" pitchFamily="18" charset="0"/>
              </a:rPr>
              <a:t>添加、删除操作：</a:t>
            </a:r>
            <a:endParaRPr lang="en-US" altLang="zh-CN" sz="2400" b="1" dirty="0">
              <a:ea typeface="宋体" pitchFamily="2" charset="-122"/>
              <a:cs typeface="Times New Roman" pitchFamily="18" charset="0"/>
            </a:endParaRPr>
          </a:p>
          <a:p>
            <a:pPr marL="285750" indent="-285750">
              <a:buFont typeface="Wingdings" pitchFamily="2" charset="2"/>
              <a:buChar char="Ø"/>
            </a:pPr>
            <a:r>
              <a:rPr lang="en-US" altLang="zh-CN" sz="2400" b="1" dirty="0">
                <a:solidFill>
                  <a:srgbClr val="FF0000"/>
                </a:solidFill>
                <a:ea typeface="宋体" pitchFamily="2" charset="-122"/>
                <a:cs typeface="Times New Roman" pitchFamily="18" charset="0"/>
              </a:rPr>
              <a:t>Object put(Object </a:t>
            </a:r>
            <a:r>
              <a:rPr lang="en-US" altLang="zh-CN" sz="2400" b="1" dirty="0" err="1">
                <a:solidFill>
                  <a:srgbClr val="FF0000"/>
                </a:solidFill>
                <a:ea typeface="宋体" pitchFamily="2" charset="-122"/>
                <a:cs typeface="Times New Roman" pitchFamily="18" charset="0"/>
              </a:rPr>
              <a:t>key,Object</a:t>
            </a:r>
            <a:r>
              <a:rPr lang="en-US" altLang="zh-CN" sz="2400" b="1" dirty="0">
                <a:solidFill>
                  <a:srgbClr val="FF0000"/>
                </a:solidFill>
                <a:ea typeface="宋体" pitchFamily="2" charset="-122"/>
                <a:cs typeface="Times New Roman" pitchFamily="18" charset="0"/>
              </a:rPr>
              <a:t> value)</a:t>
            </a:r>
          </a:p>
          <a:p>
            <a:pPr marL="285750" indent="-285750">
              <a:buFont typeface="Wingdings" pitchFamily="2" charset="2"/>
              <a:buChar char="Ø"/>
            </a:pPr>
            <a:r>
              <a:rPr lang="en-US" altLang="zh-CN" sz="2400" dirty="0">
                <a:solidFill>
                  <a:srgbClr val="C00000"/>
                </a:solidFill>
                <a:ea typeface="宋体" pitchFamily="2" charset="-122"/>
                <a:cs typeface="Times New Roman" pitchFamily="18" charset="0"/>
              </a:rPr>
              <a:t>Object remove(Object key)</a:t>
            </a:r>
          </a:p>
          <a:p>
            <a:pPr marL="285750" indent="-285750">
              <a:buFont typeface="Wingdings" pitchFamily="2" charset="2"/>
              <a:buChar char="Ø"/>
            </a:pPr>
            <a:r>
              <a:rPr lang="en-US" altLang="zh-CN" sz="2400" dirty="0">
                <a:solidFill>
                  <a:srgbClr val="C00000"/>
                </a:solidFill>
                <a:ea typeface="宋体" pitchFamily="2" charset="-122"/>
                <a:cs typeface="Times New Roman" pitchFamily="18" charset="0"/>
              </a:rPr>
              <a:t>void </a:t>
            </a:r>
            <a:r>
              <a:rPr lang="en-US" altLang="zh-CN" sz="2400" dirty="0" err="1">
                <a:solidFill>
                  <a:srgbClr val="C00000"/>
                </a:solidFill>
                <a:ea typeface="宋体" pitchFamily="2" charset="-122"/>
                <a:cs typeface="Times New Roman" pitchFamily="18" charset="0"/>
              </a:rPr>
              <a:t>putAll</a:t>
            </a:r>
            <a:r>
              <a:rPr lang="en-US" altLang="zh-CN" sz="2400" dirty="0">
                <a:solidFill>
                  <a:srgbClr val="C00000"/>
                </a:solidFill>
                <a:ea typeface="宋体" pitchFamily="2" charset="-122"/>
                <a:cs typeface="Times New Roman" pitchFamily="18" charset="0"/>
              </a:rPr>
              <a:t>(Map t)</a:t>
            </a:r>
          </a:p>
          <a:p>
            <a:pPr marL="285750" indent="-285750">
              <a:buFont typeface="Wingdings" pitchFamily="2" charset="2"/>
              <a:buChar char="Ø"/>
            </a:pPr>
            <a:r>
              <a:rPr lang="en-US" altLang="zh-CN" sz="2400" dirty="0">
                <a:solidFill>
                  <a:srgbClr val="C00000"/>
                </a:solidFill>
                <a:ea typeface="宋体" pitchFamily="2" charset="-122"/>
                <a:cs typeface="Times New Roman" pitchFamily="18" charset="0"/>
              </a:rPr>
              <a:t>void clear()</a:t>
            </a:r>
          </a:p>
          <a:p>
            <a:pPr marL="285750" indent="-285750">
              <a:buFont typeface="Wingdings" pitchFamily="2" charset="2"/>
              <a:buChar char="Ø"/>
            </a:pPr>
            <a:endParaRPr lang="en-US" altLang="zh-CN" sz="2400" dirty="0">
              <a:ea typeface="宋体" pitchFamily="2" charset="-122"/>
              <a:cs typeface="Times New Roman" pitchFamily="18" charset="0"/>
            </a:endParaRPr>
          </a:p>
          <a:p>
            <a:pPr marL="285750" indent="-285750">
              <a:buFont typeface="Wingdings" pitchFamily="2" charset="2"/>
              <a:buChar char="l"/>
            </a:pPr>
            <a:r>
              <a:rPr lang="zh-CN" altLang="en-US" sz="2400" b="1" dirty="0">
                <a:ea typeface="宋体" pitchFamily="2" charset="-122"/>
                <a:cs typeface="Times New Roman" pitchFamily="18" charset="0"/>
              </a:rPr>
              <a:t>元视图操作的方法：</a:t>
            </a:r>
            <a:endParaRPr lang="en-US" altLang="zh-CN" sz="2400" b="1" dirty="0">
              <a:ea typeface="宋体" pitchFamily="2" charset="-122"/>
              <a:cs typeface="Times New Roman" pitchFamily="18" charset="0"/>
            </a:endParaRPr>
          </a:p>
          <a:p>
            <a:pPr marL="285750" indent="-285750">
              <a:buFont typeface="Wingdings" pitchFamily="2" charset="2"/>
              <a:buChar char="Ø"/>
            </a:pPr>
            <a:r>
              <a:rPr lang="en-US" altLang="zh-CN" sz="2400" b="1" dirty="0">
                <a:solidFill>
                  <a:srgbClr val="FF0000"/>
                </a:solidFill>
                <a:ea typeface="宋体" pitchFamily="2" charset="-122"/>
                <a:cs typeface="Times New Roman" pitchFamily="18" charset="0"/>
              </a:rPr>
              <a:t>Set </a:t>
            </a:r>
            <a:r>
              <a:rPr lang="en-US" altLang="zh-CN" sz="2400" b="1" dirty="0" err="1">
                <a:solidFill>
                  <a:srgbClr val="FF0000"/>
                </a:solidFill>
                <a:ea typeface="宋体" pitchFamily="2" charset="-122"/>
                <a:cs typeface="Times New Roman" pitchFamily="18" charset="0"/>
              </a:rPr>
              <a:t>keySet</a:t>
            </a:r>
            <a:r>
              <a:rPr lang="en-US" altLang="zh-CN" sz="2400" b="1" dirty="0">
                <a:solidFill>
                  <a:srgbClr val="FF0000"/>
                </a:solidFill>
                <a:ea typeface="宋体" pitchFamily="2" charset="-122"/>
                <a:cs typeface="Times New Roman" pitchFamily="18" charset="0"/>
              </a:rPr>
              <a:t>()</a:t>
            </a:r>
          </a:p>
          <a:p>
            <a:pPr marL="285750" indent="-285750">
              <a:buFont typeface="Wingdings" pitchFamily="2" charset="2"/>
              <a:buChar char="Ø"/>
            </a:pPr>
            <a:r>
              <a:rPr lang="en-US" altLang="zh-CN" sz="2400" b="1" dirty="0">
                <a:solidFill>
                  <a:srgbClr val="FF0000"/>
                </a:solidFill>
                <a:ea typeface="宋体" pitchFamily="2" charset="-122"/>
                <a:cs typeface="Times New Roman" pitchFamily="18" charset="0"/>
              </a:rPr>
              <a:t>Collection values()</a:t>
            </a:r>
          </a:p>
          <a:p>
            <a:pPr marL="285750" indent="-285750">
              <a:buFont typeface="Wingdings" pitchFamily="2" charset="2"/>
              <a:buChar char="Ø"/>
            </a:pPr>
            <a:r>
              <a:rPr lang="en-US" altLang="zh-CN" sz="2400" b="1" dirty="0">
                <a:solidFill>
                  <a:srgbClr val="FF0000"/>
                </a:solidFill>
                <a:ea typeface="宋体" pitchFamily="2" charset="-122"/>
                <a:cs typeface="Times New Roman" pitchFamily="18" charset="0"/>
              </a:rPr>
              <a:t>Set </a:t>
            </a:r>
            <a:r>
              <a:rPr lang="en-US" altLang="zh-CN" sz="2400" b="1" dirty="0" err="1">
                <a:solidFill>
                  <a:srgbClr val="FF0000"/>
                </a:solidFill>
                <a:ea typeface="宋体" pitchFamily="2" charset="-122"/>
                <a:cs typeface="Times New Roman" pitchFamily="18" charset="0"/>
              </a:rPr>
              <a:t>entrySet</a:t>
            </a:r>
            <a:r>
              <a:rPr lang="en-US" altLang="zh-CN" sz="2400" b="1" dirty="0">
                <a:solidFill>
                  <a:srgbClr val="FF0000"/>
                </a:solidFill>
                <a:ea typeface="宋体" pitchFamily="2" charset="-122"/>
                <a:cs typeface="Times New Roman" pitchFamily="18" charset="0"/>
              </a:rPr>
              <a:t>()</a:t>
            </a:r>
            <a:endParaRPr lang="zh-CN" altLang="en-US" sz="2400" b="1" dirty="0">
              <a:solidFill>
                <a:srgbClr val="FF0000"/>
              </a:solidFill>
              <a:ea typeface="宋体" pitchFamily="2" charset="-122"/>
              <a:cs typeface="Times New Roman" pitchFamily="18" charset="0"/>
            </a:endParaRPr>
          </a:p>
        </p:txBody>
      </p:sp>
      <p:sp>
        <p:nvSpPr>
          <p:cNvPr id="4" name="TextBox 3"/>
          <p:cNvSpPr txBox="1"/>
          <p:nvPr/>
        </p:nvSpPr>
        <p:spPr>
          <a:xfrm>
            <a:off x="3879376" y="3775680"/>
            <a:ext cx="5157120" cy="2677656"/>
          </a:xfrm>
          <a:prstGeom prst="rect">
            <a:avLst/>
          </a:prstGeom>
          <a:noFill/>
        </p:spPr>
        <p:txBody>
          <a:bodyPr wrap="square" rtlCol="0">
            <a:spAutoFit/>
          </a:bodyPr>
          <a:lstStyle/>
          <a:p>
            <a:pPr marL="285750" indent="-285750">
              <a:buFont typeface="Wingdings" pitchFamily="2" charset="2"/>
              <a:buChar char="l"/>
            </a:pPr>
            <a:r>
              <a:rPr lang="zh-CN" altLang="en-US" sz="2400" b="1" dirty="0">
                <a:ea typeface="宋体" pitchFamily="2" charset="-122"/>
                <a:cs typeface="Times New Roman" pitchFamily="18" charset="0"/>
              </a:rPr>
              <a:t>元素查询的操作：</a:t>
            </a:r>
            <a:endParaRPr lang="en-US" altLang="zh-CN" sz="2400" b="1" dirty="0">
              <a:ea typeface="宋体" pitchFamily="2" charset="-122"/>
              <a:cs typeface="Times New Roman" pitchFamily="18" charset="0"/>
            </a:endParaRPr>
          </a:p>
          <a:p>
            <a:pPr marL="285750" indent="-285750">
              <a:buFont typeface="Wingdings" pitchFamily="2" charset="2"/>
              <a:buChar char="Ø"/>
            </a:pPr>
            <a:r>
              <a:rPr lang="en-US" altLang="zh-CN" sz="2400" b="1" dirty="0">
                <a:solidFill>
                  <a:srgbClr val="FF0000"/>
                </a:solidFill>
                <a:ea typeface="宋体" pitchFamily="2" charset="-122"/>
                <a:cs typeface="Times New Roman" pitchFamily="18" charset="0"/>
              </a:rPr>
              <a:t>Object get(Object key)</a:t>
            </a:r>
          </a:p>
          <a:p>
            <a:pPr marL="285750" indent="-285750">
              <a:buFont typeface="Wingdings" pitchFamily="2" charset="2"/>
              <a:buChar char="Ø"/>
            </a:pPr>
            <a:r>
              <a:rPr lang="en-US" altLang="zh-CN" sz="2400" dirty="0" err="1">
                <a:solidFill>
                  <a:srgbClr val="C00000"/>
                </a:solidFill>
                <a:ea typeface="宋体" pitchFamily="2" charset="-122"/>
                <a:cs typeface="Times New Roman" pitchFamily="18" charset="0"/>
              </a:rPr>
              <a:t>boolean</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containsKey</a:t>
            </a:r>
            <a:r>
              <a:rPr lang="en-US" altLang="zh-CN" sz="2400" dirty="0">
                <a:solidFill>
                  <a:srgbClr val="C00000"/>
                </a:solidFill>
                <a:ea typeface="宋体" pitchFamily="2" charset="-122"/>
                <a:cs typeface="Times New Roman" pitchFamily="18" charset="0"/>
              </a:rPr>
              <a:t>(Object key)</a:t>
            </a:r>
          </a:p>
          <a:p>
            <a:pPr marL="285750" indent="-285750">
              <a:buFont typeface="Wingdings" pitchFamily="2" charset="2"/>
              <a:buChar char="Ø"/>
            </a:pPr>
            <a:r>
              <a:rPr lang="en-US" altLang="zh-CN" sz="2400" dirty="0" err="1">
                <a:solidFill>
                  <a:srgbClr val="C00000"/>
                </a:solidFill>
                <a:ea typeface="宋体" pitchFamily="2" charset="-122"/>
                <a:cs typeface="Times New Roman" pitchFamily="18" charset="0"/>
              </a:rPr>
              <a:t>boolean</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containsValue</a:t>
            </a:r>
            <a:r>
              <a:rPr lang="en-US" altLang="zh-CN" sz="2400" dirty="0">
                <a:solidFill>
                  <a:srgbClr val="C00000"/>
                </a:solidFill>
                <a:ea typeface="宋体" pitchFamily="2" charset="-122"/>
                <a:cs typeface="Times New Roman" pitchFamily="18" charset="0"/>
              </a:rPr>
              <a:t>(Object value)</a:t>
            </a:r>
          </a:p>
          <a:p>
            <a:pPr marL="285750" indent="-285750">
              <a:buFont typeface="Wingdings" pitchFamily="2" charset="2"/>
              <a:buChar char="Ø"/>
            </a:pP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size()</a:t>
            </a:r>
          </a:p>
          <a:p>
            <a:pPr marL="285750" indent="-285750">
              <a:buFont typeface="Wingdings" pitchFamily="2" charset="2"/>
              <a:buChar char="Ø"/>
            </a:pPr>
            <a:r>
              <a:rPr lang="en-US" altLang="zh-CN" sz="2400" dirty="0" err="1">
                <a:solidFill>
                  <a:srgbClr val="C00000"/>
                </a:solidFill>
                <a:ea typeface="宋体" pitchFamily="2" charset="-122"/>
                <a:cs typeface="Times New Roman" pitchFamily="18" charset="0"/>
              </a:rPr>
              <a:t>boolean</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isEmpty</a:t>
            </a:r>
            <a:r>
              <a:rPr lang="en-US" altLang="zh-CN" sz="2400" dirty="0">
                <a:solidFill>
                  <a:srgbClr val="C00000"/>
                </a:solidFill>
                <a:ea typeface="宋体" pitchFamily="2" charset="-122"/>
                <a:cs typeface="Times New Roman" pitchFamily="18" charset="0"/>
              </a:rPr>
              <a:t>()</a:t>
            </a:r>
          </a:p>
          <a:p>
            <a:pPr marL="285750" indent="-285750">
              <a:buFont typeface="Wingdings" pitchFamily="2" charset="2"/>
              <a:buChar char="Ø"/>
            </a:pPr>
            <a:r>
              <a:rPr lang="en-US" altLang="zh-CN" sz="2400" dirty="0" err="1">
                <a:solidFill>
                  <a:srgbClr val="C00000"/>
                </a:solidFill>
                <a:ea typeface="宋体" pitchFamily="2" charset="-122"/>
                <a:cs typeface="Times New Roman" pitchFamily="18" charset="0"/>
              </a:rPr>
              <a:t>boolean</a:t>
            </a:r>
            <a:r>
              <a:rPr lang="en-US" altLang="zh-CN" sz="2400" dirty="0">
                <a:solidFill>
                  <a:srgbClr val="C00000"/>
                </a:solidFill>
                <a:ea typeface="宋体" pitchFamily="2" charset="-122"/>
                <a:cs typeface="Times New Roman" pitchFamily="18" charset="0"/>
              </a:rPr>
              <a:t> equals(Object </a:t>
            </a:r>
            <a:r>
              <a:rPr lang="en-US" altLang="zh-CN" sz="2400" dirty="0" err="1">
                <a:solidFill>
                  <a:srgbClr val="C00000"/>
                </a:solidFill>
                <a:ea typeface="宋体" pitchFamily="2" charset="-122"/>
                <a:cs typeface="Times New Roman" pitchFamily="18" charset="0"/>
              </a:rPr>
              <a:t>obj</a:t>
            </a:r>
            <a:r>
              <a:rPr lang="en-US" altLang="zh-CN" sz="24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254810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3968" y="239103"/>
            <a:ext cx="4604318" cy="523220"/>
          </a:xfrm>
        </p:spPr>
        <p:txBody>
          <a:bodyPr>
            <a:normAutofit fontScale="90000"/>
          </a:bodyPr>
          <a:lstStyle/>
          <a:p>
            <a:r>
              <a:rPr lang="en-US" altLang="zh-CN" b="1" dirty="0">
                <a:cs typeface="Times New Roman" pitchFamily="18" charset="0"/>
              </a:rPr>
              <a:t>Map</a:t>
            </a:r>
            <a:r>
              <a:rPr lang="zh-CN" altLang="en-US" b="1" dirty="0">
                <a:cs typeface="Times New Roman" pitchFamily="18" charset="0"/>
              </a:rPr>
              <a:t>实现类之一：</a:t>
            </a:r>
            <a:r>
              <a:rPr lang="en-US" altLang="zh-CN" b="1" dirty="0" err="1">
                <a:cs typeface="Times New Roman" pitchFamily="18" charset="0"/>
              </a:rPr>
              <a:t>HashMap</a:t>
            </a:r>
            <a:endParaRPr lang="zh-CN" altLang="en-US" b="1" dirty="0">
              <a:cs typeface="Times New Roman" pitchFamily="18" charset="0"/>
            </a:endParaRPr>
          </a:p>
        </p:txBody>
      </p:sp>
      <p:sp>
        <p:nvSpPr>
          <p:cNvPr id="3" name="内容占位符 2"/>
          <p:cNvSpPr>
            <a:spLocks noGrp="1"/>
          </p:cNvSpPr>
          <p:nvPr>
            <p:ph idx="4294967295"/>
          </p:nvPr>
        </p:nvSpPr>
        <p:spPr>
          <a:xfrm>
            <a:off x="446856" y="908720"/>
            <a:ext cx="8229600" cy="5544616"/>
          </a:xfrm>
        </p:spPr>
        <p:txBody>
          <a:bodyPr>
            <a:noAutofit/>
          </a:bodyPr>
          <a:lstStyle/>
          <a:p>
            <a:pPr>
              <a:buFont typeface="Wingdings" pitchFamily="2" charset="2"/>
              <a:buChar char="l"/>
            </a:pPr>
            <a:r>
              <a:rPr lang="en-US" altLang="zh-CN" sz="2400" dirty="0">
                <a:ea typeface="宋体" pitchFamily="2" charset="-122"/>
                <a:cs typeface="Times New Roman" pitchFamily="18" charset="0"/>
              </a:rPr>
              <a:t>Map</a:t>
            </a:r>
            <a:r>
              <a:rPr lang="zh-CN" altLang="en-US" sz="2400" dirty="0">
                <a:ea typeface="宋体" pitchFamily="2" charset="-122"/>
                <a:cs typeface="Times New Roman" pitchFamily="18" charset="0"/>
              </a:rPr>
              <a:t>接口的常用实现类：</a:t>
            </a:r>
            <a:r>
              <a:rPr lang="en-US" altLang="zh-CN" sz="2400" dirty="0" err="1">
                <a:ea typeface="宋体" pitchFamily="2" charset="-122"/>
                <a:cs typeface="Times New Roman" pitchFamily="18" charset="0"/>
              </a:rPr>
              <a:t>HashMap</a:t>
            </a:r>
            <a:r>
              <a:rPr lang="zh-CN" altLang="en-US" sz="2400" dirty="0">
                <a:ea typeface="宋体" pitchFamily="2" charset="-122"/>
                <a:cs typeface="Times New Roman" pitchFamily="18" charset="0"/>
              </a:rPr>
              <a:t>、</a:t>
            </a:r>
            <a:r>
              <a:rPr lang="en-US" altLang="zh-CN" sz="2400" dirty="0" err="1">
                <a:ea typeface="宋体" pitchFamily="2" charset="-122"/>
                <a:cs typeface="Times New Roman" pitchFamily="18" charset="0"/>
              </a:rPr>
              <a:t>TreeMap</a:t>
            </a:r>
            <a:r>
              <a:rPr lang="zh-CN" altLang="en-US" sz="2400" dirty="0">
                <a:ea typeface="宋体" pitchFamily="2" charset="-122"/>
                <a:cs typeface="Times New Roman" pitchFamily="18" charset="0"/>
              </a:rPr>
              <a:t>和</a:t>
            </a:r>
            <a:r>
              <a:rPr lang="en-US" altLang="zh-CN" sz="2400" dirty="0">
                <a:ea typeface="宋体" pitchFamily="2" charset="-122"/>
                <a:cs typeface="Times New Roman" pitchFamily="18" charset="0"/>
              </a:rPr>
              <a:t>Properties</a:t>
            </a:r>
            <a:r>
              <a:rPr lang="zh-CN" altLang="en-US" sz="2400" dirty="0">
                <a:ea typeface="宋体" pitchFamily="2" charset="-122"/>
                <a:cs typeface="Times New Roman" pitchFamily="18" charset="0"/>
              </a:rPr>
              <a:t>。</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en-US" altLang="zh-CN" sz="2400" dirty="0" err="1">
                <a:ea typeface="宋体" pitchFamily="2" charset="-122"/>
                <a:cs typeface="Times New Roman" pitchFamily="18" charset="0"/>
              </a:rPr>
              <a:t>HashMap</a:t>
            </a:r>
            <a:r>
              <a:rPr lang="zh-CN" altLang="en-US" sz="2400" dirty="0">
                <a:ea typeface="宋体" pitchFamily="2" charset="-122"/>
                <a:cs typeface="Times New Roman" pitchFamily="18" charset="0"/>
              </a:rPr>
              <a:t>是 </a:t>
            </a:r>
            <a:r>
              <a:rPr lang="en-US" altLang="zh-CN" sz="2400" dirty="0">
                <a:ea typeface="宋体" pitchFamily="2" charset="-122"/>
                <a:cs typeface="Times New Roman" pitchFamily="18" charset="0"/>
              </a:rPr>
              <a:t>Map </a:t>
            </a:r>
            <a:r>
              <a:rPr lang="zh-CN" altLang="en-US" sz="2400" dirty="0">
                <a:ea typeface="宋体" pitchFamily="2" charset="-122"/>
                <a:cs typeface="Times New Roman" pitchFamily="18" charset="0"/>
              </a:rPr>
              <a:t>接口</a:t>
            </a:r>
            <a:r>
              <a:rPr lang="zh-CN" altLang="en-US" sz="2400" b="1" dirty="0">
                <a:ea typeface="宋体" pitchFamily="2" charset="-122"/>
                <a:cs typeface="Times New Roman" pitchFamily="18" charset="0"/>
              </a:rPr>
              <a:t>使用频率最高</a:t>
            </a:r>
            <a:r>
              <a:rPr lang="zh-CN" altLang="en-US" sz="2400" dirty="0">
                <a:ea typeface="宋体" pitchFamily="2" charset="-122"/>
                <a:cs typeface="Times New Roman" pitchFamily="18" charset="0"/>
              </a:rPr>
              <a:t>的实现类。</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允许使用</a:t>
            </a:r>
            <a:r>
              <a:rPr lang="en-US" altLang="zh-CN" sz="2400" dirty="0">
                <a:ea typeface="宋体" pitchFamily="2" charset="-122"/>
                <a:cs typeface="Times New Roman" pitchFamily="18" charset="0"/>
              </a:rPr>
              <a:t>null</a:t>
            </a:r>
            <a:r>
              <a:rPr lang="zh-CN" altLang="en-US" sz="2400" dirty="0">
                <a:ea typeface="宋体" pitchFamily="2" charset="-122"/>
                <a:cs typeface="Times New Roman" pitchFamily="18" charset="0"/>
              </a:rPr>
              <a:t>键和</a:t>
            </a:r>
            <a:r>
              <a:rPr lang="en-US" altLang="zh-CN" sz="2400" dirty="0">
                <a:ea typeface="宋体" pitchFamily="2" charset="-122"/>
                <a:cs typeface="Times New Roman" pitchFamily="18" charset="0"/>
              </a:rPr>
              <a:t>null</a:t>
            </a:r>
            <a:r>
              <a:rPr lang="zh-CN" altLang="en-US" sz="2400" dirty="0">
                <a:ea typeface="宋体" pitchFamily="2" charset="-122"/>
                <a:cs typeface="Times New Roman" pitchFamily="18" charset="0"/>
              </a:rPr>
              <a:t>值，与</a:t>
            </a:r>
            <a:r>
              <a:rPr lang="en-US" altLang="zh-CN" sz="2400" dirty="0" err="1">
                <a:ea typeface="宋体" pitchFamily="2" charset="-122"/>
                <a:cs typeface="Times New Roman" pitchFamily="18" charset="0"/>
              </a:rPr>
              <a:t>HashSet</a:t>
            </a:r>
            <a:r>
              <a:rPr lang="zh-CN" altLang="en-US" sz="2400" dirty="0">
                <a:ea typeface="宋体" pitchFamily="2" charset="-122"/>
                <a:cs typeface="Times New Roman" pitchFamily="18" charset="0"/>
              </a:rPr>
              <a:t>一样，不保证映射的顺序。</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en-US" altLang="zh-CN" sz="2400" dirty="0" err="1">
                <a:ea typeface="宋体" pitchFamily="2" charset="-122"/>
                <a:cs typeface="Times New Roman" pitchFamily="18" charset="0"/>
              </a:rPr>
              <a:t>HashMap</a:t>
            </a:r>
            <a:r>
              <a:rPr lang="en-US" altLang="zh-CN" sz="2400" dirty="0">
                <a:ea typeface="宋体" pitchFamily="2" charset="-122"/>
                <a:cs typeface="Times New Roman" pitchFamily="18" charset="0"/>
              </a:rPr>
              <a:t> </a:t>
            </a:r>
            <a:r>
              <a:rPr lang="zh-CN" altLang="en-US" sz="2400" b="1" dirty="0">
                <a:solidFill>
                  <a:srgbClr val="C00000"/>
                </a:solidFill>
                <a:ea typeface="宋体" pitchFamily="2" charset="-122"/>
                <a:cs typeface="Times New Roman" pitchFamily="18" charset="0"/>
              </a:rPr>
              <a:t>判断两个 </a:t>
            </a:r>
            <a:r>
              <a:rPr lang="en-US" altLang="zh-CN" sz="2400" b="1" dirty="0">
                <a:solidFill>
                  <a:srgbClr val="C00000"/>
                </a:solidFill>
                <a:ea typeface="宋体" pitchFamily="2" charset="-122"/>
                <a:cs typeface="Times New Roman" pitchFamily="18" charset="0"/>
              </a:rPr>
              <a:t>key </a:t>
            </a:r>
            <a:r>
              <a:rPr lang="zh-CN" altLang="en-US" sz="2400" b="1" dirty="0">
                <a:solidFill>
                  <a:srgbClr val="C00000"/>
                </a:solidFill>
                <a:ea typeface="宋体" pitchFamily="2" charset="-122"/>
                <a:cs typeface="Times New Roman" pitchFamily="18" charset="0"/>
              </a:rPr>
              <a:t>相等的标准</a:t>
            </a:r>
            <a:r>
              <a:rPr lang="zh-CN" altLang="en-US" sz="2400" dirty="0">
                <a:ea typeface="宋体" pitchFamily="2" charset="-122"/>
                <a:cs typeface="Times New Roman" pitchFamily="18" charset="0"/>
              </a:rPr>
              <a:t>是：两个 </a:t>
            </a:r>
            <a:r>
              <a:rPr lang="en-US" altLang="zh-CN" sz="2400" dirty="0">
                <a:ea typeface="宋体" pitchFamily="2" charset="-122"/>
                <a:cs typeface="Times New Roman" pitchFamily="18" charset="0"/>
              </a:rPr>
              <a:t>key </a:t>
            </a:r>
            <a:r>
              <a:rPr lang="zh-CN" altLang="en-US" sz="2400" dirty="0">
                <a:ea typeface="宋体" pitchFamily="2" charset="-122"/>
                <a:cs typeface="Times New Roman" pitchFamily="18" charset="0"/>
              </a:rPr>
              <a:t>通过 </a:t>
            </a:r>
            <a:r>
              <a:rPr lang="en-US" altLang="zh-CN" sz="2400" dirty="0">
                <a:ea typeface="宋体" pitchFamily="2" charset="-122"/>
                <a:cs typeface="Times New Roman" pitchFamily="18" charset="0"/>
              </a:rPr>
              <a:t>equals() </a:t>
            </a:r>
            <a:r>
              <a:rPr lang="zh-CN" altLang="en-US" sz="2400" dirty="0">
                <a:ea typeface="宋体" pitchFamily="2" charset="-122"/>
                <a:cs typeface="Times New Roman" pitchFamily="18" charset="0"/>
              </a:rPr>
              <a:t>方法返回 </a:t>
            </a:r>
            <a:r>
              <a:rPr lang="en-US" altLang="zh-CN" sz="2400" dirty="0">
                <a:ea typeface="宋体" pitchFamily="2" charset="-122"/>
                <a:cs typeface="Times New Roman" pitchFamily="18" charset="0"/>
              </a:rPr>
              <a:t>true</a:t>
            </a:r>
            <a:r>
              <a:rPr lang="zh-CN" altLang="en-US" sz="2400" dirty="0">
                <a:ea typeface="宋体" pitchFamily="2" charset="-122"/>
                <a:cs typeface="Times New Roman" pitchFamily="18" charset="0"/>
              </a:rPr>
              <a:t>，</a:t>
            </a:r>
            <a:r>
              <a:rPr lang="en-US" altLang="zh-CN" sz="2400" dirty="0" err="1">
                <a:ea typeface="宋体" pitchFamily="2" charset="-122"/>
                <a:cs typeface="Times New Roman" pitchFamily="18" charset="0"/>
              </a:rPr>
              <a:t>hashCode</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值也相等。</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en-US" altLang="zh-CN" sz="2400" dirty="0" err="1">
                <a:ea typeface="宋体" pitchFamily="2" charset="-122"/>
                <a:cs typeface="Times New Roman" pitchFamily="18" charset="0"/>
              </a:rPr>
              <a:t>HashMap</a:t>
            </a:r>
            <a:r>
              <a:rPr lang="en-US" altLang="zh-CN" sz="2400" dirty="0">
                <a:ea typeface="宋体" pitchFamily="2" charset="-122"/>
                <a:cs typeface="Times New Roman" pitchFamily="18" charset="0"/>
              </a:rPr>
              <a:t> </a:t>
            </a:r>
            <a:r>
              <a:rPr lang="zh-CN" altLang="en-US" sz="2400" b="1" dirty="0">
                <a:solidFill>
                  <a:srgbClr val="C00000"/>
                </a:solidFill>
                <a:ea typeface="宋体" pitchFamily="2" charset="-122"/>
                <a:cs typeface="Times New Roman" pitchFamily="18" charset="0"/>
              </a:rPr>
              <a:t>判断两个 </a:t>
            </a:r>
            <a:r>
              <a:rPr lang="en-US" altLang="zh-CN" sz="2400" b="1" dirty="0">
                <a:solidFill>
                  <a:srgbClr val="C00000"/>
                </a:solidFill>
                <a:ea typeface="宋体" pitchFamily="2" charset="-122"/>
                <a:cs typeface="Times New Roman" pitchFamily="18" charset="0"/>
              </a:rPr>
              <a:t>value</a:t>
            </a:r>
            <a:r>
              <a:rPr lang="zh-CN" altLang="en-US" sz="2400" b="1" dirty="0">
                <a:solidFill>
                  <a:srgbClr val="C00000"/>
                </a:solidFill>
                <a:ea typeface="宋体" pitchFamily="2" charset="-122"/>
                <a:cs typeface="Times New Roman" pitchFamily="18" charset="0"/>
              </a:rPr>
              <a:t>相等的标准</a:t>
            </a:r>
            <a:r>
              <a:rPr lang="zh-CN" altLang="en-US" sz="2400" dirty="0">
                <a:ea typeface="宋体" pitchFamily="2" charset="-122"/>
                <a:cs typeface="Times New Roman" pitchFamily="18" charset="0"/>
              </a:rPr>
              <a:t>是：两个 </a:t>
            </a:r>
            <a:r>
              <a:rPr lang="en-US" altLang="zh-CN" sz="2400" dirty="0">
                <a:ea typeface="宋体" pitchFamily="2" charset="-122"/>
                <a:cs typeface="Times New Roman" pitchFamily="18" charset="0"/>
              </a:rPr>
              <a:t>value </a:t>
            </a:r>
            <a:r>
              <a:rPr lang="zh-CN" altLang="en-US" sz="2400" dirty="0">
                <a:ea typeface="宋体" pitchFamily="2" charset="-122"/>
                <a:cs typeface="Times New Roman" pitchFamily="18" charset="0"/>
              </a:rPr>
              <a:t>通过 </a:t>
            </a:r>
            <a:r>
              <a:rPr lang="en-US" altLang="zh-CN" sz="2400" dirty="0">
                <a:ea typeface="宋体" pitchFamily="2" charset="-122"/>
                <a:cs typeface="Times New Roman" pitchFamily="18" charset="0"/>
              </a:rPr>
              <a:t>equals() </a:t>
            </a:r>
            <a:r>
              <a:rPr lang="zh-CN" altLang="en-US" sz="2400" dirty="0">
                <a:ea typeface="宋体" pitchFamily="2" charset="-122"/>
                <a:cs typeface="Times New Roman" pitchFamily="18" charset="0"/>
              </a:rPr>
              <a:t>方法返回 </a:t>
            </a:r>
            <a:r>
              <a:rPr lang="en-US" altLang="zh-CN" sz="2400" dirty="0">
                <a:ea typeface="宋体" pitchFamily="2" charset="-122"/>
                <a:cs typeface="Times New Roman" pitchFamily="18" charset="0"/>
              </a:rPr>
              <a:t>true</a:t>
            </a:r>
            <a:r>
              <a:rPr lang="zh-CN" altLang="en-US" sz="2400" dirty="0">
                <a:ea typeface="宋体" pitchFamily="2" charset="-122"/>
                <a:cs typeface="Times New Roman" pitchFamily="18" charset="0"/>
              </a:rPr>
              <a:t>。</a:t>
            </a:r>
          </a:p>
        </p:txBody>
      </p:sp>
    </p:spTree>
    <p:extLst>
      <p:ext uri="{BB962C8B-B14F-4D97-AF65-F5344CB8AC3E}">
        <p14:creationId xmlns:p14="http://schemas.microsoft.com/office/powerpoint/2010/main" val="2985066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3808" y="239103"/>
            <a:ext cx="6044478" cy="523220"/>
          </a:xfrm>
        </p:spPr>
        <p:txBody>
          <a:bodyPr>
            <a:noAutofit/>
          </a:bodyPr>
          <a:lstStyle/>
          <a:p>
            <a:r>
              <a:rPr lang="en-US" altLang="zh-CN" b="1" dirty="0">
                <a:cs typeface="Times New Roman" pitchFamily="18" charset="0"/>
              </a:rPr>
              <a:t>Map</a:t>
            </a:r>
            <a:r>
              <a:rPr lang="zh-CN" altLang="en-US" b="1" dirty="0">
                <a:cs typeface="Times New Roman" pitchFamily="18" charset="0"/>
              </a:rPr>
              <a:t>实现类之二：</a:t>
            </a:r>
            <a:r>
              <a:rPr lang="en-US" altLang="zh-CN" b="1" dirty="0" err="1">
                <a:cs typeface="Times New Roman" pitchFamily="18" charset="0"/>
              </a:rPr>
              <a:t>LinkedHashMap</a:t>
            </a:r>
            <a:endParaRPr lang="zh-CN" altLang="en-US" b="1" dirty="0">
              <a:cs typeface="Times New Roman" pitchFamily="18" charset="0"/>
            </a:endParaRPr>
          </a:p>
        </p:txBody>
      </p:sp>
      <p:sp>
        <p:nvSpPr>
          <p:cNvPr id="3" name="内容占位符 2"/>
          <p:cNvSpPr>
            <a:spLocks noGrp="1"/>
          </p:cNvSpPr>
          <p:nvPr>
            <p:ph idx="4294967295"/>
          </p:nvPr>
        </p:nvSpPr>
        <p:spPr>
          <a:xfrm>
            <a:off x="446856" y="1268760"/>
            <a:ext cx="8229600" cy="3052763"/>
          </a:xfrm>
        </p:spPr>
        <p:txBody>
          <a:bodyPr>
            <a:normAutofit/>
          </a:bodyPr>
          <a:lstStyle/>
          <a:p>
            <a:pPr>
              <a:buFont typeface="Wingdings" pitchFamily="2" charset="2"/>
              <a:buChar char="l"/>
            </a:pPr>
            <a:r>
              <a:rPr lang="en-US" altLang="zh-CN" dirty="0" err="1">
                <a:ea typeface="宋体" pitchFamily="2" charset="-122"/>
                <a:cs typeface="Times New Roman" pitchFamily="18" charset="0"/>
              </a:rPr>
              <a:t>LinkedHashMap</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是 </a:t>
            </a:r>
            <a:r>
              <a:rPr lang="en-US" altLang="zh-CN" dirty="0" err="1">
                <a:ea typeface="宋体" pitchFamily="2" charset="-122"/>
                <a:cs typeface="Times New Roman" pitchFamily="18" charset="0"/>
              </a:rPr>
              <a:t>HashMap</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的子类</a:t>
            </a:r>
            <a:endParaRPr lang="en-US" altLang="zh-CN" dirty="0">
              <a:ea typeface="宋体" pitchFamily="2" charset="-122"/>
              <a:cs typeface="Times New Roman" pitchFamily="18" charset="0"/>
            </a:endParaRPr>
          </a:p>
          <a:p>
            <a:pPr>
              <a:lnSpc>
                <a:spcPct val="150000"/>
              </a:lnSpc>
              <a:buFont typeface="Wingdings" pitchFamily="2" charset="2"/>
              <a:buChar char="l"/>
            </a:pPr>
            <a:r>
              <a:rPr lang="zh-CN" altLang="en-US" dirty="0">
                <a:ea typeface="宋体" pitchFamily="2" charset="-122"/>
                <a:cs typeface="Times New Roman" pitchFamily="18" charset="0"/>
              </a:rPr>
              <a:t>与</a:t>
            </a:r>
            <a:r>
              <a:rPr lang="en-US" altLang="zh-CN" dirty="0" err="1">
                <a:ea typeface="宋体" pitchFamily="2" charset="-122"/>
                <a:cs typeface="Times New Roman" pitchFamily="18" charset="0"/>
              </a:rPr>
              <a:t>LinkedHashSet</a:t>
            </a:r>
            <a:r>
              <a:rPr lang="zh-CN" altLang="en-US" dirty="0">
                <a:ea typeface="宋体" pitchFamily="2" charset="-122"/>
                <a:cs typeface="Times New Roman" pitchFamily="18" charset="0"/>
              </a:rPr>
              <a:t>类似，</a:t>
            </a:r>
            <a:r>
              <a:rPr lang="en-US" altLang="zh-CN" dirty="0" err="1">
                <a:ea typeface="宋体" pitchFamily="2" charset="-122"/>
                <a:cs typeface="Times New Roman" pitchFamily="18" charset="0"/>
              </a:rPr>
              <a:t>LinkedHashMap</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可以维护 </a:t>
            </a:r>
            <a:r>
              <a:rPr lang="en-US" altLang="zh-CN" dirty="0">
                <a:ea typeface="宋体" pitchFamily="2" charset="-122"/>
                <a:cs typeface="Times New Roman" pitchFamily="18" charset="0"/>
              </a:rPr>
              <a:t>Map </a:t>
            </a:r>
            <a:r>
              <a:rPr lang="zh-CN" altLang="en-US" dirty="0">
                <a:ea typeface="宋体" pitchFamily="2" charset="-122"/>
                <a:cs typeface="Times New Roman" pitchFamily="18" charset="0"/>
              </a:rPr>
              <a:t>的迭代顺序：迭代顺序与 </a:t>
            </a:r>
            <a:r>
              <a:rPr lang="en-US" altLang="zh-CN" dirty="0">
                <a:ea typeface="宋体" pitchFamily="2" charset="-122"/>
                <a:cs typeface="Times New Roman" pitchFamily="18" charset="0"/>
              </a:rPr>
              <a:t>Key-Value </a:t>
            </a:r>
            <a:r>
              <a:rPr lang="zh-CN" altLang="en-US" dirty="0">
                <a:ea typeface="宋体" pitchFamily="2" charset="-122"/>
                <a:cs typeface="Times New Roman" pitchFamily="18" charset="0"/>
              </a:rPr>
              <a:t>对的插入顺序一致</a:t>
            </a:r>
            <a:endParaRPr lang="en-US" altLang="zh-CN" dirty="0">
              <a:ea typeface="宋体" pitchFamily="2" charset="-122"/>
              <a:cs typeface="Times New Roman" pitchFamily="18" charset="0"/>
            </a:endParaRPr>
          </a:p>
        </p:txBody>
      </p:sp>
    </p:spTree>
    <p:extLst>
      <p:ext uri="{BB962C8B-B14F-4D97-AF65-F5344CB8AC3E}">
        <p14:creationId xmlns:p14="http://schemas.microsoft.com/office/powerpoint/2010/main" val="3267289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7984" y="239103"/>
            <a:ext cx="4460302" cy="523220"/>
          </a:xfrm>
        </p:spPr>
        <p:txBody>
          <a:bodyPr>
            <a:normAutofit fontScale="90000"/>
          </a:bodyPr>
          <a:lstStyle/>
          <a:p>
            <a:r>
              <a:rPr lang="en-US" altLang="zh-CN" b="1" dirty="0">
                <a:cs typeface="Times New Roman" pitchFamily="18" charset="0"/>
              </a:rPr>
              <a:t>Map</a:t>
            </a:r>
            <a:r>
              <a:rPr lang="zh-CN" altLang="en-US" b="1" dirty="0">
                <a:cs typeface="Times New Roman" pitchFamily="18" charset="0"/>
              </a:rPr>
              <a:t>实现类之三：</a:t>
            </a:r>
            <a:r>
              <a:rPr lang="en-US" altLang="zh-CN" b="1" dirty="0" err="1">
                <a:cs typeface="Times New Roman" pitchFamily="18" charset="0"/>
              </a:rPr>
              <a:t>TreeMap</a:t>
            </a:r>
            <a:endParaRPr lang="zh-CN" altLang="en-US" b="1" dirty="0">
              <a:cs typeface="Times New Roman" pitchFamily="18" charset="0"/>
            </a:endParaRPr>
          </a:p>
        </p:txBody>
      </p:sp>
      <p:sp>
        <p:nvSpPr>
          <p:cNvPr id="3" name="内容占位符 2"/>
          <p:cNvSpPr>
            <a:spLocks noGrp="1"/>
          </p:cNvSpPr>
          <p:nvPr>
            <p:ph idx="4294967295"/>
          </p:nvPr>
        </p:nvSpPr>
        <p:spPr>
          <a:xfrm>
            <a:off x="179512" y="908720"/>
            <a:ext cx="8748712" cy="5400600"/>
          </a:xfrm>
        </p:spPr>
        <p:txBody>
          <a:bodyPr>
            <a:normAutofit/>
          </a:bodyPr>
          <a:lstStyle/>
          <a:p>
            <a:pPr>
              <a:buFont typeface="Wingdings" pitchFamily="2" charset="2"/>
              <a:buChar char="l"/>
            </a:pPr>
            <a:r>
              <a:rPr lang="en-US" altLang="zh-CN" dirty="0" err="1">
                <a:ea typeface="宋体" pitchFamily="2" charset="-122"/>
                <a:cs typeface="Times New Roman" pitchFamily="18" charset="0"/>
              </a:rPr>
              <a:t>TreeMap</a:t>
            </a:r>
            <a:r>
              <a:rPr lang="zh-CN" altLang="en-US" dirty="0">
                <a:ea typeface="宋体" pitchFamily="2" charset="-122"/>
                <a:cs typeface="Times New Roman" pitchFamily="18" charset="0"/>
              </a:rPr>
              <a:t>存储 </a:t>
            </a:r>
            <a:r>
              <a:rPr lang="en-US" altLang="zh-CN" dirty="0">
                <a:ea typeface="宋体" pitchFamily="2" charset="-122"/>
                <a:cs typeface="Times New Roman" pitchFamily="18" charset="0"/>
              </a:rPr>
              <a:t>Key-Value </a:t>
            </a:r>
            <a:r>
              <a:rPr lang="zh-CN" altLang="en-US" dirty="0">
                <a:ea typeface="宋体" pitchFamily="2" charset="-122"/>
                <a:cs typeface="Times New Roman" pitchFamily="18" charset="0"/>
              </a:rPr>
              <a:t>对时，需要根据 </a:t>
            </a:r>
            <a:r>
              <a:rPr lang="en-US" altLang="zh-CN" dirty="0">
                <a:ea typeface="宋体" pitchFamily="2" charset="-122"/>
                <a:cs typeface="Times New Roman" pitchFamily="18" charset="0"/>
              </a:rPr>
              <a:t>key-value </a:t>
            </a:r>
            <a:r>
              <a:rPr lang="zh-CN" altLang="en-US" dirty="0">
                <a:ea typeface="宋体" pitchFamily="2" charset="-122"/>
                <a:cs typeface="Times New Roman" pitchFamily="18" charset="0"/>
              </a:rPr>
              <a:t>对进行排序。</a:t>
            </a:r>
            <a:r>
              <a:rPr lang="en-US" altLang="zh-CN" dirty="0" err="1">
                <a:ea typeface="宋体" pitchFamily="2" charset="-122"/>
                <a:cs typeface="Times New Roman" pitchFamily="18" charset="0"/>
              </a:rPr>
              <a:t>TreeMap</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可以保证所有的 </a:t>
            </a:r>
            <a:r>
              <a:rPr lang="en-US" altLang="zh-CN" dirty="0">
                <a:ea typeface="宋体" pitchFamily="2" charset="-122"/>
                <a:cs typeface="Times New Roman" pitchFamily="18" charset="0"/>
              </a:rPr>
              <a:t>Key-Value </a:t>
            </a:r>
            <a:r>
              <a:rPr lang="zh-CN" altLang="en-US" dirty="0">
                <a:ea typeface="宋体" pitchFamily="2" charset="-122"/>
                <a:cs typeface="Times New Roman" pitchFamily="18" charset="0"/>
              </a:rPr>
              <a:t>对处于有序状态。</a:t>
            </a:r>
            <a:endParaRPr lang="en-US" altLang="zh-CN" dirty="0">
              <a:ea typeface="宋体" pitchFamily="2" charset="-122"/>
              <a:cs typeface="Times New Roman" pitchFamily="18" charset="0"/>
            </a:endParaRPr>
          </a:p>
          <a:p>
            <a:pPr>
              <a:buFont typeface="Wingdings" pitchFamily="2" charset="2"/>
              <a:buChar char="l"/>
            </a:pPr>
            <a:endParaRPr lang="en-US" altLang="zh-CN" dirty="0">
              <a:ea typeface="宋体" pitchFamily="2" charset="-122"/>
              <a:cs typeface="Times New Roman" pitchFamily="18" charset="0"/>
            </a:endParaRPr>
          </a:p>
          <a:p>
            <a:pPr>
              <a:buFont typeface="Wingdings" pitchFamily="2" charset="2"/>
              <a:buChar char="l"/>
            </a:pPr>
            <a:r>
              <a:rPr lang="en-US" altLang="zh-CN" sz="2400" dirty="0" err="1">
                <a:ea typeface="宋体" pitchFamily="2" charset="-122"/>
                <a:cs typeface="Times New Roman" pitchFamily="18" charset="0"/>
              </a:rPr>
              <a:t>TreeMap</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的 </a:t>
            </a:r>
            <a:r>
              <a:rPr lang="en-US" altLang="zh-CN" sz="2400" dirty="0">
                <a:ea typeface="宋体" pitchFamily="2" charset="-122"/>
                <a:cs typeface="Times New Roman" pitchFamily="18" charset="0"/>
              </a:rPr>
              <a:t>Key </a:t>
            </a:r>
            <a:r>
              <a:rPr lang="zh-CN" altLang="en-US" sz="2400" dirty="0">
                <a:ea typeface="宋体" pitchFamily="2" charset="-122"/>
                <a:cs typeface="Times New Roman" pitchFamily="18" charset="0"/>
              </a:rPr>
              <a:t>的排序：</a:t>
            </a:r>
            <a:endParaRPr lang="en-US" altLang="zh-CN" sz="2400" dirty="0">
              <a:ea typeface="宋体" pitchFamily="2" charset="-122"/>
              <a:cs typeface="Times New Roman" pitchFamily="18" charset="0"/>
            </a:endParaRPr>
          </a:p>
          <a:p>
            <a:pPr lvl="1">
              <a:lnSpc>
                <a:spcPct val="120000"/>
              </a:lnSpc>
              <a:buFont typeface="Wingdings" pitchFamily="2" charset="2"/>
              <a:buChar char="Ø"/>
            </a:pPr>
            <a:r>
              <a:rPr lang="zh-CN" altLang="en-US" sz="2500" b="1" dirty="0">
                <a:solidFill>
                  <a:srgbClr val="C00000"/>
                </a:solidFill>
                <a:ea typeface="宋体" pitchFamily="2" charset="-122"/>
                <a:cs typeface="Times New Roman" pitchFamily="18" charset="0"/>
              </a:rPr>
              <a:t>自然排序</a:t>
            </a:r>
            <a:r>
              <a:rPr lang="zh-CN" altLang="en-US" sz="2500" dirty="0">
                <a:ea typeface="宋体" pitchFamily="2" charset="-122"/>
                <a:cs typeface="Times New Roman" pitchFamily="18" charset="0"/>
              </a:rPr>
              <a:t>：</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的所有的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必须实现 </a:t>
            </a:r>
            <a:r>
              <a:rPr lang="en-US" altLang="zh-CN" sz="2500" dirty="0">
                <a:ea typeface="宋体" pitchFamily="2" charset="-122"/>
                <a:cs typeface="Times New Roman" pitchFamily="18" charset="0"/>
              </a:rPr>
              <a:t>Comparable </a:t>
            </a:r>
            <a:r>
              <a:rPr lang="zh-CN" altLang="en-US" sz="2500" dirty="0">
                <a:ea typeface="宋体" pitchFamily="2" charset="-122"/>
                <a:cs typeface="Times New Roman" pitchFamily="18" charset="0"/>
              </a:rPr>
              <a:t>接口，而且所有的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应该是同一个类的对象，否则将会抛出 </a:t>
            </a:r>
            <a:r>
              <a:rPr lang="en-US" altLang="zh-CN" sz="2500" dirty="0" err="1">
                <a:ea typeface="宋体" pitchFamily="2" charset="-122"/>
                <a:cs typeface="Times New Roman" pitchFamily="18" charset="0"/>
              </a:rPr>
              <a:t>ClasssCastException</a:t>
            </a:r>
            <a:endParaRPr lang="en-US" altLang="zh-CN" sz="2500" dirty="0">
              <a:ea typeface="宋体" pitchFamily="2" charset="-122"/>
              <a:cs typeface="Times New Roman" pitchFamily="18" charset="0"/>
            </a:endParaRPr>
          </a:p>
          <a:p>
            <a:pPr lvl="1">
              <a:lnSpc>
                <a:spcPct val="120000"/>
              </a:lnSpc>
              <a:buFont typeface="Wingdings" pitchFamily="2" charset="2"/>
              <a:buChar char="Ø"/>
            </a:pPr>
            <a:r>
              <a:rPr lang="zh-CN" altLang="en-US" sz="2500" b="1" dirty="0">
                <a:solidFill>
                  <a:srgbClr val="C00000"/>
                </a:solidFill>
                <a:ea typeface="宋体" pitchFamily="2" charset="-122"/>
                <a:cs typeface="Times New Roman" pitchFamily="18" charset="0"/>
              </a:rPr>
              <a:t>定制排序</a:t>
            </a:r>
            <a:r>
              <a:rPr lang="zh-CN" altLang="en-US" sz="2500" dirty="0">
                <a:ea typeface="宋体" pitchFamily="2" charset="-122"/>
                <a:cs typeface="Times New Roman" pitchFamily="18" charset="0"/>
              </a:rPr>
              <a:t>：创建 </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时，传入一个 </a:t>
            </a:r>
            <a:r>
              <a:rPr lang="en-US" altLang="zh-CN" sz="2500" dirty="0">
                <a:ea typeface="宋体" pitchFamily="2" charset="-122"/>
                <a:cs typeface="Times New Roman" pitchFamily="18" charset="0"/>
              </a:rPr>
              <a:t>Comparator </a:t>
            </a:r>
            <a:r>
              <a:rPr lang="zh-CN" altLang="en-US" sz="2500" dirty="0">
                <a:ea typeface="宋体" pitchFamily="2" charset="-122"/>
                <a:cs typeface="Times New Roman" pitchFamily="18" charset="0"/>
              </a:rPr>
              <a:t>对象，该对象负责对 </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中的所有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进行排序。此时不需要 </a:t>
            </a:r>
            <a:r>
              <a:rPr lang="en-US" altLang="zh-CN" sz="2500" dirty="0">
                <a:ea typeface="宋体" pitchFamily="2" charset="-122"/>
                <a:cs typeface="Times New Roman" pitchFamily="18" charset="0"/>
              </a:rPr>
              <a:t>Map </a:t>
            </a:r>
            <a:r>
              <a:rPr lang="zh-CN" altLang="en-US" sz="2500" dirty="0">
                <a:ea typeface="宋体" pitchFamily="2" charset="-122"/>
                <a:cs typeface="Times New Roman" pitchFamily="18" charset="0"/>
              </a:rPr>
              <a:t>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实现 </a:t>
            </a:r>
            <a:r>
              <a:rPr lang="en-US" altLang="zh-CN" sz="2500" dirty="0">
                <a:ea typeface="宋体" pitchFamily="2" charset="-122"/>
                <a:cs typeface="Times New Roman" pitchFamily="18" charset="0"/>
              </a:rPr>
              <a:t>Comparable </a:t>
            </a:r>
            <a:r>
              <a:rPr lang="zh-CN" altLang="en-US" sz="2500" dirty="0">
                <a:ea typeface="宋体" pitchFamily="2" charset="-122"/>
                <a:cs typeface="Times New Roman" pitchFamily="18" charset="0"/>
              </a:rPr>
              <a:t>接口</a:t>
            </a:r>
            <a:endParaRPr lang="en-US" altLang="zh-CN" sz="2500" dirty="0">
              <a:ea typeface="宋体" pitchFamily="2" charset="-122"/>
              <a:cs typeface="Times New Roman" pitchFamily="18" charset="0"/>
            </a:endParaRPr>
          </a:p>
        </p:txBody>
      </p:sp>
    </p:spTree>
    <p:extLst>
      <p:ext uri="{BB962C8B-B14F-4D97-AF65-F5344CB8AC3E}">
        <p14:creationId xmlns:p14="http://schemas.microsoft.com/office/powerpoint/2010/main" val="309977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cs typeface="Times New Roman" pitchFamily="18" charset="0"/>
              </a:rPr>
              <a:t>Java </a:t>
            </a:r>
            <a:r>
              <a:rPr lang="zh-CN" altLang="en-US" b="1" dirty="0">
                <a:cs typeface="Times New Roman" pitchFamily="18" charset="0"/>
              </a:rPr>
              <a:t>集合概述</a:t>
            </a:r>
          </a:p>
        </p:txBody>
      </p:sp>
      <p:sp>
        <p:nvSpPr>
          <p:cNvPr id="5" name="内容占位符 2"/>
          <p:cNvSpPr>
            <a:spLocks noGrp="1"/>
          </p:cNvSpPr>
          <p:nvPr>
            <p:ph idx="4294967295"/>
          </p:nvPr>
        </p:nvSpPr>
        <p:spPr>
          <a:xfrm>
            <a:off x="468064" y="980728"/>
            <a:ext cx="8280400" cy="4392613"/>
          </a:xfrm>
        </p:spPr>
        <p:txBody>
          <a:bodyPr>
            <a:normAutofit/>
          </a:bodyPr>
          <a:lstStyle/>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en-US" altLang="zh-CN" dirty="0">
                <a:ea typeface="宋体" pitchFamily="2" charset="-122"/>
                <a:cs typeface="Times New Roman" pitchFamily="18" charset="0"/>
              </a:rPr>
              <a:t>Java </a:t>
            </a:r>
            <a:r>
              <a:rPr lang="zh-CN" altLang="en-US" dirty="0">
                <a:ea typeface="宋体" pitchFamily="2" charset="-122"/>
                <a:cs typeface="Times New Roman" pitchFamily="18" charset="0"/>
              </a:rPr>
              <a:t>集合可分为 </a:t>
            </a:r>
            <a:r>
              <a:rPr lang="en-US" altLang="zh-CN" dirty="0">
                <a:ea typeface="宋体" pitchFamily="2" charset="-122"/>
                <a:cs typeface="Times New Roman" pitchFamily="18" charset="0"/>
              </a:rPr>
              <a:t>Collection </a:t>
            </a:r>
            <a:r>
              <a:rPr lang="zh-CN" altLang="en-US" dirty="0">
                <a:ea typeface="宋体" pitchFamily="2" charset="-122"/>
                <a:cs typeface="Times New Roman" pitchFamily="18" charset="0"/>
              </a:rPr>
              <a:t>和 </a:t>
            </a:r>
            <a:r>
              <a:rPr lang="en-US" altLang="zh-CN" dirty="0">
                <a:ea typeface="宋体" pitchFamily="2" charset="-122"/>
                <a:cs typeface="Times New Roman" pitchFamily="18" charset="0"/>
              </a:rPr>
              <a:t>Map </a:t>
            </a:r>
            <a:r>
              <a:rPr lang="zh-CN" altLang="en-US" dirty="0">
                <a:ea typeface="宋体" pitchFamily="2" charset="-122"/>
                <a:cs typeface="Times New Roman" pitchFamily="18" charset="0"/>
              </a:rPr>
              <a:t>两种体系</a:t>
            </a:r>
            <a:endParaRPr lang="en-US" altLang="zh-CN" dirty="0">
              <a:ea typeface="宋体" pitchFamily="2" charset="-122"/>
              <a:cs typeface="Times New Roman" pitchFamily="18" charset="0"/>
            </a:endParaRPr>
          </a:p>
          <a:p>
            <a:pPr lvl="1">
              <a:lnSpc>
                <a:spcPct val="150000"/>
              </a:lnSpc>
              <a:buFont typeface="Wingdings" pitchFamily="2" charset="2"/>
              <a:buChar char="Ø"/>
            </a:pPr>
            <a:r>
              <a:rPr lang="en-US" altLang="zh-CN" b="1" dirty="0">
                <a:solidFill>
                  <a:srgbClr val="FF0000"/>
                </a:solidFill>
                <a:ea typeface="宋体" pitchFamily="2" charset="-122"/>
                <a:cs typeface="Times New Roman" pitchFamily="18" charset="0"/>
              </a:rPr>
              <a:t>Collection</a:t>
            </a:r>
            <a:r>
              <a:rPr lang="zh-CN" altLang="en-US" b="1" dirty="0">
                <a:solidFill>
                  <a:srgbClr val="FF0000"/>
                </a:solidFill>
                <a:ea typeface="宋体" pitchFamily="2" charset="-122"/>
                <a:cs typeface="Times New Roman" pitchFamily="18" charset="0"/>
              </a:rPr>
              <a:t>接口：</a:t>
            </a:r>
            <a:endParaRPr lang="en-US" altLang="zh-CN" b="1" dirty="0">
              <a:solidFill>
                <a:srgbClr val="FF0000"/>
              </a:solidFill>
              <a:ea typeface="宋体" pitchFamily="2" charset="-122"/>
              <a:cs typeface="Times New Roman" pitchFamily="18" charset="0"/>
            </a:endParaRPr>
          </a:p>
          <a:p>
            <a:pPr lvl="2">
              <a:lnSpc>
                <a:spcPct val="150000"/>
              </a:lnSpc>
              <a:buFont typeface="Wingdings" pitchFamily="2" charset="2"/>
              <a:buChar char="Ø"/>
            </a:pPr>
            <a:r>
              <a:rPr lang="en-US" altLang="zh-CN" sz="2400" b="1" dirty="0">
                <a:solidFill>
                  <a:srgbClr val="FF0000"/>
                </a:solidFill>
                <a:ea typeface="宋体" pitchFamily="2" charset="-122"/>
                <a:cs typeface="Times New Roman" pitchFamily="18" charset="0"/>
              </a:rPr>
              <a:t>Set</a:t>
            </a:r>
            <a:r>
              <a:rPr lang="zh-CN" altLang="en-US" sz="2400" b="1" dirty="0">
                <a:solidFill>
                  <a:srgbClr val="FF0000"/>
                </a:solidFill>
                <a:ea typeface="宋体" pitchFamily="2" charset="-122"/>
                <a:cs typeface="Times New Roman" pitchFamily="18" charset="0"/>
              </a:rPr>
              <a:t>：</a:t>
            </a:r>
            <a:r>
              <a:rPr lang="zh-CN" altLang="en-US" sz="2400" dirty="0">
                <a:ea typeface="宋体" pitchFamily="2" charset="-122"/>
                <a:cs typeface="Times New Roman" pitchFamily="18" charset="0"/>
              </a:rPr>
              <a:t>元素无序、不可重复的集合 </a:t>
            </a:r>
            <a:r>
              <a:rPr lang="en-US" altLang="zh-CN" dirty="0">
                <a:solidFill>
                  <a:srgbClr val="FF0000"/>
                </a:solidFill>
                <a:ea typeface="宋体" pitchFamily="2" charset="-122"/>
                <a:cs typeface="Times New Roman" pitchFamily="18" charset="0"/>
              </a:rPr>
              <a:t>---</a:t>
            </a:r>
            <a:r>
              <a:rPr lang="zh-CN" altLang="en-US" dirty="0">
                <a:solidFill>
                  <a:srgbClr val="FF0000"/>
                </a:solidFill>
                <a:ea typeface="宋体" pitchFamily="2" charset="-122"/>
                <a:cs typeface="Times New Roman" pitchFamily="18" charset="0"/>
              </a:rPr>
              <a:t>类似高中的“集合”</a:t>
            </a:r>
            <a:endParaRPr lang="en-US" altLang="zh-CN" dirty="0">
              <a:solidFill>
                <a:srgbClr val="FF0000"/>
              </a:solidFill>
              <a:ea typeface="宋体" pitchFamily="2" charset="-122"/>
              <a:cs typeface="Times New Roman" pitchFamily="18" charset="0"/>
            </a:endParaRPr>
          </a:p>
          <a:p>
            <a:pPr lvl="2">
              <a:lnSpc>
                <a:spcPct val="150000"/>
              </a:lnSpc>
              <a:buFont typeface="Wingdings" pitchFamily="2" charset="2"/>
              <a:buChar char="Ø"/>
            </a:pPr>
            <a:r>
              <a:rPr lang="en-US" altLang="zh-CN" sz="2400" b="1" dirty="0">
                <a:solidFill>
                  <a:srgbClr val="FF0000"/>
                </a:solidFill>
                <a:ea typeface="宋体" pitchFamily="2" charset="-122"/>
                <a:cs typeface="Times New Roman" pitchFamily="18" charset="0"/>
              </a:rPr>
              <a:t>List</a:t>
            </a:r>
            <a:r>
              <a:rPr lang="zh-CN" altLang="en-US" sz="2400" b="1" dirty="0">
                <a:solidFill>
                  <a:srgbClr val="FF0000"/>
                </a:solidFill>
                <a:ea typeface="宋体" pitchFamily="2" charset="-122"/>
                <a:cs typeface="Times New Roman" pitchFamily="18" charset="0"/>
              </a:rPr>
              <a:t>：</a:t>
            </a:r>
            <a:r>
              <a:rPr lang="zh-CN" altLang="en-US" sz="2400" dirty="0">
                <a:ea typeface="宋体" pitchFamily="2" charset="-122"/>
                <a:cs typeface="Times New Roman" pitchFamily="18" charset="0"/>
              </a:rPr>
              <a:t>元素有序，可重复的集合  </a:t>
            </a:r>
            <a:r>
              <a:rPr lang="en-US" altLang="zh-CN" sz="2400" dirty="0">
                <a:ea typeface="宋体" pitchFamily="2" charset="-122"/>
                <a:cs typeface="Times New Roman" pitchFamily="18" charset="0"/>
              </a:rPr>
              <a:t>---</a:t>
            </a:r>
            <a:r>
              <a:rPr lang="en-US" altLang="zh-CN" dirty="0">
                <a:solidFill>
                  <a:srgbClr val="FF0000"/>
                </a:solidFill>
                <a:ea typeface="宋体" pitchFamily="2" charset="-122"/>
                <a:cs typeface="Times New Roman" pitchFamily="18" charset="0"/>
              </a:rPr>
              <a:t>”</a:t>
            </a:r>
            <a:r>
              <a:rPr lang="zh-CN" altLang="en-US" dirty="0">
                <a:solidFill>
                  <a:srgbClr val="FF0000"/>
                </a:solidFill>
                <a:ea typeface="宋体" pitchFamily="2" charset="-122"/>
                <a:cs typeface="Times New Roman" pitchFamily="18" charset="0"/>
              </a:rPr>
              <a:t>动态</a:t>
            </a:r>
            <a:r>
              <a:rPr lang="en-US" altLang="zh-CN" dirty="0">
                <a:solidFill>
                  <a:srgbClr val="FF0000"/>
                </a:solidFill>
                <a:ea typeface="宋体" pitchFamily="2" charset="-122"/>
                <a:cs typeface="Times New Roman" pitchFamily="18" charset="0"/>
              </a:rPr>
              <a:t>”</a:t>
            </a:r>
            <a:r>
              <a:rPr lang="zh-CN" altLang="en-US" dirty="0">
                <a:solidFill>
                  <a:srgbClr val="FF0000"/>
                </a:solidFill>
                <a:ea typeface="宋体" pitchFamily="2" charset="-122"/>
                <a:cs typeface="Times New Roman" pitchFamily="18" charset="0"/>
              </a:rPr>
              <a:t>数组</a:t>
            </a:r>
            <a:endParaRPr lang="en-US" altLang="zh-CN" dirty="0">
              <a:solidFill>
                <a:srgbClr val="FF0000"/>
              </a:solidFill>
              <a:ea typeface="宋体" pitchFamily="2" charset="-122"/>
              <a:cs typeface="Times New Roman" pitchFamily="18" charset="0"/>
            </a:endParaRPr>
          </a:p>
          <a:p>
            <a:pPr marL="741600" lvl="3">
              <a:lnSpc>
                <a:spcPct val="150000"/>
              </a:lnSpc>
              <a:buFont typeface="Wingdings" pitchFamily="2" charset="2"/>
              <a:buChar char="Ø"/>
            </a:pPr>
            <a:r>
              <a:rPr lang="en-US" altLang="zh-CN" sz="2400" b="1" dirty="0">
                <a:solidFill>
                  <a:srgbClr val="FF0000"/>
                </a:solidFill>
                <a:ea typeface="宋体" pitchFamily="2" charset="-122"/>
                <a:cs typeface="Times New Roman" pitchFamily="18" charset="0"/>
              </a:rPr>
              <a:t> Map</a:t>
            </a:r>
            <a:r>
              <a:rPr lang="zh-CN" altLang="en-US" sz="2400" b="1" dirty="0">
                <a:solidFill>
                  <a:srgbClr val="FF0000"/>
                </a:solidFill>
                <a:ea typeface="宋体" pitchFamily="2" charset="-122"/>
                <a:cs typeface="Times New Roman" pitchFamily="18" charset="0"/>
              </a:rPr>
              <a:t>接口：</a:t>
            </a:r>
            <a:r>
              <a:rPr lang="zh-CN" altLang="en-US" sz="2400" dirty="0">
                <a:ea typeface="宋体" pitchFamily="2" charset="-122"/>
                <a:cs typeface="Times New Roman" pitchFamily="18" charset="0"/>
              </a:rPr>
              <a:t>具有映射关系“</a:t>
            </a:r>
            <a:r>
              <a:rPr lang="en-US" altLang="zh-CN" sz="2400" dirty="0">
                <a:ea typeface="宋体" pitchFamily="2" charset="-122"/>
                <a:cs typeface="Times New Roman" pitchFamily="18" charset="0"/>
              </a:rPr>
              <a:t>key-value</a:t>
            </a:r>
            <a:r>
              <a:rPr lang="zh-CN" altLang="en-US" sz="2400" dirty="0">
                <a:ea typeface="宋体" pitchFamily="2" charset="-122"/>
                <a:cs typeface="Times New Roman" pitchFamily="18" charset="0"/>
              </a:rPr>
              <a:t>对”的集合 </a:t>
            </a:r>
            <a:r>
              <a:rPr lang="en-US" altLang="zh-CN" sz="2000" dirty="0">
                <a:solidFill>
                  <a:srgbClr val="FF0000"/>
                </a:solidFill>
                <a:ea typeface="宋体" pitchFamily="2" charset="-122"/>
                <a:cs typeface="Times New Roman" pitchFamily="18" charset="0"/>
              </a:rPr>
              <a:t>---</a:t>
            </a:r>
            <a:r>
              <a:rPr lang="zh-CN" altLang="en-US" sz="2000" dirty="0">
                <a:solidFill>
                  <a:srgbClr val="FF0000"/>
                </a:solidFill>
                <a:ea typeface="宋体" pitchFamily="2" charset="-122"/>
                <a:cs typeface="Times New Roman" pitchFamily="18" charset="0"/>
              </a:rPr>
              <a:t>类似于高中的“函数” </a:t>
            </a:r>
            <a:r>
              <a:rPr lang="en-US" altLang="zh-CN" sz="2000" dirty="0">
                <a:solidFill>
                  <a:srgbClr val="FF0000"/>
                </a:solidFill>
                <a:ea typeface="宋体" pitchFamily="2" charset="-122"/>
                <a:cs typeface="Times New Roman" pitchFamily="18" charset="0"/>
              </a:rPr>
              <a:t>y = f(x)   (x1,y1) (x2,y2)</a:t>
            </a:r>
            <a:endParaRPr lang="en-US" altLang="zh-CN" sz="2400" dirty="0">
              <a:solidFill>
                <a:srgbClr val="FF0000"/>
              </a:solidFill>
              <a:ea typeface="宋体" pitchFamily="2" charset="-122"/>
              <a:cs typeface="Times New Roman" pitchFamily="18" charset="0"/>
            </a:endParaRPr>
          </a:p>
        </p:txBody>
      </p:sp>
    </p:spTree>
    <p:extLst>
      <p:ext uri="{BB962C8B-B14F-4D97-AF65-F5344CB8AC3E}">
        <p14:creationId xmlns:p14="http://schemas.microsoft.com/office/powerpoint/2010/main" val="3151595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1960" y="239103"/>
            <a:ext cx="4676326" cy="523220"/>
          </a:xfrm>
        </p:spPr>
        <p:txBody>
          <a:bodyPr>
            <a:normAutofit fontScale="90000"/>
          </a:bodyPr>
          <a:lstStyle/>
          <a:p>
            <a:r>
              <a:rPr lang="en-US" altLang="zh-CN" b="1" dirty="0">
                <a:cs typeface="Times New Roman" pitchFamily="18" charset="0"/>
              </a:rPr>
              <a:t>Map</a:t>
            </a:r>
            <a:r>
              <a:rPr lang="zh-CN" altLang="en-US" b="1" dirty="0">
                <a:cs typeface="Times New Roman" pitchFamily="18" charset="0"/>
              </a:rPr>
              <a:t>实现类之三：</a:t>
            </a:r>
            <a:r>
              <a:rPr lang="en-US" altLang="zh-CN" b="1" dirty="0" err="1">
                <a:cs typeface="Times New Roman" pitchFamily="18" charset="0"/>
              </a:rPr>
              <a:t>TreeMap</a:t>
            </a:r>
            <a:endParaRPr lang="zh-CN" altLang="en-US" b="1" dirty="0">
              <a:cs typeface="Times New Roman" pitchFamily="18" charset="0"/>
            </a:endParaRPr>
          </a:p>
        </p:txBody>
      </p:sp>
      <p:sp>
        <p:nvSpPr>
          <p:cNvPr id="3" name="内容占位符 2"/>
          <p:cNvSpPr>
            <a:spLocks noGrp="1"/>
          </p:cNvSpPr>
          <p:nvPr>
            <p:ph idx="4294967295"/>
          </p:nvPr>
        </p:nvSpPr>
        <p:spPr>
          <a:xfrm>
            <a:off x="285447" y="1412874"/>
            <a:ext cx="8569325" cy="3168253"/>
          </a:xfrm>
        </p:spPr>
        <p:txBody>
          <a:bodyPr>
            <a:normAutofit/>
          </a:bodyPr>
          <a:lstStyle/>
          <a:p>
            <a:pPr>
              <a:buFont typeface="Wingdings" pitchFamily="2" charset="2"/>
              <a:buChar char="l"/>
            </a:pPr>
            <a:r>
              <a:rPr lang="en-US" altLang="zh-CN" dirty="0" err="1">
                <a:ea typeface="宋体" pitchFamily="2" charset="-122"/>
                <a:cs typeface="Times New Roman" pitchFamily="18" charset="0"/>
              </a:rPr>
              <a:t>TreeMap</a:t>
            </a:r>
            <a:r>
              <a:rPr lang="zh-CN" altLang="en-US" dirty="0">
                <a:ea typeface="宋体" pitchFamily="2" charset="-122"/>
                <a:cs typeface="Times New Roman" pitchFamily="18" charset="0"/>
              </a:rPr>
              <a:t>判断</a:t>
            </a:r>
            <a:r>
              <a:rPr lang="zh-CN" altLang="en-US" b="1" dirty="0">
                <a:solidFill>
                  <a:srgbClr val="C00000"/>
                </a:solidFill>
                <a:ea typeface="宋体" pitchFamily="2" charset="-122"/>
                <a:cs typeface="Times New Roman" pitchFamily="18" charset="0"/>
              </a:rPr>
              <a:t>两个</a:t>
            </a:r>
            <a:r>
              <a:rPr lang="en-US" altLang="zh-CN" b="1" dirty="0">
                <a:solidFill>
                  <a:srgbClr val="C00000"/>
                </a:solidFill>
                <a:ea typeface="宋体" pitchFamily="2" charset="-122"/>
                <a:cs typeface="Times New Roman" pitchFamily="18" charset="0"/>
              </a:rPr>
              <a:t>key</a:t>
            </a:r>
            <a:r>
              <a:rPr lang="zh-CN" altLang="en-US" b="1" dirty="0">
                <a:solidFill>
                  <a:srgbClr val="C00000"/>
                </a:solidFill>
                <a:ea typeface="宋体" pitchFamily="2" charset="-122"/>
                <a:cs typeface="Times New Roman" pitchFamily="18" charset="0"/>
              </a:rPr>
              <a:t>相等的标准</a:t>
            </a:r>
            <a:r>
              <a:rPr lang="zh-CN" altLang="en-US" dirty="0">
                <a:ea typeface="宋体" pitchFamily="2" charset="-122"/>
                <a:cs typeface="Times New Roman" pitchFamily="18" charset="0"/>
              </a:rPr>
              <a:t>：两个</a:t>
            </a:r>
            <a:r>
              <a:rPr lang="en-US" altLang="zh-CN" dirty="0">
                <a:ea typeface="宋体" pitchFamily="2" charset="-122"/>
                <a:cs typeface="Times New Roman" pitchFamily="18" charset="0"/>
              </a:rPr>
              <a:t>key</a:t>
            </a:r>
            <a:r>
              <a:rPr lang="zh-CN" altLang="en-US" dirty="0">
                <a:ea typeface="宋体" pitchFamily="2" charset="-122"/>
                <a:cs typeface="Times New Roman" pitchFamily="18" charset="0"/>
              </a:rPr>
              <a:t>通过</a:t>
            </a:r>
            <a:r>
              <a:rPr lang="en-US" altLang="zh-CN" dirty="0" err="1">
                <a:ea typeface="宋体" pitchFamily="2" charset="-122"/>
                <a:cs typeface="Times New Roman" pitchFamily="18" charset="0"/>
              </a:rPr>
              <a:t>compareTo</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方法或者</a:t>
            </a:r>
            <a:r>
              <a:rPr lang="en-US" altLang="zh-CN" dirty="0">
                <a:ea typeface="宋体" pitchFamily="2" charset="-122"/>
                <a:cs typeface="Times New Roman" pitchFamily="18" charset="0"/>
              </a:rPr>
              <a:t>compare()</a:t>
            </a:r>
            <a:r>
              <a:rPr lang="zh-CN" altLang="en-US" dirty="0">
                <a:ea typeface="宋体" pitchFamily="2" charset="-122"/>
                <a:cs typeface="Times New Roman" pitchFamily="18" charset="0"/>
              </a:rPr>
              <a:t>方法返回</a:t>
            </a:r>
            <a:r>
              <a:rPr lang="en-US" altLang="zh-CN" dirty="0">
                <a:ea typeface="宋体" pitchFamily="2" charset="-122"/>
                <a:cs typeface="Times New Roman" pitchFamily="18" charset="0"/>
              </a:rPr>
              <a:t>0</a:t>
            </a:r>
            <a:r>
              <a:rPr lang="zh-CN" altLang="en-US" dirty="0">
                <a:ea typeface="宋体" pitchFamily="2" charset="-122"/>
                <a:cs typeface="Times New Roman" pitchFamily="18" charset="0"/>
              </a:rPr>
              <a:t>。</a:t>
            </a:r>
            <a:endParaRPr lang="en-US" altLang="zh-CN" dirty="0">
              <a:ea typeface="宋体" pitchFamily="2" charset="-122"/>
              <a:cs typeface="Times New Roman" pitchFamily="18" charset="0"/>
            </a:endParaRPr>
          </a:p>
          <a:p>
            <a:pPr>
              <a:buFont typeface="Wingdings" pitchFamily="2" charset="2"/>
              <a:buChar char="l"/>
            </a:pPr>
            <a:endParaRPr lang="en-US" altLang="zh-CN" dirty="0">
              <a:ea typeface="宋体" pitchFamily="2" charset="-122"/>
              <a:cs typeface="Times New Roman" pitchFamily="18" charset="0"/>
            </a:endParaRPr>
          </a:p>
          <a:p>
            <a:pPr>
              <a:spcBef>
                <a:spcPts val="1800"/>
              </a:spcBef>
              <a:buFont typeface="Wingdings" pitchFamily="2" charset="2"/>
              <a:buChar char="l"/>
            </a:pPr>
            <a:r>
              <a:rPr lang="zh-CN" altLang="en-US" dirty="0">
                <a:ea typeface="宋体" pitchFamily="2" charset="-122"/>
                <a:cs typeface="Times New Roman" pitchFamily="18" charset="0"/>
              </a:rPr>
              <a:t>若使用自定义类作为</a:t>
            </a:r>
            <a:r>
              <a:rPr lang="en-US" altLang="zh-CN" dirty="0" err="1">
                <a:ea typeface="宋体" pitchFamily="2" charset="-122"/>
                <a:cs typeface="Times New Roman" pitchFamily="18" charset="0"/>
              </a:rPr>
              <a:t>TreeMap</a:t>
            </a:r>
            <a:r>
              <a:rPr lang="zh-CN" altLang="en-US" dirty="0">
                <a:ea typeface="宋体" pitchFamily="2" charset="-122"/>
                <a:cs typeface="Times New Roman" pitchFamily="18" charset="0"/>
              </a:rPr>
              <a:t>的</a:t>
            </a:r>
            <a:r>
              <a:rPr lang="en-US" altLang="zh-CN" dirty="0">
                <a:ea typeface="宋体" pitchFamily="2" charset="-122"/>
                <a:cs typeface="Times New Roman" pitchFamily="18" charset="0"/>
              </a:rPr>
              <a:t>key</a:t>
            </a:r>
            <a:r>
              <a:rPr lang="zh-CN" altLang="en-US" dirty="0">
                <a:ea typeface="宋体" pitchFamily="2" charset="-122"/>
                <a:cs typeface="Times New Roman" pitchFamily="18" charset="0"/>
              </a:rPr>
              <a:t>，所属类需要重写</a:t>
            </a:r>
            <a:r>
              <a:rPr lang="en-US" altLang="zh-CN" dirty="0">
                <a:ea typeface="宋体" pitchFamily="2" charset="-122"/>
                <a:cs typeface="Times New Roman" pitchFamily="18" charset="0"/>
              </a:rPr>
              <a:t>equals()</a:t>
            </a:r>
            <a:r>
              <a:rPr lang="zh-CN" altLang="en-US" dirty="0">
                <a:ea typeface="宋体" pitchFamily="2" charset="-122"/>
                <a:cs typeface="Times New Roman" pitchFamily="18" charset="0"/>
              </a:rPr>
              <a:t>和</a:t>
            </a:r>
            <a:r>
              <a:rPr lang="en-US" altLang="zh-CN" dirty="0" err="1">
                <a:ea typeface="宋体" pitchFamily="2" charset="-122"/>
                <a:cs typeface="Times New Roman" pitchFamily="18" charset="0"/>
              </a:rPr>
              <a:t>hashCode</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方法，且</a:t>
            </a:r>
            <a:r>
              <a:rPr lang="en-US" altLang="zh-CN" dirty="0">
                <a:ea typeface="宋体" pitchFamily="2" charset="-122"/>
                <a:cs typeface="Times New Roman" pitchFamily="18" charset="0"/>
              </a:rPr>
              <a:t>equals()</a:t>
            </a:r>
            <a:r>
              <a:rPr lang="zh-CN" altLang="en-US" dirty="0">
                <a:ea typeface="宋体" pitchFamily="2" charset="-122"/>
                <a:cs typeface="Times New Roman" pitchFamily="18" charset="0"/>
              </a:rPr>
              <a:t>方法返回</a:t>
            </a:r>
            <a:r>
              <a:rPr lang="en-US" altLang="zh-CN" dirty="0">
                <a:ea typeface="宋体" pitchFamily="2" charset="-122"/>
                <a:cs typeface="Times New Roman" pitchFamily="18" charset="0"/>
              </a:rPr>
              <a:t>true</a:t>
            </a:r>
            <a:r>
              <a:rPr lang="zh-CN" altLang="en-US" dirty="0">
                <a:ea typeface="宋体" pitchFamily="2" charset="-122"/>
                <a:cs typeface="Times New Roman" pitchFamily="18" charset="0"/>
              </a:rPr>
              <a:t>时，</a:t>
            </a:r>
            <a:r>
              <a:rPr lang="en-US" altLang="zh-CN" dirty="0" err="1">
                <a:ea typeface="宋体" pitchFamily="2" charset="-122"/>
                <a:cs typeface="Times New Roman" pitchFamily="18" charset="0"/>
              </a:rPr>
              <a:t>compareTo</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方法应返回</a:t>
            </a:r>
            <a:r>
              <a:rPr lang="en-US" altLang="zh-CN" dirty="0">
                <a:ea typeface="宋体" pitchFamily="2" charset="-122"/>
                <a:cs typeface="Times New Roman" pitchFamily="18" charset="0"/>
              </a:rPr>
              <a:t>0</a:t>
            </a:r>
            <a:r>
              <a:rPr lang="zh-CN" altLang="en-US" dirty="0">
                <a:ea typeface="宋体" pitchFamily="2" charset="-122"/>
                <a:cs typeface="Times New Roman" pitchFamily="18" charset="0"/>
              </a:rPr>
              <a:t>。</a:t>
            </a:r>
          </a:p>
        </p:txBody>
      </p:sp>
    </p:spTree>
    <p:extLst>
      <p:ext uri="{BB962C8B-B14F-4D97-AF65-F5344CB8AC3E}">
        <p14:creationId xmlns:p14="http://schemas.microsoft.com/office/powerpoint/2010/main" val="42803223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23928" y="239103"/>
            <a:ext cx="4964358" cy="523220"/>
          </a:xfrm>
        </p:spPr>
        <p:txBody>
          <a:bodyPr>
            <a:normAutofit/>
          </a:bodyPr>
          <a:lstStyle/>
          <a:p>
            <a:r>
              <a:rPr lang="en-US" altLang="zh-CN" b="1" dirty="0">
                <a:cs typeface="Times New Roman" pitchFamily="18" charset="0"/>
              </a:rPr>
              <a:t>Map</a:t>
            </a:r>
            <a:r>
              <a:rPr lang="zh-CN" altLang="en-US" b="1" dirty="0">
                <a:cs typeface="Times New Roman" pitchFamily="18" charset="0"/>
              </a:rPr>
              <a:t>实现类之四：</a:t>
            </a:r>
            <a:r>
              <a:rPr lang="en-US" altLang="zh-CN" b="1" dirty="0" err="1">
                <a:cs typeface="Times New Roman" pitchFamily="18" charset="0"/>
              </a:rPr>
              <a:t>Hashtable</a:t>
            </a:r>
            <a:endParaRPr lang="zh-CN" altLang="en-US" b="1" dirty="0">
              <a:cs typeface="Times New Roman" pitchFamily="18" charset="0"/>
            </a:endParaRPr>
          </a:p>
        </p:txBody>
      </p:sp>
      <p:sp>
        <p:nvSpPr>
          <p:cNvPr id="4" name="TextBox 3"/>
          <p:cNvSpPr txBox="1"/>
          <p:nvPr/>
        </p:nvSpPr>
        <p:spPr>
          <a:xfrm>
            <a:off x="467544" y="980728"/>
            <a:ext cx="8280920" cy="5693866"/>
          </a:xfrm>
          <a:prstGeom prst="rect">
            <a:avLst/>
          </a:prstGeom>
          <a:noFill/>
        </p:spPr>
        <p:txBody>
          <a:bodyPr wrap="square" rtlCol="0">
            <a:spAutoFit/>
          </a:bodyPr>
          <a:lstStyle/>
          <a:p>
            <a:pPr marL="285750" indent="-285750">
              <a:lnSpc>
                <a:spcPct val="130000"/>
              </a:lnSpc>
              <a:buFont typeface="Wingdings" pitchFamily="2" charset="2"/>
              <a:buChar char="l"/>
            </a:pPr>
            <a:r>
              <a:rPr lang="en-US" altLang="zh-CN" sz="2800" dirty="0" err="1">
                <a:ea typeface="宋体" pitchFamily="2" charset="-122"/>
                <a:cs typeface="Times New Roman" pitchFamily="18" charset="0"/>
              </a:rPr>
              <a:t>Hashtable</a:t>
            </a:r>
            <a:r>
              <a:rPr lang="zh-CN" altLang="en-US" sz="2800" dirty="0">
                <a:ea typeface="宋体" pitchFamily="2" charset="-122"/>
                <a:cs typeface="Times New Roman" pitchFamily="18" charset="0"/>
              </a:rPr>
              <a:t>是个古老的 </a:t>
            </a:r>
            <a:r>
              <a:rPr lang="en-US" altLang="zh-CN" sz="2800" dirty="0">
                <a:ea typeface="宋体" pitchFamily="2" charset="-122"/>
                <a:cs typeface="Times New Roman" pitchFamily="18" charset="0"/>
              </a:rPr>
              <a:t>Map </a:t>
            </a:r>
            <a:r>
              <a:rPr lang="zh-CN" altLang="en-US" sz="2800" dirty="0">
                <a:ea typeface="宋体" pitchFamily="2" charset="-122"/>
                <a:cs typeface="Times New Roman" pitchFamily="18" charset="0"/>
              </a:rPr>
              <a:t>实现类，线程安全。</a:t>
            </a:r>
            <a:endParaRPr lang="en-US" altLang="zh-CN" sz="2800" dirty="0">
              <a:ea typeface="宋体" pitchFamily="2" charset="-122"/>
              <a:cs typeface="Times New Roman" pitchFamily="18" charset="0"/>
            </a:endParaRPr>
          </a:p>
          <a:p>
            <a:pPr marL="285750" indent="-285750">
              <a:lnSpc>
                <a:spcPct val="130000"/>
              </a:lnSpc>
              <a:buFont typeface="Wingdings" pitchFamily="2" charset="2"/>
              <a:buChar char="l"/>
            </a:pPr>
            <a:endParaRPr lang="en-US" altLang="zh-CN" sz="2800" dirty="0">
              <a:ea typeface="宋体" pitchFamily="2" charset="-122"/>
              <a:cs typeface="Times New Roman" pitchFamily="18" charset="0"/>
            </a:endParaRPr>
          </a:p>
          <a:p>
            <a:pPr marL="285750" indent="-285750">
              <a:lnSpc>
                <a:spcPct val="130000"/>
              </a:lnSpc>
              <a:buFont typeface="Wingdings" pitchFamily="2" charset="2"/>
              <a:buChar char="l"/>
            </a:pPr>
            <a:r>
              <a:rPr lang="zh-CN" altLang="en-US" sz="2800" dirty="0">
                <a:ea typeface="宋体" pitchFamily="2" charset="-122"/>
                <a:cs typeface="Times New Roman" pitchFamily="18" charset="0"/>
              </a:rPr>
              <a:t>与</a:t>
            </a:r>
            <a:r>
              <a:rPr lang="en-US" altLang="zh-CN" sz="2800" dirty="0" err="1">
                <a:ea typeface="宋体" pitchFamily="2" charset="-122"/>
                <a:cs typeface="Times New Roman" pitchFamily="18" charset="0"/>
              </a:rPr>
              <a:t>HashMap</a:t>
            </a:r>
            <a:r>
              <a:rPr lang="zh-CN" altLang="en-US" sz="2800" dirty="0">
                <a:ea typeface="宋体" pitchFamily="2" charset="-122"/>
                <a:cs typeface="Times New Roman" pitchFamily="18" charset="0"/>
              </a:rPr>
              <a:t>不同，</a:t>
            </a:r>
            <a:r>
              <a:rPr lang="en-US" altLang="zh-CN" sz="2800" dirty="0" err="1">
                <a:ea typeface="宋体" pitchFamily="2" charset="-122"/>
                <a:cs typeface="Times New Roman" pitchFamily="18" charset="0"/>
              </a:rPr>
              <a:t>Hashtable</a:t>
            </a:r>
            <a:r>
              <a:rPr lang="en-US" altLang="zh-CN" sz="2800" dirty="0">
                <a:ea typeface="宋体" pitchFamily="2" charset="-122"/>
                <a:cs typeface="Times New Roman" pitchFamily="18" charset="0"/>
              </a:rPr>
              <a:t> </a:t>
            </a:r>
            <a:r>
              <a:rPr lang="zh-CN" altLang="en-US" sz="2800" dirty="0">
                <a:ea typeface="宋体" pitchFamily="2" charset="-122"/>
                <a:cs typeface="Times New Roman" pitchFamily="18" charset="0"/>
              </a:rPr>
              <a:t>不允许使用 </a:t>
            </a:r>
            <a:r>
              <a:rPr lang="en-US" altLang="zh-CN" sz="2800" dirty="0">
                <a:ea typeface="宋体" pitchFamily="2" charset="-122"/>
                <a:cs typeface="Times New Roman" pitchFamily="18" charset="0"/>
              </a:rPr>
              <a:t>null </a:t>
            </a:r>
            <a:r>
              <a:rPr lang="zh-CN" altLang="en-US" sz="2800" dirty="0">
                <a:ea typeface="宋体" pitchFamily="2" charset="-122"/>
                <a:cs typeface="Times New Roman" pitchFamily="18" charset="0"/>
              </a:rPr>
              <a:t>作为 </a:t>
            </a:r>
            <a:r>
              <a:rPr lang="en-US" altLang="zh-CN" sz="2800" dirty="0">
                <a:ea typeface="宋体" pitchFamily="2" charset="-122"/>
                <a:cs typeface="Times New Roman" pitchFamily="18" charset="0"/>
              </a:rPr>
              <a:t>key </a:t>
            </a:r>
            <a:r>
              <a:rPr lang="zh-CN" altLang="en-US" sz="2800" dirty="0">
                <a:ea typeface="宋体" pitchFamily="2" charset="-122"/>
                <a:cs typeface="Times New Roman" pitchFamily="18" charset="0"/>
              </a:rPr>
              <a:t>和 </a:t>
            </a:r>
            <a:r>
              <a:rPr lang="en-US" altLang="zh-CN" sz="2800" dirty="0">
                <a:ea typeface="宋体" pitchFamily="2" charset="-122"/>
                <a:cs typeface="Times New Roman" pitchFamily="18" charset="0"/>
              </a:rPr>
              <a:t>value</a:t>
            </a:r>
          </a:p>
          <a:p>
            <a:pPr marL="285750" indent="-285750">
              <a:lnSpc>
                <a:spcPct val="130000"/>
              </a:lnSpc>
              <a:buFont typeface="Wingdings" pitchFamily="2" charset="2"/>
              <a:buChar char="l"/>
            </a:pPr>
            <a:endParaRPr lang="en-US" altLang="zh-CN" sz="2800" dirty="0">
              <a:ea typeface="宋体" pitchFamily="2" charset="-122"/>
              <a:cs typeface="Times New Roman" pitchFamily="18" charset="0"/>
            </a:endParaRPr>
          </a:p>
          <a:p>
            <a:pPr marL="285750" indent="-285750">
              <a:lnSpc>
                <a:spcPct val="130000"/>
              </a:lnSpc>
              <a:buFont typeface="Wingdings" pitchFamily="2" charset="2"/>
              <a:buChar char="l"/>
            </a:pPr>
            <a:r>
              <a:rPr lang="zh-CN" altLang="en-US" sz="2800" dirty="0">
                <a:ea typeface="宋体" pitchFamily="2" charset="-122"/>
                <a:cs typeface="Times New Roman" pitchFamily="18" charset="0"/>
              </a:rPr>
              <a:t>与</a:t>
            </a:r>
            <a:r>
              <a:rPr lang="en-US" altLang="zh-CN" sz="2800" dirty="0" err="1">
                <a:ea typeface="宋体" pitchFamily="2" charset="-122"/>
                <a:cs typeface="Times New Roman" pitchFamily="18" charset="0"/>
              </a:rPr>
              <a:t>HashMap</a:t>
            </a:r>
            <a:r>
              <a:rPr lang="zh-CN" altLang="en-US" sz="2800" dirty="0">
                <a:ea typeface="宋体" pitchFamily="2" charset="-122"/>
                <a:cs typeface="Times New Roman" pitchFamily="18" charset="0"/>
              </a:rPr>
              <a:t>一样，</a:t>
            </a:r>
            <a:r>
              <a:rPr lang="en-US" altLang="zh-CN" sz="2800" dirty="0" err="1">
                <a:ea typeface="宋体" pitchFamily="2" charset="-122"/>
                <a:cs typeface="Times New Roman" pitchFamily="18" charset="0"/>
              </a:rPr>
              <a:t>Hashtable</a:t>
            </a:r>
            <a:r>
              <a:rPr lang="en-US" altLang="zh-CN" sz="2800" dirty="0">
                <a:ea typeface="宋体" pitchFamily="2" charset="-122"/>
                <a:cs typeface="Times New Roman" pitchFamily="18" charset="0"/>
              </a:rPr>
              <a:t> </a:t>
            </a:r>
            <a:r>
              <a:rPr lang="zh-CN" altLang="en-US" sz="2800" dirty="0">
                <a:ea typeface="宋体" pitchFamily="2" charset="-122"/>
                <a:cs typeface="Times New Roman" pitchFamily="18" charset="0"/>
              </a:rPr>
              <a:t>也不能保证其中 </a:t>
            </a:r>
            <a:r>
              <a:rPr lang="en-US" altLang="zh-CN" sz="2800" dirty="0">
                <a:ea typeface="宋体" pitchFamily="2" charset="-122"/>
                <a:cs typeface="Times New Roman" pitchFamily="18" charset="0"/>
              </a:rPr>
              <a:t>Key-Value </a:t>
            </a:r>
            <a:r>
              <a:rPr lang="zh-CN" altLang="en-US" sz="2800" dirty="0">
                <a:ea typeface="宋体" pitchFamily="2" charset="-122"/>
                <a:cs typeface="Times New Roman" pitchFamily="18" charset="0"/>
              </a:rPr>
              <a:t>对的顺序</a:t>
            </a:r>
            <a:endParaRPr lang="en-US" altLang="zh-CN" sz="2800" dirty="0">
              <a:ea typeface="宋体" pitchFamily="2" charset="-122"/>
              <a:cs typeface="Times New Roman" pitchFamily="18" charset="0"/>
            </a:endParaRPr>
          </a:p>
          <a:p>
            <a:pPr marL="285750" indent="-285750">
              <a:lnSpc>
                <a:spcPct val="130000"/>
              </a:lnSpc>
              <a:buFont typeface="Wingdings" pitchFamily="2" charset="2"/>
              <a:buChar char="l"/>
            </a:pPr>
            <a:endParaRPr lang="en-US" altLang="zh-CN" sz="2800" dirty="0">
              <a:ea typeface="宋体" pitchFamily="2" charset="-122"/>
              <a:cs typeface="Times New Roman" pitchFamily="18" charset="0"/>
            </a:endParaRPr>
          </a:p>
          <a:p>
            <a:pPr marL="285750" indent="-285750">
              <a:lnSpc>
                <a:spcPct val="130000"/>
              </a:lnSpc>
              <a:buFont typeface="Wingdings" pitchFamily="2" charset="2"/>
              <a:buChar char="l"/>
            </a:pPr>
            <a:r>
              <a:rPr lang="en-US" altLang="zh-CN" sz="2800" dirty="0" err="1">
                <a:ea typeface="宋体" pitchFamily="2" charset="-122"/>
                <a:cs typeface="Times New Roman" pitchFamily="18" charset="0"/>
              </a:rPr>
              <a:t>Hashtable</a:t>
            </a:r>
            <a:r>
              <a:rPr lang="zh-CN" altLang="en-US" sz="2800" dirty="0">
                <a:ea typeface="宋体" pitchFamily="2" charset="-122"/>
                <a:cs typeface="Times New Roman" pitchFamily="18" charset="0"/>
              </a:rPr>
              <a:t>判断两个</a:t>
            </a:r>
            <a:r>
              <a:rPr lang="en-US" altLang="zh-CN" sz="2800" dirty="0">
                <a:ea typeface="宋体" pitchFamily="2" charset="-122"/>
                <a:cs typeface="Times New Roman" pitchFamily="18" charset="0"/>
              </a:rPr>
              <a:t>key</a:t>
            </a:r>
            <a:r>
              <a:rPr lang="zh-CN" altLang="en-US" sz="2800" dirty="0">
                <a:ea typeface="宋体" pitchFamily="2" charset="-122"/>
                <a:cs typeface="Times New Roman" pitchFamily="18" charset="0"/>
              </a:rPr>
              <a:t>相等、两个</a:t>
            </a:r>
            <a:r>
              <a:rPr lang="en-US" altLang="zh-CN" sz="2800" dirty="0">
                <a:ea typeface="宋体" pitchFamily="2" charset="-122"/>
                <a:cs typeface="Times New Roman" pitchFamily="18" charset="0"/>
              </a:rPr>
              <a:t>value</a:t>
            </a:r>
            <a:r>
              <a:rPr lang="zh-CN" altLang="en-US" sz="2800" dirty="0">
                <a:ea typeface="宋体" pitchFamily="2" charset="-122"/>
                <a:cs typeface="Times New Roman" pitchFamily="18" charset="0"/>
              </a:rPr>
              <a:t>相等的标准，与</a:t>
            </a:r>
            <a:r>
              <a:rPr lang="en-US" altLang="zh-CN" sz="2800" dirty="0" err="1">
                <a:ea typeface="宋体" pitchFamily="2" charset="-122"/>
                <a:cs typeface="Times New Roman" pitchFamily="18" charset="0"/>
              </a:rPr>
              <a:t>hashMap</a:t>
            </a:r>
            <a:r>
              <a:rPr lang="zh-CN" altLang="en-US" sz="2800" dirty="0">
                <a:ea typeface="宋体" pitchFamily="2" charset="-122"/>
                <a:cs typeface="Times New Roman" pitchFamily="18" charset="0"/>
              </a:rPr>
              <a:t>一致。</a:t>
            </a:r>
            <a:endParaRPr lang="en-US" altLang="zh-CN" sz="2800" dirty="0">
              <a:ea typeface="宋体" pitchFamily="2" charset="-122"/>
              <a:cs typeface="Times New Roman" pitchFamily="18" charset="0"/>
            </a:endParaRPr>
          </a:p>
        </p:txBody>
      </p:sp>
    </p:spTree>
    <p:extLst>
      <p:ext uri="{BB962C8B-B14F-4D97-AF65-F5344CB8AC3E}">
        <p14:creationId xmlns:p14="http://schemas.microsoft.com/office/powerpoint/2010/main" val="1024081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1960" y="239103"/>
            <a:ext cx="4676326" cy="523220"/>
          </a:xfrm>
        </p:spPr>
        <p:txBody>
          <a:bodyPr>
            <a:normAutofit fontScale="90000"/>
          </a:bodyPr>
          <a:lstStyle/>
          <a:p>
            <a:r>
              <a:rPr lang="en-US" altLang="zh-CN" b="1" dirty="0">
                <a:cs typeface="Times New Roman" pitchFamily="18" charset="0"/>
              </a:rPr>
              <a:t>Map</a:t>
            </a:r>
            <a:r>
              <a:rPr lang="zh-CN" altLang="en-US" b="1" dirty="0">
                <a:cs typeface="Times New Roman" pitchFamily="18" charset="0"/>
              </a:rPr>
              <a:t>实现类之五：</a:t>
            </a:r>
            <a:r>
              <a:rPr lang="en-US" altLang="zh-CN" b="1" dirty="0">
                <a:cs typeface="Times New Roman" pitchFamily="18" charset="0"/>
              </a:rPr>
              <a:t>Properties</a:t>
            </a:r>
            <a:endParaRPr lang="zh-CN" altLang="en-US" b="1" dirty="0">
              <a:cs typeface="Times New Roman" pitchFamily="18" charset="0"/>
            </a:endParaRPr>
          </a:p>
        </p:txBody>
      </p:sp>
      <p:sp>
        <p:nvSpPr>
          <p:cNvPr id="3" name="内容占位符 2"/>
          <p:cNvSpPr>
            <a:spLocks noGrp="1"/>
          </p:cNvSpPr>
          <p:nvPr>
            <p:ph idx="4294967295"/>
          </p:nvPr>
        </p:nvSpPr>
        <p:spPr>
          <a:xfrm>
            <a:off x="386531" y="1052736"/>
            <a:ext cx="8289925" cy="3700463"/>
          </a:xfrm>
        </p:spPr>
        <p:txBody>
          <a:bodyPr>
            <a:noAutofit/>
          </a:bodyPr>
          <a:lstStyle/>
          <a:p>
            <a:pPr>
              <a:buFont typeface="Wingdings" pitchFamily="2" charset="2"/>
              <a:buChar char="l"/>
            </a:pPr>
            <a:r>
              <a:rPr lang="en-US" altLang="zh-CN" dirty="0">
                <a:ea typeface="宋体" pitchFamily="2" charset="-122"/>
                <a:cs typeface="Times New Roman" pitchFamily="18" charset="0"/>
              </a:rPr>
              <a:t>Properties </a:t>
            </a:r>
            <a:r>
              <a:rPr lang="zh-CN" altLang="en-US" dirty="0">
                <a:ea typeface="宋体" pitchFamily="2" charset="-122"/>
                <a:cs typeface="Times New Roman" pitchFamily="18" charset="0"/>
              </a:rPr>
              <a:t>类是 </a:t>
            </a:r>
            <a:r>
              <a:rPr lang="en-US" altLang="zh-CN" dirty="0" err="1">
                <a:ea typeface="宋体" pitchFamily="2" charset="-122"/>
                <a:cs typeface="Times New Roman" pitchFamily="18" charset="0"/>
              </a:rPr>
              <a:t>Hashtable</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的子类，该对象用于处理属性文件</a:t>
            </a:r>
            <a:endParaRPr lang="en-US" altLang="zh-CN" dirty="0">
              <a:ea typeface="宋体" pitchFamily="2" charset="-122"/>
              <a:cs typeface="Times New Roman" pitchFamily="18" charset="0"/>
            </a:endParaRPr>
          </a:p>
          <a:p>
            <a:pPr>
              <a:buFont typeface="Wingdings" pitchFamily="2" charset="2"/>
              <a:buChar char="l"/>
            </a:pPr>
            <a:endParaRPr lang="en-US" altLang="zh-CN" dirty="0">
              <a:ea typeface="宋体" pitchFamily="2" charset="-122"/>
              <a:cs typeface="Times New Roman" pitchFamily="18" charset="0"/>
            </a:endParaRPr>
          </a:p>
          <a:p>
            <a:pPr>
              <a:spcBef>
                <a:spcPts val="1800"/>
              </a:spcBef>
              <a:buFont typeface="Wingdings" pitchFamily="2" charset="2"/>
              <a:buChar char="l"/>
            </a:pPr>
            <a:r>
              <a:rPr lang="zh-CN" altLang="en-US" dirty="0">
                <a:ea typeface="宋体" pitchFamily="2" charset="-122"/>
                <a:cs typeface="Times New Roman" pitchFamily="18" charset="0"/>
              </a:rPr>
              <a:t>由于属性文件里的 </a:t>
            </a:r>
            <a:r>
              <a:rPr lang="en-US" altLang="zh-CN" dirty="0">
                <a:ea typeface="宋体" pitchFamily="2" charset="-122"/>
                <a:cs typeface="Times New Roman" pitchFamily="18" charset="0"/>
              </a:rPr>
              <a:t>key</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value </a:t>
            </a:r>
            <a:r>
              <a:rPr lang="zh-CN" altLang="en-US" dirty="0">
                <a:ea typeface="宋体" pitchFamily="2" charset="-122"/>
                <a:cs typeface="Times New Roman" pitchFamily="18" charset="0"/>
              </a:rPr>
              <a:t>都是字符串类型，所以 </a:t>
            </a:r>
            <a:r>
              <a:rPr lang="en-US" altLang="zh-CN" dirty="0">
                <a:solidFill>
                  <a:srgbClr val="C00000"/>
                </a:solidFill>
                <a:ea typeface="宋体" pitchFamily="2" charset="-122"/>
                <a:cs typeface="Times New Roman" pitchFamily="18" charset="0"/>
              </a:rPr>
              <a:t>Properties </a:t>
            </a:r>
            <a:r>
              <a:rPr lang="zh-CN" altLang="en-US" dirty="0">
                <a:solidFill>
                  <a:srgbClr val="C00000"/>
                </a:solidFill>
                <a:ea typeface="宋体" pitchFamily="2" charset="-122"/>
                <a:cs typeface="Times New Roman" pitchFamily="18" charset="0"/>
              </a:rPr>
              <a:t>里的 </a:t>
            </a:r>
            <a:r>
              <a:rPr lang="en-US" altLang="zh-CN" dirty="0">
                <a:solidFill>
                  <a:srgbClr val="C00000"/>
                </a:solidFill>
                <a:ea typeface="宋体" pitchFamily="2" charset="-122"/>
                <a:cs typeface="Times New Roman" pitchFamily="18" charset="0"/>
              </a:rPr>
              <a:t>key </a:t>
            </a:r>
            <a:r>
              <a:rPr lang="zh-CN" altLang="en-US" dirty="0">
                <a:solidFill>
                  <a:srgbClr val="C00000"/>
                </a:solidFill>
                <a:ea typeface="宋体" pitchFamily="2" charset="-122"/>
                <a:cs typeface="Times New Roman" pitchFamily="18" charset="0"/>
              </a:rPr>
              <a:t>和 </a:t>
            </a:r>
            <a:r>
              <a:rPr lang="en-US" altLang="zh-CN" dirty="0">
                <a:solidFill>
                  <a:srgbClr val="C00000"/>
                </a:solidFill>
                <a:ea typeface="宋体" pitchFamily="2" charset="-122"/>
                <a:cs typeface="Times New Roman" pitchFamily="18" charset="0"/>
              </a:rPr>
              <a:t>value </a:t>
            </a:r>
            <a:r>
              <a:rPr lang="zh-CN" altLang="en-US" dirty="0">
                <a:solidFill>
                  <a:srgbClr val="C00000"/>
                </a:solidFill>
                <a:ea typeface="宋体" pitchFamily="2" charset="-122"/>
                <a:cs typeface="Times New Roman" pitchFamily="18" charset="0"/>
              </a:rPr>
              <a:t>都是字符串类型</a:t>
            </a:r>
            <a:endParaRPr lang="en-US" altLang="zh-CN" dirty="0">
              <a:solidFill>
                <a:srgbClr val="C00000"/>
              </a:solidFill>
              <a:ea typeface="宋体" pitchFamily="2" charset="-122"/>
              <a:cs typeface="Times New Roman" pitchFamily="18" charset="0"/>
            </a:endParaRPr>
          </a:p>
          <a:p>
            <a:pPr>
              <a:spcBef>
                <a:spcPts val="1800"/>
              </a:spcBef>
              <a:buFont typeface="Wingdings" pitchFamily="2" charset="2"/>
              <a:buChar char="l"/>
            </a:pPr>
            <a:endParaRPr lang="en-US" altLang="zh-CN" dirty="0">
              <a:solidFill>
                <a:srgbClr val="C00000"/>
              </a:solidFill>
              <a:ea typeface="宋体" pitchFamily="2" charset="-122"/>
              <a:cs typeface="Times New Roman" pitchFamily="18" charset="0"/>
            </a:endParaRPr>
          </a:p>
          <a:p>
            <a:pPr>
              <a:spcBef>
                <a:spcPts val="1800"/>
              </a:spcBef>
              <a:buFont typeface="Wingdings" pitchFamily="2" charset="2"/>
              <a:buChar char="l"/>
            </a:pPr>
            <a:r>
              <a:rPr lang="zh-CN" altLang="en-US" dirty="0">
                <a:ea typeface="宋体" pitchFamily="2" charset="-122"/>
                <a:cs typeface="Times New Roman" pitchFamily="18" charset="0"/>
              </a:rPr>
              <a:t>存取数据时，建议使用</a:t>
            </a:r>
            <a:r>
              <a:rPr lang="en-US" altLang="zh-CN" dirty="0" err="1">
                <a:ea typeface="宋体" pitchFamily="2" charset="-122"/>
                <a:cs typeface="Times New Roman" pitchFamily="18" charset="0"/>
              </a:rPr>
              <a:t>setProperty</a:t>
            </a:r>
            <a:r>
              <a:rPr lang="en-US" altLang="zh-CN" dirty="0">
                <a:ea typeface="宋体" pitchFamily="2" charset="-122"/>
                <a:cs typeface="Times New Roman" pitchFamily="18" charset="0"/>
              </a:rPr>
              <a:t>(String </a:t>
            </a:r>
            <a:r>
              <a:rPr lang="en-US" altLang="zh-CN" dirty="0" err="1">
                <a:ea typeface="宋体" pitchFamily="2" charset="-122"/>
                <a:cs typeface="Times New Roman" pitchFamily="18" charset="0"/>
              </a:rPr>
              <a:t>key,String</a:t>
            </a:r>
            <a:r>
              <a:rPr lang="en-US" altLang="zh-CN" dirty="0">
                <a:ea typeface="宋体" pitchFamily="2" charset="-122"/>
                <a:cs typeface="Times New Roman" pitchFamily="18" charset="0"/>
              </a:rPr>
              <a:t> value)</a:t>
            </a:r>
            <a:r>
              <a:rPr lang="zh-CN" altLang="en-US" dirty="0">
                <a:ea typeface="宋体" pitchFamily="2" charset="-122"/>
                <a:cs typeface="Times New Roman" pitchFamily="18" charset="0"/>
              </a:rPr>
              <a:t>方法和</a:t>
            </a:r>
            <a:r>
              <a:rPr lang="en-US" altLang="zh-CN" dirty="0" err="1">
                <a:ea typeface="宋体" pitchFamily="2" charset="-122"/>
                <a:cs typeface="Times New Roman" pitchFamily="18" charset="0"/>
              </a:rPr>
              <a:t>getProperty</a:t>
            </a:r>
            <a:r>
              <a:rPr lang="en-US" altLang="zh-CN" dirty="0">
                <a:ea typeface="宋体" pitchFamily="2" charset="-122"/>
                <a:cs typeface="Times New Roman" pitchFamily="18" charset="0"/>
              </a:rPr>
              <a:t>(String key)</a:t>
            </a:r>
            <a:r>
              <a:rPr lang="zh-CN" altLang="en-US" dirty="0">
                <a:ea typeface="宋体" pitchFamily="2" charset="-122"/>
                <a:cs typeface="Times New Roman" pitchFamily="18" charset="0"/>
              </a:rPr>
              <a:t>方法</a:t>
            </a:r>
          </a:p>
        </p:txBody>
      </p:sp>
    </p:spTree>
    <p:extLst>
      <p:ext uri="{BB962C8B-B14F-4D97-AF65-F5344CB8AC3E}">
        <p14:creationId xmlns:p14="http://schemas.microsoft.com/office/powerpoint/2010/main" val="520591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1960" y="239103"/>
            <a:ext cx="4676326" cy="523220"/>
          </a:xfrm>
        </p:spPr>
        <p:txBody>
          <a:bodyPr>
            <a:normAutofit fontScale="90000"/>
          </a:bodyPr>
          <a:lstStyle/>
          <a:p>
            <a:r>
              <a:rPr lang="en-US" altLang="zh-CN" b="1" dirty="0">
                <a:cs typeface="Times New Roman" pitchFamily="18" charset="0"/>
              </a:rPr>
              <a:t>Map</a:t>
            </a:r>
            <a:r>
              <a:rPr lang="zh-CN" altLang="en-US" b="1" dirty="0">
                <a:cs typeface="Times New Roman" pitchFamily="18" charset="0"/>
              </a:rPr>
              <a:t>实现类之五：</a:t>
            </a:r>
            <a:r>
              <a:rPr lang="en-US" altLang="zh-CN" b="1" dirty="0">
                <a:cs typeface="Times New Roman" pitchFamily="18" charset="0"/>
              </a:rPr>
              <a:t>Properties</a:t>
            </a:r>
            <a:endParaRPr lang="zh-CN" altLang="en-US" b="1" dirty="0">
              <a:cs typeface="Times New Roman" pitchFamily="18" charset="0"/>
            </a:endParaRPr>
          </a:p>
        </p:txBody>
      </p:sp>
      <p:sp>
        <p:nvSpPr>
          <p:cNvPr id="3" name="内容占位符 2"/>
          <p:cNvSpPr>
            <a:spLocks noGrp="1"/>
          </p:cNvSpPr>
          <p:nvPr>
            <p:ph idx="4294967295"/>
          </p:nvPr>
        </p:nvSpPr>
        <p:spPr>
          <a:xfrm>
            <a:off x="576064" y="1124744"/>
            <a:ext cx="8028384" cy="2590800"/>
          </a:xfrm>
        </p:spPr>
        <p:txBody>
          <a:bodyPr>
            <a:noAutofit/>
          </a:bodyPr>
          <a:lstStyle/>
          <a:p>
            <a:r>
              <a:rPr lang="en-US" altLang="zh-CN" dirty="0">
                <a:solidFill>
                  <a:srgbClr val="C00000"/>
                </a:solidFill>
              </a:rPr>
              <a:t>Properties pros = new Properties();</a:t>
            </a:r>
          </a:p>
          <a:p>
            <a:r>
              <a:rPr lang="en-US" altLang="zh-CN" dirty="0" err="1">
                <a:solidFill>
                  <a:srgbClr val="C00000"/>
                </a:solidFill>
              </a:rPr>
              <a:t>pros.load</a:t>
            </a:r>
            <a:r>
              <a:rPr lang="en-US" altLang="zh-CN" dirty="0">
                <a:solidFill>
                  <a:srgbClr val="C00000"/>
                </a:solidFill>
              </a:rPr>
              <a:t>(new </a:t>
            </a:r>
            <a:r>
              <a:rPr lang="en-US" altLang="zh-CN" dirty="0" err="1">
                <a:solidFill>
                  <a:srgbClr val="C00000"/>
                </a:solidFill>
              </a:rPr>
              <a:t>FileInputStream</a:t>
            </a:r>
            <a:r>
              <a:rPr lang="en-US" altLang="zh-CN" dirty="0">
                <a:solidFill>
                  <a:srgbClr val="C00000"/>
                </a:solidFill>
              </a:rPr>
              <a:t>("</a:t>
            </a:r>
            <a:r>
              <a:rPr lang="en-US" altLang="zh-CN" dirty="0" err="1">
                <a:solidFill>
                  <a:srgbClr val="C00000"/>
                </a:solidFill>
              </a:rPr>
              <a:t>jdbc.properties</a:t>
            </a:r>
            <a:r>
              <a:rPr lang="en-US" altLang="zh-CN" dirty="0">
                <a:solidFill>
                  <a:srgbClr val="C00000"/>
                </a:solidFill>
              </a:rPr>
              <a:t>"));</a:t>
            </a:r>
          </a:p>
          <a:p>
            <a:r>
              <a:rPr lang="en-US" altLang="zh-CN" dirty="0">
                <a:solidFill>
                  <a:srgbClr val="C00000"/>
                </a:solidFill>
              </a:rPr>
              <a:t>String user = </a:t>
            </a:r>
            <a:r>
              <a:rPr lang="en-US" altLang="zh-CN" dirty="0" err="1">
                <a:solidFill>
                  <a:srgbClr val="C00000"/>
                </a:solidFill>
              </a:rPr>
              <a:t>pros.getProperty</a:t>
            </a:r>
            <a:r>
              <a:rPr lang="en-US" altLang="zh-CN" dirty="0">
                <a:solidFill>
                  <a:srgbClr val="C00000"/>
                </a:solidFill>
              </a:rPr>
              <a:t>("user");</a:t>
            </a:r>
          </a:p>
          <a:p>
            <a:r>
              <a:rPr lang="en-US" altLang="zh-CN" dirty="0" err="1">
                <a:solidFill>
                  <a:srgbClr val="C00000"/>
                </a:solidFill>
              </a:rPr>
              <a:t>System.</a:t>
            </a:r>
            <a:r>
              <a:rPr lang="en-US" altLang="zh-CN" i="1" dirty="0" err="1">
                <a:solidFill>
                  <a:srgbClr val="C00000"/>
                </a:solidFill>
              </a:rPr>
              <a:t>out.println</a:t>
            </a:r>
            <a:r>
              <a:rPr lang="en-US" altLang="zh-CN" i="1" dirty="0">
                <a:solidFill>
                  <a:srgbClr val="C00000"/>
                </a:solidFill>
              </a:rPr>
              <a:t>(user);</a:t>
            </a:r>
            <a:endParaRPr lang="zh-CN" altLang="en-US"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4248847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1880" y="239103"/>
            <a:ext cx="5396406" cy="523220"/>
          </a:xfrm>
        </p:spPr>
        <p:txBody>
          <a:bodyPr>
            <a:noAutofit/>
          </a:bodyPr>
          <a:lstStyle/>
          <a:p>
            <a:r>
              <a:rPr lang="zh-CN" altLang="en-US" b="1" dirty="0">
                <a:cs typeface="Times New Roman" pitchFamily="18" charset="0"/>
              </a:rPr>
              <a:t>操作集合的工具类：</a:t>
            </a:r>
            <a:r>
              <a:rPr lang="en-US" altLang="zh-CN" b="1" dirty="0">
                <a:cs typeface="Times New Roman" pitchFamily="18" charset="0"/>
              </a:rPr>
              <a:t>Collections</a:t>
            </a:r>
            <a:endParaRPr lang="zh-CN" altLang="en-US" b="1" dirty="0">
              <a:cs typeface="Times New Roman" pitchFamily="18" charset="0"/>
            </a:endParaRPr>
          </a:p>
        </p:txBody>
      </p:sp>
      <p:sp>
        <p:nvSpPr>
          <p:cNvPr id="3" name="内容占位符 2"/>
          <p:cNvSpPr>
            <a:spLocks noGrp="1"/>
          </p:cNvSpPr>
          <p:nvPr>
            <p:ph idx="4294967295"/>
          </p:nvPr>
        </p:nvSpPr>
        <p:spPr>
          <a:xfrm>
            <a:off x="467544" y="1268760"/>
            <a:ext cx="8229600" cy="4829175"/>
          </a:xfrm>
        </p:spPr>
        <p:txBody>
          <a:bodyPr>
            <a:normAutofit/>
          </a:bodyPr>
          <a:lstStyle/>
          <a:p>
            <a:pPr>
              <a:buFont typeface="Wingdings" pitchFamily="2" charset="2"/>
              <a:buChar char="l"/>
            </a:pPr>
            <a:r>
              <a:rPr lang="en-US" altLang="zh-CN" sz="2400" dirty="0">
                <a:ea typeface="宋体" pitchFamily="2" charset="-122"/>
                <a:cs typeface="Times New Roman" pitchFamily="18" charset="0"/>
              </a:rPr>
              <a:t>Collections </a:t>
            </a:r>
            <a:r>
              <a:rPr lang="zh-CN" altLang="en-US" sz="2400" dirty="0">
                <a:ea typeface="宋体" pitchFamily="2" charset="-122"/>
                <a:cs typeface="Times New Roman" pitchFamily="18" charset="0"/>
              </a:rPr>
              <a:t>是一个操作 </a:t>
            </a:r>
            <a:r>
              <a:rPr lang="en-US" altLang="zh-CN" sz="2400" dirty="0">
                <a:ea typeface="宋体" pitchFamily="2" charset="-122"/>
                <a:cs typeface="Times New Roman" pitchFamily="18" charset="0"/>
              </a:rPr>
              <a:t>Set</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List</a:t>
            </a:r>
            <a:r>
              <a:rPr lang="zh-CN" altLang="en-US" sz="2400" dirty="0">
                <a:ea typeface="宋体" pitchFamily="2" charset="-122"/>
                <a:cs typeface="Times New Roman" pitchFamily="18" charset="0"/>
              </a:rPr>
              <a:t> 和 </a:t>
            </a:r>
            <a:r>
              <a:rPr lang="en-US" altLang="zh-CN" sz="2400" dirty="0">
                <a:ea typeface="宋体" pitchFamily="2" charset="-122"/>
                <a:cs typeface="Times New Roman" pitchFamily="18" charset="0"/>
              </a:rPr>
              <a:t>Map </a:t>
            </a:r>
            <a:r>
              <a:rPr lang="zh-CN" altLang="en-US" sz="2400" dirty="0">
                <a:ea typeface="宋体" pitchFamily="2" charset="-122"/>
                <a:cs typeface="Times New Roman" pitchFamily="18" charset="0"/>
              </a:rPr>
              <a:t>等集合的工具类</a:t>
            </a:r>
            <a:endParaRPr lang="en-US" altLang="zh-CN" sz="2400" dirty="0">
              <a:ea typeface="宋体" pitchFamily="2" charset="-122"/>
              <a:cs typeface="Times New Roman" pitchFamily="18" charset="0"/>
            </a:endParaRPr>
          </a:p>
          <a:p>
            <a:pPr>
              <a:buFont typeface="Wingdings" pitchFamily="2" charset="2"/>
              <a:buChar char="l"/>
            </a:pPr>
            <a:r>
              <a:rPr lang="en-US" altLang="zh-CN" sz="2400" dirty="0">
                <a:ea typeface="宋体" pitchFamily="2" charset="-122"/>
                <a:cs typeface="Times New Roman" pitchFamily="18" charset="0"/>
              </a:rPr>
              <a:t>Collections </a:t>
            </a:r>
            <a:r>
              <a:rPr lang="zh-CN" altLang="en-US" sz="2400" dirty="0">
                <a:ea typeface="宋体" pitchFamily="2" charset="-122"/>
                <a:cs typeface="Times New Roman" pitchFamily="18" charset="0"/>
              </a:rPr>
              <a:t>中提供了一系列静态的方法对集合元素进行排序、查询和修改等操作，还提供了对集合对象设置不可变、对集合对象实现同步控制等方法</a:t>
            </a:r>
            <a:endParaRPr lang="en-US" altLang="zh-CN" sz="2400" dirty="0">
              <a:ea typeface="宋体" pitchFamily="2" charset="-122"/>
              <a:cs typeface="Times New Roman" pitchFamily="18" charset="0"/>
            </a:endParaRPr>
          </a:p>
          <a:p>
            <a:pPr>
              <a:buFont typeface="Wingdings" pitchFamily="2" charset="2"/>
              <a:buChar char="l"/>
            </a:pPr>
            <a:r>
              <a:rPr lang="zh-CN" altLang="en-US" sz="2400" b="1" dirty="0">
                <a:solidFill>
                  <a:srgbClr val="C00000"/>
                </a:solidFill>
                <a:ea typeface="宋体" pitchFamily="2" charset="-122"/>
                <a:cs typeface="Times New Roman" pitchFamily="18" charset="0"/>
              </a:rPr>
              <a:t>排序操作</a:t>
            </a:r>
            <a:r>
              <a:rPr lang="zh-CN" altLang="en-US" sz="2400" dirty="0">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sym typeface="Wingdings" pitchFamily="2" charset="2"/>
              </a:rPr>
              <a:t>（均为</a:t>
            </a:r>
            <a:r>
              <a:rPr lang="en-US" altLang="zh-CN" sz="2400" b="1" dirty="0">
                <a:solidFill>
                  <a:srgbClr val="0000FF"/>
                </a:solidFill>
                <a:ea typeface="宋体" pitchFamily="2" charset="-122"/>
                <a:cs typeface="Times New Roman" pitchFamily="18" charset="0"/>
                <a:sym typeface="Wingdings" pitchFamily="2" charset="2"/>
              </a:rPr>
              <a:t>static</a:t>
            </a:r>
            <a:r>
              <a:rPr lang="zh-CN" altLang="en-US" sz="2400" b="1" dirty="0">
                <a:solidFill>
                  <a:srgbClr val="0000FF"/>
                </a:solidFill>
                <a:ea typeface="宋体" pitchFamily="2" charset="-122"/>
                <a:cs typeface="Times New Roman" pitchFamily="18" charset="0"/>
                <a:sym typeface="Wingdings" pitchFamily="2" charset="2"/>
              </a:rPr>
              <a:t>方法）</a:t>
            </a:r>
            <a:endParaRPr lang="en-US" altLang="zh-CN" sz="2400" b="1" dirty="0">
              <a:solidFill>
                <a:srgbClr val="0000FF"/>
              </a:solidFill>
              <a:ea typeface="宋体" pitchFamily="2" charset="-122"/>
              <a:cs typeface="Times New Roman" pitchFamily="18" charset="0"/>
            </a:endParaRPr>
          </a:p>
          <a:p>
            <a:pPr lvl="1">
              <a:buFont typeface="Wingdings" pitchFamily="2" charset="2"/>
              <a:buChar char="Ø"/>
            </a:pPr>
            <a:r>
              <a:rPr lang="en-US" altLang="zh-CN" dirty="0">
                <a:solidFill>
                  <a:srgbClr val="C00000"/>
                </a:solidFill>
                <a:ea typeface="宋体" pitchFamily="2" charset="-122"/>
                <a:cs typeface="Times New Roman" pitchFamily="18" charset="0"/>
              </a:rPr>
              <a:t>reverse(List)</a:t>
            </a:r>
            <a:r>
              <a:rPr lang="zh-CN" altLang="en-US" dirty="0">
                <a:solidFill>
                  <a:srgbClr val="C00000"/>
                </a:solidFill>
                <a:ea typeface="宋体" pitchFamily="2" charset="-122"/>
                <a:cs typeface="Times New Roman" pitchFamily="18" charset="0"/>
              </a:rPr>
              <a:t>：</a:t>
            </a:r>
            <a:r>
              <a:rPr lang="zh-CN" altLang="en-US" dirty="0">
                <a:ea typeface="宋体" pitchFamily="2" charset="-122"/>
                <a:cs typeface="Times New Roman" pitchFamily="18" charset="0"/>
              </a:rPr>
              <a:t>反转 </a:t>
            </a:r>
            <a:r>
              <a:rPr lang="en-US" altLang="zh-CN" dirty="0">
                <a:ea typeface="宋体" pitchFamily="2" charset="-122"/>
                <a:cs typeface="Times New Roman" pitchFamily="18" charset="0"/>
              </a:rPr>
              <a:t>List </a:t>
            </a:r>
            <a:r>
              <a:rPr lang="zh-CN" altLang="en-US" dirty="0">
                <a:ea typeface="宋体" pitchFamily="2" charset="-122"/>
                <a:cs typeface="Times New Roman" pitchFamily="18" charset="0"/>
              </a:rPr>
              <a:t>中元素的顺序</a:t>
            </a:r>
            <a:endParaRPr lang="en-US" altLang="zh-CN" dirty="0">
              <a:ea typeface="宋体" pitchFamily="2" charset="-122"/>
              <a:cs typeface="Times New Roman" pitchFamily="18" charset="0"/>
            </a:endParaRPr>
          </a:p>
          <a:p>
            <a:pPr lvl="1">
              <a:buFont typeface="Wingdings" pitchFamily="2" charset="2"/>
              <a:buChar char="Ø"/>
            </a:pPr>
            <a:r>
              <a:rPr lang="en-US" altLang="zh-CN" dirty="0">
                <a:solidFill>
                  <a:srgbClr val="C00000"/>
                </a:solidFill>
                <a:ea typeface="宋体" pitchFamily="2" charset="-122"/>
                <a:cs typeface="Times New Roman" pitchFamily="18" charset="0"/>
              </a:rPr>
              <a:t>shuffle(List)</a:t>
            </a:r>
            <a:r>
              <a:rPr lang="zh-CN" altLang="en-US" dirty="0">
                <a:solidFill>
                  <a:srgbClr val="C00000"/>
                </a:solidFill>
                <a:ea typeface="宋体" pitchFamily="2" charset="-122"/>
                <a:cs typeface="Times New Roman" pitchFamily="18" charset="0"/>
              </a:rPr>
              <a:t>：</a:t>
            </a:r>
            <a:r>
              <a:rPr lang="zh-CN" altLang="en-US" dirty="0">
                <a:ea typeface="宋体" pitchFamily="2" charset="-122"/>
                <a:cs typeface="Times New Roman" pitchFamily="18" charset="0"/>
              </a:rPr>
              <a:t>对 </a:t>
            </a:r>
            <a:r>
              <a:rPr lang="en-US" altLang="zh-CN" dirty="0">
                <a:ea typeface="宋体" pitchFamily="2" charset="-122"/>
                <a:cs typeface="Times New Roman" pitchFamily="18" charset="0"/>
              </a:rPr>
              <a:t>List</a:t>
            </a:r>
            <a:r>
              <a:rPr lang="zh-CN" altLang="en-US" dirty="0">
                <a:ea typeface="宋体" pitchFamily="2" charset="-122"/>
                <a:cs typeface="Times New Roman" pitchFamily="18" charset="0"/>
              </a:rPr>
              <a:t> 集合元素进行随机排序</a:t>
            </a:r>
            <a:endParaRPr lang="en-US" altLang="zh-CN" dirty="0">
              <a:ea typeface="宋体" pitchFamily="2" charset="-122"/>
              <a:cs typeface="Times New Roman" pitchFamily="18" charset="0"/>
            </a:endParaRPr>
          </a:p>
          <a:p>
            <a:pPr lvl="1">
              <a:buFont typeface="Wingdings" pitchFamily="2" charset="2"/>
              <a:buChar char="Ø"/>
            </a:pPr>
            <a:r>
              <a:rPr lang="en-US" altLang="zh-CN" dirty="0">
                <a:solidFill>
                  <a:srgbClr val="C00000"/>
                </a:solidFill>
                <a:ea typeface="宋体" pitchFamily="2" charset="-122"/>
                <a:cs typeface="Times New Roman" pitchFamily="18" charset="0"/>
              </a:rPr>
              <a:t>sort(List)</a:t>
            </a:r>
            <a:r>
              <a:rPr lang="zh-CN" altLang="en-US" dirty="0">
                <a:solidFill>
                  <a:srgbClr val="C00000"/>
                </a:solidFill>
                <a:ea typeface="宋体" pitchFamily="2" charset="-122"/>
                <a:cs typeface="Times New Roman" pitchFamily="18" charset="0"/>
              </a:rPr>
              <a:t>：</a:t>
            </a:r>
            <a:r>
              <a:rPr lang="zh-CN" altLang="en-US" dirty="0">
                <a:ea typeface="宋体" pitchFamily="2" charset="-122"/>
                <a:cs typeface="Times New Roman" pitchFamily="18" charset="0"/>
              </a:rPr>
              <a:t>根据元素的自然顺序对指定 </a:t>
            </a:r>
            <a:r>
              <a:rPr lang="en-US" altLang="zh-CN" dirty="0">
                <a:ea typeface="宋体" pitchFamily="2" charset="-122"/>
                <a:cs typeface="Times New Roman" pitchFamily="18" charset="0"/>
              </a:rPr>
              <a:t>List </a:t>
            </a:r>
            <a:r>
              <a:rPr lang="zh-CN" altLang="en-US" dirty="0">
                <a:ea typeface="宋体" pitchFamily="2" charset="-122"/>
                <a:cs typeface="Times New Roman" pitchFamily="18" charset="0"/>
              </a:rPr>
              <a:t>集合元素按升序排序</a:t>
            </a:r>
            <a:endParaRPr lang="en-US" altLang="zh-CN" dirty="0">
              <a:ea typeface="宋体" pitchFamily="2" charset="-122"/>
              <a:cs typeface="Times New Roman" pitchFamily="18" charset="0"/>
            </a:endParaRPr>
          </a:p>
          <a:p>
            <a:pPr lvl="1">
              <a:buFont typeface="Wingdings" pitchFamily="2" charset="2"/>
              <a:buChar char="Ø"/>
            </a:pPr>
            <a:r>
              <a:rPr lang="en-US" altLang="zh-CN" dirty="0">
                <a:solidFill>
                  <a:srgbClr val="C00000"/>
                </a:solidFill>
                <a:ea typeface="宋体" pitchFamily="2" charset="-122"/>
                <a:cs typeface="Times New Roman" pitchFamily="18" charset="0"/>
              </a:rPr>
              <a:t>sort(List</a:t>
            </a:r>
            <a:r>
              <a:rPr lang="zh-CN" altLang="en-US" dirty="0">
                <a:solidFill>
                  <a:srgbClr val="C00000"/>
                </a:solidFill>
                <a:ea typeface="宋体" pitchFamily="2" charset="-122"/>
                <a:cs typeface="Times New Roman" pitchFamily="18" charset="0"/>
              </a:rPr>
              <a:t>，</a:t>
            </a:r>
            <a:r>
              <a:rPr lang="en-US" altLang="zh-CN" dirty="0">
                <a:solidFill>
                  <a:srgbClr val="C00000"/>
                </a:solidFill>
                <a:ea typeface="宋体" pitchFamily="2" charset="-122"/>
                <a:cs typeface="Times New Roman" pitchFamily="18" charset="0"/>
              </a:rPr>
              <a:t>Comparator)</a:t>
            </a:r>
            <a:r>
              <a:rPr lang="zh-CN" altLang="en-US" dirty="0">
                <a:solidFill>
                  <a:srgbClr val="C00000"/>
                </a:solidFill>
                <a:ea typeface="宋体" pitchFamily="2" charset="-122"/>
                <a:cs typeface="Times New Roman" pitchFamily="18" charset="0"/>
              </a:rPr>
              <a:t>：</a:t>
            </a:r>
            <a:r>
              <a:rPr lang="zh-CN" altLang="en-US" dirty="0">
                <a:ea typeface="宋体" pitchFamily="2" charset="-122"/>
                <a:cs typeface="Times New Roman" pitchFamily="18" charset="0"/>
              </a:rPr>
              <a:t>根据指定的 </a:t>
            </a:r>
            <a:r>
              <a:rPr lang="en-US" altLang="zh-CN" dirty="0">
                <a:ea typeface="宋体" pitchFamily="2" charset="-122"/>
                <a:cs typeface="Times New Roman" pitchFamily="18" charset="0"/>
              </a:rPr>
              <a:t>Comparator </a:t>
            </a:r>
            <a:r>
              <a:rPr lang="zh-CN" altLang="en-US" dirty="0">
                <a:ea typeface="宋体" pitchFamily="2" charset="-122"/>
                <a:cs typeface="Times New Roman" pitchFamily="18" charset="0"/>
              </a:rPr>
              <a:t>产生的顺序对 </a:t>
            </a:r>
            <a:r>
              <a:rPr lang="en-US" altLang="zh-CN" dirty="0">
                <a:ea typeface="宋体" pitchFamily="2" charset="-122"/>
                <a:cs typeface="Times New Roman" pitchFamily="18" charset="0"/>
              </a:rPr>
              <a:t>List </a:t>
            </a:r>
            <a:r>
              <a:rPr lang="zh-CN" altLang="en-US" dirty="0">
                <a:ea typeface="宋体" pitchFamily="2" charset="-122"/>
                <a:cs typeface="Times New Roman" pitchFamily="18" charset="0"/>
              </a:rPr>
              <a:t>集合元素进行排序</a:t>
            </a:r>
            <a:endParaRPr lang="en-US" altLang="zh-CN" dirty="0">
              <a:ea typeface="宋体" pitchFamily="2" charset="-122"/>
              <a:cs typeface="Times New Roman" pitchFamily="18" charset="0"/>
            </a:endParaRPr>
          </a:p>
          <a:p>
            <a:pPr lvl="1">
              <a:buFont typeface="Wingdings" pitchFamily="2" charset="2"/>
              <a:buChar char="Ø"/>
            </a:pPr>
            <a:r>
              <a:rPr lang="en-US" altLang="zh-CN" dirty="0">
                <a:solidFill>
                  <a:srgbClr val="C00000"/>
                </a:solidFill>
                <a:ea typeface="宋体" pitchFamily="2" charset="-122"/>
                <a:cs typeface="Times New Roman" pitchFamily="18" charset="0"/>
              </a:rPr>
              <a:t>swap(List</a:t>
            </a:r>
            <a:r>
              <a:rPr lang="zh-CN" altLang="en-US" dirty="0">
                <a:solidFill>
                  <a:srgbClr val="C00000"/>
                </a:solidFill>
                <a:ea typeface="宋体" pitchFamily="2" charset="-122"/>
                <a:cs typeface="Times New Roman" pitchFamily="18" charset="0"/>
              </a:rPr>
              <a:t>，</a:t>
            </a:r>
            <a:r>
              <a:rPr lang="en-US" altLang="zh-CN" dirty="0" err="1">
                <a:solidFill>
                  <a:srgbClr val="C00000"/>
                </a:solidFill>
                <a:ea typeface="宋体" pitchFamily="2" charset="-122"/>
                <a:cs typeface="Times New Roman" pitchFamily="18" charset="0"/>
              </a:rPr>
              <a:t>int</a:t>
            </a:r>
            <a:r>
              <a:rPr lang="zh-CN" altLang="en-US"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a:t>
            </a:r>
            <a:r>
              <a:rPr lang="zh-CN" altLang="en-US" dirty="0">
                <a:solidFill>
                  <a:srgbClr val="C00000"/>
                </a:solidFill>
                <a:ea typeface="宋体" pitchFamily="2" charset="-122"/>
                <a:cs typeface="Times New Roman" pitchFamily="18" charset="0"/>
              </a:rPr>
              <a:t>：</a:t>
            </a:r>
            <a:r>
              <a:rPr lang="zh-CN" altLang="en-US" dirty="0">
                <a:ea typeface="宋体" pitchFamily="2" charset="-122"/>
                <a:cs typeface="Times New Roman" pitchFamily="18" charset="0"/>
              </a:rPr>
              <a:t>将指定 </a:t>
            </a:r>
            <a:r>
              <a:rPr lang="en-US" altLang="zh-CN" dirty="0">
                <a:ea typeface="宋体" pitchFamily="2" charset="-122"/>
                <a:cs typeface="Times New Roman" pitchFamily="18" charset="0"/>
              </a:rPr>
              <a:t>list </a:t>
            </a:r>
            <a:r>
              <a:rPr lang="zh-CN" altLang="en-US" dirty="0">
                <a:ea typeface="宋体" pitchFamily="2" charset="-122"/>
                <a:cs typeface="Times New Roman" pitchFamily="18" charset="0"/>
              </a:rPr>
              <a:t>集合中的 </a:t>
            </a:r>
            <a:r>
              <a:rPr lang="en-US" altLang="zh-CN" dirty="0" err="1">
                <a:ea typeface="宋体" pitchFamily="2" charset="-122"/>
                <a:cs typeface="Times New Roman" pitchFamily="18" charset="0"/>
              </a:rPr>
              <a:t>i</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处元素和 </a:t>
            </a:r>
            <a:r>
              <a:rPr lang="en-US" altLang="zh-CN" dirty="0">
                <a:ea typeface="宋体" pitchFamily="2" charset="-122"/>
                <a:cs typeface="Times New Roman" pitchFamily="18" charset="0"/>
              </a:rPr>
              <a:t>j </a:t>
            </a:r>
            <a:r>
              <a:rPr lang="zh-CN" altLang="en-US" dirty="0">
                <a:ea typeface="宋体" pitchFamily="2" charset="-122"/>
                <a:cs typeface="Times New Roman" pitchFamily="18" charset="0"/>
              </a:rPr>
              <a:t>处元素进行交换</a:t>
            </a:r>
            <a:endParaRPr lang="en-US" altLang="zh-CN" dirty="0">
              <a:ea typeface="宋体" pitchFamily="2" charset="-122"/>
              <a:cs typeface="Times New Roman" pitchFamily="18" charset="0"/>
            </a:endParaRPr>
          </a:p>
        </p:txBody>
      </p:sp>
      <p:cxnSp>
        <p:nvCxnSpPr>
          <p:cNvPr id="5" name="直接箭头连接符 4"/>
          <p:cNvCxnSpPr>
            <a:cxnSpLocks/>
            <a:endCxn id="6" idx="1"/>
          </p:cNvCxnSpPr>
          <p:nvPr/>
        </p:nvCxnSpPr>
        <p:spPr>
          <a:xfrm flipV="1">
            <a:off x="2051720" y="1037928"/>
            <a:ext cx="3113464" cy="37484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5184" y="807095"/>
            <a:ext cx="3978816" cy="461665"/>
          </a:xfrm>
          <a:prstGeom prst="rect">
            <a:avLst/>
          </a:prstGeom>
          <a:noFill/>
        </p:spPr>
        <p:txBody>
          <a:bodyPr wrap="square" rtlCol="0">
            <a:spAutoFit/>
          </a:bodyPr>
          <a:lstStyle/>
          <a:p>
            <a:r>
              <a:rPr lang="zh-CN" altLang="en-US" sz="2400" b="1" dirty="0">
                <a:solidFill>
                  <a:srgbClr val="FF0000"/>
                </a:solidFill>
                <a:ea typeface="宋体" pitchFamily="2" charset="-122"/>
              </a:rPr>
              <a:t>操作数组的工具类：</a:t>
            </a:r>
            <a:r>
              <a:rPr lang="en-US" altLang="zh-CN" sz="2400" b="1" dirty="0">
                <a:solidFill>
                  <a:srgbClr val="FF0000"/>
                </a:solidFill>
                <a:ea typeface="宋体" pitchFamily="2" charset="-122"/>
              </a:rPr>
              <a:t>Arrays</a:t>
            </a:r>
            <a:endParaRPr lang="zh-CN" altLang="en-US" sz="2400" b="1" dirty="0">
              <a:solidFill>
                <a:srgbClr val="FF0000"/>
              </a:solidFill>
              <a:ea typeface="宋体" pitchFamily="2" charset="-122"/>
            </a:endParaRPr>
          </a:p>
        </p:txBody>
      </p:sp>
    </p:spTree>
    <p:extLst>
      <p:ext uri="{BB962C8B-B14F-4D97-AF65-F5344CB8AC3E}">
        <p14:creationId xmlns:p14="http://schemas.microsoft.com/office/powerpoint/2010/main" val="428899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b="1" dirty="0">
                <a:solidFill>
                  <a:srgbClr val="C00000"/>
                </a:solidFill>
                <a:latin typeface="+mn-lt"/>
                <a:ea typeface="宋体" pitchFamily="2" charset="-122"/>
                <a:cs typeface="Times New Roman" pitchFamily="18" charset="0"/>
              </a:rPr>
              <a:t>查找、替换</a:t>
            </a:r>
          </a:p>
        </p:txBody>
      </p:sp>
      <p:sp>
        <p:nvSpPr>
          <p:cNvPr id="3" name="内容占位符 2"/>
          <p:cNvSpPr>
            <a:spLocks noGrp="1"/>
          </p:cNvSpPr>
          <p:nvPr>
            <p:ph idx="4294967295"/>
          </p:nvPr>
        </p:nvSpPr>
        <p:spPr>
          <a:xfrm>
            <a:off x="446856" y="908720"/>
            <a:ext cx="8229600" cy="5616624"/>
          </a:xfrm>
        </p:spPr>
        <p:txBody>
          <a:bodyPr>
            <a:normAutofit fontScale="92500" lnSpcReduction="20000"/>
          </a:bodyPr>
          <a:lstStyle/>
          <a:p>
            <a:pPr>
              <a:lnSpc>
                <a:spcPct val="150000"/>
              </a:lnSpc>
              <a:buFont typeface="Wingdings" pitchFamily="2" charset="2"/>
              <a:buChar char="l"/>
            </a:pPr>
            <a:r>
              <a:rPr lang="en-US" altLang="zh-CN" sz="2400" dirty="0">
                <a:ea typeface="宋体" pitchFamily="2" charset="-122"/>
                <a:cs typeface="Times New Roman" pitchFamily="18" charset="0"/>
              </a:rPr>
              <a:t>Object max(Collection)</a:t>
            </a:r>
            <a:r>
              <a:rPr lang="zh-CN" altLang="en-US" sz="2400" dirty="0">
                <a:ea typeface="宋体" pitchFamily="2" charset="-122"/>
                <a:cs typeface="Times New Roman" pitchFamily="18" charset="0"/>
              </a:rPr>
              <a:t>：根据元素的自然顺序，返回给定集合中的最大元素</a:t>
            </a:r>
            <a:endParaRPr lang="en-US" altLang="zh-CN" sz="2400" dirty="0">
              <a:ea typeface="宋体" pitchFamily="2" charset="-122"/>
              <a:cs typeface="Times New Roman" pitchFamily="18" charset="0"/>
            </a:endParaRPr>
          </a:p>
          <a:p>
            <a:pPr>
              <a:lnSpc>
                <a:spcPct val="150000"/>
              </a:lnSpc>
              <a:buFont typeface="Wingdings" pitchFamily="2" charset="2"/>
              <a:buChar char="l"/>
            </a:pPr>
            <a:r>
              <a:rPr lang="en-US" altLang="zh-CN" sz="2400" dirty="0">
                <a:ea typeface="宋体" pitchFamily="2" charset="-122"/>
                <a:cs typeface="Times New Roman" pitchFamily="18" charset="0"/>
              </a:rPr>
              <a:t>Object max(Collection</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Comparator)</a:t>
            </a:r>
            <a:r>
              <a:rPr lang="zh-CN" altLang="en-US" sz="2400" dirty="0">
                <a:ea typeface="宋体" pitchFamily="2" charset="-122"/>
                <a:cs typeface="Times New Roman" pitchFamily="18" charset="0"/>
              </a:rPr>
              <a:t>：根据 </a:t>
            </a:r>
            <a:r>
              <a:rPr lang="en-US" altLang="zh-CN" sz="2400" dirty="0">
                <a:ea typeface="宋体" pitchFamily="2" charset="-122"/>
                <a:cs typeface="Times New Roman" pitchFamily="18" charset="0"/>
              </a:rPr>
              <a:t>Comparator </a:t>
            </a:r>
            <a:r>
              <a:rPr lang="zh-CN" altLang="en-US" sz="2400" dirty="0">
                <a:ea typeface="宋体" pitchFamily="2" charset="-122"/>
                <a:cs typeface="Times New Roman" pitchFamily="18" charset="0"/>
              </a:rPr>
              <a:t>指定的顺序，返回给定集合中的最大元素</a:t>
            </a:r>
            <a:endParaRPr lang="en-US" altLang="zh-CN" sz="2400" dirty="0">
              <a:ea typeface="宋体" pitchFamily="2" charset="-122"/>
              <a:cs typeface="Times New Roman" pitchFamily="18" charset="0"/>
            </a:endParaRPr>
          </a:p>
          <a:p>
            <a:pPr>
              <a:lnSpc>
                <a:spcPct val="150000"/>
              </a:lnSpc>
              <a:buFont typeface="Wingdings" pitchFamily="2" charset="2"/>
              <a:buChar char="l"/>
            </a:pPr>
            <a:r>
              <a:rPr lang="en-US" altLang="zh-CN" sz="2400" dirty="0">
                <a:ea typeface="宋体" pitchFamily="2" charset="-122"/>
                <a:cs typeface="Times New Roman" pitchFamily="18" charset="0"/>
              </a:rPr>
              <a:t>Object min(Collection)</a:t>
            </a:r>
          </a:p>
          <a:p>
            <a:pPr>
              <a:lnSpc>
                <a:spcPct val="150000"/>
              </a:lnSpc>
              <a:buFont typeface="Wingdings" pitchFamily="2" charset="2"/>
              <a:buChar char="l"/>
            </a:pPr>
            <a:r>
              <a:rPr lang="en-US" altLang="zh-CN" sz="2400" dirty="0">
                <a:ea typeface="宋体" pitchFamily="2" charset="-122"/>
                <a:cs typeface="Times New Roman" pitchFamily="18" charset="0"/>
              </a:rPr>
              <a:t>Object min(Collection</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Comparator)</a:t>
            </a:r>
          </a:p>
          <a:p>
            <a:pPr>
              <a:lnSpc>
                <a:spcPct val="150000"/>
              </a:lnSpc>
              <a:buFont typeface="Wingdings" pitchFamily="2" charset="2"/>
              <a:buChar char="l"/>
            </a:pPr>
            <a:r>
              <a:rPr lang="en-US" altLang="zh-CN" sz="2400" dirty="0" err="1">
                <a:ea typeface="宋体" pitchFamily="2" charset="-122"/>
                <a:cs typeface="Times New Roman" pitchFamily="18" charset="0"/>
              </a:rPr>
              <a:t>int</a:t>
            </a:r>
            <a:r>
              <a:rPr lang="en-US" altLang="zh-CN" sz="2400" dirty="0">
                <a:ea typeface="宋体" pitchFamily="2" charset="-122"/>
                <a:cs typeface="Times New Roman" pitchFamily="18" charset="0"/>
              </a:rPr>
              <a:t> frequency(Collection</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Object)</a:t>
            </a:r>
            <a:r>
              <a:rPr lang="zh-CN" altLang="en-US" sz="2400" dirty="0">
                <a:ea typeface="宋体" pitchFamily="2" charset="-122"/>
                <a:cs typeface="Times New Roman" pitchFamily="18" charset="0"/>
              </a:rPr>
              <a:t>：返回指定集合中指定元素的出现次数</a:t>
            </a:r>
            <a:endParaRPr lang="en-US" altLang="zh-CN" sz="2400" dirty="0">
              <a:ea typeface="宋体" pitchFamily="2" charset="-122"/>
              <a:cs typeface="Times New Roman" pitchFamily="18" charset="0"/>
            </a:endParaRPr>
          </a:p>
          <a:p>
            <a:pPr>
              <a:lnSpc>
                <a:spcPct val="150000"/>
              </a:lnSpc>
              <a:buFont typeface="Wingdings" pitchFamily="2" charset="2"/>
              <a:buChar char="l"/>
            </a:pPr>
            <a:r>
              <a:rPr lang="en-US" altLang="zh-CN" sz="2400" dirty="0">
                <a:solidFill>
                  <a:srgbClr val="C00000"/>
                </a:solidFill>
                <a:ea typeface="宋体" pitchFamily="2" charset="-122"/>
                <a:cs typeface="Times New Roman" pitchFamily="18" charset="0"/>
              </a:rPr>
              <a:t>void copy(List </a:t>
            </a:r>
            <a:r>
              <a:rPr lang="en-US" altLang="zh-CN" sz="2400" dirty="0" err="1">
                <a:solidFill>
                  <a:srgbClr val="C00000"/>
                </a:solidFill>
                <a:ea typeface="宋体" pitchFamily="2" charset="-122"/>
                <a:cs typeface="Times New Roman" pitchFamily="18" charset="0"/>
              </a:rPr>
              <a:t>dest,List</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src</a:t>
            </a:r>
            <a:r>
              <a:rPr lang="en-US" altLang="zh-CN" sz="2400" dirty="0">
                <a:solidFill>
                  <a:srgbClr val="C00000"/>
                </a:solidFill>
                <a:ea typeface="宋体" pitchFamily="2" charset="-122"/>
                <a:cs typeface="Times New Roman" pitchFamily="18" charset="0"/>
              </a:rPr>
              <a:t>)</a:t>
            </a:r>
            <a:r>
              <a:rPr lang="zh-CN" altLang="en-US" sz="2400" dirty="0">
                <a:ea typeface="宋体" pitchFamily="2" charset="-122"/>
                <a:cs typeface="Times New Roman" pitchFamily="18" charset="0"/>
              </a:rPr>
              <a:t>：将</a:t>
            </a:r>
            <a:r>
              <a:rPr lang="en-US" altLang="zh-CN" sz="2400" dirty="0" err="1">
                <a:ea typeface="宋体" pitchFamily="2" charset="-122"/>
                <a:cs typeface="Times New Roman" pitchFamily="18" charset="0"/>
              </a:rPr>
              <a:t>src</a:t>
            </a:r>
            <a:r>
              <a:rPr lang="zh-CN" altLang="en-US" sz="2400" dirty="0">
                <a:ea typeface="宋体" pitchFamily="2" charset="-122"/>
                <a:cs typeface="Times New Roman" pitchFamily="18" charset="0"/>
              </a:rPr>
              <a:t>中的内容复制到</a:t>
            </a:r>
            <a:r>
              <a:rPr lang="en-US" altLang="zh-CN" sz="2400" dirty="0" err="1">
                <a:ea typeface="宋体" pitchFamily="2" charset="-122"/>
                <a:cs typeface="Times New Roman" pitchFamily="18" charset="0"/>
              </a:rPr>
              <a:t>dest</a:t>
            </a:r>
            <a:r>
              <a:rPr lang="zh-CN" altLang="en-US" sz="2400" dirty="0">
                <a:ea typeface="宋体" pitchFamily="2" charset="-122"/>
                <a:cs typeface="Times New Roman" pitchFamily="18" charset="0"/>
              </a:rPr>
              <a:t>中</a:t>
            </a:r>
            <a:endParaRPr lang="en-US" altLang="zh-CN" sz="2400" dirty="0">
              <a:ea typeface="宋体" pitchFamily="2" charset="-122"/>
              <a:cs typeface="Times New Roman" pitchFamily="18" charset="0"/>
            </a:endParaRPr>
          </a:p>
          <a:p>
            <a:pPr>
              <a:lnSpc>
                <a:spcPct val="150000"/>
              </a:lnSpc>
              <a:buFont typeface="Wingdings" pitchFamily="2" charset="2"/>
              <a:buChar char="l"/>
            </a:pPr>
            <a:r>
              <a:rPr lang="en-US" altLang="zh-CN" sz="2400" dirty="0" err="1">
                <a:ea typeface="宋体" pitchFamily="2" charset="-122"/>
                <a:cs typeface="Times New Roman" pitchFamily="18" charset="0"/>
              </a:rPr>
              <a:t>boolean</a:t>
            </a:r>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replaceAll</a:t>
            </a:r>
            <a:r>
              <a:rPr lang="en-US" altLang="zh-CN" sz="2400" dirty="0">
                <a:ea typeface="宋体" pitchFamily="2" charset="-122"/>
                <a:cs typeface="Times New Roman" pitchFamily="18" charset="0"/>
              </a:rPr>
              <a:t>(List </a:t>
            </a:r>
            <a:r>
              <a:rPr lang="en-US" altLang="zh-CN" sz="2400" dirty="0" err="1">
                <a:ea typeface="宋体" pitchFamily="2" charset="-122"/>
                <a:cs typeface="Times New Roman" pitchFamily="18" charset="0"/>
              </a:rPr>
              <a:t>list</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Object </a:t>
            </a:r>
            <a:r>
              <a:rPr lang="en-US" altLang="zh-CN" sz="2400" dirty="0" err="1">
                <a:ea typeface="宋体" pitchFamily="2" charset="-122"/>
                <a:cs typeface="Times New Roman" pitchFamily="18" charset="0"/>
              </a:rPr>
              <a:t>oldVal</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Object </a:t>
            </a:r>
            <a:r>
              <a:rPr lang="en-US" altLang="zh-CN" sz="2400" dirty="0" err="1">
                <a:ea typeface="宋体" pitchFamily="2" charset="-122"/>
                <a:cs typeface="Times New Roman" pitchFamily="18" charset="0"/>
              </a:rPr>
              <a:t>newVal</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：使用新值替换 </a:t>
            </a:r>
            <a:r>
              <a:rPr lang="en-US" altLang="zh-CN" sz="2400" dirty="0">
                <a:ea typeface="宋体" pitchFamily="2" charset="-122"/>
                <a:cs typeface="Times New Roman" pitchFamily="18" charset="0"/>
              </a:rPr>
              <a:t>List </a:t>
            </a:r>
            <a:r>
              <a:rPr lang="zh-CN" altLang="en-US" sz="2400" dirty="0">
                <a:ea typeface="宋体" pitchFamily="2" charset="-122"/>
                <a:cs typeface="Times New Roman" pitchFamily="18" charset="0"/>
              </a:rPr>
              <a:t>对象的所有旧值</a:t>
            </a:r>
            <a:endParaRPr lang="en-US" altLang="zh-CN" sz="2400" dirty="0">
              <a:ea typeface="宋体" pitchFamily="2" charset="-122"/>
              <a:cs typeface="Times New Roman" pitchFamily="18" charset="0"/>
            </a:endParaRPr>
          </a:p>
        </p:txBody>
      </p:sp>
      <p:sp>
        <p:nvSpPr>
          <p:cNvPr id="4" name="标题 1"/>
          <p:cNvSpPr txBox="1">
            <a:spLocks/>
          </p:cNvSpPr>
          <p:nvPr/>
        </p:nvSpPr>
        <p:spPr>
          <a:xfrm>
            <a:off x="3851920" y="260648"/>
            <a:ext cx="4896544" cy="574598"/>
          </a:xfrm>
          <a:prstGeom prst="rect">
            <a:avLst/>
          </a:prstGeom>
          <a:solidFill>
            <a:srgbClr val="F5F5F5"/>
          </a:solidFill>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r>
              <a:rPr lang="zh-CN" altLang="en-US" sz="2800" b="1" dirty="0">
                <a:latin typeface="微软雅黑" panose="020B0503020204020204" pitchFamily="34" charset="-122"/>
                <a:ea typeface="微软雅黑" panose="020B0503020204020204" pitchFamily="34" charset="-122"/>
                <a:cs typeface="Times New Roman" pitchFamily="18" charset="0"/>
              </a:rPr>
              <a:t>操作集合的工具类：</a:t>
            </a:r>
            <a:r>
              <a:rPr lang="en-US" altLang="zh-CN" sz="2800" b="1" dirty="0">
                <a:latin typeface="微软雅黑" panose="020B0503020204020204" pitchFamily="34" charset="-122"/>
                <a:ea typeface="微软雅黑" panose="020B0503020204020204" pitchFamily="34" charset="-122"/>
                <a:cs typeface="Times New Roman" pitchFamily="18" charset="0"/>
              </a:rPr>
              <a:t>Collections</a:t>
            </a:r>
            <a:endParaRPr lang="zh-CN" altLang="en-US" sz="2800" b="1" dirty="0">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804773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cs typeface="Times New Roman" pitchFamily="18" charset="0"/>
              </a:rPr>
              <a:t>同步控制</a:t>
            </a:r>
          </a:p>
        </p:txBody>
      </p:sp>
      <p:sp>
        <p:nvSpPr>
          <p:cNvPr id="3" name="内容占位符 2"/>
          <p:cNvSpPr>
            <a:spLocks noGrp="1"/>
          </p:cNvSpPr>
          <p:nvPr>
            <p:ph idx="4294967295"/>
          </p:nvPr>
        </p:nvSpPr>
        <p:spPr>
          <a:xfrm>
            <a:off x="446856" y="764704"/>
            <a:ext cx="8229600" cy="1328738"/>
          </a:xfrm>
        </p:spPr>
        <p:txBody>
          <a:bodyPr>
            <a:normAutofit/>
          </a:bodyPr>
          <a:lstStyle/>
          <a:p>
            <a:pPr>
              <a:buFont typeface="Wingdings" pitchFamily="2" charset="2"/>
              <a:buChar char="l"/>
            </a:pPr>
            <a:r>
              <a:rPr lang="en-US" altLang="zh-CN" sz="2400" dirty="0">
                <a:ea typeface="宋体" pitchFamily="2" charset="-122"/>
                <a:cs typeface="Times New Roman" pitchFamily="18" charset="0"/>
              </a:rPr>
              <a:t>Collections </a:t>
            </a:r>
            <a:r>
              <a:rPr lang="zh-CN" altLang="en-US" sz="2400" dirty="0">
                <a:ea typeface="宋体" pitchFamily="2" charset="-122"/>
                <a:cs typeface="Times New Roman" pitchFamily="18" charset="0"/>
              </a:rPr>
              <a:t>类中提供了多个 </a:t>
            </a:r>
            <a:r>
              <a:rPr lang="en-US" altLang="zh-CN" sz="2400" dirty="0" err="1">
                <a:ea typeface="宋体" pitchFamily="2" charset="-122"/>
                <a:cs typeface="Times New Roman" pitchFamily="18" charset="0"/>
              </a:rPr>
              <a:t>synchronizedXxx</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方法，该方法可使将指定集合包装成线程同步的集合，从而可以解决多线程并发访问集合时的线程安全问题</a:t>
            </a:r>
          </a:p>
        </p:txBody>
      </p:sp>
      <p:pic>
        <p:nvPicPr>
          <p:cNvPr id="6147" name="Picture 3"/>
          <p:cNvPicPr>
            <a:picLocks noChangeAspect="1" noChangeArrowheads="1"/>
          </p:cNvPicPr>
          <p:nvPr/>
        </p:nvPicPr>
        <p:blipFill>
          <a:blip r:embed="rId2" cstate="print"/>
          <a:srcRect/>
          <a:stretch>
            <a:fillRect/>
          </a:stretch>
        </p:blipFill>
        <p:spPr bwMode="auto">
          <a:xfrm>
            <a:off x="63777" y="2132856"/>
            <a:ext cx="9002166" cy="4032448"/>
          </a:xfrm>
          <a:prstGeom prst="rect">
            <a:avLst/>
          </a:prstGeom>
          <a:noFill/>
          <a:ln w="9525">
            <a:noFill/>
            <a:miter lim="800000"/>
            <a:headEnd/>
            <a:tailEnd/>
          </a:ln>
          <a:effectLst/>
        </p:spPr>
      </p:pic>
    </p:spTree>
    <p:extLst>
      <p:ext uri="{BB962C8B-B14F-4D97-AF65-F5344CB8AC3E}">
        <p14:creationId xmlns:p14="http://schemas.microsoft.com/office/powerpoint/2010/main" val="1750784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latin typeface="+mn-lt"/>
                <a:ea typeface="宋体" pitchFamily="2" charset="-122"/>
                <a:cs typeface="Times New Roman" pitchFamily="18" charset="0"/>
              </a:rPr>
              <a:t>Enumeration</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4294967295"/>
          </p:nvPr>
        </p:nvSpPr>
        <p:spPr>
          <a:xfrm>
            <a:off x="0" y="769839"/>
            <a:ext cx="8229600" cy="642937"/>
          </a:xfrm>
        </p:spPr>
        <p:txBody>
          <a:bodyPr>
            <a:normAutofit/>
          </a:bodyPr>
          <a:lstStyle/>
          <a:p>
            <a:pPr>
              <a:buFont typeface="Wingdings" pitchFamily="2" charset="2"/>
              <a:buChar char="l"/>
            </a:pPr>
            <a:r>
              <a:rPr lang="en-US" altLang="zh-CN" sz="2400" dirty="0">
                <a:ea typeface="宋体" pitchFamily="2" charset="-122"/>
                <a:cs typeface="Times New Roman" pitchFamily="18" charset="0"/>
              </a:rPr>
              <a:t>Enumeration </a:t>
            </a:r>
            <a:r>
              <a:rPr lang="zh-CN" altLang="en-US" sz="2400" dirty="0">
                <a:ea typeface="宋体" pitchFamily="2" charset="-122"/>
                <a:cs typeface="Times New Roman" pitchFamily="18" charset="0"/>
              </a:rPr>
              <a:t>接口是 </a:t>
            </a:r>
            <a:r>
              <a:rPr lang="en-US" altLang="zh-CN" sz="2400" dirty="0" err="1">
                <a:ea typeface="宋体" pitchFamily="2" charset="-122"/>
                <a:cs typeface="Times New Roman" pitchFamily="18" charset="0"/>
              </a:rPr>
              <a:t>Iterator</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迭代器的 </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古老版本</a:t>
            </a:r>
            <a:r>
              <a:rPr lang="en-US" altLang="zh-CN" sz="2400" dirty="0">
                <a:ea typeface="宋体" pitchFamily="2" charset="-122"/>
                <a:cs typeface="Times New Roman" pitchFamily="18" charset="0"/>
              </a:rPr>
              <a:t>”</a:t>
            </a:r>
            <a:endParaRPr lang="zh-CN" altLang="en-US" sz="2400" dirty="0">
              <a:ea typeface="宋体" pitchFamily="2" charset="-122"/>
              <a:cs typeface="Times New Roman"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107504" y="1412776"/>
            <a:ext cx="8945031" cy="997852"/>
          </a:xfrm>
          <a:prstGeom prst="rect">
            <a:avLst/>
          </a:prstGeom>
          <a:noFill/>
          <a:ln w="9525">
            <a:noFill/>
            <a:miter lim="800000"/>
            <a:headEnd/>
            <a:tailEnd/>
          </a:ln>
          <a:effectLst/>
        </p:spPr>
      </p:pic>
      <p:sp>
        <p:nvSpPr>
          <p:cNvPr id="4" name="TextBox 3"/>
          <p:cNvSpPr txBox="1"/>
          <p:nvPr/>
        </p:nvSpPr>
        <p:spPr>
          <a:xfrm>
            <a:off x="163474" y="3068960"/>
            <a:ext cx="8801014" cy="1938992"/>
          </a:xfrm>
          <a:prstGeom prst="rect">
            <a:avLst/>
          </a:prstGeom>
          <a:noFill/>
        </p:spPr>
        <p:txBody>
          <a:bodyPr wrap="square" rtlCol="0">
            <a:spAutoFit/>
          </a:bodyPr>
          <a:lstStyle/>
          <a:p>
            <a:r>
              <a:rPr lang="en-US" altLang="zh-CN" sz="2400" b="1" dirty="0">
                <a:solidFill>
                  <a:srgbClr val="C00000"/>
                </a:solidFill>
              </a:rPr>
              <a:t>Enumeration </a:t>
            </a:r>
            <a:r>
              <a:rPr lang="en-US" altLang="zh-CN" sz="2400" b="1" dirty="0" err="1">
                <a:solidFill>
                  <a:srgbClr val="C00000"/>
                </a:solidFill>
              </a:rPr>
              <a:t>stringEnum</a:t>
            </a:r>
            <a:r>
              <a:rPr lang="en-US" altLang="zh-CN" sz="2400" b="1" dirty="0">
                <a:solidFill>
                  <a:srgbClr val="C00000"/>
                </a:solidFill>
              </a:rPr>
              <a:t> = new </a:t>
            </a:r>
            <a:r>
              <a:rPr lang="en-US" altLang="zh-CN" sz="2400" b="1" dirty="0" err="1">
                <a:solidFill>
                  <a:srgbClr val="C00000"/>
                </a:solidFill>
              </a:rPr>
              <a:t>StringTokenizer</a:t>
            </a:r>
            <a:r>
              <a:rPr lang="en-US" altLang="zh-CN" sz="2400" b="1" dirty="0">
                <a:solidFill>
                  <a:srgbClr val="C00000"/>
                </a:solidFill>
              </a:rPr>
              <a:t>("a-b*c-d-e-g", "-");</a:t>
            </a:r>
          </a:p>
          <a:p>
            <a:r>
              <a:rPr lang="en-US" altLang="zh-CN" sz="2400" b="1" dirty="0">
                <a:solidFill>
                  <a:srgbClr val="C00000"/>
                </a:solidFill>
              </a:rPr>
              <a:t>	while(</a:t>
            </a:r>
            <a:r>
              <a:rPr lang="en-US" altLang="zh-CN" sz="2400" b="1" dirty="0" err="1">
                <a:solidFill>
                  <a:srgbClr val="C00000"/>
                </a:solidFill>
              </a:rPr>
              <a:t>stringEnum.hasMoreElements</a:t>
            </a:r>
            <a:r>
              <a:rPr lang="en-US" altLang="zh-CN" sz="2400" b="1" dirty="0">
                <a:solidFill>
                  <a:srgbClr val="C00000"/>
                </a:solidFill>
              </a:rPr>
              <a:t>()){</a:t>
            </a:r>
          </a:p>
          <a:p>
            <a:r>
              <a:rPr lang="en-US" altLang="zh-CN" sz="2400" b="1" dirty="0">
                <a:solidFill>
                  <a:srgbClr val="C00000"/>
                </a:solidFill>
              </a:rPr>
              <a:t>		Object </a:t>
            </a:r>
            <a:r>
              <a:rPr lang="en-US" altLang="zh-CN" sz="2400" b="1" dirty="0" err="1">
                <a:solidFill>
                  <a:srgbClr val="C00000"/>
                </a:solidFill>
              </a:rPr>
              <a:t>obj</a:t>
            </a:r>
            <a:r>
              <a:rPr lang="en-US" altLang="zh-CN" sz="2400" b="1" dirty="0">
                <a:solidFill>
                  <a:srgbClr val="C00000"/>
                </a:solidFill>
              </a:rPr>
              <a:t> = </a:t>
            </a:r>
            <a:r>
              <a:rPr lang="en-US" altLang="zh-CN" sz="2400" b="1" dirty="0" err="1">
                <a:solidFill>
                  <a:srgbClr val="C00000"/>
                </a:solidFill>
              </a:rPr>
              <a:t>stringEnum.nextElement</a:t>
            </a:r>
            <a:r>
              <a:rPr lang="en-US" altLang="zh-CN" sz="2400" b="1" dirty="0">
                <a:solidFill>
                  <a:srgbClr val="C00000"/>
                </a:solidFill>
              </a:rPr>
              <a:t>();</a:t>
            </a:r>
          </a:p>
          <a:p>
            <a:r>
              <a:rPr lang="en-US" altLang="zh-CN" sz="2400" b="1" dirty="0">
                <a:solidFill>
                  <a:srgbClr val="C00000"/>
                </a:solidFill>
              </a:rPr>
              <a:t>		</a:t>
            </a:r>
            <a:r>
              <a:rPr lang="en-US" altLang="zh-CN" sz="2400" b="1" dirty="0" err="1">
                <a:solidFill>
                  <a:srgbClr val="C00000"/>
                </a:solidFill>
              </a:rPr>
              <a:t>System.out.println</a:t>
            </a:r>
            <a:r>
              <a:rPr lang="en-US" altLang="zh-CN" sz="2400" b="1" dirty="0">
                <a:solidFill>
                  <a:srgbClr val="C00000"/>
                </a:solidFill>
              </a:rPr>
              <a:t>(</a:t>
            </a:r>
            <a:r>
              <a:rPr lang="en-US" altLang="zh-CN" sz="2400" b="1" dirty="0" err="1">
                <a:solidFill>
                  <a:srgbClr val="C00000"/>
                </a:solidFill>
              </a:rPr>
              <a:t>obj</a:t>
            </a:r>
            <a:r>
              <a:rPr lang="en-US" altLang="zh-CN" sz="2400" b="1" dirty="0">
                <a:solidFill>
                  <a:srgbClr val="C00000"/>
                </a:solidFill>
              </a:rPr>
              <a:t>); </a:t>
            </a:r>
          </a:p>
          <a:p>
            <a:r>
              <a:rPr lang="en-US" altLang="zh-CN" sz="2400" b="1" dirty="0">
                <a:solidFill>
                  <a:srgbClr val="C00000"/>
                </a:solidFill>
              </a:rPr>
              <a:t>	}</a:t>
            </a:r>
            <a:endParaRPr lang="zh-CN" altLang="en-US" sz="2400" b="1" dirty="0">
              <a:solidFill>
                <a:srgbClr val="C00000"/>
              </a:solidFill>
            </a:endParaRPr>
          </a:p>
        </p:txBody>
      </p:sp>
    </p:spTree>
    <p:extLst>
      <p:ext uri="{BB962C8B-B14F-4D97-AF65-F5344CB8AC3E}">
        <p14:creationId xmlns:p14="http://schemas.microsoft.com/office/powerpoint/2010/main" val="3392548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1038215"/>
            <a:ext cx="8280920" cy="2246769"/>
          </a:xfrm>
          <a:prstGeom prst="rect">
            <a:avLst/>
          </a:prstGeom>
          <a:noFill/>
        </p:spPr>
        <p:txBody>
          <a:bodyPr wrap="square" rtlCol="0">
            <a:spAutoFit/>
          </a:bodyPr>
          <a:lstStyle/>
          <a:p>
            <a:r>
              <a:rPr lang="en-US" altLang="zh-CN" sz="2800" dirty="0">
                <a:ea typeface="宋体" pitchFamily="2" charset="-122"/>
                <a:cs typeface="Times New Roman" pitchFamily="18" charset="0"/>
              </a:rPr>
              <a:t>1.</a:t>
            </a:r>
            <a:r>
              <a:rPr lang="zh-CN" altLang="en-US" sz="2800" dirty="0">
                <a:ea typeface="宋体" pitchFamily="2" charset="-122"/>
                <a:cs typeface="Times New Roman" pitchFamily="18" charset="0"/>
              </a:rPr>
              <a:t>请从键盘随机输入</a:t>
            </a:r>
            <a:r>
              <a:rPr lang="en-US" altLang="zh-CN" sz="2800" dirty="0">
                <a:ea typeface="宋体" pitchFamily="2" charset="-122"/>
                <a:cs typeface="Times New Roman" pitchFamily="18" charset="0"/>
              </a:rPr>
              <a:t>10</a:t>
            </a:r>
            <a:r>
              <a:rPr lang="zh-CN" altLang="en-US" sz="2800" dirty="0">
                <a:ea typeface="宋体" pitchFamily="2" charset="-122"/>
                <a:cs typeface="Times New Roman" pitchFamily="18" charset="0"/>
              </a:rPr>
              <a:t>个整数保存到</a:t>
            </a:r>
            <a:r>
              <a:rPr lang="en-US" altLang="zh-CN" sz="2800" dirty="0">
                <a:ea typeface="宋体" pitchFamily="2" charset="-122"/>
                <a:cs typeface="Times New Roman" pitchFamily="18" charset="0"/>
              </a:rPr>
              <a:t>List</a:t>
            </a:r>
            <a:r>
              <a:rPr lang="zh-CN" altLang="en-US" sz="2800" dirty="0">
                <a:ea typeface="宋体" pitchFamily="2" charset="-122"/>
                <a:cs typeface="Times New Roman" pitchFamily="18" charset="0"/>
              </a:rPr>
              <a:t>中，并按倒序、从大到小的顺序显示出来</a:t>
            </a:r>
            <a:endParaRPr lang="en-US" altLang="zh-CN" sz="2800" dirty="0">
              <a:ea typeface="宋体" pitchFamily="2" charset="-122"/>
              <a:cs typeface="Times New Roman" pitchFamily="18" charset="0"/>
            </a:endParaRPr>
          </a:p>
          <a:p>
            <a:endParaRPr lang="en-US" altLang="zh-CN" sz="2800" dirty="0">
              <a:ea typeface="宋体" pitchFamily="2" charset="-122"/>
              <a:cs typeface="Times New Roman" pitchFamily="18" charset="0"/>
            </a:endParaRPr>
          </a:p>
          <a:p>
            <a:r>
              <a:rPr lang="en-US" altLang="zh-CN" sz="2800" dirty="0">
                <a:ea typeface="宋体" pitchFamily="2" charset="-122"/>
                <a:cs typeface="Times New Roman" pitchFamily="18" charset="0"/>
              </a:rPr>
              <a:t>2.</a:t>
            </a:r>
            <a:r>
              <a:rPr lang="zh-CN" altLang="en-US" sz="2800" dirty="0">
                <a:ea typeface="宋体" pitchFamily="2" charset="-122"/>
                <a:cs typeface="Times New Roman" pitchFamily="18" charset="0"/>
              </a:rPr>
              <a:t>请把学生名与考试分数录入到</a:t>
            </a:r>
            <a:r>
              <a:rPr lang="en-US" altLang="zh-CN" sz="2800" dirty="0">
                <a:ea typeface="宋体" pitchFamily="2" charset="-122"/>
                <a:cs typeface="Times New Roman" pitchFamily="18" charset="0"/>
              </a:rPr>
              <a:t>Map</a:t>
            </a:r>
            <a:r>
              <a:rPr lang="zh-CN" altLang="en-US" sz="2800" dirty="0">
                <a:ea typeface="宋体" pitchFamily="2" charset="-122"/>
                <a:cs typeface="Times New Roman" pitchFamily="18" charset="0"/>
              </a:rPr>
              <a:t>中，并按分数显示前三名成绩学员的名字。</a:t>
            </a:r>
          </a:p>
        </p:txBody>
      </p:sp>
      <p:sp>
        <p:nvSpPr>
          <p:cNvPr id="4" name="标题 3"/>
          <p:cNvSpPr>
            <a:spLocks noGrp="1"/>
          </p:cNvSpPr>
          <p:nvPr>
            <p:ph type="title"/>
          </p:nvPr>
        </p:nvSpPr>
        <p:spPr/>
        <p:txBody>
          <a:bodyPr>
            <a:normAutofit/>
          </a:bodyPr>
          <a:lstStyle/>
          <a:p>
            <a:r>
              <a:rPr lang="zh-CN" altLang="en-US" dirty="0"/>
              <a:t>练习</a:t>
            </a:r>
          </a:p>
        </p:txBody>
      </p:sp>
    </p:spTree>
    <p:extLst>
      <p:ext uri="{BB962C8B-B14F-4D97-AF65-F5344CB8AC3E}">
        <p14:creationId xmlns:p14="http://schemas.microsoft.com/office/powerpoint/2010/main" val="3068490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44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195518" y="1018890"/>
            <a:ext cx="1816641" cy="54006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Collection</a:t>
            </a:r>
            <a:endParaRPr lang="zh-CN" altLang="en-US" sz="2400" b="1" dirty="0">
              <a:solidFill>
                <a:schemeClr val="tx1"/>
              </a:solidFill>
            </a:endParaRPr>
          </a:p>
        </p:txBody>
      </p:sp>
      <p:sp>
        <p:nvSpPr>
          <p:cNvPr id="23" name="圆角矩形 22"/>
          <p:cNvSpPr/>
          <p:nvPr/>
        </p:nvSpPr>
        <p:spPr>
          <a:xfrm>
            <a:off x="3108602" y="1918991"/>
            <a:ext cx="887334" cy="46805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List</a:t>
            </a:r>
            <a:endParaRPr lang="zh-CN" altLang="en-US" sz="2400" b="1" dirty="0">
              <a:solidFill>
                <a:schemeClr val="tx1"/>
              </a:solidFill>
            </a:endParaRPr>
          </a:p>
        </p:txBody>
      </p:sp>
      <p:sp>
        <p:nvSpPr>
          <p:cNvPr id="24" name="圆角矩形 23"/>
          <p:cNvSpPr/>
          <p:nvPr/>
        </p:nvSpPr>
        <p:spPr>
          <a:xfrm>
            <a:off x="7236295" y="1918991"/>
            <a:ext cx="864099" cy="4680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Set</a:t>
            </a:r>
            <a:endParaRPr lang="zh-CN" altLang="en-US" sz="2400" b="1" dirty="0">
              <a:solidFill>
                <a:schemeClr val="tx1"/>
              </a:solidFill>
            </a:endParaRPr>
          </a:p>
        </p:txBody>
      </p:sp>
      <p:sp>
        <p:nvSpPr>
          <p:cNvPr id="27" name="圆角矩形 26"/>
          <p:cNvSpPr/>
          <p:nvPr/>
        </p:nvSpPr>
        <p:spPr>
          <a:xfrm>
            <a:off x="802051" y="2899506"/>
            <a:ext cx="1106280" cy="48769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Vector</a:t>
            </a:r>
            <a:endParaRPr lang="zh-CN" altLang="en-US" sz="2400" b="1" dirty="0">
              <a:solidFill>
                <a:schemeClr val="tx1"/>
              </a:solidFill>
            </a:endParaRPr>
          </a:p>
        </p:txBody>
      </p:sp>
      <p:sp>
        <p:nvSpPr>
          <p:cNvPr id="28" name="圆角矩形 27"/>
          <p:cNvSpPr/>
          <p:nvPr/>
        </p:nvSpPr>
        <p:spPr>
          <a:xfrm>
            <a:off x="2077254" y="2889082"/>
            <a:ext cx="1198602" cy="49811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solidFill>
                  <a:schemeClr val="tx1"/>
                </a:solidFill>
              </a:rPr>
              <a:t>ArrayList</a:t>
            </a:r>
            <a:endParaRPr lang="zh-CN" altLang="en-US" sz="2000" b="1" dirty="0">
              <a:solidFill>
                <a:schemeClr val="tx1"/>
              </a:solidFill>
            </a:endParaRPr>
          </a:p>
        </p:txBody>
      </p:sp>
      <p:sp>
        <p:nvSpPr>
          <p:cNvPr id="29" name="圆角矩形 28"/>
          <p:cNvSpPr/>
          <p:nvPr/>
        </p:nvSpPr>
        <p:spPr>
          <a:xfrm>
            <a:off x="3779912" y="2898734"/>
            <a:ext cx="1524271" cy="48846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tx1"/>
                </a:solidFill>
              </a:rPr>
              <a:t>LinkedList</a:t>
            </a:r>
            <a:endParaRPr lang="zh-CN" altLang="en-US" sz="2400" b="1" dirty="0">
              <a:solidFill>
                <a:schemeClr val="tx1"/>
              </a:solidFill>
            </a:endParaRPr>
          </a:p>
        </p:txBody>
      </p:sp>
      <p:sp>
        <p:nvSpPr>
          <p:cNvPr id="30" name="圆角矩形 29"/>
          <p:cNvSpPr/>
          <p:nvPr/>
        </p:nvSpPr>
        <p:spPr>
          <a:xfrm>
            <a:off x="5724129" y="2819091"/>
            <a:ext cx="1316968" cy="56810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tx1"/>
                </a:solidFill>
              </a:rPr>
              <a:t>HashSet</a:t>
            </a:r>
            <a:endParaRPr lang="zh-CN" altLang="en-US" sz="2400" b="1" dirty="0">
              <a:solidFill>
                <a:schemeClr val="tx1"/>
              </a:solidFill>
            </a:endParaRPr>
          </a:p>
        </p:txBody>
      </p:sp>
      <p:sp>
        <p:nvSpPr>
          <p:cNvPr id="31" name="圆角矩形 30"/>
          <p:cNvSpPr/>
          <p:nvPr/>
        </p:nvSpPr>
        <p:spPr>
          <a:xfrm>
            <a:off x="7524328" y="2819091"/>
            <a:ext cx="1296143" cy="5681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solidFill>
                  <a:schemeClr val="bg1">
                    <a:lumMod val="65000"/>
                  </a:schemeClr>
                </a:solidFill>
              </a:rPr>
              <a:t>SortedSet</a:t>
            </a:r>
            <a:endParaRPr lang="zh-CN" altLang="en-US" sz="2000" b="1" dirty="0">
              <a:solidFill>
                <a:schemeClr val="bg1">
                  <a:lumMod val="65000"/>
                </a:schemeClr>
              </a:solidFill>
            </a:endParaRPr>
          </a:p>
        </p:txBody>
      </p:sp>
      <p:sp>
        <p:nvSpPr>
          <p:cNvPr id="32" name="圆角矩形 31"/>
          <p:cNvSpPr/>
          <p:nvPr/>
        </p:nvSpPr>
        <p:spPr>
          <a:xfrm>
            <a:off x="4860032" y="3763977"/>
            <a:ext cx="2220145" cy="49527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tx1"/>
                </a:solidFill>
              </a:rPr>
              <a:t>LinkedHashSet</a:t>
            </a:r>
            <a:endParaRPr lang="zh-CN" altLang="en-US" sz="2400" b="1" dirty="0">
              <a:solidFill>
                <a:schemeClr val="tx1"/>
              </a:solidFill>
            </a:endParaRPr>
          </a:p>
        </p:txBody>
      </p:sp>
      <p:sp>
        <p:nvSpPr>
          <p:cNvPr id="33" name="圆角矩形 32"/>
          <p:cNvSpPr/>
          <p:nvPr/>
        </p:nvSpPr>
        <p:spPr>
          <a:xfrm>
            <a:off x="755576" y="4691299"/>
            <a:ext cx="1512168"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Comparable</a:t>
            </a:r>
            <a:endParaRPr lang="zh-CN" altLang="en-US" b="1" dirty="0">
              <a:solidFill>
                <a:schemeClr val="tx1"/>
              </a:solidFill>
            </a:endParaRPr>
          </a:p>
        </p:txBody>
      </p:sp>
      <p:sp>
        <p:nvSpPr>
          <p:cNvPr id="34" name="圆角矩形 33"/>
          <p:cNvSpPr/>
          <p:nvPr/>
        </p:nvSpPr>
        <p:spPr>
          <a:xfrm>
            <a:off x="2411760" y="4691299"/>
            <a:ext cx="1476164"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Comparator</a:t>
            </a:r>
            <a:endParaRPr lang="zh-CN" altLang="en-US" b="1" dirty="0">
              <a:solidFill>
                <a:schemeClr val="tx1"/>
              </a:solidFill>
            </a:endParaRPr>
          </a:p>
        </p:txBody>
      </p:sp>
      <p:sp>
        <p:nvSpPr>
          <p:cNvPr id="41" name="圆角矩形 40"/>
          <p:cNvSpPr/>
          <p:nvPr/>
        </p:nvSpPr>
        <p:spPr>
          <a:xfrm>
            <a:off x="6285012" y="4774884"/>
            <a:ext cx="1368152"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Collections</a:t>
            </a:r>
            <a:endParaRPr lang="zh-CN" altLang="en-US" b="1" dirty="0">
              <a:solidFill>
                <a:schemeClr val="tx1"/>
              </a:solidFill>
            </a:endParaRPr>
          </a:p>
        </p:txBody>
      </p:sp>
      <p:sp>
        <p:nvSpPr>
          <p:cNvPr id="42" name="圆角矩形 41"/>
          <p:cNvSpPr/>
          <p:nvPr/>
        </p:nvSpPr>
        <p:spPr>
          <a:xfrm>
            <a:off x="658664" y="1070742"/>
            <a:ext cx="1260137" cy="48604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Iterator</a:t>
            </a:r>
            <a:endParaRPr lang="zh-CN" altLang="en-US" sz="2400" b="1" dirty="0">
              <a:solidFill>
                <a:schemeClr val="tx1"/>
              </a:solidFill>
            </a:endParaRPr>
          </a:p>
        </p:txBody>
      </p:sp>
      <p:sp>
        <p:nvSpPr>
          <p:cNvPr id="45" name="圆角矩形 44"/>
          <p:cNvSpPr/>
          <p:nvPr/>
        </p:nvSpPr>
        <p:spPr>
          <a:xfrm>
            <a:off x="539552" y="1882988"/>
            <a:ext cx="1537702" cy="36003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solidFill>
                  <a:schemeClr val="tx1"/>
                </a:solidFill>
              </a:rPr>
              <a:t>ListIterator</a:t>
            </a:r>
            <a:endParaRPr lang="zh-CN" altLang="en-US" sz="2000" b="1" dirty="0">
              <a:solidFill>
                <a:schemeClr val="tx1"/>
              </a:solidFill>
            </a:endParaRPr>
          </a:p>
        </p:txBody>
      </p:sp>
      <p:cxnSp>
        <p:nvCxnSpPr>
          <p:cNvPr id="55" name="肘形连接符 54"/>
          <p:cNvCxnSpPr>
            <a:stCxn id="23" idx="0"/>
            <a:endCxn id="4" idx="2"/>
          </p:cNvCxnSpPr>
          <p:nvPr/>
        </p:nvCxnSpPr>
        <p:spPr>
          <a:xfrm rot="5400000" flipH="1" flipV="1">
            <a:off x="4148034" y="963186"/>
            <a:ext cx="360040" cy="15515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24" idx="0"/>
            <a:endCxn id="4" idx="2"/>
          </p:cNvCxnSpPr>
          <p:nvPr/>
        </p:nvCxnSpPr>
        <p:spPr>
          <a:xfrm rot="16200000" flipV="1">
            <a:off x="6206072" y="456718"/>
            <a:ext cx="360040" cy="256450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27" idx="0"/>
            <a:endCxn id="23" idx="2"/>
          </p:cNvCxnSpPr>
          <p:nvPr/>
        </p:nvCxnSpPr>
        <p:spPr>
          <a:xfrm rot="5400000" flipH="1" flipV="1">
            <a:off x="2197498" y="1544735"/>
            <a:ext cx="512464" cy="2197078"/>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28" idx="0"/>
            <a:endCxn id="23" idx="2"/>
          </p:cNvCxnSpPr>
          <p:nvPr/>
        </p:nvCxnSpPr>
        <p:spPr>
          <a:xfrm rot="5400000" flipH="1" flipV="1">
            <a:off x="2863392" y="2200205"/>
            <a:ext cx="502040" cy="875714"/>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29" idx="0"/>
            <a:endCxn id="23" idx="2"/>
          </p:cNvCxnSpPr>
          <p:nvPr/>
        </p:nvCxnSpPr>
        <p:spPr>
          <a:xfrm rot="16200000" flipV="1">
            <a:off x="3791313" y="2147998"/>
            <a:ext cx="511692" cy="989779"/>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25" name="肘形连接符 1024"/>
          <p:cNvCxnSpPr>
            <a:stCxn id="30" idx="0"/>
            <a:endCxn id="24" idx="2"/>
          </p:cNvCxnSpPr>
          <p:nvPr/>
        </p:nvCxnSpPr>
        <p:spPr>
          <a:xfrm rot="5400000" flipH="1" flipV="1">
            <a:off x="6809454" y="1960200"/>
            <a:ext cx="432050" cy="1285732"/>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28" name="肘形连接符 1027"/>
          <p:cNvCxnSpPr>
            <a:stCxn id="31" idx="0"/>
            <a:endCxn id="24" idx="2"/>
          </p:cNvCxnSpPr>
          <p:nvPr/>
        </p:nvCxnSpPr>
        <p:spPr>
          <a:xfrm rot="16200000" flipV="1">
            <a:off x="7704348" y="2351038"/>
            <a:ext cx="432050" cy="50405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2" name="直接箭头连接符 1031"/>
          <p:cNvCxnSpPr>
            <a:stCxn id="32" idx="0"/>
            <a:endCxn id="30" idx="2"/>
          </p:cNvCxnSpPr>
          <p:nvPr/>
        </p:nvCxnSpPr>
        <p:spPr>
          <a:xfrm flipV="1">
            <a:off x="5970105" y="3387199"/>
            <a:ext cx="412508" cy="37677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44" name="直接箭头连接符 1043"/>
          <p:cNvCxnSpPr>
            <a:stCxn id="4" idx="1"/>
            <a:endCxn id="42" idx="3"/>
          </p:cNvCxnSpPr>
          <p:nvPr/>
        </p:nvCxnSpPr>
        <p:spPr>
          <a:xfrm flipH="1">
            <a:off x="1918801" y="1288921"/>
            <a:ext cx="2276717" cy="2484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45" name="矩形 1044"/>
          <p:cNvSpPr/>
          <p:nvPr/>
        </p:nvSpPr>
        <p:spPr>
          <a:xfrm>
            <a:off x="370003" y="836712"/>
            <a:ext cx="1872208" cy="1550330"/>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a:solidFill>
                <a:schemeClr val="tx1"/>
              </a:solidFill>
            </a:endParaRPr>
          </a:p>
        </p:txBody>
      </p:sp>
      <p:sp>
        <p:nvSpPr>
          <p:cNvPr id="86" name="矩形 85"/>
          <p:cNvSpPr/>
          <p:nvPr/>
        </p:nvSpPr>
        <p:spPr>
          <a:xfrm>
            <a:off x="467544" y="4475275"/>
            <a:ext cx="3727975" cy="864096"/>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a:solidFill>
                <a:schemeClr val="tx1"/>
              </a:solidFill>
            </a:endParaRPr>
          </a:p>
        </p:txBody>
      </p:sp>
      <p:sp>
        <p:nvSpPr>
          <p:cNvPr id="87" name="矩形 86"/>
          <p:cNvSpPr/>
          <p:nvPr/>
        </p:nvSpPr>
        <p:spPr>
          <a:xfrm>
            <a:off x="6012160" y="4586733"/>
            <a:ext cx="2057872" cy="864096"/>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a:solidFill>
                <a:srgbClr val="00B0F0"/>
              </a:solidFill>
            </a:endParaRPr>
          </a:p>
        </p:txBody>
      </p:sp>
      <p:sp>
        <p:nvSpPr>
          <p:cNvPr id="1046" name="TextBox 1045"/>
          <p:cNvSpPr txBox="1"/>
          <p:nvPr/>
        </p:nvSpPr>
        <p:spPr>
          <a:xfrm>
            <a:off x="802051" y="620688"/>
            <a:ext cx="1116751" cy="400110"/>
          </a:xfrm>
          <a:prstGeom prst="rect">
            <a:avLst/>
          </a:prstGeom>
          <a:noFill/>
        </p:spPr>
        <p:txBody>
          <a:bodyPr wrap="square" rtlCol="0">
            <a:spAutoFit/>
          </a:bodyPr>
          <a:lstStyle/>
          <a:p>
            <a:r>
              <a:rPr lang="zh-CN" altLang="en-US" sz="2000" b="1" dirty="0">
                <a:ea typeface="宋体" pitchFamily="2" charset="-122"/>
              </a:rPr>
              <a:t>迭代器</a:t>
            </a:r>
          </a:p>
        </p:txBody>
      </p:sp>
      <p:sp>
        <p:nvSpPr>
          <p:cNvPr id="1047" name="TextBox 1046"/>
          <p:cNvSpPr txBox="1"/>
          <p:nvPr/>
        </p:nvSpPr>
        <p:spPr>
          <a:xfrm>
            <a:off x="1498893" y="5174450"/>
            <a:ext cx="1609709" cy="369332"/>
          </a:xfrm>
          <a:prstGeom prst="rect">
            <a:avLst/>
          </a:prstGeom>
          <a:noFill/>
        </p:spPr>
        <p:txBody>
          <a:bodyPr wrap="square" rtlCol="0">
            <a:spAutoFit/>
          </a:bodyPr>
          <a:lstStyle/>
          <a:p>
            <a:r>
              <a:rPr lang="zh-CN" altLang="en-US" b="1" dirty="0">
                <a:ea typeface="宋体" pitchFamily="2" charset="-122"/>
              </a:rPr>
              <a:t>对象排序接口</a:t>
            </a:r>
          </a:p>
        </p:txBody>
      </p:sp>
      <p:sp>
        <p:nvSpPr>
          <p:cNvPr id="1048" name="TextBox 1047"/>
          <p:cNvSpPr txBox="1"/>
          <p:nvPr/>
        </p:nvSpPr>
        <p:spPr>
          <a:xfrm>
            <a:off x="6357021" y="5330079"/>
            <a:ext cx="1368152" cy="369332"/>
          </a:xfrm>
          <a:prstGeom prst="rect">
            <a:avLst/>
          </a:prstGeom>
          <a:noFill/>
        </p:spPr>
        <p:txBody>
          <a:bodyPr wrap="square" rtlCol="0">
            <a:spAutoFit/>
          </a:bodyPr>
          <a:lstStyle/>
          <a:p>
            <a:r>
              <a:rPr lang="zh-CN" altLang="en-US" b="1" dirty="0">
                <a:ea typeface="宋体" pitchFamily="2" charset="-122"/>
              </a:rPr>
              <a:t>容器工具类</a:t>
            </a:r>
          </a:p>
        </p:txBody>
      </p:sp>
      <p:sp>
        <p:nvSpPr>
          <p:cNvPr id="1050" name="TextBox 1049"/>
          <p:cNvSpPr txBox="1"/>
          <p:nvPr/>
        </p:nvSpPr>
        <p:spPr>
          <a:xfrm>
            <a:off x="2427345" y="892881"/>
            <a:ext cx="745613" cy="400110"/>
          </a:xfrm>
          <a:prstGeom prst="rect">
            <a:avLst/>
          </a:prstGeom>
          <a:noFill/>
        </p:spPr>
        <p:txBody>
          <a:bodyPr wrap="square" rtlCol="0">
            <a:spAutoFit/>
          </a:bodyPr>
          <a:lstStyle/>
          <a:p>
            <a:r>
              <a:rPr lang="zh-CN" altLang="en-US" sz="2000" b="1" dirty="0">
                <a:ea typeface="宋体" pitchFamily="2" charset="-122"/>
              </a:rPr>
              <a:t>获取</a:t>
            </a:r>
          </a:p>
        </p:txBody>
      </p:sp>
      <p:sp>
        <p:nvSpPr>
          <p:cNvPr id="44" name="Text Box 10"/>
          <p:cNvSpPr txBox="1">
            <a:spLocks noChangeArrowheads="1"/>
          </p:cNvSpPr>
          <p:nvPr/>
        </p:nvSpPr>
        <p:spPr bwMode="auto">
          <a:xfrm>
            <a:off x="4762500" y="5672118"/>
            <a:ext cx="4381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FF0000"/>
                </a:solidFill>
                <a:latin typeface="+mn-lt"/>
              </a:rPr>
              <a:t>JDK提供的集合API位于java.util包内</a:t>
            </a:r>
          </a:p>
        </p:txBody>
      </p:sp>
      <p:sp>
        <p:nvSpPr>
          <p:cNvPr id="92" name="圆角矩形 91"/>
          <p:cNvSpPr/>
          <p:nvPr/>
        </p:nvSpPr>
        <p:spPr>
          <a:xfrm>
            <a:off x="7553682" y="3835160"/>
            <a:ext cx="1296143" cy="5681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tx1"/>
                </a:solidFill>
              </a:rPr>
              <a:t>TreeSet</a:t>
            </a:r>
            <a:endParaRPr lang="zh-CN" altLang="en-US" sz="2400" b="1" dirty="0">
              <a:solidFill>
                <a:schemeClr val="tx1"/>
              </a:solidFill>
            </a:endParaRPr>
          </a:p>
        </p:txBody>
      </p:sp>
      <p:cxnSp>
        <p:nvCxnSpPr>
          <p:cNvPr id="76" name="直接箭头连接符 75"/>
          <p:cNvCxnSpPr>
            <a:stCxn id="92" idx="0"/>
            <a:endCxn id="31" idx="2"/>
          </p:cNvCxnSpPr>
          <p:nvPr/>
        </p:nvCxnSpPr>
        <p:spPr>
          <a:xfrm flipH="1" flipV="1">
            <a:off x="8172400" y="3387198"/>
            <a:ext cx="29354" cy="447962"/>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flipV="1">
            <a:off x="1288733" y="1556791"/>
            <a:ext cx="19670" cy="32619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标题 36"/>
          <p:cNvSpPr>
            <a:spLocks noGrp="1"/>
          </p:cNvSpPr>
          <p:nvPr>
            <p:ph type="title"/>
          </p:nvPr>
        </p:nvSpPr>
        <p:spPr>
          <a:xfrm>
            <a:off x="5652120" y="239103"/>
            <a:ext cx="3236166" cy="523220"/>
          </a:xfrm>
        </p:spPr>
        <p:txBody>
          <a:bodyPr>
            <a:normAutofit fontScale="90000"/>
          </a:bodyPr>
          <a:lstStyle/>
          <a:p>
            <a:br>
              <a:rPr lang="en-US" altLang="zh-CN" b="1" dirty="0">
                <a:cs typeface="Times New Roman" pitchFamily="18" charset="0"/>
              </a:rPr>
            </a:br>
            <a:r>
              <a:rPr lang="en-US" altLang="zh-CN" b="1" dirty="0">
                <a:cs typeface="Times New Roman" pitchFamily="18" charset="0"/>
              </a:rPr>
              <a:t>Collection</a:t>
            </a:r>
            <a:r>
              <a:rPr lang="zh-CN" altLang="en-US" b="1" dirty="0">
                <a:cs typeface="Times New Roman" pitchFamily="18" charset="0"/>
              </a:rPr>
              <a:t>接口继承</a:t>
            </a:r>
            <a:br>
              <a:rPr lang="zh-CN" altLang="en-US" b="1" dirty="0">
                <a:cs typeface="Times New Roman" pitchFamily="18" charset="0"/>
              </a:rPr>
            </a:br>
            <a:endParaRPr lang="zh-CN" altLang="en-US" dirty="0"/>
          </a:p>
        </p:txBody>
      </p:sp>
    </p:spTree>
    <p:extLst>
      <p:ext uri="{BB962C8B-B14F-4D97-AF65-F5344CB8AC3E}">
        <p14:creationId xmlns:p14="http://schemas.microsoft.com/office/powerpoint/2010/main" val="290116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524" y="239103"/>
            <a:ext cx="3173762" cy="523220"/>
          </a:xfrm>
        </p:spPr>
        <p:txBody>
          <a:bodyPr>
            <a:normAutofit/>
          </a:bodyPr>
          <a:lstStyle/>
          <a:p>
            <a:r>
              <a:rPr lang="en-US" altLang="zh-CN" b="1" dirty="0">
                <a:cs typeface="Times New Roman" pitchFamily="18" charset="0"/>
              </a:rPr>
              <a:t>Map</a:t>
            </a:r>
            <a:r>
              <a:rPr lang="zh-CN" altLang="en-US" b="1" dirty="0">
                <a:cs typeface="Times New Roman" pitchFamily="18" charset="0"/>
              </a:rPr>
              <a:t>接口继承树</a:t>
            </a:r>
          </a:p>
        </p:txBody>
      </p:sp>
      <p:sp>
        <p:nvSpPr>
          <p:cNvPr id="5" name="圆角矩形 4"/>
          <p:cNvSpPr/>
          <p:nvPr/>
        </p:nvSpPr>
        <p:spPr>
          <a:xfrm>
            <a:off x="2952328" y="1124744"/>
            <a:ext cx="2555776" cy="64807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Map</a:t>
            </a:r>
            <a:endParaRPr lang="zh-CN" altLang="en-US" sz="3200" b="1" dirty="0">
              <a:solidFill>
                <a:schemeClr val="tx1"/>
              </a:solidFill>
            </a:endParaRPr>
          </a:p>
        </p:txBody>
      </p:sp>
      <p:sp>
        <p:nvSpPr>
          <p:cNvPr id="6" name="圆角矩形 5"/>
          <p:cNvSpPr/>
          <p:nvPr/>
        </p:nvSpPr>
        <p:spPr>
          <a:xfrm>
            <a:off x="683568" y="2640149"/>
            <a:ext cx="1800709"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tx1"/>
                </a:solidFill>
              </a:rPr>
              <a:t>Hashtable</a:t>
            </a:r>
            <a:endParaRPr lang="zh-CN" altLang="en-US" sz="2400" b="1" dirty="0">
              <a:solidFill>
                <a:schemeClr val="tx1"/>
              </a:solidFill>
            </a:endParaRPr>
          </a:p>
        </p:txBody>
      </p:sp>
      <p:sp>
        <p:nvSpPr>
          <p:cNvPr id="7" name="圆角矩形 6"/>
          <p:cNvSpPr/>
          <p:nvPr/>
        </p:nvSpPr>
        <p:spPr>
          <a:xfrm>
            <a:off x="3398957" y="2640151"/>
            <a:ext cx="1662518"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tx1"/>
                </a:solidFill>
              </a:rPr>
              <a:t>HashMap</a:t>
            </a:r>
            <a:endParaRPr lang="zh-CN" altLang="en-US" sz="2400" b="1" dirty="0">
              <a:solidFill>
                <a:schemeClr val="tx1"/>
              </a:solidFill>
            </a:endParaRPr>
          </a:p>
        </p:txBody>
      </p:sp>
      <p:sp>
        <p:nvSpPr>
          <p:cNvPr id="8" name="圆角矩形 7"/>
          <p:cNvSpPr/>
          <p:nvPr/>
        </p:nvSpPr>
        <p:spPr>
          <a:xfrm>
            <a:off x="6300192" y="2640151"/>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lumMod val="65000"/>
                  </a:schemeClr>
                </a:solidFill>
              </a:rPr>
              <a:t>SortedMap</a:t>
            </a:r>
            <a:endParaRPr lang="zh-CN" altLang="en-US" sz="2400" b="1" dirty="0">
              <a:solidFill>
                <a:schemeClr val="bg1">
                  <a:lumMod val="65000"/>
                </a:schemeClr>
              </a:solidFill>
            </a:endParaRPr>
          </a:p>
        </p:txBody>
      </p:sp>
      <p:sp>
        <p:nvSpPr>
          <p:cNvPr id="9" name="圆角矩形 8"/>
          <p:cNvSpPr/>
          <p:nvPr/>
        </p:nvSpPr>
        <p:spPr>
          <a:xfrm>
            <a:off x="753326" y="4366183"/>
            <a:ext cx="1661193" cy="5429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Properties</a:t>
            </a:r>
            <a:endParaRPr lang="zh-CN" altLang="en-US" sz="2400" b="1" dirty="0">
              <a:solidFill>
                <a:schemeClr val="tx1"/>
              </a:solidFill>
            </a:endParaRPr>
          </a:p>
        </p:txBody>
      </p:sp>
      <p:sp>
        <p:nvSpPr>
          <p:cNvPr id="10" name="圆角矩形 9"/>
          <p:cNvSpPr/>
          <p:nvPr/>
        </p:nvSpPr>
        <p:spPr>
          <a:xfrm>
            <a:off x="3033940" y="4366183"/>
            <a:ext cx="2392552" cy="609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tx1"/>
                </a:solidFill>
              </a:rPr>
              <a:t>LinkedHashMap</a:t>
            </a:r>
            <a:endParaRPr lang="zh-CN" altLang="en-US" sz="2400" b="1" dirty="0">
              <a:solidFill>
                <a:schemeClr val="tx1"/>
              </a:solidFill>
            </a:endParaRPr>
          </a:p>
        </p:txBody>
      </p:sp>
      <p:cxnSp>
        <p:nvCxnSpPr>
          <p:cNvPr id="11" name="肘形连接符 10"/>
          <p:cNvCxnSpPr>
            <a:stCxn id="6" idx="0"/>
            <a:endCxn id="5" idx="2"/>
          </p:cNvCxnSpPr>
          <p:nvPr/>
        </p:nvCxnSpPr>
        <p:spPr>
          <a:xfrm rot="5400000" flipH="1" flipV="1">
            <a:off x="2473403" y="883337"/>
            <a:ext cx="867333" cy="2646293"/>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8" idx="0"/>
            <a:endCxn id="5" idx="2"/>
          </p:cNvCxnSpPr>
          <p:nvPr/>
        </p:nvCxnSpPr>
        <p:spPr>
          <a:xfrm rot="16200000" flipV="1">
            <a:off x="5263585" y="739448"/>
            <a:ext cx="867335" cy="293407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300192" y="4439270"/>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tx1"/>
                </a:solidFill>
              </a:rPr>
              <a:t>TreeMap</a:t>
            </a:r>
            <a:endParaRPr lang="zh-CN" altLang="en-US" sz="2400" b="1" dirty="0">
              <a:solidFill>
                <a:schemeClr val="tx1"/>
              </a:solidFill>
            </a:endParaRPr>
          </a:p>
        </p:txBody>
      </p:sp>
      <p:cxnSp>
        <p:nvCxnSpPr>
          <p:cNvPr id="39" name="直接箭头连接符 38"/>
          <p:cNvCxnSpPr>
            <a:stCxn id="37" idx="0"/>
          </p:cNvCxnSpPr>
          <p:nvPr/>
        </p:nvCxnSpPr>
        <p:spPr>
          <a:xfrm flipV="1">
            <a:off x="7164288" y="3214056"/>
            <a:ext cx="3318" cy="1225214"/>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0"/>
            <a:endCxn id="6" idx="2"/>
          </p:cNvCxnSpPr>
          <p:nvPr/>
        </p:nvCxnSpPr>
        <p:spPr>
          <a:xfrm flipV="1">
            <a:off x="1583923" y="3214054"/>
            <a:ext cx="0" cy="1152129"/>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0" idx="0"/>
            <a:endCxn id="7" idx="2"/>
          </p:cNvCxnSpPr>
          <p:nvPr/>
        </p:nvCxnSpPr>
        <p:spPr>
          <a:xfrm flipV="1">
            <a:off x="4230216" y="3214056"/>
            <a:ext cx="0" cy="115212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a:endCxn id="5" idx="2"/>
          </p:cNvCxnSpPr>
          <p:nvPr/>
        </p:nvCxnSpPr>
        <p:spPr>
          <a:xfrm flipV="1">
            <a:off x="4230216" y="1772816"/>
            <a:ext cx="0" cy="867335"/>
          </a:xfrm>
          <a:prstGeom prst="line">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300192" y="1124744"/>
            <a:ext cx="2376264" cy="646331"/>
          </a:xfrm>
          <a:prstGeom prst="rect">
            <a:avLst/>
          </a:prstGeom>
          <a:noFill/>
        </p:spPr>
        <p:txBody>
          <a:bodyPr wrap="square" rtlCol="0">
            <a:spAutoFit/>
          </a:bodyPr>
          <a:lstStyle/>
          <a:p>
            <a:r>
              <a:rPr lang="en-US" altLang="zh-CN" dirty="0"/>
              <a:t>y = f(x);</a:t>
            </a:r>
          </a:p>
          <a:p>
            <a:r>
              <a:rPr lang="en-US" altLang="zh-CN" dirty="0"/>
              <a:t>y =  x*2 + 3;</a:t>
            </a:r>
            <a:endParaRPr lang="zh-CN" altLang="en-US" dirty="0"/>
          </a:p>
        </p:txBody>
      </p:sp>
    </p:spTree>
    <p:extLst>
      <p:ext uri="{BB962C8B-B14F-4D97-AF65-F5344CB8AC3E}">
        <p14:creationId xmlns:p14="http://schemas.microsoft.com/office/powerpoint/2010/main" val="351691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239103"/>
            <a:ext cx="2660102" cy="523220"/>
          </a:xfrm>
        </p:spPr>
        <p:txBody>
          <a:bodyPr>
            <a:normAutofit fontScale="90000"/>
          </a:bodyPr>
          <a:lstStyle/>
          <a:p>
            <a:r>
              <a:rPr lang="en-US" altLang="zh-CN" b="1" dirty="0">
                <a:cs typeface="Times New Roman" pitchFamily="18" charset="0"/>
              </a:rPr>
              <a:t>Collection </a:t>
            </a:r>
            <a:r>
              <a:rPr lang="zh-CN" altLang="en-US" b="1" dirty="0">
                <a:cs typeface="Times New Roman" pitchFamily="18" charset="0"/>
              </a:rPr>
              <a:t>接口</a:t>
            </a:r>
          </a:p>
        </p:txBody>
      </p:sp>
      <p:sp>
        <p:nvSpPr>
          <p:cNvPr id="3" name="内容占位符 2"/>
          <p:cNvSpPr>
            <a:spLocks noGrp="1"/>
          </p:cNvSpPr>
          <p:nvPr>
            <p:ph idx="4294967295"/>
          </p:nvPr>
        </p:nvSpPr>
        <p:spPr>
          <a:xfrm>
            <a:off x="446856" y="908720"/>
            <a:ext cx="8229600" cy="4525962"/>
          </a:xfrm>
        </p:spPr>
        <p:txBody>
          <a:bodyPr>
            <a:normAutofit/>
          </a:bodyPr>
          <a:lstStyle/>
          <a:p>
            <a:pPr>
              <a:buFont typeface="Wingdings" pitchFamily="2" charset="2"/>
              <a:buChar char="l"/>
            </a:pPr>
            <a:r>
              <a:rPr lang="en-US" altLang="zh-CN" sz="2400" dirty="0">
                <a:ea typeface="宋体" pitchFamily="2" charset="-122"/>
                <a:cs typeface="Times New Roman" pitchFamily="18" charset="0"/>
              </a:rPr>
              <a:t>Collection </a:t>
            </a:r>
            <a:r>
              <a:rPr lang="zh-CN" altLang="en-US" sz="2400" dirty="0">
                <a:ea typeface="宋体" pitchFamily="2" charset="-122"/>
                <a:cs typeface="Times New Roman" pitchFamily="18" charset="0"/>
              </a:rPr>
              <a:t>接口是 </a:t>
            </a:r>
            <a:r>
              <a:rPr lang="en-US" altLang="zh-CN" sz="2400" dirty="0">
                <a:ea typeface="宋体" pitchFamily="2" charset="-122"/>
                <a:cs typeface="Times New Roman" pitchFamily="18" charset="0"/>
              </a:rPr>
              <a:t>List</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Set </a:t>
            </a:r>
            <a:r>
              <a:rPr lang="zh-CN" altLang="en-US" sz="2400" dirty="0">
                <a:ea typeface="宋体" pitchFamily="2" charset="-122"/>
                <a:cs typeface="Times New Roman" pitchFamily="18" charset="0"/>
              </a:rPr>
              <a:t>和 </a:t>
            </a:r>
            <a:r>
              <a:rPr lang="en-US" altLang="zh-CN" sz="2400" dirty="0">
                <a:ea typeface="宋体" pitchFamily="2" charset="-122"/>
                <a:cs typeface="Times New Roman" pitchFamily="18" charset="0"/>
              </a:rPr>
              <a:t>Queue </a:t>
            </a:r>
            <a:r>
              <a:rPr lang="zh-CN" altLang="en-US" sz="2400" dirty="0">
                <a:ea typeface="宋体" pitchFamily="2" charset="-122"/>
                <a:cs typeface="Times New Roman" pitchFamily="18" charset="0"/>
              </a:rPr>
              <a:t>接口的父接口，该接口里定义的方法既可用于操作 </a:t>
            </a:r>
            <a:r>
              <a:rPr lang="en-US" altLang="zh-CN" sz="2400" dirty="0">
                <a:ea typeface="宋体" pitchFamily="2" charset="-122"/>
                <a:cs typeface="Times New Roman" pitchFamily="18" charset="0"/>
              </a:rPr>
              <a:t>Set </a:t>
            </a:r>
            <a:r>
              <a:rPr lang="zh-CN" altLang="en-US" sz="2400" dirty="0">
                <a:ea typeface="宋体" pitchFamily="2" charset="-122"/>
                <a:cs typeface="Times New Roman" pitchFamily="18" charset="0"/>
              </a:rPr>
              <a:t>集合，也可用于操作 </a:t>
            </a:r>
            <a:r>
              <a:rPr lang="en-US" altLang="zh-CN" sz="2400" dirty="0">
                <a:ea typeface="宋体" pitchFamily="2" charset="-122"/>
                <a:cs typeface="Times New Roman" pitchFamily="18" charset="0"/>
              </a:rPr>
              <a:t>List </a:t>
            </a:r>
            <a:r>
              <a:rPr lang="zh-CN" altLang="en-US" sz="2400" dirty="0">
                <a:ea typeface="宋体" pitchFamily="2" charset="-122"/>
                <a:cs typeface="Times New Roman" pitchFamily="18" charset="0"/>
              </a:rPr>
              <a:t>和 </a:t>
            </a:r>
            <a:r>
              <a:rPr lang="en-US" altLang="zh-CN" sz="2400" dirty="0">
                <a:ea typeface="宋体" pitchFamily="2" charset="-122"/>
                <a:cs typeface="Times New Roman" pitchFamily="18" charset="0"/>
              </a:rPr>
              <a:t>Queue </a:t>
            </a:r>
            <a:r>
              <a:rPr lang="zh-CN" altLang="en-US" sz="2400" dirty="0">
                <a:ea typeface="宋体" pitchFamily="2" charset="-122"/>
                <a:cs typeface="Times New Roman" pitchFamily="18" charset="0"/>
              </a:rPr>
              <a:t>集合。</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en-US" altLang="zh-CN" sz="2400" dirty="0">
                <a:ea typeface="宋体" pitchFamily="2" charset="-122"/>
                <a:cs typeface="Times New Roman" pitchFamily="18" charset="0"/>
              </a:rPr>
              <a:t>JDK</a:t>
            </a:r>
            <a:r>
              <a:rPr lang="zh-CN" altLang="en-US" sz="2400" dirty="0">
                <a:ea typeface="宋体" pitchFamily="2" charset="-122"/>
                <a:cs typeface="Times New Roman" pitchFamily="18" charset="0"/>
              </a:rPr>
              <a:t>不提供此接口的任何直接实现，而是提供更具体的子接口</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如：</a:t>
            </a:r>
            <a:r>
              <a:rPr lang="en-US" altLang="zh-CN" sz="2400" dirty="0">
                <a:ea typeface="宋体" pitchFamily="2" charset="-122"/>
                <a:cs typeface="Times New Roman" pitchFamily="18" charset="0"/>
              </a:rPr>
              <a:t>Set</a:t>
            </a:r>
            <a:r>
              <a:rPr lang="zh-CN" altLang="en-US" sz="2400" dirty="0">
                <a:ea typeface="宋体" pitchFamily="2" charset="-122"/>
                <a:cs typeface="Times New Roman" pitchFamily="18" charset="0"/>
              </a:rPr>
              <a:t>和</a:t>
            </a:r>
            <a:r>
              <a:rPr lang="en-US" altLang="zh-CN" sz="2400" dirty="0">
                <a:ea typeface="宋体" pitchFamily="2" charset="-122"/>
                <a:cs typeface="Times New Roman" pitchFamily="18" charset="0"/>
              </a:rPr>
              <a:t>List)</a:t>
            </a:r>
            <a:r>
              <a:rPr lang="zh-CN" altLang="en-US" sz="2400" dirty="0">
                <a:ea typeface="宋体" pitchFamily="2" charset="-122"/>
                <a:cs typeface="Times New Roman" pitchFamily="18" charset="0"/>
              </a:rPr>
              <a:t>实现。</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在 </a:t>
            </a:r>
            <a:r>
              <a:rPr lang="en-US" altLang="zh-CN" sz="2400" dirty="0">
                <a:ea typeface="宋体" pitchFamily="2" charset="-122"/>
                <a:cs typeface="Times New Roman" pitchFamily="18" charset="0"/>
              </a:rPr>
              <a:t>Java5 </a:t>
            </a:r>
            <a:r>
              <a:rPr lang="zh-CN" altLang="en-US" sz="2400" dirty="0">
                <a:ea typeface="宋体" pitchFamily="2" charset="-122"/>
                <a:cs typeface="Times New Roman" pitchFamily="18" charset="0"/>
              </a:rPr>
              <a:t>之前，</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集合会丢失容器中所有对象的数据类型，把所有对象都当成 </a:t>
            </a:r>
            <a:r>
              <a:rPr lang="en-US" altLang="zh-CN" sz="2400" dirty="0">
                <a:ea typeface="宋体" pitchFamily="2" charset="-122"/>
                <a:cs typeface="Times New Roman" pitchFamily="18" charset="0"/>
              </a:rPr>
              <a:t>Object </a:t>
            </a:r>
            <a:r>
              <a:rPr lang="zh-CN" altLang="en-US" sz="2400" dirty="0">
                <a:ea typeface="宋体" pitchFamily="2" charset="-122"/>
                <a:cs typeface="Times New Roman" pitchFamily="18" charset="0"/>
              </a:rPr>
              <a:t>类型处理；从 </a:t>
            </a:r>
            <a:r>
              <a:rPr lang="en-US" altLang="zh-CN" sz="2400" dirty="0">
                <a:ea typeface="宋体" pitchFamily="2" charset="-122"/>
                <a:cs typeface="Times New Roman" pitchFamily="18" charset="0"/>
              </a:rPr>
              <a:t>Java5 </a:t>
            </a:r>
            <a:r>
              <a:rPr lang="zh-CN" altLang="en-US" sz="2400" dirty="0">
                <a:ea typeface="宋体" pitchFamily="2" charset="-122"/>
                <a:cs typeface="Times New Roman" pitchFamily="18" charset="0"/>
              </a:rPr>
              <a:t>增加了</a:t>
            </a:r>
            <a:r>
              <a:rPr lang="zh-CN" altLang="en-US" sz="2400" b="1" dirty="0">
                <a:solidFill>
                  <a:srgbClr val="FF0000"/>
                </a:solidFill>
                <a:ea typeface="宋体" pitchFamily="2" charset="-122"/>
                <a:cs typeface="Times New Roman" pitchFamily="18" charset="0"/>
              </a:rPr>
              <a:t>泛型</a:t>
            </a:r>
            <a:r>
              <a:rPr lang="zh-CN" altLang="en-US" sz="2400" dirty="0">
                <a:ea typeface="宋体" pitchFamily="2" charset="-122"/>
                <a:cs typeface="Times New Roman" pitchFamily="18" charset="0"/>
              </a:rPr>
              <a:t>以后，</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集合可以记住容器中对象的数据类型</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p:txBody>
      </p:sp>
    </p:spTree>
    <p:extLst>
      <p:ext uri="{BB962C8B-B14F-4D97-AF65-F5344CB8AC3E}">
        <p14:creationId xmlns:p14="http://schemas.microsoft.com/office/powerpoint/2010/main" val="8886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772816"/>
            <a:ext cx="2880320" cy="1200329"/>
          </a:xfrm>
          <a:prstGeom prst="rect">
            <a:avLst/>
          </a:prstGeom>
        </p:spPr>
        <p:txBody>
          <a:bodyPr wrap="square">
            <a:spAutoFit/>
          </a:bodyPr>
          <a:lstStyle/>
          <a:p>
            <a:r>
              <a:rPr lang="en-US" altLang="zh-CN" u="sng" dirty="0"/>
              <a:t>Iterator </a:t>
            </a:r>
            <a:r>
              <a:rPr lang="en-US" altLang="zh-CN" u="sng" dirty="0" err="1"/>
              <a:t>i</a:t>
            </a:r>
            <a:r>
              <a:rPr lang="en-US" altLang="zh-CN" u="sng" dirty="0"/>
              <a:t> = </a:t>
            </a:r>
            <a:r>
              <a:rPr lang="en-US" altLang="zh-CN" u="sng" dirty="0" err="1"/>
              <a:t>coll.iterator</a:t>
            </a:r>
            <a:r>
              <a:rPr lang="en-US" altLang="zh-CN" u="sng" dirty="0"/>
              <a:t>();</a:t>
            </a:r>
          </a:p>
          <a:p>
            <a:r>
              <a:rPr lang="en-US" altLang="zh-CN" b="1" dirty="0"/>
              <a:t>while(</a:t>
            </a:r>
            <a:r>
              <a:rPr lang="en-US" altLang="zh-CN" b="1" dirty="0" err="1"/>
              <a:t>i.hasNext</a:t>
            </a:r>
            <a:r>
              <a:rPr lang="en-US" altLang="zh-CN" b="1" dirty="0"/>
              <a:t>()){</a:t>
            </a:r>
          </a:p>
          <a:p>
            <a:r>
              <a:rPr lang="en-US" altLang="zh-CN" dirty="0" err="1"/>
              <a:t>System.</a:t>
            </a:r>
            <a:r>
              <a:rPr lang="en-US" altLang="zh-CN" i="1" dirty="0" err="1"/>
              <a:t>out.println</a:t>
            </a:r>
            <a:r>
              <a:rPr lang="en-US" altLang="zh-CN" i="1" dirty="0"/>
              <a:t>(</a:t>
            </a:r>
            <a:r>
              <a:rPr lang="en-US" altLang="zh-CN" i="1" dirty="0" err="1"/>
              <a:t>i.next</a:t>
            </a:r>
            <a:r>
              <a:rPr lang="en-US" altLang="zh-CN" i="1" dirty="0"/>
              <a:t>());</a:t>
            </a:r>
          </a:p>
          <a:p>
            <a:r>
              <a:rPr lang="en-US" altLang="zh-CN" dirty="0"/>
              <a:t>}</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480943625"/>
              </p:ext>
            </p:extLst>
          </p:nvPr>
        </p:nvGraphicFramePr>
        <p:xfrm>
          <a:off x="5724128" y="1741984"/>
          <a:ext cx="2327920" cy="3976215"/>
        </p:xfrm>
        <a:graphic>
          <a:graphicData uri="http://schemas.openxmlformats.org/drawingml/2006/table">
            <a:tbl>
              <a:tblPr firstRow="1" bandRow="1">
                <a:tableStyleId>{5940675A-B579-460E-94D1-54222C63F5DA}</a:tableStyleId>
              </a:tblPr>
              <a:tblGrid>
                <a:gridCol w="2327920">
                  <a:extLst>
                    <a:ext uri="{9D8B030D-6E8A-4147-A177-3AD203B41FA5}">
                      <a16:colId xmlns:a16="http://schemas.microsoft.com/office/drawing/2014/main" val="20000"/>
                    </a:ext>
                  </a:extLst>
                </a:gridCol>
              </a:tblGrid>
              <a:tr h="795243">
                <a:tc>
                  <a:txBody>
                    <a:bodyPr/>
                    <a:lstStyle/>
                    <a:p>
                      <a:r>
                        <a:rPr lang="en-US" altLang="zh-CN" dirty="0"/>
                        <a:t>123</a:t>
                      </a:r>
                      <a:endParaRPr lang="zh-CN" altLang="en-US" dirty="0"/>
                    </a:p>
                  </a:txBody>
                  <a:tcPr/>
                </a:tc>
                <a:extLst>
                  <a:ext uri="{0D108BD9-81ED-4DB2-BD59-A6C34878D82A}">
                    <a16:rowId xmlns:a16="http://schemas.microsoft.com/office/drawing/2014/main" val="10000"/>
                  </a:ext>
                </a:extLst>
              </a:tr>
              <a:tr h="795243">
                <a:tc>
                  <a:txBody>
                    <a:bodyPr/>
                    <a:lstStyle/>
                    <a:p>
                      <a:r>
                        <a:rPr lang="en-US" altLang="zh-CN" dirty="0"/>
                        <a:t>AA</a:t>
                      </a:r>
                      <a:endParaRPr lang="zh-CN" altLang="en-US" dirty="0"/>
                    </a:p>
                  </a:txBody>
                  <a:tcPr/>
                </a:tc>
                <a:extLst>
                  <a:ext uri="{0D108BD9-81ED-4DB2-BD59-A6C34878D82A}">
                    <a16:rowId xmlns:a16="http://schemas.microsoft.com/office/drawing/2014/main" val="10001"/>
                  </a:ext>
                </a:extLst>
              </a:tr>
              <a:tr h="795243">
                <a:tc>
                  <a:txBody>
                    <a:bodyPr/>
                    <a:lstStyle/>
                    <a:p>
                      <a:r>
                        <a:rPr lang="en-US" altLang="zh-CN" dirty="0"/>
                        <a:t>BB</a:t>
                      </a:r>
                      <a:endParaRPr lang="zh-CN" altLang="en-US" dirty="0"/>
                    </a:p>
                  </a:txBody>
                  <a:tcPr/>
                </a:tc>
                <a:extLst>
                  <a:ext uri="{0D108BD9-81ED-4DB2-BD59-A6C34878D82A}">
                    <a16:rowId xmlns:a16="http://schemas.microsoft.com/office/drawing/2014/main" val="10002"/>
                  </a:ext>
                </a:extLst>
              </a:tr>
              <a:tr h="795243">
                <a:tc>
                  <a:txBody>
                    <a:bodyPr/>
                    <a:lstStyle/>
                    <a:p>
                      <a:r>
                        <a:rPr lang="en-US" altLang="zh-CN" dirty="0"/>
                        <a:t>456</a:t>
                      </a:r>
                      <a:endParaRPr lang="zh-CN" altLang="en-US" dirty="0"/>
                    </a:p>
                  </a:txBody>
                  <a:tcPr/>
                </a:tc>
                <a:extLst>
                  <a:ext uri="{0D108BD9-81ED-4DB2-BD59-A6C34878D82A}">
                    <a16:rowId xmlns:a16="http://schemas.microsoft.com/office/drawing/2014/main" val="10003"/>
                  </a:ext>
                </a:extLst>
              </a:tr>
              <a:tr h="795243">
                <a:tc>
                  <a:txBody>
                    <a:bodyPr/>
                    <a:lstStyle/>
                    <a:p>
                      <a:r>
                        <a:rPr lang="en-US" altLang="zh-CN" dirty="0"/>
                        <a:t>new Person()</a:t>
                      </a:r>
                      <a:endParaRPr lang="zh-CN" altLang="en-US" dirty="0"/>
                    </a:p>
                  </a:txBody>
                  <a:tcPr/>
                </a:tc>
                <a:extLst>
                  <a:ext uri="{0D108BD9-81ED-4DB2-BD59-A6C34878D82A}">
                    <a16:rowId xmlns:a16="http://schemas.microsoft.com/office/drawing/2014/main" val="10004"/>
                  </a:ext>
                </a:extLst>
              </a:tr>
            </a:tbl>
          </a:graphicData>
        </a:graphic>
      </p:graphicFrame>
      <p:cxnSp>
        <p:nvCxnSpPr>
          <p:cNvPr id="7" name="直接箭头连接符 6"/>
          <p:cNvCxnSpPr/>
          <p:nvPr/>
        </p:nvCxnSpPr>
        <p:spPr>
          <a:xfrm>
            <a:off x="4499992" y="1196752"/>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067944" y="796933"/>
            <a:ext cx="1224631" cy="369332"/>
          </a:xfrm>
          <a:prstGeom prst="rect">
            <a:avLst/>
          </a:prstGeom>
        </p:spPr>
        <p:txBody>
          <a:bodyPr wrap="none">
            <a:spAutoFit/>
          </a:bodyPr>
          <a:lstStyle/>
          <a:p>
            <a:r>
              <a:rPr lang="en-US" altLang="zh-CN" b="1" dirty="0" err="1"/>
              <a:t>i.hasNext</a:t>
            </a:r>
            <a:r>
              <a:rPr lang="en-US" altLang="zh-CN" b="1" dirty="0"/>
              <a:t>()</a:t>
            </a:r>
            <a:endParaRPr lang="zh-CN" altLang="en-US" dirty="0"/>
          </a:p>
        </p:txBody>
      </p:sp>
      <p:sp>
        <p:nvSpPr>
          <p:cNvPr id="9" name="矩形 8"/>
          <p:cNvSpPr/>
          <p:nvPr/>
        </p:nvSpPr>
        <p:spPr>
          <a:xfrm>
            <a:off x="4680259" y="1772816"/>
            <a:ext cx="837858" cy="369332"/>
          </a:xfrm>
          <a:prstGeom prst="rect">
            <a:avLst/>
          </a:prstGeom>
        </p:spPr>
        <p:txBody>
          <a:bodyPr wrap="none">
            <a:spAutoFit/>
          </a:bodyPr>
          <a:lstStyle/>
          <a:p>
            <a:r>
              <a:rPr lang="en-US" altLang="zh-CN" i="1" dirty="0" err="1"/>
              <a:t>i.next</a:t>
            </a:r>
            <a:r>
              <a:rPr lang="en-US" altLang="zh-CN" i="1" dirty="0"/>
              <a:t>()</a:t>
            </a:r>
            <a:endParaRPr lang="zh-CN" altLang="en-US" dirty="0"/>
          </a:p>
        </p:txBody>
      </p:sp>
      <p:cxnSp>
        <p:nvCxnSpPr>
          <p:cNvPr id="10" name="直接箭头连接符 9"/>
          <p:cNvCxnSpPr/>
          <p:nvPr/>
        </p:nvCxnSpPr>
        <p:spPr>
          <a:xfrm>
            <a:off x="4499992" y="2142148"/>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23124" y="2780928"/>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489298" y="5229200"/>
            <a:ext cx="115212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B58A712B-BD4A-4A1D-A74D-47ADBE89895F}"/>
              </a:ext>
            </a:extLst>
          </p:cNvPr>
          <p:cNvSpPr>
            <a:spLocks noGrp="1"/>
          </p:cNvSpPr>
          <p:nvPr>
            <p:ph type="title"/>
          </p:nvPr>
        </p:nvSpPr>
        <p:spPr>
          <a:xfrm>
            <a:off x="7596336" y="239103"/>
            <a:ext cx="1291950" cy="523220"/>
          </a:xfrm>
        </p:spPr>
        <p:txBody>
          <a:bodyPr/>
          <a:lstStyle/>
          <a:p>
            <a:r>
              <a:rPr lang="zh-CN" altLang="en-US" dirty="0"/>
              <a:t>图解</a:t>
            </a:r>
          </a:p>
        </p:txBody>
      </p:sp>
    </p:spTree>
    <p:extLst>
      <p:ext uri="{BB962C8B-B14F-4D97-AF65-F5344CB8AC3E}">
        <p14:creationId xmlns:p14="http://schemas.microsoft.com/office/powerpoint/2010/main" val="93005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141" y="1025299"/>
            <a:ext cx="4552271" cy="514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6191" y="1268760"/>
            <a:ext cx="4422313"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716016" y="4293096"/>
            <a:ext cx="4422312" cy="15121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a:solidFill>
                <a:schemeClr val="tx1"/>
              </a:solidFill>
            </a:endParaRPr>
          </a:p>
        </p:txBody>
      </p:sp>
      <p:cxnSp>
        <p:nvCxnSpPr>
          <p:cNvPr id="6" name="直接箭头连接符 5"/>
          <p:cNvCxnSpPr/>
          <p:nvPr/>
        </p:nvCxnSpPr>
        <p:spPr>
          <a:xfrm flipV="1">
            <a:off x="6760408" y="5849836"/>
            <a:ext cx="0" cy="45948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292080" y="6269250"/>
            <a:ext cx="2880320" cy="400110"/>
          </a:xfrm>
          <a:prstGeom prst="rect">
            <a:avLst/>
          </a:prstGeom>
        </p:spPr>
        <p:txBody>
          <a:bodyPr wrap="square">
            <a:spAutoFit/>
          </a:bodyPr>
          <a:lstStyle/>
          <a:p>
            <a:r>
              <a:rPr lang="zh-CN" altLang="en-US" sz="2000" b="1" dirty="0">
                <a:latin typeface="Times New Roman" pitchFamily="18" charset="0"/>
                <a:ea typeface="宋体" pitchFamily="2" charset="-122"/>
                <a:cs typeface="Times New Roman" pitchFamily="18" charset="0"/>
              </a:rPr>
              <a:t>集合与数组间转换操作</a:t>
            </a:r>
            <a:endParaRPr lang="zh-CN" altLang="en-US" sz="2000" dirty="0"/>
          </a:p>
        </p:txBody>
      </p:sp>
      <p:sp>
        <p:nvSpPr>
          <p:cNvPr id="14" name="标题 1"/>
          <p:cNvSpPr>
            <a:spLocks noGrp="1"/>
          </p:cNvSpPr>
          <p:nvPr>
            <p:ph type="title"/>
          </p:nvPr>
        </p:nvSpPr>
        <p:spPr>
          <a:xfrm>
            <a:off x="5580112" y="239103"/>
            <a:ext cx="3308174" cy="523220"/>
          </a:xfrm>
        </p:spPr>
        <p:txBody>
          <a:bodyPr>
            <a:normAutofit fontScale="90000"/>
          </a:bodyPr>
          <a:lstStyle/>
          <a:p>
            <a:r>
              <a:rPr lang="en-US" altLang="zh-CN" b="1" dirty="0">
                <a:cs typeface="Times New Roman" pitchFamily="18" charset="0"/>
              </a:rPr>
              <a:t>Collection </a:t>
            </a:r>
            <a:r>
              <a:rPr lang="zh-CN" altLang="en-US" b="1" dirty="0">
                <a:cs typeface="Times New Roman" pitchFamily="18" charset="0"/>
              </a:rPr>
              <a:t>接口方法</a:t>
            </a:r>
          </a:p>
        </p:txBody>
      </p:sp>
    </p:spTree>
    <p:extLst>
      <p:ext uri="{BB962C8B-B14F-4D97-AF65-F5344CB8AC3E}">
        <p14:creationId xmlns:p14="http://schemas.microsoft.com/office/powerpoint/2010/main" val="2151430206"/>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spPr>
      <a:bodyPr rtlCol="0" anchor="ctr"/>
      <a:lstStyle>
        <a:defPPr algn="ctr">
          <a:defRPr b="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9622</TotalTime>
  <Words>3515</Words>
  <Application>Microsoft Office PowerPoint</Application>
  <PresentationFormat>全屏显示(4:3)</PresentationFormat>
  <Paragraphs>421</Paragraphs>
  <Slides>49</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Arial Unicode MS</vt:lpstr>
      <vt:lpstr>宋体</vt:lpstr>
      <vt:lpstr>微软雅黑</vt:lpstr>
      <vt:lpstr>Arial</vt:lpstr>
      <vt:lpstr>Calibri</vt:lpstr>
      <vt:lpstr>Times New Roman</vt:lpstr>
      <vt:lpstr>Wingdings</vt:lpstr>
      <vt:lpstr>PPT模板</vt:lpstr>
      <vt:lpstr>Java集合</vt:lpstr>
      <vt:lpstr>本章内容</vt:lpstr>
      <vt:lpstr>Java 集合概述</vt:lpstr>
      <vt:lpstr>Java 集合概述</vt:lpstr>
      <vt:lpstr> Collection接口继承 </vt:lpstr>
      <vt:lpstr>Map接口继承树</vt:lpstr>
      <vt:lpstr>Collection 接口</vt:lpstr>
      <vt:lpstr>图解</vt:lpstr>
      <vt:lpstr>Collection 接口方法</vt:lpstr>
      <vt:lpstr>图解</vt:lpstr>
      <vt:lpstr>使用 Iterator 接口遍历集合元素</vt:lpstr>
      <vt:lpstr>图解</vt:lpstr>
      <vt:lpstr>Iterator接口的方法</vt:lpstr>
      <vt:lpstr>使用 foreach 循环遍历集合元素</vt:lpstr>
      <vt:lpstr> 练习：判断输出结果为何？</vt:lpstr>
      <vt:lpstr>List—接口</vt:lpstr>
      <vt:lpstr>List  接口</vt:lpstr>
      <vt:lpstr>List实现类之一：ArrayList</vt:lpstr>
      <vt:lpstr>List实现类之二：LinkedList</vt:lpstr>
      <vt:lpstr>List 实现类之三：Vector</vt:lpstr>
      <vt:lpstr>ListIterator接口（了解）</vt:lpstr>
      <vt:lpstr>Iterator和ListIterator主要区别(了解)</vt:lpstr>
      <vt:lpstr>Set 接口</vt:lpstr>
      <vt:lpstr>Set实现类之一：HashSet</vt:lpstr>
      <vt:lpstr>图解</vt:lpstr>
      <vt:lpstr>hashCode() 方法</vt:lpstr>
      <vt:lpstr>Set实现类之二：LinkedHashSet</vt:lpstr>
      <vt:lpstr>图解</vt:lpstr>
      <vt:lpstr>Set实现类之三：TreeSet</vt:lpstr>
      <vt:lpstr>排序—自然排序</vt:lpstr>
      <vt:lpstr>排序—自然排序</vt:lpstr>
      <vt:lpstr>排序—定制排序</vt:lpstr>
      <vt:lpstr>Map接口</vt:lpstr>
      <vt:lpstr>Map接口</vt:lpstr>
      <vt:lpstr>图解</vt:lpstr>
      <vt:lpstr>Map 常用方法</vt:lpstr>
      <vt:lpstr>Map实现类之一：HashMap</vt:lpstr>
      <vt:lpstr>Map实现类之二：LinkedHashMap</vt:lpstr>
      <vt:lpstr>Map实现类之三：TreeMap</vt:lpstr>
      <vt:lpstr>Map实现类之三：TreeMap</vt:lpstr>
      <vt:lpstr>Map实现类之四：Hashtable</vt:lpstr>
      <vt:lpstr>Map实现类之五：Properties</vt:lpstr>
      <vt:lpstr>Map实现类之五：Properties</vt:lpstr>
      <vt:lpstr>操作集合的工具类：Collections</vt:lpstr>
      <vt:lpstr>查找、替换</vt:lpstr>
      <vt:lpstr>同步控制</vt:lpstr>
      <vt:lpstr>Enumeration</vt:lpstr>
      <vt:lpstr>练习</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Youliang Wang</cp:lastModifiedBy>
  <cp:revision>725</cp:revision>
  <dcterms:created xsi:type="dcterms:W3CDTF">2012-08-05T14:09:30Z</dcterms:created>
  <dcterms:modified xsi:type="dcterms:W3CDTF">2017-11-16T06:22:35Z</dcterms:modified>
</cp:coreProperties>
</file>