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8" r:id="rId2"/>
    <p:sldId id="528" r:id="rId3"/>
    <p:sldId id="549" r:id="rId4"/>
    <p:sldId id="529" r:id="rId5"/>
    <p:sldId id="530" r:id="rId6"/>
    <p:sldId id="531" r:id="rId7"/>
    <p:sldId id="532" r:id="rId8"/>
    <p:sldId id="541" r:id="rId9"/>
    <p:sldId id="533" r:id="rId10"/>
    <p:sldId id="539" r:id="rId11"/>
    <p:sldId id="547" r:id="rId12"/>
    <p:sldId id="534" r:id="rId13"/>
    <p:sldId id="535" r:id="rId14"/>
    <p:sldId id="536" r:id="rId15"/>
    <p:sldId id="545" r:id="rId16"/>
    <p:sldId id="540" r:id="rId17"/>
    <p:sldId id="537" r:id="rId18"/>
    <p:sldId id="546" r:id="rId19"/>
    <p:sldId id="538" r:id="rId20"/>
    <p:sldId id="55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126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2017/11/16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10894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F4FB06-0F28-4E3B-8A3B-C5FB3D09C37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E665808A-F66C-4B34-9BFE-6CBEB7BB610C}"/>
              </a:ext>
            </a:extLst>
          </p:cNvPr>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4" name="组合 13">
            <a:extLst>
              <a:ext uri="{FF2B5EF4-FFF2-40B4-BE49-F238E27FC236}">
                <a16:creationId xmlns:a16="http://schemas.microsoft.com/office/drawing/2014/main" id="{196DC4E5-20FA-473D-807E-7FA7C883899F}"/>
              </a:ext>
            </a:extLst>
          </p:cNvPr>
          <p:cNvGrpSpPr>
            <a:grpSpLocks/>
          </p:cNvGrpSpPr>
          <p:nvPr userDrawn="1"/>
        </p:nvGrpSpPr>
        <p:grpSpPr bwMode="auto">
          <a:xfrm>
            <a:off x="5219700" y="1628775"/>
            <a:ext cx="3429000" cy="728663"/>
            <a:chOff x="4495861" y="1534661"/>
            <a:chExt cx="3231649" cy="608413"/>
          </a:xfrm>
        </p:grpSpPr>
        <p:sp>
          <p:nvSpPr>
            <p:cNvPr id="5" name="圆角矩形 9">
              <a:extLst>
                <a:ext uri="{FF2B5EF4-FFF2-40B4-BE49-F238E27FC236}">
                  <a16:creationId xmlns:a16="http://schemas.microsoft.com/office/drawing/2014/main" id="{3E966FE8-46A2-4378-A022-8B51BB424385}"/>
                </a:ext>
              </a:extLst>
            </p:cNvPr>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0">
              <a:extLst>
                <a:ext uri="{FF2B5EF4-FFF2-40B4-BE49-F238E27FC236}">
                  <a16:creationId xmlns:a16="http://schemas.microsoft.com/office/drawing/2014/main" id="{80F6AD79-BB38-4960-9E6D-86D480C92023}"/>
                </a:ext>
              </a:extLst>
            </p:cNvPr>
            <p:cNvGrpSpPr>
              <a:grpSpLocks/>
            </p:cNvGrpSpPr>
            <p:nvPr/>
          </p:nvGrpSpPr>
          <p:grpSpPr bwMode="auto">
            <a:xfrm>
              <a:off x="4495861" y="1534661"/>
              <a:ext cx="3231649" cy="608413"/>
              <a:chOff x="4281547" y="1534661"/>
              <a:chExt cx="3231649" cy="608413"/>
            </a:xfrm>
          </p:grpSpPr>
          <p:sp>
            <p:nvSpPr>
              <p:cNvPr id="7" name="矩形 16">
                <a:extLst>
                  <a:ext uri="{FF2B5EF4-FFF2-40B4-BE49-F238E27FC236}">
                    <a16:creationId xmlns:a16="http://schemas.microsoft.com/office/drawing/2014/main" id="{2700658B-FAE7-4C35-9234-6BF7DD998733}"/>
                  </a:ext>
                </a:extLst>
              </p:cNvPr>
              <p:cNvSpPr>
                <a:spLocks noChangeArrowheads="1"/>
              </p:cNvSpPr>
              <p:nvPr/>
            </p:nvSpPr>
            <p:spPr bwMode="auto">
              <a:xfrm>
                <a:off x="4281547" y="1534661"/>
                <a:ext cx="3231649" cy="43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 name="矩形 17">
                <a:extLst>
                  <a:ext uri="{FF2B5EF4-FFF2-40B4-BE49-F238E27FC236}">
                    <a16:creationId xmlns:a16="http://schemas.microsoft.com/office/drawing/2014/main" id="{527D5236-994D-44F2-8A23-A57E6D4C73CC}"/>
                  </a:ext>
                </a:extLst>
              </p:cNvPr>
              <p:cNvSpPr>
                <a:spLocks noChangeArrowheads="1"/>
              </p:cNvSpPr>
              <p:nvPr/>
            </p:nvSpPr>
            <p:spPr bwMode="auto">
              <a:xfrm>
                <a:off x="4306982" y="1774580"/>
                <a:ext cx="1149031" cy="3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9" name="TextBox 13">
            <a:extLst>
              <a:ext uri="{FF2B5EF4-FFF2-40B4-BE49-F238E27FC236}">
                <a16:creationId xmlns:a16="http://schemas.microsoft.com/office/drawing/2014/main" id="{EDD46D03-3BE2-4397-80D3-47A11CD79ED6}"/>
              </a:ext>
            </a:extLst>
          </p:cNvPr>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10" name="圆角矩形 14">
            <a:extLst>
              <a:ext uri="{FF2B5EF4-FFF2-40B4-BE49-F238E27FC236}">
                <a16:creationId xmlns:a16="http://schemas.microsoft.com/office/drawing/2014/main" id="{DBDD7C78-34B0-49EC-BAF8-D8C080728147}"/>
              </a:ext>
            </a:extLst>
          </p:cNvPr>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11" name="标题 1">
            <a:extLst>
              <a:ext uri="{FF2B5EF4-FFF2-40B4-BE49-F238E27FC236}">
                <a16:creationId xmlns:a16="http://schemas.microsoft.com/office/drawing/2014/main" id="{B31E3FC5-1614-44FD-8024-23B9DDFE7000}"/>
              </a:ext>
            </a:extLst>
          </p:cNvPr>
          <p:cNvSpPr>
            <a:spLocks noGrp="1"/>
          </p:cNvSpPr>
          <p:nvPr>
            <p:ph type="ctrTitle"/>
          </p:nvPr>
        </p:nvSpPr>
        <p:spPr>
          <a:xfrm>
            <a:off x="419100" y="3540128"/>
            <a:ext cx="7337424" cy="1470025"/>
          </a:xfr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12" name="日期占位符 1">
            <a:extLst>
              <a:ext uri="{FF2B5EF4-FFF2-40B4-BE49-F238E27FC236}">
                <a16:creationId xmlns:a16="http://schemas.microsoft.com/office/drawing/2014/main" id="{5D320677-AC98-474C-AF81-A3C0975D7A9A}"/>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3" name="页脚占位符 2">
            <a:extLst>
              <a:ext uri="{FF2B5EF4-FFF2-40B4-BE49-F238E27FC236}">
                <a16:creationId xmlns:a16="http://schemas.microsoft.com/office/drawing/2014/main" id="{57B9E87B-28A6-4F64-AE6B-D08C852345B7}"/>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14" name="灯片编号占位符 3">
            <a:extLst>
              <a:ext uri="{FF2B5EF4-FFF2-40B4-BE49-F238E27FC236}">
                <a16:creationId xmlns:a16="http://schemas.microsoft.com/office/drawing/2014/main" id="{33A75F40-D51D-4E95-8DBE-F3A77A32D4C0}"/>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04474F55-581E-488A-A4F9-6F2A4184D448}"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14" name="直接连接符 13">
            <a:extLst>
              <a:ext uri="{FF2B5EF4-FFF2-40B4-BE49-F238E27FC236}">
                <a16:creationId xmlns:a16="http://schemas.microsoft.com/office/drawing/2014/main" id="{92E13F34-A0DF-4FE0-890C-6082CC978F4D}"/>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0830334-6176-42DD-93ED-44A4A1CA6B90}"/>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16" name="标题 1">
            <a:extLst>
              <a:ext uri="{FF2B5EF4-FFF2-40B4-BE49-F238E27FC236}">
                <a16:creationId xmlns:a16="http://schemas.microsoft.com/office/drawing/2014/main" id="{C0073D80-B917-49E8-9B0E-742A49F13FB4}"/>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310ECA-74D4-414B-890B-D69CAB0C65F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a:extLst>
              <a:ext uri="{FF2B5EF4-FFF2-40B4-BE49-F238E27FC236}">
                <a16:creationId xmlns:a16="http://schemas.microsoft.com/office/drawing/2014/main" id="{FFC6435E-028F-44A0-B8F4-8C8F10D7A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a:extLst>
              <a:ext uri="{FF2B5EF4-FFF2-40B4-BE49-F238E27FC236}">
                <a16:creationId xmlns:a16="http://schemas.microsoft.com/office/drawing/2014/main" id="{9F3EF16C-D194-471F-8407-48D1EE841F26}"/>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5" name="页脚占位符 2">
            <a:extLst>
              <a:ext uri="{FF2B5EF4-FFF2-40B4-BE49-F238E27FC236}">
                <a16:creationId xmlns:a16="http://schemas.microsoft.com/office/drawing/2014/main" id="{B9E18A20-2371-4A37-AB0C-2F77110ADE08}"/>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6" name="灯片编号占位符 3">
            <a:extLst>
              <a:ext uri="{FF2B5EF4-FFF2-40B4-BE49-F238E27FC236}">
                <a16:creationId xmlns:a16="http://schemas.microsoft.com/office/drawing/2014/main" id="{D6281224-1442-43E4-9F34-91808C52A71E}"/>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EF1F219E-EB33-49F9-8C5D-BE2939839BFD}"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6064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C00000"/>
        </a:buClr>
        <a:buFont typeface="Calibri" panose="020F0502020204030204" pitchFamily="34" charset="0"/>
        <a:buChar char="Ω"/>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C00000"/>
        </a:buClr>
        <a:buFont typeface="Wingdings" panose="05000000000000000000" pitchFamily="2" charset="2"/>
        <a:buChar char="l"/>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C00000"/>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C00000"/>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E84F2-2B0C-4DA7-B86B-CF5BD9953E68}"/>
              </a:ext>
            </a:extLst>
          </p:cNvPr>
          <p:cNvSpPr>
            <a:spLocks noGrp="1"/>
          </p:cNvSpPr>
          <p:nvPr>
            <p:ph type="ctrTitle"/>
          </p:nvPr>
        </p:nvSpPr>
        <p:spPr/>
        <p:txBody>
          <a:bodyPr/>
          <a:lstStyle/>
          <a:p>
            <a:r>
              <a:rPr lang="en-US" altLang="zh-CN" dirty="0"/>
              <a:t>Java </a:t>
            </a:r>
            <a:r>
              <a:rPr lang="zh-CN" altLang="en-US" dirty="0"/>
              <a:t>泛型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anose="02010600030101010101" pitchFamily="2" charset="-122"/>
              </a:rPr>
              <a:t>static &lt;T&gt; void </a:t>
            </a:r>
            <a:r>
              <a:rPr lang="en-US" altLang="zh-CN" sz="2000" b="1" dirty="0" err="1">
                <a:solidFill>
                  <a:srgbClr val="C00000"/>
                </a:solidFill>
                <a:ea typeface="宋体" panose="02010600030101010101" pitchFamily="2" charset="-122"/>
              </a:rPr>
              <a:t>fromArrayToCollection</a:t>
            </a:r>
            <a:r>
              <a:rPr lang="en-US" altLang="zh-CN" sz="2000" b="1" dirty="0">
                <a:solidFill>
                  <a:srgbClr val="C00000"/>
                </a:solidFill>
                <a:ea typeface="宋体" panose="02010600030101010101" pitchFamily="2" charset="-122"/>
              </a:rPr>
              <a:t>(T[] a, Collection&lt;T&gt; c) {</a:t>
            </a:r>
          </a:p>
          <a:p>
            <a:r>
              <a:rPr lang="en-US" altLang="zh-CN" sz="2000" b="1" dirty="0">
                <a:solidFill>
                  <a:srgbClr val="C00000"/>
                </a:solidFill>
                <a:ea typeface="宋体" panose="02010600030101010101" pitchFamily="2" charset="-122"/>
              </a:rPr>
              <a:t>	for (T o : a) {</a:t>
            </a:r>
          </a:p>
          <a:p>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c.add</a:t>
            </a:r>
            <a:r>
              <a:rPr lang="en-US" altLang="zh-CN" sz="2000" b="1" dirty="0">
                <a:solidFill>
                  <a:srgbClr val="C00000"/>
                </a:solidFill>
                <a:ea typeface="宋体" panose="02010600030101010101" pitchFamily="2" charset="-122"/>
              </a:rPr>
              <a:t>(o);</a:t>
            </a:r>
          </a:p>
          <a:p>
            <a:r>
              <a:rPr lang="en-US" altLang="zh-CN" sz="2000" b="1" dirty="0">
                <a:solidFill>
                  <a:srgbClr val="C00000"/>
                </a:solidFill>
                <a:ea typeface="宋体" panose="02010600030101010101" pitchFamily="2" charset="-122"/>
              </a:rPr>
              <a:t>	}	}</a:t>
            </a:r>
          </a:p>
          <a:p>
            <a:r>
              <a:rPr lang="en-US" altLang="zh-CN" sz="2000" b="1" dirty="0">
                <a:solidFill>
                  <a:srgbClr val="C00000"/>
                </a:solidFill>
                <a:ea typeface="宋体" panose="02010600030101010101" pitchFamily="2" charset="-122"/>
              </a:rPr>
              <a:t>public static void main(String[] </a:t>
            </a:r>
            <a:r>
              <a:rPr lang="en-US" altLang="zh-CN" sz="2000" b="1" dirty="0" err="1">
                <a:solidFill>
                  <a:srgbClr val="C00000"/>
                </a:solidFill>
                <a:ea typeface="宋体" panose="02010600030101010101" pitchFamily="2" charset="-122"/>
              </a:rPr>
              <a:t>args</a:t>
            </a:r>
            <a:r>
              <a:rPr lang="en-US" altLang="zh-CN" sz="2000" b="1" dirty="0">
                <a:solidFill>
                  <a:srgbClr val="C00000"/>
                </a:solidFill>
                <a:ea typeface="宋体" panose="02010600030101010101" pitchFamily="2" charset="-122"/>
              </a:rPr>
              <a:t>) {</a:t>
            </a:r>
          </a:p>
          <a:p>
            <a:r>
              <a:rPr lang="en-US" altLang="zh-CN" sz="2000" b="1" dirty="0">
                <a:solidFill>
                  <a:srgbClr val="C00000"/>
                </a:solidFill>
                <a:ea typeface="宋体" panose="02010600030101010101" pitchFamily="2" charset="-122"/>
              </a:rPr>
              <a:t>	Object[] </a:t>
            </a:r>
            <a:r>
              <a:rPr lang="en-US" altLang="zh-CN" sz="2000" b="1" dirty="0" err="1">
                <a:solidFill>
                  <a:srgbClr val="C00000"/>
                </a:solidFill>
                <a:ea typeface="宋体" panose="02010600030101010101" pitchFamily="2" charset="-122"/>
              </a:rPr>
              <a:t>ao</a:t>
            </a:r>
            <a:r>
              <a:rPr lang="en-US" altLang="zh-CN" sz="2000" b="1" dirty="0">
                <a:solidFill>
                  <a:srgbClr val="C00000"/>
                </a:solidFill>
                <a:ea typeface="宋体" panose="02010600030101010101" pitchFamily="2" charset="-122"/>
              </a:rPr>
              <a:t> = new Object[100];</a:t>
            </a:r>
          </a:p>
          <a:p>
            <a:r>
              <a:rPr lang="en-US" altLang="zh-CN" sz="2000" b="1" dirty="0">
                <a:solidFill>
                  <a:srgbClr val="C00000"/>
                </a:solidFill>
                <a:ea typeface="宋体" panose="02010600030101010101" pitchFamily="2" charset="-122"/>
              </a:rPr>
              <a:t>	Collection&lt;Object&gt; co = new </a:t>
            </a:r>
            <a:r>
              <a:rPr lang="en-US" altLang="zh-CN" sz="2000" b="1" dirty="0" err="1">
                <a:solidFill>
                  <a:srgbClr val="C00000"/>
                </a:solidFill>
                <a:ea typeface="宋体" panose="02010600030101010101" pitchFamily="2" charset="-122"/>
              </a:rPr>
              <a:t>ArrayList</a:t>
            </a:r>
            <a:r>
              <a:rPr lang="en-US" altLang="zh-CN" sz="2000" b="1" dirty="0">
                <a:solidFill>
                  <a:srgbClr val="C00000"/>
                </a:solidFill>
                <a:ea typeface="宋体" panose="02010600030101010101" pitchFamily="2" charset="-122"/>
              </a:rPr>
              <a:t>&lt;Object&gt;();</a:t>
            </a:r>
          </a:p>
          <a:p>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fromArrayToCollection</a:t>
            </a:r>
            <a:r>
              <a:rPr lang="en-US" altLang="zh-CN" sz="2000" b="1" dirty="0">
                <a:solidFill>
                  <a:srgbClr val="C00000"/>
                </a:solidFill>
                <a:ea typeface="宋体" panose="02010600030101010101" pitchFamily="2" charset="-122"/>
              </a:rPr>
              <a:t>(</a:t>
            </a:r>
            <a:r>
              <a:rPr lang="en-US" altLang="zh-CN" sz="2000" b="1" dirty="0" err="1">
                <a:solidFill>
                  <a:srgbClr val="C00000"/>
                </a:solidFill>
                <a:ea typeface="宋体" panose="02010600030101010101" pitchFamily="2" charset="-122"/>
              </a:rPr>
              <a:t>ao</a:t>
            </a:r>
            <a:r>
              <a:rPr lang="en-US" altLang="zh-CN" sz="2000" b="1" dirty="0">
                <a:solidFill>
                  <a:srgbClr val="C00000"/>
                </a:solidFill>
                <a:ea typeface="宋体" panose="02010600030101010101" pitchFamily="2" charset="-122"/>
              </a:rPr>
              <a:t>, co);</a:t>
            </a:r>
          </a:p>
          <a:p>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String[] </a:t>
            </a:r>
            <a:r>
              <a:rPr lang="en-US" altLang="zh-CN" sz="2000" b="1" dirty="0" err="1">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 new String[20];</a:t>
            </a:r>
          </a:p>
          <a:p>
            <a:r>
              <a:rPr lang="en-US" altLang="zh-CN" sz="2000" b="1" dirty="0">
                <a:solidFill>
                  <a:srgbClr val="C00000"/>
                </a:solidFill>
                <a:ea typeface="宋体" panose="02010600030101010101" pitchFamily="2" charset="-122"/>
              </a:rPr>
              <a:t>	Collection&lt;String&gt; </a:t>
            </a:r>
            <a:r>
              <a:rPr lang="en-US" altLang="zh-CN" sz="2000" b="1" dirty="0" err="1">
                <a:solidFill>
                  <a:srgbClr val="C00000"/>
                </a:solidFill>
                <a:ea typeface="宋体" panose="02010600030101010101" pitchFamily="2" charset="-122"/>
              </a:rPr>
              <a:t>cs</a:t>
            </a:r>
            <a:r>
              <a:rPr lang="en-US" altLang="zh-CN" sz="2000" b="1" dirty="0">
                <a:solidFill>
                  <a:srgbClr val="C00000"/>
                </a:solidFill>
                <a:ea typeface="宋体" panose="02010600030101010101" pitchFamily="2" charset="-122"/>
              </a:rPr>
              <a:t> = new </a:t>
            </a:r>
            <a:r>
              <a:rPr lang="en-US" altLang="zh-CN" sz="2000" b="1" dirty="0" err="1">
                <a:solidFill>
                  <a:srgbClr val="C00000"/>
                </a:solidFill>
                <a:ea typeface="宋体" panose="02010600030101010101" pitchFamily="2" charset="-122"/>
              </a:rPr>
              <a:t>ArrayList</a:t>
            </a:r>
            <a:r>
              <a:rPr lang="en-US" altLang="zh-CN" sz="2000" b="1" dirty="0">
                <a:solidFill>
                  <a:srgbClr val="C00000"/>
                </a:solidFill>
                <a:ea typeface="宋体" panose="02010600030101010101" pitchFamily="2" charset="-122"/>
              </a:rPr>
              <a:t>&lt;&gt;();</a:t>
            </a:r>
          </a:p>
          <a:p>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fromArrayToCollection</a:t>
            </a:r>
            <a:r>
              <a:rPr lang="en-US" altLang="zh-CN" sz="2000" b="1" dirty="0">
                <a:solidFill>
                  <a:srgbClr val="C00000"/>
                </a:solidFill>
                <a:ea typeface="宋体" panose="02010600030101010101" pitchFamily="2" charset="-122"/>
              </a:rPr>
              <a:t>(</a:t>
            </a:r>
            <a:r>
              <a:rPr lang="en-US" altLang="zh-CN" sz="2000" b="1" dirty="0" err="1">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cs</a:t>
            </a:r>
            <a:r>
              <a:rPr lang="en-US" altLang="zh-CN" sz="2000" b="1" dirty="0">
                <a:solidFill>
                  <a:srgbClr val="C00000"/>
                </a:solidFill>
                <a:ea typeface="宋体" panose="02010600030101010101" pitchFamily="2" charset="-122"/>
              </a:rPr>
              <a:t>);</a:t>
            </a:r>
          </a:p>
          <a:p>
            <a:endParaRPr lang="en-US" altLang="zh-CN" sz="2000" b="1" dirty="0">
              <a:solidFill>
                <a:srgbClr val="C00000"/>
              </a:solidFill>
              <a:ea typeface="宋体" panose="02010600030101010101" pitchFamily="2" charset="-122"/>
            </a:endParaRPr>
          </a:p>
          <a:p>
            <a:r>
              <a:rPr lang="en-US" altLang="zh-CN" sz="2000" b="1" dirty="0">
                <a:solidFill>
                  <a:srgbClr val="C00000"/>
                </a:solidFill>
                <a:ea typeface="宋体" panose="02010600030101010101" pitchFamily="2" charset="-122"/>
              </a:rPr>
              <a:t>	Collection&lt;Double&gt; cd = new </a:t>
            </a:r>
            <a:r>
              <a:rPr lang="en-US" altLang="zh-CN" sz="2000" b="1" dirty="0" err="1">
                <a:solidFill>
                  <a:srgbClr val="C00000"/>
                </a:solidFill>
                <a:ea typeface="宋体" panose="02010600030101010101" pitchFamily="2" charset="-122"/>
              </a:rPr>
              <a:t>ArrayList</a:t>
            </a:r>
            <a:r>
              <a:rPr lang="en-US" altLang="zh-CN" sz="2000" b="1" dirty="0">
                <a:solidFill>
                  <a:srgbClr val="C00000"/>
                </a:solidFill>
                <a:ea typeface="宋体" panose="02010600030101010101" pitchFamily="2" charset="-122"/>
              </a:rPr>
              <a:t>&lt;&gt;();</a:t>
            </a:r>
          </a:p>
          <a:p>
            <a:r>
              <a:rPr lang="en-US" altLang="zh-CN" sz="2000" b="1" dirty="0">
                <a:solidFill>
                  <a:srgbClr val="C00000"/>
                </a:solidFill>
                <a:ea typeface="宋体" panose="02010600030101010101" pitchFamily="2" charset="-122"/>
              </a:rPr>
              <a:t>	</a:t>
            </a:r>
            <a:r>
              <a:rPr lang="en-US" altLang="zh-CN" sz="2000" b="1" dirty="0">
                <a:ea typeface="宋体" panose="02010600030101010101" pitchFamily="2" charset="-122"/>
              </a:rPr>
              <a:t>// </a:t>
            </a:r>
            <a:r>
              <a:rPr lang="zh-CN" altLang="en-US" sz="2000" b="1" dirty="0">
                <a:ea typeface="宋体" panose="02010600030101010101" pitchFamily="2" charset="-122"/>
              </a:rPr>
              <a:t>下面代码中</a:t>
            </a:r>
            <a:r>
              <a:rPr lang="en-US" altLang="zh-CN" sz="2000" b="1" dirty="0">
                <a:ea typeface="宋体" panose="02010600030101010101" pitchFamily="2" charset="-122"/>
              </a:rPr>
              <a:t>T</a:t>
            </a:r>
            <a:r>
              <a:rPr lang="zh-CN" altLang="en-US" sz="2000" b="1" dirty="0">
                <a:ea typeface="宋体" panose="02010600030101010101" pitchFamily="2" charset="-122"/>
              </a:rPr>
              <a:t>是</a:t>
            </a:r>
            <a:r>
              <a:rPr lang="en-US" altLang="zh-CN" sz="2000" b="1" dirty="0">
                <a:ea typeface="宋体" panose="02010600030101010101" pitchFamily="2" charset="-122"/>
              </a:rPr>
              <a:t>Double</a:t>
            </a:r>
            <a:r>
              <a:rPr lang="zh-CN" altLang="en-US" sz="2000" b="1" dirty="0">
                <a:ea typeface="宋体" panose="02010600030101010101" pitchFamily="2" charset="-122"/>
              </a:rPr>
              <a:t>类，但</a:t>
            </a:r>
            <a:r>
              <a:rPr lang="en-US" altLang="zh-CN" sz="2000" b="1" dirty="0" err="1">
                <a:ea typeface="宋体" panose="02010600030101010101" pitchFamily="2" charset="-122"/>
              </a:rPr>
              <a:t>sa</a:t>
            </a:r>
            <a:r>
              <a:rPr lang="zh-CN" altLang="en-US" sz="2000" b="1" dirty="0">
                <a:ea typeface="宋体" panose="02010600030101010101" pitchFamily="2" charset="-122"/>
              </a:rPr>
              <a:t>是</a:t>
            </a:r>
            <a:r>
              <a:rPr lang="en-US" altLang="zh-CN" sz="2000" b="1" dirty="0">
                <a:ea typeface="宋体" panose="02010600030101010101" pitchFamily="2" charset="-122"/>
              </a:rPr>
              <a:t>String</a:t>
            </a:r>
            <a:r>
              <a:rPr lang="zh-CN" altLang="en-US" sz="2000" b="1" dirty="0">
                <a:ea typeface="宋体" panose="02010600030101010101" pitchFamily="2" charset="-122"/>
              </a:rPr>
              <a:t>类型，编译错误。</a:t>
            </a:r>
          </a:p>
          <a:p>
            <a:r>
              <a:rPr lang="zh-CN" altLang="en-US" sz="2000" b="1" dirty="0">
                <a:solidFill>
                  <a:srgbClr val="C00000"/>
                </a:solidFill>
                <a:ea typeface="宋体" panose="02010600030101010101" pitchFamily="2" charset="-122"/>
              </a:rPr>
              <a:t>	</a:t>
            </a:r>
            <a:r>
              <a:rPr lang="en-US" altLang="zh-CN"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fromArrayToCollection</a:t>
            </a:r>
            <a:r>
              <a:rPr lang="en-US" altLang="zh-CN" sz="2000" b="1" dirty="0">
                <a:solidFill>
                  <a:srgbClr val="C00000"/>
                </a:solidFill>
                <a:ea typeface="宋体" panose="02010600030101010101" pitchFamily="2" charset="-122"/>
              </a:rPr>
              <a:t>(</a:t>
            </a:r>
            <a:r>
              <a:rPr lang="en-US" altLang="zh-CN" sz="2000" b="1" dirty="0" err="1">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cd);</a:t>
            </a:r>
          </a:p>
          <a:p>
            <a:r>
              <a:rPr lang="en-US" altLang="zh-CN" sz="2000" b="1" dirty="0">
                <a:solidFill>
                  <a:srgbClr val="C00000"/>
                </a:solidFill>
                <a:ea typeface="宋体" panose="02010600030101010101" pitchFamily="2" charset="-122"/>
              </a:rPr>
              <a:t>	</a:t>
            </a:r>
            <a:r>
              <a:rPr lang="en-US" altLang="zh-CN" sz="2000" b="1" dirty="0">
                <a:ea typeface="宋体" panose="02010600030101010101" pitchFamily="2" charset="-122"/>
              </a:rPr>
              <a:t>// </a:t>
            </a:r>
            <a:r>
              <a:rPr lang="zh-CN" altLang="en-US" sz="2000" b="1" dirty="0">
                <a:ea typeface="宋体" panose="02010600030101010101" pitchFamily="2" charset="-122"/>
              </a:rPr>
              <a:t>下面代码中</a:t>
            </a:r>
            <a:r>
              <a:rPr lang="en-US" altLang="zh-CN" sz="2000" b="1" dirty="0">
                <a:ea typeface="宋体" panose="02010600030101010101" pitchFamily="2" charset="-122"/>
              </a:rPr>
              <a:t>T</a:t>
            </a:r>
            <a:r>
              <a:rPr lang="zh-CN" altLang="en-US" sz="2000" b="1" dirty="0">
                <a:ea typeface="宋体" panose="02010600030101010101" pitchFamily="2" charset="-122"/>
              </a:rPr>
              <a:t>是</a:t>
            </a:r>
            <a:r>
              <a:rPr lang="en-US" altLang="zh-CN" sz="2000" b="1" dirty="0">
                <a:ea typeface="宋体" panose="02010600030101010101" pitchFamily="2" charset="-122"/>
              </a:rPr>
              <a:t>Object</a:t>
            </a:r>
            <a:r>
              <a:rPr lang="zh-CN" altLang="en-US" sz="2000" b="1" dirty="0">
                <a:ea typeface="宋体" panose="02010600030101010101" pitchFamily="2" charset="-122"/>
              </a:rPr>
              <a:t>类型，</a:t>
            </a:r>
            <a:r>
              <a:rPr lang="en-US" altLang="zh-CN" sz="2000" b="1" dirty="0" err="1">
                <a:ea typeface="宋体" panose="02010600030101010101" pitchFamily="2" charset="-122"/>
              </a:rPr>
              <a:t>sa</a:t>
            </a:r>
            <a:r>
              <a:rPr lang="zh-CN" altLang="en-US" sz="2000" b="1" dirty="0">
                <a:ea typeface="宋体" panose="02010600030101010101" pitchFamily="2" charset="-122"/>
              </a:rPr>
              <a:t>是</a:t>
            </a:r>
            <a:r>
              <a:rPr lang="en-US" altLang="zh-CN" sz="2000" b="1" dirty="0">
                <a:ea typeface="宋体" panose="02010600030101010101" pitchFamily="2" charset="-122"/>
              </a:rPr>
              <a:t>String</a:t>
            </a:r>
            <a:r>
              <a:rPr lang="zh-CN" altLang="en-US" sz="2000" b="1" dirty="0">
                <a:ea typeface="宋体" panose="02010600030101010101" pitchFamily="2" charset="-122"/>
              </a:rPr>
              <a:t>类型，可以赋值成功。</a:t>
            </a:r>
          </a:p>
          <a:p>
            <a:r>
              <a:rPr lang="zh-CN" altLang="en-US" sz="2000" b="1" dirty="0">
                <a:solidFill>
                  <a:srgbClr val="C00000"/>
                </a:solidFill>
                <a:ea typeface="宋体" panose="02010600030101010101" pitchFamily="2" charset="-122"/>
              </a:rPr>
              <a:t>	</a:t>
            </a:r>
            <a:r>
              <a:rPr lang="en-US" altLang="zh-CN" sz="2000" b="1" dirty="0" err="1">
                <a:solidFill>
                  <a:srgbClr val="C00000"/>
                </a:solidFill>
                <a:ea typeface="宋体" panose="02010600030101010101" pitchFamily="2" charset="-122"/>
              </a:rPr>
              <a:t>fromArrayToCollection</a:t>
            </a:r>
            <a:r>
              <a:rPr lang="en-US" altLang="zh-CN" sz="2000" b="1" dirty="0">
                <a:solidFill>
                  <a:srgbClr val="C00000"/>
                </a:solidFill>
                <a:ea typeface="宋体" panose="02010600030101010101" pitchFamily="2" charset="-122"/>
              </a:rPr>
              <a:t>(</a:t>
            </a:r>
            <a:r>
              <a:rPr lang="en-US" altLang="zh-CN" sz="2000" b="1" dirty="0" err="1">
                <a:solidFill>
                  <a:srgbClr val="C00000"/>
                </a:solidFill>
                <a:ea typeface="宋体" panose="02010600030101010101" pitchFamily="2" charset="-122"/>
              </a:rPr>
              <a:t>sa</a:t>
            </a:r>
            <a:r>
              <a:rPr lang="en-US" altLang="zh-CN" sz="2000" b="1" dirty="0">
                <a:solidFill>
                  <a:srgbClr val="C00000"/>
                </a:solidFill>
                <a:ea typeface="宋体" panose="02010600030101010101" pitchFamily="2" charset="-122"/>
              </a:rPr>
              <a:t>, co);  }</a:t>
            </a:r>
            <a:endParaRPr lang="zh-CN" altLang="en-US" sz="2000" b="1" dirty="0">
              <a:solidFill>
                <a:srgbClr val="C00000"/>
              </a:solidFill>
              <a:ea typeface="宋体" panose="02010600030101010101" pitchFamily="2" charset="-122"/>
            </a:endParaRPr>
          </a:p>
        </p:txBody>
      </p:sp>
      <p:sp>
        <p:nvSpPr>
          <p:cNvPr id="2" name="标题 1">
            <a:extLst>
              <a:ext uri="{FF2B5EF4-FFF2-40B4-BE49-F238E27FC236}">
                <a16:creationId xmlns:a16="http://schemas.microsoft.com/office/drawing/2014/main" id="{97D5070D-7480-472C-9E26-8835185FFA3A}"/>
              </a:ext>
            </a:extLst>
          </p:cNvPr>
          <p:cNvSpPr>
            <a:spLocks noGrp="1"/>
          </p:cNvSpPr>
          <p:nvPr>
            <p:ph type="title"/>
          </p:nvPr>
        </p:nvSpPr>
        <p:spPr>
          <a:xfrm>
            <a:off x="7524328" y="239103"/>
            <a:ext cx="1363958" cy="523220"/>
          </a:xfrm>
        </p:spPr>
        <p:txBody>
          <a:bodyPr/>
          <a:lstStyle/>
          <a:p>
            <a:r>
              <a:rPr lang="zh-CN" altLang="en-US" dirty="0"/>
              <a:t>示例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764704"/>
            <a:ext cx="4499992" cy="523220"/>
          </a:xfrm>
        </p:spPr>
        <p:txBody>
          <a:bodyPr>
            <a:normAutofit/>
          </a:bodyPr>
          <a:lstStyle/>
          <a:p>
            <a:r>
              <a:rPr lang="zh-CN" altLang="en-US" sz="2400" b="1" dirty="0">
                <a:latin typeface="宋体" panose="02010600030101010101" pitchFamily="2" charset="-122"/>
                <a:ea typeface="宋体" panose="02010600030101010101" pitchFamily="2" charset="-122"/>
              </a:rPr>
              <a:t>请输出如下来两段代码有何不同</a:t>
            </a:r>
          </a:p>
        </p:txBody>
      </p:sp>
      <p:sp>
        <p:nvSpPr>
          <p:cNvPr id="3" name="内容占位符 2"/>
          <p:cNvSpPr>
            <a:spLocks noGrp="1"/>
          </p:cNvSpPr>
          <p:nvPr>
            <p:ph idx="4294967295"/>
          </p:nvPr>
        </p:nvSpPr>
        <p:spPr>
          <a:xfrm>
            <a:off x="1475953" y="1522492"/>
            <a:ext cx="6048375" cy="2305050"/>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a:t>}   }</a:t>
            </a:r>
            <a:endParaRPr lang="zh-CN" altLang="en-US" sz="2400" dirty="0"/>
          </a:p>
        </p:txBody>
      </p:sp>
      <p:sp>
        <p:nvSpPr>
          <p:cNvPr id="4" name="内容占位符 2"/>
          <p:cNvSpPr txBox="1"/>
          <p:nvPr/>
        </p:nvSpPr>
        <p:spPr>
          <a:xfrm>
            <a:off x="1475656" y="4077072"/>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a:t>} }</a:t>
            </a:r>
            <a:endParaRPr lang="zh-CN" altLang="en-US" sz="2400" dirty="0"/>
          </a:p>
        </p:txBody>
      </p:sp>
      <p:sp>
        <p:nvSpPr>
          <p:cNvPr id="5" name="矩形 4"/>
          <p:cNvSpPr/>
          <p:nvPr/>
        </p:nvSpPr>
        <p:spPr>
          <a:xfrm>
            <a:off x="1115616" y="1484784"/>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15616" y="386104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932040" y="253956"/>
            <a:ext cx="3960440" cy="523220"/>
          </a:xfrm>
          <a:prstGeom prst="rect">
            <a:avLst/>
          </a:prstGeom>
          <a:solidFill>
            <a:srgbClr val="F5F5F5"/>
          </a:solid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3.4 </a:t>
            </a:r>
            <a:r>
              <a:rPr lang="zh-CN" altLang="en-US" sz="2800" b="1" dirty="0">
                <a:latin typeface="微软雅黑" panose="020B0503020204020204" pitchFamily="34" charset="-122"/>
                <a:ea typeface="微软雅黑" panose="020B0503020204020204" pitchFamily="34" charset="-122"/>
              </a:rPr>
              <a:t>泛型和继承的关系</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908720"/>
            <a:ext cx="8352928" cy="2092881"/>
          </a:xfrm>
          <a:prstGeom prst="rect">
            <a:avLst/>
          </a:prstGeom>
          <a:noFill/>
        </p:spPr>
        <p:txBody>
          <a:bodyPr wrap="square" rtlCol="0">
            <a:spAutoFit/>
          </a:bodyPr>
          <a:lstStyle/>
          <a:p>
            <a:r>
              <a:rPr lang="zh-CN" altLang="en-US" sz="2600" dirty="0">
                <a:ea typeface="宋体" panose="02010600030101010101" pitchFamily="2" charset="-122"/>
                <a:cs typeface="Times New Roman" panose="02020603050405020304" pitchFamily="18" charset="0"/>
              </a:rPr>
              <a:t>如果</a:t>
            </a:r>
            <a:r>
              <a:rPr lang="en-US" altLang="zh-CN" sz="2600" dirty="0">
                <a:ea typeface="宋体" panose="02010600030101010101" pitchFamily="2" charset="-122"/>
                <a:cs typeface="Times New Roman" panose="02020603050405020304" pitchFamily="18" charset="0"/>
              </a:rPr>
              <a:t>B</a:t>
            </a:r>
            <a:r>
              <a:rPr lang="zh-CN" altLang="en-US" sz="2600" dirty="0">
                <a:ea typeface="宋体" panose="02010600030101010101" pitchFamily="2" charset="-122"/>
                <a:cs typeface="Times New Roman" panose="02020603050405020304" pitchFamily="18" charset="0"/>
              </a:rPr>
              <a:t>是</a:t>
            </a:r>
            <a:r>
              <a:rPr lang="en-US" altLang="zh-CN" sz="2600" dirty="0">
                <a:ea typeface="宋体" panose="02010600030101010101" pitchFamily="2" charset="-122"/>
                <a:cs typeface="Times New Roman" panose="02020603050405020304" pitchFamily="18" charset="0"/>
              </a:rPr>
              <a:t>A</a:t>
            </a:r>
            <a:r>
              <a:rPr lang="zh-CN" altLang="en-US" sz="2600" dirty="0">
                <a:ea typeface="宋体" panose="02010600030101010101" pitchFamily="2" charset="-122"/>
                <a:cs typeface="Times New Roman" panose="02020603050405020304" pitchFamily="18" charset="0"/>
              </a:rPr>
              <a:t>的一个子类型（子类或者子接口），而</a:t>
            </a:r>
            <a:r>
              <a:rPr lang="en-US" altLang="zh-CN" sz="2600" dirty="0">
                <a:ea typeface="宋体" panose="02010600030101010101" pitchFamily="2" charset="-122"/>
                <a:cs typeface="Times New Roman" panose="02020603050405020304" pitchFamily="18" charset="0"/>
              </a:rPr>
              <a:t>G</a:t>
            </a:r>
            <a:r>
              <a:rPr lang="zh-CN" altLang="en-US" sz="2600" dirty="0">
                <a:ea typeface="宋体" panose="02010600030101010101" pitchFamily="2" charset="-122"/>
                <a:cs typeface="Times New Roman" panose="02020603050405020304" pitchFamily="18" charset="0"/>
              </a:rPr>
              <a:t>是具有泛型声明的类或接口，</a:t>
            </a:r>
            <a:r>
              <a:rPr lang="en-US" altLang="zh-CN" sz="2600" dirty="0">
                <a:ea typeface="宋体" panose="02010600030101010101" pitchFamily="2" charset="-122"/>
                <a:cs typeface="Times New Roman" panose="02020603050405020304" pitchFamily="18" charset="0"/>
              </a:rPr>
              <a:t>G&lt;B&gt;</a:t>
            </a:r>
            <a:r>
              <a:rPr lang="zh-CN" altLang="en-US" sz="2600" dirty="0">
                <a:ea typeface="宋体" panose="02010600030101010101" pitchFamily="2" charset="-122"/>
                <a:cs typeface="Times New Roman" panose="02020603050405020304" pitchFamily="18" charset="0"/>
              </a:rPr>
              <a:t>并不是</a:t>
            </a:r>
            <a:r>
              <a:rPr lang="en-US" altLang="zh-CN" sz="2600" dirty="0">
                <a:ea typeface="宋体" panose="02010600030101010101" pitchFamily="2" charset="-122"/>
                <a:cs typeface="Times New Roman" panose="02020603050405020304" pitchFamily="18" charset="0"/>
              </a:rPr>
              <a:t>G&lt;A&gt;</a:t>
            </a:r>
            <a:r>
              <a:rPr lang="zh-CN" altLang="en-US" sz="2600" dirty="0">
                <a:ea typeface="宋体" panose="02010600030101010101" pitchFamily="2" charset="-122"/>
                <a:cs typeface="Times New Roman" panose="02020603050405020304" pitchFamily="18" charset="0"/>
              </a:rPr>
              <a:t>的子类型！</a:t>
            </a:r>
            <a:endParaRPr lang="en-US" altLang="zh-CN" sz="2600" dirty="0">
              <a:ea typeface="宋体" panose="02010600030101010101" pitchFamily="2" charset="-122"/>
              <a:cs typeface="Times New Roman" panose="02020603050405020304" pitchFamily="18" charset="0"/>
            </a:endParaRPr>
          </a:p>
          <a:p>
            <a:endParaRPr lang="en-US" altLang="zh-CN" sz="2600" dirty="0">
              <a:ea typeface="宋体" panose="02010600030101010101" pitchFamily="2" charset="-122"/>
              <a:cs typeface="Times New Roman" panose="02020603050405020304" pitchFamily="18" charset="0"/>
            </a:endParaRPr>
          </a:p>
          <a:p>
            <a:r>
              <a:rPr lang="zh-CN" altLang="en-US" sz="2600" dirty="0">
                <a:ea typeface="宋体" panose="02010600030101010101" pitchFamily="2" charset="-122"/>
                <a:cs typeface="Times New Roman" panose="02020603050405020304" pitchFamily="18" charset="0"/>
              </a:rPr>
              <a:t>比如：</a:t>
            </a:r>
            <a:r>
              <a:rPr lang="en-US" altLang="zh-CN" sz="2600" dirty="0">
                <a:ea typeface="宋体" panose="02010600030101010101" pitchFamily="2" charset="-122"/>
                <a:cs typeface="Times New Roman" panose="02020603050405020304" pitchFamily="18" charset="0"/>
              </a:rPr>
              <a:t>String</a:t>
            </a:r>
            <a:r>
              <a:rPr lang="zh-CN" altLang="en-US" sz="2600" dirty="0">
                <a:ea typeface="宋体" panose="02010600030101010101" pitchFamily="2" charset="-122"/>
                <a:cs typeface="Times New Roman" panose="02020603050405020304" pitchFamily="18" charset="0"/>
              </a:rPr>
              <a:t>是</a:t>
            </a:r>
            <a:r>
              <a:rPr lang="en-US" altLang="zh-CN" sz="2600" dirty="0">
                <a:ea typeface="宋体" panose="02010600030101010101" pitchFamily="2" charset="-122"/>
                <a:cs typeface="Times New Roman" panose="02020603050405020304" pitchFamily="18" charset="0"/>
              </a:rPr>
              <a:t>Object</a:t>
            </a:r>
            <a:r>
              <a:rPr lang="zh-CN" altLang="en-US" sz="2600" dirty="0">
                <a:ea typeface="宋体" panose="02010600030101010101" pitchFamily="2" charset="-122"/>
                <a:cs typeface="Times New Roman" panose="02020603050405020304" pitchFamily="18" charset="0"/>
              </a:rPr>
              <a:t>的子类，但是</a:t>
            </a:r>
            <a:r>
              <a:rPr lang="en-US" altLang="zh-CN" sz="2600" dirty="0">
                <a:ea typeface="宋体" panose="02010600030101010101" pitchFamily="2" charset="-122"/>
                <a:cs typeface="Times New Roman" panose="02020603050405020304" pitchFamily="18" charset="0"/>
              </a:rPr>
              <a:t>List&lt;String &gt;</a:t>
            </a:r>
            <a:r>
              <a:rPr lang="zh-CN" altLang="en-US" sz="2600" dirty="0">
                <a:ea typeface="宋体" panose="02010600030101010101" pitchFamily="2" charset="-122"/>
                <a:cs typeface="Times New Roman" panose="02020603050405020304" pitchFamily="18" charset="0"/>
              </a:rPr>
              <a:t>并不是</a:t>
            </a:r>
            <a:r>
              <a:rPr lang="en-US" altLang="zh-CN" sz="2600" dirty="0">
                <a:ea typeface="宋体" panose="02010600030101010101" pitchFamily="2" charset="-122"/>
                <a:cs typeface="Times New Roman" panose="02020603050405020304" pitchFamily="18" charset="0"/>
              </a:rPr>
              <a:t>List&lt;Object&gt;</a:t>
            </a:r>
            <a:r>
              <a:rPr lang="zh-CN" altLang="en-US" sz="2600" dirty="0">
                <a:ea typeface="宋体" panose="02010600030101010101" pitchFamily="2" charset="-122"/>
                <a:cs typeface="Times New Roman" panose="02020603050405020304" pitchFamily="18" charset="0"/>
              </a:rPr>
              <a:t>的子类。</a:t>
            </a:r>
          </a:p>
        </p:txBody>
      </p:sp>
      <p:sp>
        <p:nvSpPr>
          <p:cNvPr id="5" name="矩形 4"/>
          <p:cNvSpPr/>
          <p:nvPr/>
        </p:nvSpPr>
        <p:spPr>
          <a:xfrm>
            <a:off x="1259632" y="3422056"/>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59632" y="4848859"/>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52120" y="3422056"/>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52120" y="4841786"/>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2087724" y="3876705"/>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480212" y="3876705"/>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07704" y="3356992"/>
            <a:ext cx="612068" cy="584775"/>
          </a:xfrm>
          <a:prstGeom prst="rect">
            <a:avLst/>
          </a:prstGeom>
          <a:noFill/>
        </p:spPr>
        <p:txBody>
          <a:bodyPr wrap="square" rtlCol="0">
            <a:spAutoFit/>
          </a:bodyPr>
          <a:lstStyle/>
          <a:p>
            <a:r>
              <a:rPr lang="en-US" altLang="zh-CN" sz="3200" dirty="0"/>
              <a:t>A</a:t>
            </a:r>
            <a:endParaRPr lang="zh-CN" altLang="en-US" sz="3200" dirty="0"/>
          </a:p>
        </p:txBody>
      </p:sp>
      <p:sp>
        <p:nvSpPr>
          <p:cNvPr id="13" name="TextBox 12"/>
          <p:cNvSpPr txBox="1"/>
          <p:nvPr/>
        </p:nvSpPr>
        <p:spPr>
          <a:xfrm>
            <a:off x="1943708" y="4776721"/>
            <a:ext cx="612068" cy="584775"/>
          </a:xfrm>
          <a:prstGeom prst="rect">
            <a:avLst/>
          </a:prstGeom>
          <a:noFill/>
        </p:spPr>
        <p:txBody>
          <a:bodyPr wrap="square" rtlCol="0">
            <a:spAutoFit/>
          </a:bodyPr>
          <a:lstStyle/>
          <a:p>
            <a:r>
              <a:rPr lang="en-US" altLang="zh-CN" sz="3200" dirty="0"/>
              <a:t>B</a:t>
            </a:r>
            <a:endParaRPr lang="zh-CN" altLang="en-US" sz="3200" dirty="0"/>
          </a:p>
        </p:txBody>
      </p:sp>
      <p:sp>
        <p:nvSpPr>
          <p:cNvPr id="14" name="TextBox 13"/>
          <p:cNvSpPr txBox="1"/>
          <p:nvPr/>
        </p:nvSpPr>
        <p:spPr>
          <a:xfrm>
            <a:off x="5940152" y="3356992"/>
            <a:ext cx="1224136" cy="584775"/>
          </a:xfrm>
          <a:prstGeom prst="rect">
            <a:avLst/>
          </a:prstGeom>
          <a:noFill/>
        </p:spPr>
        <p:txBody>
          <a:bodyPr wrap="square" rtlCol="0">
            <a:spAutoFit/>
          </a:bodyPr>
          <a:lstStyle/>
          <a:p>
            <a:r>
              <a:rPr lang="en-US" altLang="zh-CN" sz="3200" dirty="0"/>
              <a:t>G&lt;A&gt;</a:t>
            </a:r>
            <a:endParaRPr lang="zh-CN" altLang="en-US" sz="3200" dirty="0"/>
          </a:p>
        </p:txBody>
      </p:sp>
      <p:sp>
        <p:nvSpPr>
          <p:cNvPr id="15" name="TextBox 14"/>
          <p:cNvSpPr txBox="1"/>
          <p:nvPr/>
        </p:nvSpPr>
        <p:spPr>
          <a:xfrm>
            <a:off x="5940152" y="4812809"/>
            <a:ext cx="1224136" cy="584775"/>
          </a:xfrm>
          <a:prstGeom prst="rect">
            <a:avLst/>
          </a:prstGeom>
          <a:noFill/>
        </p:spPr>
        <p:txBody>
          <a:bodyPr wrap="square" rtlCol="0">
            <a:spAutoFit/>
          </a:bodyPr>
          <a:lstStyle/>
          <a:p>
            <a:r>
              <a:rPr lang="en-US" altLang="zh-CN" sz="3200" dirty="0"/>
              <a:t>G&lt;B&gt;</a:t>
            </a:r>
            <a:endParaRPr lang="zh-CN" altLang="en-US" sz="3200" dirty="0"/>
          </a:p>
        </p:txBody>
      </p:sp>
      <p:sp>
        <p:nvSpPr>
          <p:cNvPr id="16" name="乘号 15"/>
          <p:cNvSpPr/>
          <p:nvPr/>
        </p:nvSpPr>
        <p:spPr>
          <a:xfrm>
            <a:off x="6048164" y="4106483"/>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6"/>
          <p:cNvSpPr>
            <a:spLocks noGrp="1"/>
          </p:cNvSpPr>
          <p:nvPr>
            <p:ph type="title"/>
          </p:nvPr>
        </p:nvSpPr>
        <p:spPr>
          <a:xfrm>
            <a:off x="4932040" y="239103"/>
            <a:ext cx="3956246" cy="523220"/>
          </a:xfrm>
        </p:spPr>
        <p:txBody>
          <a:bodyPr>
            <a:normAutofit/>
          </a:bodyPr>
          <a:lstStyle/>
          <a:p>
            <a:r>
              <a:rPr lang="en-US" altLang="zh-CN" b="1" dirty="0"/>
              <a:t>3.4 </a:t>
            </a:r>
            <a:r>
              <a:rPr lang="zh-CN" altLang="en-US" b="1" dirty="0"/>
              <a:t>泛型和继承的关系</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99539"/>
            <a:ext cx="8280920" cy="5293757"/>
          </a:xfrm>
          <a:prstGeom prst="rect">
            <a:avLst/>
          </a:prstGeom>
          <a:noFill/>
        </p:spPr>
        <p:txBody>
          <a:bodyPr wrap="square" rtlCol="0">
            <a:spAutoFit/>
          </a:bodyPr>
          <a:lstStyle/>
          <a:p>
            <a:r>
              <a:rPr lang="en-US" altLang="zh-CN" sz="2600" dirty="0">
                <a:ea typeface="宋体" panose="02010600030101010101" pitchFamily="2" charset="-122"/>
                <a:cs typeface="Times New Roman" panose="02020603050405020304" pitchFamily="18" charset="0"/>
              </a:rPr>
              <a:t>public void </a:t>
            </a:r>
            <a:r>
              <a:rPr lang="en-US" altLang="zh-CN" sz="2600" dirty="0" err="1">
                <a:ea typeface="宋体" panose="02010600030101010101" pitchFamily="2" charset="-122"/>
                <a:cs typeface="Times New Roman" panose="02020603050405020304" pitchFamily="18" charset="0"/>
              </a:rPr>
              <a:t>testGenericAndSubClass</a:t>
            </a:r>
            <a:r>
              <a:rPr lang="en-US" altLang="zh-CN" sz="2600" dirty="0">
                <a:ea typeface="宋体" panose="02010600030101010101" pitchFamily="2" charset="-122"/>
                <a:cs typeface="Times New Roman" panose="02020603050405020304" pitchFamily="18" charset="0"/>
              </a:rPr>
              <a:t>() {</a:t>
            </a:r>
          </a:p>
          <a:p>
            <a:r>
              <a:rPr lang="en-US" altLang="zh-CN" sz="2600" dirty="0">
                <a:ea typeface="宋体" panose="02010600030101010101" pitchFamily="2" charset="-122"/>
                <a:cs typeface="Times New Roman" panose="02020603050405020304" pitchFamily="18" charset="0"/>
              </a:rPr>
              <a:t>	Person[] persons = null;</a:t>
            </a:r>
          </a:p>
          <a:p>
            <a:r>
              <a:rPr lang="en-US" altLang="zh-CN" sz="2600" dirty="0">
                <a:ea typeface="宋体" panose="02010600030101010101" pitchFamily="2" charset="-122"/>
                <a:cs typeface="Times New Roman" panose="02020603050405020304" pitchFamily="18" charset="0"/>
              </a:rPr>
              <a:t>	Man[] mans = null;</a:t>
            </a:r>
          </a:p>
          <a:p>
            <a:r>
              <a:rPr lang="en-US" altLang="zh-CN" sz="2600" dirty="0">
                <a:ea typeface="宋体" panose="02010600030101010101" pitchFamily="2" charset="-122"/>
                <a:cs typeface="Times New Roman" panose="02020603050405020304" pitchFamily="18" charset="0"/>
              </a:rPr>
              <a:t>	// </a:t>
            </a:r>
            <a:r>
              <a:rPr lang="zh-CN" altLang="en-US" sz="2600" dirty="0">
                <a:ea typeface="宋体" panose="02010600030101010101" pitchFamily="2" charset="-122"/>
                <a:cs typeface="Times New Roman" panose="02020603050405020304" pitchFamily="18" charset="0"/>
              </a:rPr>
              <a:t>而 </a:t>
            </a:r>
            <a:r>
              <a:rPr lang="en-US" altLang="zh-CN" sz="2600" dirty="0">
                <a:ea typeface="宋体" panose="02010600030101010101" pitchFamily="2" charset="-122"/>
                <a:cs typeface="Times New Roman" panose="02020603050405020304" pitchFamily="18" charset="0"/>
              </a:rPr>
              <a:t>Person[] </a:t>
            </a:r>
            <a:r>
              <a:rPr lang="zh-CN" altLang="en-US" sz="2600" dirty="0">
                <a:ea typeface="宋体" panose="02010600030101010101" pitchFamily="2" charset="-122"/>
                <a:cs typeface="Times New Roman" panose="02020603050405020304" pitchFamily="18" charset="0"/>
              </a:rPr>
              <a:t>是 </a:t>
            </a:r>
            <a:r>
              <a:rPr lang="en-US" altLang="zh-CN" sz="2600" dirty="0">
                <a:ea typeface="宋体" panose="02010600030101010101" pitchFamily="2" charset="-122"/>
                <a:cs typeface="Times New Roman" panose="02020603050405020304" pitchFamily="18" charset="0"/>
              </a:rPr>
              <a:t>Man[] </a:t>
            </a:r>
            <a:r>
              <a:rPr lang="zh-CN" altLang="en-US" sz="2600" dirty="0">
                <a:ea typeface="宋体" panose="02010600030101010101" pitchFamily="2" charset="-122"/>
                <a:cs typeface="Times New Roman" panose="02020603050405020304" pitchFamily="18" charset="0"/>
              </a:rPr>
              <a:t>的父类</a:t>
            </a:r>
            <a:r>
              <a:rPr lang="en-US" altLang="zh-CN" sz="2600" dirty="0">
                <a:ea typeface="宋体" panose="02010600030101010101" pitchFamily="2" charset="-122"/>
                <a:cs typeface="Times New Roman" panose="02020603050405020304" pitchFamily="18" charset="0"/>
              </a:rPr>
              <a:t>.</a:t>
            </a:r>
          </a:p>
          <a:p>
            <a:r>
              <a:rPr lang="en-US" altLang="zh-CN" sz="2600" dirty="0">
                <a:ea typeface="宋体" panose="02010600030101010101" pitchFamily="2" charset="-122"/>
                <a:cs typeface="Times New Roman" panose="02020603050405020304" pitchFamily="18" charset="0"/>
              </a:rPr>
              <a:t>	</a:t>
            </a:r>
            <a:r>
              <a:rPr lang="en-US" altLang="zh-CN" sz="2600" dirty="0">
                <a:solidFill>
                  <a:srgbClr val="FF0000"/>
                </a:solidFill>
                <a:ea typeface="宋体" panose="02010600030101010101" pitchFamily="2" charset="-122"/>
                <a:cs typeface="Times New Roman" panose="02020603050405020304" pitchFamily="18" charset="0"/>
              </a:rPr>
              <a:t>persons = mans;</a:t>
            </a:r>
          </a:p>
          <a:p>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Person p = mans[0];</a:t>
            </a:r>
          </a:p>
          <a:p>
            <a:endParaRPr lang="en-US" altLang="zh-CN" sz="2600" dirty="0">
              <a:ea typeface="宋体" panose="02010600030101010101" pitchFamily="2" charset="-122"/>
              <a:cs typeface="Times New Roman" panose="02020603050405020304" pitchFamily="18" charset="0"/>
            </a:endParaRPr>
          </a:p>
          <a:p>
            <a:r>
              <a:rPr lang="en-US" altLang="zh-CN" sz="2600" dirty="0">
                <a:ea typeface="宋体" panose="02010600030101010101" pitchFamily="2" charset="-122"/>
                <a:cs typeface="Times New Roman" panose="02020603050405020304" pitchFamily="18" charset="0"/>
              </a:rPr>
              <a:t>	// </a:t>
            </a:r>
            <a:r>
              <a:rPr lang="zh-CN" altLang="en-US" sz="2600" dirty="0">
                <a:ea typeface="宋体" panose="02010600030101010101" pitchFamily="2" charset="-122"/>
                <a:cs typeface="Times New Roman" panose="02020603050405020304" pitchFamily="18" charset="0"/>
              </a:rPr>
              <a:t>在泛型的集合上</a:t>
            </a:r>
          </a:p>
          <a:p>
            <a:r>
              <a:rPr lang="zh-CN" altLang="en-US" sz="2600" dirty="0">
                <a:ea typeface="宋体" panose="02010600030101010101" pitchFamily="2" charset="-122"/>
                <a:cs typeface="Times New Roman" panose="02020603050405020304" pitchFamily="18" charset="0"/>
              </a:rPr>
              <a:t>	</a:t>
            </a:r>
            <a:r>
              <a:rPr lang="en-US" altLang="zh-CN" sz="2600" dirty="0">
                <a:ea typeface="宋体" panose="02010600030101010101" pitchFamily="2" charset="-122"/>
                <a:cs typeface="Times New Roman" panose="02020603050405020304" pitchFamily="18" charset="0"/>
              </a:rPr>
              <a:t>List&lt;Person&gt; </a:t>
            </a:r>
            <a:r>
              <a:rPr lang="en-US" altLang="zh-CN" sz="2600" dirty="0" err="1">
                <a:ea typeface="宋体" panose="02010600030101010101" pitchFamily="2" charset="-122"/>
                <a:cs typeface="Times New Roman" panose="02020603050405020304" pitchFamily="18" charset="0"/>
              </a:rPr>
              <a:t>personList</a:t>
            </a:r>
            <a:r>
              <a:rPr lang="en-US" altLang="zh-CN" sz="2600" dirty="0">
                <a:ea typeface="宋体" panose="02010600030101010101" pitchFamily="2" charset="-122"/>
                <a:cs typeface="Times New Roman" panose="02020603050405020304" pitchFamily="18" charset="0"/>
              </a:rPr>
              <a:t> = null;</a:t>
            </a:r>
          </a:p>
          <a:p>
            <a:r>
              <a:rPr lang="en-US" altLang="zh-CN" sz="2600" dirty="0">
                <a:ea typeface="宋体" panose="02010600030101010101" pitchFamily="2" charset="-122"/>
                <a:cs typeface="Times New Roman" panose="02020603050405020304" pitchFamily="18" charset="0"/>
              </a:rPr>
              <a:t>	List&lt;Man&gt; </a:t>
            </a:r>
            <a:r>
              <a:rPr lang="en-US" altLang="zh-CN" sz="2600" dirty="0" err="1">
                <a:ea typeface="宋体" panose="02010600030101010101" pitchFamily="2" charset="-122"/>
                <a:cs typeface="Times New Roman" panose="02020603050405020304" pitchFamily="18" charset="0"/>
              </a:rPr>
              <a:t>manList</a:t>
            </a:r>
            <a:r>
              <a:rPr lang="en-US" altLang="zh-CN" sz="2600" dirty="0">
                <a:ea typeface="宋体" panose="02010600030101010101" pitchFamily="2" charset="-122"/>
                <a:cs typeface="Times New Roman" panose="02020603050405020304" pitchFamily="18" charset="0"/>
              </a:rPr>
              <a:t> = null;</a:t>
            </a:r>
          </a:p>
          <a:p>
            <a:r>
              <a:rPr lang="en-US" altLang="zh-CN" sz="2600" dirty="0">
                <a:ea typeface="宋体" panose="02010600030101010101" pitchFamily="2" charset="-122"/>
                <a:cs typeface="Times New Roman" panose="02020603050405020304" pitchFamily="18" charset="0"/>
              </a:rPr>
              <a:t>	</a:t>
            </a:r>
            <a:r>
              <a:rPr lang="en-US" altLang="zh-CN" sz="2600" dirty="0">
                <a:solidFill>
                  <a:srgbClr val="FF0000"/>
                </a:solidFill>
                <a:ea typeface="宋体" panose="02010600030101010101" pitchFamily="2" charset="-122"/>
                <a:cs typeface="Times New Roman" panose="02020603050405020304" pitchFamily="18" charset="0"/>
              </a:rPr>
              <a:t>// </a:t>
            </a:r>
            <a:r>
              <a:rPr lang="en-US" altLang="zh-CN" sz="2600" dirty="0" err="1">
                <a:solidFill>
                  <a:srgbClr val="FF0000"/>
                </a:solidFill>
                <a:ea typeface="宋体" panose="02010600030101010101" pitchFamily="2" charset="-122"/>
                <a:cs typeface="Times New Roman" panose="02020603050405020304" pitchFamily="18" charset="0"/>
              </a:rPr>
              <a:t>personList</a:t>
            </a:r>
            <a:r>
              <a:rPr lang="en-US" altLang="zh-CN" sz="2600" dirty="0">
                <a:solidFill>
                  <a:srgbClr val="FF0000"/>
                </a:solidFill>
                <a:ea typeface="宋体" panose="02010600030101010101" pitchFamily="2" charset="-122"/>
                <a:cs typeface="Times New Roman" panose="02020603050405020304" pitchFamily="18" charset="0"/>
              </a:rPr>
              <a:t> = </a:t>
            </a:r>
            <a:r>
              <a:rPr lang="en-US" altLang="zh-CN" sz="2600" dirty="0" err="1">
                <a:solidFill>
                  <a:srgbClr val="FF0000"/>
                </a:solidFill>
                <a:ea typeface="宋体" panose="02010600030101010101" pitchFamily="2" charset="-122"/>
                <a:cs typeface="Times New Roman" panose="02020603050405020304" pitchFamily="18" charset="0"/>
              </a:rPr>
              <a:t>manList</a:t>
            </a:r>
            <a:r>
              <a:rPr lang="en-US" altLang="zh-CN" sz="2600" dirty="0">
                <a:solidFill>
                  <a:srgbClr val="FF0000"/>
                </a:solidFill>
                <a:ea typeface="宋体" panose="02010600030101010101" pitchFamily="2" charset="-122"/>
                <a:cs typeface="Times New Roman" panose="02020603050405020304" pitchFamily="18" charset="0"/>
              </a:rPr>
              <a:t>;(</a:t>
            </a:r>
            <a:r>
              <a:rPr lang="zh-CN" altLang="en-US" sz="2600" dirty="0">
                <a:solidFill>
                  <a:srgbClr val="FF0000"/>
                </a:solidFill>
                <a:ea typeface="宋体" panose="02010600030101010101" pitchFamily="2" charset="-122"/>
                <a:cs typeface="Times New Roman" panose="02020603050405020304" pitchFamily="18" charset="0"/>
              </a:rPr>
              <a:t>报错</a:t>
            </a:r>
            <a:r>
              <a:rPr lang="en-US" altLang="zh-CN" sz="2600" dirty="0">
                <a:solidFill>
                  <a:srgbClr val="FF0000"/>
                </a:solidFill>
                <a:ea typeface="宋体" panose="02010600030101010101" pitchFamily="2" charset="-122"/>
                <a:cs typeface="Times New Roman" panose="02020603050405020304" pitchFamily="18" charset="0"/>
              </a:rPr>
              <a:t>)</a:t>
            </a:r>
          </a:p>
          <a:p>
            <a:r>
              <a:rPr lang="en-US" altLang="zh-CN" sz="2600" dirty="0">
                <a:ea typeface="宋体" panose="02010600030101010101" pitchFamily="2" charset="-122"/>
                <a:cs typeface="Times New Roman" panose="02020603050405020304" pitchFamily="18" charset="0"/>
              </a:rPr>
              <a:t>}</a:t>
            </a:r>
            <a:endParaRPr lang="zh-CN" altLang="en-US" sz="2600" dirty="0">
              <a:ea typeface="宋体" panose="0201060003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id="{96494874-1D66-4EC3-BEFF-0AE19B0B195B}"/>
              </a:ext>
            </a:extLst>
          </p:cNvPr>
          <p:cNvSpPr>
            <a:spLocks noGrp="1"/>
          </p:cNvSpPr>
          <p:nvPr>
            <p:ph type="title"/>
          </p:nvPr>
        </p:nvSpPr>
        <p:spPr>
          <a:xfrm>
            <a:off x="7740352" y="239103"/>
            <a:ext cx="1147934" cy="523220"/>
          </a:xfrm>
        </p:spPr>
        <p:txBody>
          <a:bodyPr/>
          <a:lstStyle/>
          <a:p>
            <a:r>
              <a:rPr lang="zh-CN" altLang="en-US" dirty="0"/>
              <a:t>示例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908720"/>
            <a:ext cx="8280920" cy="3785652"/>
          </a:xfrm>
          <a:prstGeom prst="rect">
            <a:avLst/>
          </a:prstGeom>
          <a:noFill/>
        </p:spPr>
        <p:txBody>
          <a:bodyPr wrap="square" rtlCol="0">
            <a:spAutoFit/>
          </a:bodyPr>
          <a:lstStyle/>
          <a:p>
            <a:r>
              <a:rPr lang="en-US" altLang="zh-CN" sz="2400" b="1" dirty="0">
                <a:solidFill>
                  <a:srgbClr val="C00000"/>
                </a:solidFill>
                <a:ea typeface="宋体" panose="02010600030101010101" pitchFamily="2" charset="-122"/>
                <a:cs typeface="Times New Roman" panose="02020603050405020304" pitchFamily="18" charset="0"/>
              </a:rPr>
              <a:t>1.</a:t>
            </a:r>
            <a:r>
              <a:rPr lang="zh-CN" altLang="en-US" sz="2400" dirty="0">
                <a:ea typeface="宋体" panose="02010600030101010101" pitchFamily="2" charset="-122"/>
                <a:cs typeface="Times New Roman" panose="02020603050405020304" pitchFamily="18" charset="0"/>
              </a:rPr>
              <a:t>使用类型</a:t>
            </a:r>
            <a:r>
              <a:rPr lang="zh-CN" altLang="en-US" sz="2400" b="1" dirty="0">
                <a:solidFill>
                  <a:srgbClr val="FF0000"/>
                </a:solidFill>
                <a:ea typeface="宋体" panose="02010600030101010101" pitchFamily="2" charset="-122"/>
                <a:cs typeface="Times New Roman" panose="02020603050405020304" pitchFamily="18" charset="0"/>
              </a:rPr>
              <a:t>通配符：？</a:t>
            </a:r>
            <a:r>
              <a:rPr lang="en-US" altLang="zh-CN" sz="2400" dirty="0">
                <a:ea typeface="宋体" panose="02010600030101010101" pitchFamily="2" charset="-122"/>
                <a:cs typeface="Times New Roman" panose="02020603050405020304" pitchFamily="18" charset="0"/>
              </a:rPr>
              <a:t> </a:t>
            </a:r>
          </a:p>
          <a:p>
            <a:r>
              <a:rPr lang="zh-CN" altLang="en-US" sz="2400" dirty="0">
                <a:ea typeface="宋体" panose="02010600030101010101" pitchFamily="2" charset="-122"/>
                <a:cs typeface="Times New Roman" panose="02020603050405020304" pitchFamily="18" charset="0"/>
              </a:rPr>
              <a:t>比如：</a:t>
            </a:r>
            <a:r>
              <a:rPr lang="en-US" altLang="zh-CN" sz="2400" dirty="0">
                <a:ea typeface="宋体" panose="02010600030101010101" pitchFamily="2" charset="-122"/>
                <a:cs typeface="Times New Roman" panose="02020603050405020304" pitchFamily="18" charset="0"/>
              </a:rPr>
              <a:t>List&lt;?&gt;   </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Map&lt;?,?&gt;</a:t>
            </a:r>
          </a:p>
          <a:p>
            <a:r>
              <a:rPr lang="en-US" altLang="zh-CN" sz="2400" dirty="0">
                <a:ea typeface="宋体" panose="02010600030101010101" pitchFamily="2" charset="-122"/>
                <a:cs typeface="Times New Roman" panose="02020603050405020304" pitchFamily="18" charset="0"/>
              </a:rPr>
              <a:t>List&lt;?&gt;</a:t>
            </a:r>
            <a:r>
              <a:rPr lang="zh-CN" altLang="en-US" sz="2400" dirty="0">
                <a:ea typeface="宋体" panose="02010600030101010101" pitchFamily="2" charset="-122"/>
                <a:cs typeface="Times New Roman" panose="02020603050405020304" pitchFamily="18" charset="0"/>
              </a:rPr>
              <a:t>是</a:t>
            </a:r>
            <a:r>
              <a:rPr lang="en-US" altLang="zh-CN" sz="2400" dirty="0">
                <a:ea typeface="宋体" panose="02010600030101010101" pitchFamily="2" charset="-122"/>
                <a:cs typeface="Times New Roman" panose="02020603050405020304" pitchFamily="18" charset="0"/>
              </a:rPr>
              <a:t>List&lt;String&gt;</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List&lt;Object&gt;</a:t>
            </a:r>
            <a:r>
              <a:rPr lang="zh-CN" altLang="en-US" sz="2400" dirty="0">
                <a:ea typeface="宋体" panose="02010600030101010101" pitchFamily="2" charset="-122"/>
                <a:cs typeface="Times New Roman" panose="02020603050405020304" pitchFamily="18" charset="0"/>
              </a:rPr>
              <a:t>等各种泛型</a:t>
            </a:r>
            <a:r>
              <a:rPr lang="en-US" altLang="zh-CN" sz="2400" dirty="0">
                <a:ea typeface="宋体" panose="02010600030101010101" pitchFamily="2" charset="-122"/>
                <a:cs typeface="Times New Roman" panose="02020603050405020304" pitchFamily="18" charset="0"/>
              </a:rPr>
              <a:t>List</a:t>
            </a:r>
            <a:r>
              <a:rPr lang="zh-CN" altLang="en-US" sz="2400" dirty="0">
                <a:ea typeface="宋体" panose="02010600030101010101" pitchFamily="2" charset="-122"/>
                <a:cs typeface="Times New Roman" panose="02020603050405020304" pitchFamily="18" charset="0"/>
              </a:rPr>
              <a:t>的父类。</a:t>
            </a:r>
            <a:endParaRPr lang="en-US" altLang="zh-CN" sz="2400"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2.</a:t>
            </a:r>
            <a:r>
              <a:rPr lang="zh-CN" altLang="zh-CN" sz="2400" b="1" dirty="0">
                <a:solidFill>
                  <a:srgbClr val="FF0000"/>
                </a:solidFill>
                <a:ea typeface="宋体" panose="02010600030101010101" pitchFamily="2" charset="-122"/>
                <a:cs typeface="Times New Roman" panose="02020603050405020304" pitchFamily="18" charset="0"/>
              </a:rPr>
              <a:t>读</a:t>
            </a:r>
            <a:r>
              <a:rPr lang="zh-CN" altLang="en-US" sz="2400" b="1" dirty="0">
                <a:solidFill>
                  <a:srgbClr val="FF0000"/>
                </a:solidFill>
                <a:ea typeface="宋体" panose="02010600030101010101" pitchFamily="2" charset="-122"/>
                <a:cs typeface="Times New Roman" panose="02020603050405020304" pitchFamily="18" charset="0"/>
              </a:rPr>
              <a:t>取</a:t>
            </a:r>
            <a:r>
              <a:rPr lang="en-US" altLang="zh-CN" sz="2400" dirty="0">
                <a:ea typeface="宋体" panose="02010600030101010101" pitchFamily="2" charset="-122"/>
                <a:cs typeface="Times New Roman" panose="02020603050405020304" pitchFamily="18" charset="0"/>
              </a:rPr>
              <a:t>List&lt;?&gt;</a:t>
            </a:r>
            <a:r>
              <a:rPr lang="zh-CN" altLang="en-US" sz="2400" dirty="0">
                <a:ea typeface="宋体" panose="02010600030101010101" pitchFamily="2" charset="-122"/>
                <a:cs typeface="Times New Roman" panose="02020603050405020304" pitchFamily="18" charset="0"/>
              </a:rPr>
              <a:t>的对象</a:t>
            </a:r>
            <a:r>
              <a:rPr lang="en-US" altLang="zh-CN" sz="2400" dirty="0">
                <a:ea typeface="宋体" panose="02010600030101010101" pitchFamily="2" charset="-122"/>
                <a:cs typeface="Times New Roman" panose="02020603050405020304" pitchFamily="18" charset="0"/>
              </a:rPr>
              <a:t>list</a:t>
            </a:r>
            <a:r>
              <a:rPr lang="zh-CN" altLang="zh-CN" sz="2400" dirty="0">
                <a:ea typeface="宋体" panose="02010600030101010101" pitchFamily="2" charset="-122"/>
                <a:cs typeface="Times New Roman" panose="02020603050405020304" pitchFamily="18" charset="0"/>
              </a:rPr>
              <a:t>中的元素时，永远是安全的，因为不管</a:t>
            </a:r>
            <a:r>
              <a:rPr lang="en-US" altLang="zh-CN" sz="2400" dirty="0">
                <a:ea typeface="宋体" panose="02010600030101010101" pitchFamily="2" charset="-122"/>
                <a:cs typeface="Times New Roman" panose="02020603050405020304" pitchFamily="18" charset="0"/>
              </a:rPr>
              <a:t>list</a:t>
            </a:r>
            <a:r>
              <a:rPr lang="zh-CN" altLang="zh-CN" sz="2400" dirty="0">
                <a:ea typeface="宋体" panose="02010600030101010101" pitchFamily="2" charset="-122"/>
                <a:cs typeface="Times New Roman" panose="02020603050405020304" pitchFamily="18" charset="0"/>
              </a:rPr>
              <a:t>的真实类型是什么，它包含的都是</a:t>
            </a:r>
            <a:r>
              <a:rPr lang="en-US" altLang="zh-CN" sz="2400" dirty="0">
                <a:ea typeface="宋体" panose="02010600030101010101" pitchFamily="2" charset="-122"/>
                <a:cs typeface="Times New Roman" panose="02020603050405020304" pitchFamily="18" charset="0"/>
              </a:rPr>
              <a:t>Object</a:t>
            </a:r>
            <a:r>
              <a:rPr lang="zh-CN" altLang="zh-CN"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3.</a:t>
            </a:r>
            <a:r>
              <a:rPr lang="zh-CN" altLang="zh-CN" sz="2400" b="1" dirty="0">
                <a:solidFill>
                  <a:srgbClr val="FF0000"/>
                </a:solidFill>
                <a:ea typeface="宋体" panose="02010600030101010101" pitchFamily="2" charset="-122"/>
                <a:cs typeface="Times New Roman" panose="02020603050405020304" pitchFamily="18" charset="0"/>
              </a:rPr>
              <a:t>写入</a:t>
            </a:r>
            <a:r>
              <a:rPr lang="en-US" altLang="zh-CN" sz="2400" dirty="0">
                <a:ea typeface="宋体" panose="02010600030101010101" pitchFamily="2" charset="-122"/>
                <a:cs typeface="Times New Roman" panose="02020603050405020304" pitchFamily="18" charset="0"/>
              </a:rPr>
              <a:t>list</a:t>
            </a:r>
            <a:r>
              <a:rPr lang="zh-CN" altLang="zh-CN" sz="2400" dirty="0">
                <a:ea typeface="宋体" panose="02010600030101010101" pitchFamily="2" charset="-122"/>
                <a:cs typeface="Times New Roman" panose="02020603050405020304" pitchFamily="18" charset="0"/>
              </a:rPr>
              <a:t>中的元素时，不行。因为我们不知道</a:t>
            </a:r>
            <a:r>
              <a:rPr lang="en-US" altLang="zh-CN" sz="2400" dirty="0">
                <a:ea typeface="宋体" panose="02010600030101010101" pitchFamily="2" charset="-122"/>
                <a:cs typeface="Times New Roman" panose="02020603050405020304" pitchFamily="18" charset="0"/>
              </a:rPr>
              <a:t>c</a:t>
            </a:r>
            <a:r>
              <a:rPr lang="zh-CN" altLang="zh-CN" sz="2400" dirty="0">
                <a:ea typeface="宋体" panose="02010600030101010101" pitchFamily="2" charset="-122"/>
                <a:cs typeface="Times New Roman" panose="02020603050405020304" pitchFamily="18" charset="0"/>
              </a:rPr>
              <a:t>的元素类型，我们不能向其中添加对象。</a:t>
            </a:r>
            <a:endParaRPr lang="en-US" altLang="zh-CN" sz="24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zh-CN" sz="2400" dirty="0">
                <a:ea typeface="宋体" panose="02010600030101010101" pitchFamily="2" charset="-122"/>
                <a:cs typeface="Times New Roman" panose="02020603050405020304" pitchFamily="18" charset="0"/>
              </a:rPr>
              <a:t>唯一的例外是</a:t>
            </a:r>
            <a:r>
              <a:rPr lang="en-US" altLang="zh-CN" sz="2400" dirty="0">
                <a:ea typeface="宋体" panose="02010600030101010101" pitchFamily="2" charset="-122"/>
                <a:cs typeface="Times New Roman" panose="02020603050405020304" pitchFamily="18" charset="0"/>
              </a:rPr>
              <a:t>null</a:t>
            </a:r>
            <a:r>
              <a:rPr lang="zh-CN" altLang="zh-CN" sz="2400" dirty="0">
                <a:ea typeface="宋体" panose="02010600030101010101" pitchFamily="2" charset="-122"/>
                <a:cs typeface="Times New Roman" panose="02020603050405020304" pitchFamily="18" charset="0"/>
              </a:rPr>
              <a:t>，它是所有类型的成员。</a:t>
            </a:r>
            <a:endParaRPr lang="zh-CN" altLang="en-US" sz="2400" dirty="0">
              <a:ea typeface="宋体" panose="02010600030101010101" pitchFamily="2" charset="-122"/>
              <a:cs typeface="Times New Roman" panose="02020603050405020304" pitchFamily="18" charset="0"/>
            </a:endParaRPr>
          </a:p>
        </p:txBody>
      </p:sp>
      <p:sp>
        <p:nvSpPr>
          <p:cNvPr id="4" name="标题 3"/>
          <p:cNvSpPr>
            <a:spLocks noGrp="1"/>
          </p:cNvSpPr>
          <p:nvPr>
            <p:ph type="title"/>
          </p:nvPr>
        </p:nvSpPr>
        <p:spPr/>
        <p:txBody>
          <a:bodyPr>
            <a:normAutofit/>
          </a:bodyPr>
          <a:lstStyle/>
          <a:p>
            <a:r>
              <a:rPr lang="en-US" altLang="zh-CN" b="1" dirty="0"/>
              <a:t>3.5 </a:t>
            </a:r>
            <a:r>
              <a:rPr lang="zh-CN" altLang="en-US" b="1" dirty="0"/>
              <a:t>通配符</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908720"/>
            <a:ext cx="8208912" cy="4062651"/>
          </a:xfrm>
          <a:prstGeom prst="rect">
            <a:avLst/>
          </a:prstGeom>
        </p:spPr>
        <p:txBody>
          <a:bodyPr wrap="square">
            <a:spAutoFit/>
          </a:bodyPr>
          <a:lstStyle/>
          <a:p>
            <a:pPr latinLnBrk="1"/>
            <a:r>
              <a:rPr lang="zh-CN" altLang="zh-CN" sz="2400" b="1" dirty="0">
                <a:solidFill>
                  <a:srgbClr val="FF0000"/>
                </a:solidFill>
                <a:ea typeface="宋体" panose="02010600030101010101" pitchFamily="2" charset="-122"/>
              </a:rPr>
              <a:t>将任意元素加入到其中不是类型安全的</a:t>
            </a:r>
            <a:r>
              <a:rPr lang="zh-CN" altLang="zh-CN" sz="2400" dirty="0">
                <a:solidFill>
                  <a:srgbClr val="FF0000"/>
                </a:solidFill>
                <a:ea typeface="宋体" panose="02010600030101010101" pitchFamily="2" charset="-122"/>
              </a:rPr>
              <a:t>：</a:t>
            </a:r>
          </a:p>
          <a:p>
            <a:pPr latinLnBrk="1"/>
            <a:r>
              <a:rPr lang="en-US" altLang="zh-CN" sz="2400" dirty="0">
                <a:ea typeface="宋体" panose="02010600030101010101" pitchFamily="2" charset="-122"/>
              </a:rPr>
              <a:t>Collection&lt;?&gt; c = </a:t>
            </a:r>
            <a:r>
              <a:rPr lang="en-US" altLang="zh-CN" sz="2400" b="1" dirty="0">
                <a:ea typeface="宋体" panose="02010600030101010101" pitchFamily="2" charset="-122"/>
              </a:rPr>
              <a:t>new</a:t>
            </a:r>
            <a:r>
              <a:rPr lang="en-US" altLang="zh-CN" sz="2400" dirty="0">
                <a:ea typeface="宋体" panose="02010600030101010101" pitchFamily="2" charset="-122"/>
              </a:rPr>
              <a:t> </a:t>
            </a:r>
            <a:r>
              <a:rPr lang="en-US" altLang="zh-CN" sz="2400" dirty="0" err="1">
                <a:ea typeface="宋体" panose="02010600030101010101" pitchFamily="2" charset="-122"/>
              </a:rPr>
              <a:t>ArrayList</a:t>
            </a:r>
            <a:r>
              <a:rPr lang="en-US" altLang="zh-CN" sz="2400" dirty="0">
                <a:ea typeface="宋体" panose="02010600030101010101" pitchFamily="2" charset="-122"/>
              </a:rPr>
              <a:t>&lt;String&gt;();</a:t>
            </a:r>
            <a:endParaRPr lang="zh-CN" altLang="zh-CN" sz="2400" dirty="0">
              <a:ea typeface="宋体" panose="02010600030101010101" pitchFamily="2" charset="-122"/>
            </a:endParaRPr>
          </a:p>
          <a:p>
            <a:pPr latinLnBrk="1"/>
            <a:r>
              <a:rPr lang="en-US" altLang="zh-CN" sz="2400" dirty="0" err="1">
                <a:ea typeface="宋体" panose="02010600030101010101" pitchFamily="2" charset="-122"/>
              </a:rPr>
              <a:t>c.add</a:t>
            </a:r>
            <a:r>
              <a:rPr lang="en-US" altLang="zh-CN" sz="2400" dirty="0">
                <a:ea typeface="宋体" panose="02010600030101010101" pitchFamily="2" charset="-122"/>
              </a:rPr>
              <a:t>(</a:t>
            </a:r>
            <a:r>
              <a:rPr lang="en-US" altLang="zh-CN" sz="2400" b="1" dirty="0">
                <a:ea typeface="宋体" panose="02010600030101010101" pitchFamily="2" charset="-122"/>
              </a:rPr>
              <a:t>new</a:t>
            </a:r>
            <a:r>
              <a:rPr lang="en-US" altLang="zh-CN" sz="2400" dirty="0">
                <a:ea typeface="宋体" panose="02010600030101010101" pitchFamily="2" charset="-122"/>
              </a:rPr>
              <a:t> Object()); // </a:t>
            </a:r>
            <a:r>
              <a:rPr lang="zh-CN" altLang="zh-CN" sz="2400" dirty="0">
                <a:ea typeface="宋体" panose="02010600030101010101" pitchFamily="2" charset="-122"/>
              </a:rPr>
              <a:t>编译时错误</a:t>
            </a:r>
          </a:p>
          <a:p>
            <a:pPr latinLnBrk="1"/>
            <a:r>
              <a:rPr lang="zh-CN" altLang="zh-CN" sz="2400" b="1" dirty="0">
                <a:solidFill>
                  <a:srgbClr val="FF0000"/>
                </a:solidFill>
                <a:ea typeface="宋体" panose="02010600030101010101" pitchFamily="2" charset="-122"/>
              </a:rPr>
              <a:t>因为我们不知道</a:t>
            </a:r>
            <a:r>
              <a:rPr lang="en-US" altLang="zh-CN" sz="2400" b="1" dirty="0">
                <a:solidFill>
                  <a:srgbClr val="FF0000"/>
                </a:solidFill>
                <a:ea typeface="宋体" panose="02010600030101010101" pitchFamily="2" charset="-122"/>
              </a:rPr>
              <a:t>c</a:t>
            </a:r>
            <a:r>
              <a:rPr lang="zh-CN" altLang="zh-CN" sz="2400" b="1" dirty="0">
                <a:solidFill>
                  <a:srgbClr val="FF0000"/>
                </a:solidFill>
                <a:ea typeface="宋体" panose="02010600030101010101" pitchFamily="2" charset="-122"/>
              </a:rPr>
              <a:t>的元素类型，我们不能向其中添加对象。</a:t>
            </a:r>
            <a:endParaRPr lang="zh-CN" altLang="zh-CN" sz="2400" dirty="0">
              <a:solidFill>
                <a:srgbClr val="FF0000"/>
              </a:solidFill>
              <a:ea typeface="宋体" panose="02010600030101010101" pitchFamily="2" charset="-122"/>
            </a:endParaRPr>
          </a:p>
          <a:p>
            <a:pPr latinLnBrk="1"/>
            <a:r>
              <a:rPr lang="en-US" altLang="zh-CN" sz="2200" dirty="0">
                <a:ea typeface="宋体" panose="02010600030101010101" pitchFamily="2" charset="-122"/>
              </a:rPr>
              <a:t>        add</a:t>
            </a:r>
            <a:r>
              <a:rPr lang="zh-CN" altLang="zh-CN" sz="2200" dirty="0">
                <a:ea typeface="宋体" panose="02010600030101010101" pitchFamily="2" charset="-122"/>
              </a:rPr>
              <a:t>方法有类型参数</a:t>
            </a:r>
            <a:r>
              <a:rPr lang="en-US" altLang="zh-CN" sz="2200" dirty="0">
                <a:ea typeface="宋体" panose="02010600030101010101" pitchFamily="2" charset="-122"/>
              </a:rPr>
              <a:t>E</a:t>
            </a:r>
            <a:r>
              <a:rPr lang="zh-CN" altLang="zh-CN" sz="2200" dirty="0">
                <a:ea typeface="宋体" panose="02010600030101010101" pitchFamily="2" charset="-122"/>
              </a:rPr>
              <a:t>作为集合的元素类型。我们传给</a:t>
            </a:r>
            <a:r>
              <a:rPr lang="en-US" altLang="zh-CN" sz="2200" dirty="0">
                <a:ea typeface="宋体" panose="02010600030101010101" pitchFamily="2" charset="-122"/>
              </a:rPr>
              <a:t>add</a:t>
            </a:r>
            <a:r>
              <a:rPr lang="zh-CN" altLang="zh-CN" sz="2200" dirty="0">
                <a:ea typeface="宋体" panose="02010600030101010101" pitchFamily="2" charset="-122"/>
              </a:rPr>
              <a:t>的任何参数都必须是一个未知类型的子类。因为我们不知道那是什么类型，所以我们无法传任何东西进去。</a:t>
            </a:r>
            <a:endParaRPr lang="en-US" altLang="zh-CN" sz="2200" dirty="0">
              <a:ea typeface="宋体" panose="02010600030101010101" pitchFamily="2" charset="-122"/>
            </a:endParaRPr>
          </a:p>
          <a:p>
            <a:pPr latinLnBrk="1"/>
            <a:r>
              <a:rPr lang="zh-CN" altLang="zh-CN" sz="2400" b="1" dirty="0">
                <a:solidFill>
                  <a:srgbClr val="FF0000"/>
                </a:solidFill>
                <a:ea typeface="宋体" panose="02010600030101010101" pitchFamily="2" charset="-122"/>
              </a:rPr>
              <a:t>唯一的例外</a:t>
            </a:r>
            <a:r>
              <a:rPr lang="zh-CN" altLang="en-US" sz="2400" b="1" dirty="0">
                <a:solidFill>
                  <a:srgbClr val="FF0000"/>
                </a:solidFill>
                <a:ea typeface="宋体" panose="02010600030101010101" pitchFamily="2" charset="-122"/>
              </a:rPr>
              <a:t>的</a:t>
            </a:r>
            <a:r>
              <a:rPr lang="zh-CN" altLang="zh-CN" sz="2400" b="1" dirty="0">
                <a:solidFill>
                  <a:srgbClr val="FF0000"/>
                </a:solidFill>
                <a:ea typeface="宋体" panose="02010600030101010101" pitchFamily="2" charset="-122"/>
              </a:rPr>
              <a:t>是</a:t>
            </a:r>
            <a:r>
              <a:rPr lang="en-US" altLang="zh-CN" sz="2400" b="1" dirty="0">
                <a:solidFill>
                  <a:srgbClr val="FF0000"/>
                </a:solidFill>
                <a:ea typeface="宋体" panose="02010600030101010101" pitchFamily="2" charset="-122"/>
              </a:rPr>
              <a:t>null</a:t>
            </a:r>
            <a:r>
              <a:rPr lang="zh-CN" altLang="zh-CN" sz="2400" b="1" dirty="0">
                <a:solidFill>
                  <a:srgbClr val="FF0000"/>
                </a:solidFill>
                <a:ea typeface="宋体" panose="02010600030101010101" pitchFamily="2" charset="-122"/>
              </a:rPr>
              <a:t>，它是所有类型的成员。</a:t>
            </a:r>
            <a:endParaRPr lang="en-US" altLang="zh-CN" sz="2400" b="1" dirty="0">
              <a:solidFill>
                <a:srgbClr val="FF0000"/>
              </a:solidFill>
              <a:ea typeface="宋体" panose="02010600030101010101" pitchFamily="2" charset="-122"/>
            </a:endParaRPr>
          </a:p>
          <a:p>
            <a:pPr latinLnBrk="1"/>
            <a:endParaRPr lang="en-US" altLang="zh-CN" sz="2400" b="1" dirty="0">
              <a:solidFill>
                <a:srgbClr val="FF0000"/>
              </a:solidFill>
              <a:ea typeface="宋体" panose="02010600030101010101" pitchFamily="2" charset="-122"/>
            </a:endParaRPr>
          </a:p>
          <a:p>
            <a:pPr latinLnBrk="1"/>
            <a:r>
              <a:rPr lang="zh-CN" altLang="zh-CN" sz="2400" b="1" dirty="0">
                <a:solidFill>
                  <a:srgbClr val="FF0000"/>
                </a:solidFill>
                <a:ea typeface="宋体" panose="02010600030101010101" pitchFamily="2" charset="-122"/>
              </a:rPr>
              <a:t>另一方面，我们可以调用</a:t>
            </a:r>
            <a:r>
              <a:rPr lang="en-US" altLang="zh-CN" sz="2400" b="1" dirty="0">
                <a:solidFill>
                  <a:srgbClr val="FF0000"/>
                </a:solidFill>
                <a:ea typeface="宋体" panose="02010600030101010101" pitchFamily="2" charset="-122"/>
              </a:rPr>
              <a:t>get()</a:t>
            </a:r>
            <a:r>
              <a:rPr lang="zh-CN" altLang="zh-CN" sz="2400" b="1" dirty="0">
                <a:solidFill>
                  <a:srgbClr val="FF0000"/>
                </a:solidFill>
                <a:ea typeface="宋体" panose="02010600030101010101" pitchFamily="2" charset="-122"/>
              </a:rPr>
              <a:t>方法并使用其返回值。返回值是一个未知的类型，但是我们知道，它总是一个</a:t>
            </a:r>
            <a:r>
              <a:rPr lang="en-US" altLang="zh-CN" sz="2400" b="1" dirty="0">
                <a:solidFill>
                  <a:srgbClr val="FF0000"/>
                </a:solidFill>
                <a:ea typeface="宋体" panose="02010600030101010101" pitchFamily="2" charset="-122"/>
              </a:rPr>
              <a:t>Object</a:t>
            </a:r>
            <a:endParaRPr lang="zh-CN" altLang="zh-CN" sz="2400" dirty="0">
              <a:solidFill>
                <a:srgbClr val="FF0000"/>
              </a:solidFill>
              <a:ea typeface="宋体" panose="02010600030101010101" pitchFamily="2" charset="-122"/>
            </a:endParaRPr>
          </a:p>
        </p:txBody>
      </p:sp>
      <p:sp>
        <p:nvSpPr>
          <p:cNvPr id="2" name="标题 1">
            <a:extLst>
              <a:ext uri="{FF2B5EF4-FFF2-40B4-BE49-F238E27FC236}">
                <a16:creationId xmlns:a16="http://schemas.microsoft.com/office/drawing/2014/main" id="{A8350AB1-B946-42C2-890B-409AACA603B4}"/>
              </a:ext>
            </a:extLst>
          </p:cNvPr>
          <p:cNvSpPr>
            <a:spLocks noGrp="1"/>
          </p:cNvSpPr>
          <p:nvPr>
            <p:ph type="title"/>
          </p:nvPr>
        </p:nvSpPr>
        <p:spPr>
          <a:xfrm>
            <a:off x="7452320" y="239103"/>
            <a:ext cx="1435966" cy="523220"/>
          </a:xfrm>
        </p:spPr>
        <p:txBody>
          <a:bodyPr/>
          <a:lstStyle/>
          <a:p>
            <a:r>
              <a:rPr lang="zh-CN" altLang="en-US" dirty="0"/>
              <a:t>通配符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0072" y="620688"/>
            <a:ext cx="6624736" cy="6186309"/>
          </a:xfrm>
          <a:prstGeom prst="rect">
            <a:avLst/>
          </a:prstGeom>
          <a:noFill/>
        </p:spPr>
        <p:txBody>
          <a:bodyPr wrap="square" rtlCol="0">
            <a:spAutoFit/>
          </a:bodyPr>
          <a:lstStyle/>
          <a:p>
            <a:r>
              <a:rPr lang="en-US" altLang="zh-CN" sz="2200" b="1" dirty="0">
                <a:solidFill>
                  <a:srgbClr val="C00000"/>
                </a:solidFill>
                <a:ea typeface="宋体" panose="02010600030101010101" pitchFamily="2" charset="-122"/>
              </a:rPr>
              <a:t>public static void main(String[] </a:t>
            </a:r>
            <a:r>
              <a:rPr lang="en-US" altLang="zh-CN" sz="2200" b="1" dirty="0" err="1">
                <a:solidFill>
                  <a:srgbClr val="C00000"/>
                </a:solidFill>
                <a:ea typeface="宋体" panose="02010600030101010101" pitchFamily="2" charset="-122"/>
              </a:rPr>
              <a:t>args</a:t>
            </a:r>
            <a:r>
              <a:rPr lang="en-US" altLang="zh-CN" sz="2200" b="1" dirty="0">
                <a:solidFill>
                  <a:srgbClr val="C00000"/>
                </a:solidFill>
                <a:ea typeface="宋体" panose="02010600030101010101" pitchFamily="2" charset="-122"/>
              </a:rPr>
              <a:t>) {</a:t>
            </a:r>
          </a:p>
          <a:p>
            <a:r>
              <a:rPr lang="en-US" altLang="zh-CN" sz="2200" b="1" dirty="0">
                <a:solidFill>
                  <a:srgbClr val="C00000"/>
                </a:solidFill>
                <a:ea typeface="宋体" panose="02010600030101010101" pitchFamily="2" charset="-122"/>
              </a:rPr>
              <a:t>	List&lt;?&gt; list = null;</a:t>
            </a:r>
          </a:p>
          <a:p>
            <a:r>
              <a:rPr lang="en-US" altLang="zh-CN" sz="2200" b="1" dirty="0">
                <a:solidFill>
                  <a:srgbClr val="C00000"/>
                </a:solidFill>
                <a:ea typeface="宋体" panose="02010600030101010101" pitchFamily="2" charset="-122"/>
              </a:rPr>
              <a:t>	list =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&lt;String&gt;();</a:t>
            </a:r>
          </a:p>
          <a:p>
            <a:r>
              <a:rPr lang="en-US" altLang="zh-CN" sz="2200" b="1" dirty="0">
                <a:solidFill>
                  <a:srgbClr val="C00000"/>
                </a:solidFill>
                <a:ea typeface="宋体" panose="02010600030101010101" pitchFamily="2" charset="-122"/>
              </a:rPr>
              <a:t>	list =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&lt;Double&gt;();</a:t>
            </a:r>
          </a:p>
          <a:p>
            <a:r>
              <a:rPr lang="en-US" altLang="zh-CN" sz="2200" b="1" dirty="0">
                <a:solidFill>
                  <a:srgbClr val="C00000"/>
                </a:solidFill>
                <a:ea typeface="宋体" panose="02010600030101010101" pitchFamily="2" charset="-122"/>
              </a:rPr>
              <a:t>	//</a:t>
            </a:r>
            <a:r>
              <a:rPr lang="en-US" altLang="zh-CN" sz="2200" b="1" dirty="0" err="1">
                <a:solidFill>
                  <a:srgbClr val="C00000"/>
                </a:solidFill>
                <a:ea typeface="宋体" panose="02010600030101010101" pitchFamily="2" charset="-122"/>
              </a:rPr>
              <a:t>list.add</a:t>
            </a:r>
            <a:r>
              <a:rPr lang="en-US" altLang="zh-CN" sz="2200" b="1" dirty="0">
                <a:solidFill>
                  <a:srgbClr val="C00000"/>
                </a:solidFill>
                <a:ea typeface="宋体" panose="02010600030101010101" pitchFamily="2" charset="-122"/>
              </a:rPr>
              <a:t>(3);</a:t>
            </a:r>
          </a:p>
          <a:p>
            <a:r>
              <a:rPr lang="en-US" altLang="zh-CN" sz="2200" b="1" dirty="0">
                <a:solidFill>
                  <a:srgbClr val="C00000"/>
                </a:solidFill>
                <a:ea typeface="宋体" panose="02010600030101010101" pitchFamily="2" charset="-122"/>
              </a:rPr>
              <a:t>	</a:t>
            </a:r>
            <a:r>
              <a:rPr lang="en-US" altLang="zh-CN" sz="2200" b="1" dirty="0" err="1">
                <a:solidFill>
                  <a:srgbClr val="C00000"/>
                </a:solidFill>
                <a:ea typeface="宋体" panose="02010600030101010101" pitchFamily="2" charset="-122"/>
              </a:rPr>
              <a:t>list.add</a:t>
            </a:r>
            <a:r>
              <a:rPr lang="en-US" altLang="zh-CN" sz="2200" b="1" dirty="0">
                <a:solidFill>
                  <a:srgbClr val="C00000"/>
                </a:solidFill>
                <a:ea typeface="宋体" panose="02010600030101010101" pitchFamily="2" charset="-122"/>
              </a:rPr>
              <a:t>(null);</a:t>
            </a:r>
          </a:p>
          <a:p>
            <a:endParaRPr lang="en-US" altLang="zh-CN" sz="2200" b="1" dirty="0">
              <a:solidFill>
                <a:srgbClr val="C00000"/>
              </a:solidFill>
              <a:ea typeface="宋体" panose="02010600030101010101" pitchFamily="2" charset="-122"/>
            </a:endParaRPr>
          </a:p>
          <a:p>
            <a:r>
              <a:rPr lang="en-US" altLang="zh-CN" sz="2200" b="1" dirty="0">
                <a:solidFill>
                  <a:srgbClr val="C00000"/>
                </a:solidFill>
                <a:ea typeface="宋体" panose="02010600030101010101" pitchFamily="2" charset="-122"/>
              </a:rPr>
              <a:t>	List&lt;String&gt; l1 =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&lt;String&gt;();</a:t>
            </a:r>
          </a:p>
          <a:p>
            <a:r>
              <a:rPr lang="en-US" altLang="zh-CN" sz="2200" b="1" dirty="0">
                <a:solidFill>
                  <a:srgbClr val="C00000"/>
                </a:solidFill>
                <a:ea typeface="宋体" panose="02010600030101010101" pitchFamily="2" charset="-122"/>
              </a:rPr>
              <a:t>	List&lt;Integer&gt; l2 = new </a:t>
            </a:r>
            <a:r>
              <a:rPr lang="en-US" altLang="zh-CN" sz="2200" b="1" dirty="0" err="1">
                <a:solidFill>
                  <a:srgbClr val="C00000"/>
                </a:solidFill>
                <a:ea typeface="宋体" panose="02010600030101010101" pitchFamily="2" charset="-122"/>
              </a:rPr>
              <a:t>ArrayList</a:t>
            </a:r>
            <a:r>
              <a:rPr lang="en-US" altLang="zh-CN" sz="2200" b="1" dirty="0">
                <a:solidFill>
                  <a:srgbClr val="C00000"/>
                </a:solidFill>
                <a:ea typeface="宋体" panose="02010600030101010101" pitchFamily="2" charset="-122"/>
              </a:rPr>
              <a:t>&lt;Integer&gt;();</a:t>
            </a:r>
          </a:p>
          <a:p>
            <a:r>
              <a:rPr lang="en-US" altLang="zh-CN" sz="2200" b="1" dirty="0">
                <a:solidFill>
                  <a:srgbClr val="C00000"/>
                </a:solidFill>
                <a:ea typeface="宋体" panose="02010600030101010101" pitchFamily="2" charset="-122"/>
              </a:rPr>
              <a:t>	l1.add(“</a:t>
            </a:r>
            <a:r>
              <a:rPr lang="en-US" altLang="zh-CN" sz="2200" b="1" dirty="0" err="1">
                <a:solidFill>
                  <a:srgbClr val="C00000"/>
                </a:solidFill>
                <a:ea typeface="宋体" panose="02010600030101010101" pitchFamily="2" charset="-122"/>
              </a:rPr>
              <a:t>wyl</a:t>
            </a:r>
            <a:r>
              <a:rPr lang="en-US" altLang="zh-CN" sz="2200" b="1" dirty="0">
                <a:solidFill>
                  <a:srgbClr val="C00000"/>
                </a:solidFill>
                <a:ea typeface="宋体" panose="02010600030101010101" pitchFamily="2" charset="-122"/>
              </a:rPr>
              <a:t>");</a:t>
            </a:r>
          </a:p>
          <a:p>
            <a:r>
              <a:rPr lang="en-US" altLang="zh-CN" sz="2200" b="1" dirty="0">
                <a:solidFill>
                  <a:srgbClr val="C00000"/>
                </a:solidFill>
                <a:ea typeface="宋体" panose="02010600030101010101" pitchFamily="2" charset="-122"/>
              </a:rPr>
              <a:t>	l2.add(15);</a:t>
            </a:r>
          </a:p>
          <a:p>
            <a:r>
              <a:rPr lang="en-US" altLang="zh-CN" sz="2200" b="1" dirty="0">
                <a:solidFill>
                  <a:srgbClr val="C00000"/>
                </a:solidFill>
                <a:ea typeface="宋体" panose="02010600030101010101" pitchFamily="2" charset="-122"/>
              </a:rPr>
              <a:t>	read(l1);</a:t>
            </a:r>
          </a:p>
          <a:p>
            <a:r>
              <a:rPr lang="en-US" altLang="zh-CN" sz="2200" b="1" dirty="0">
                <a:solidFill>
                  <a:srgbClr val="C00000"/>
                </a:solidFill>
                <a:ea typeface="宋体" panose="02010600030101010101" pitchFamily="2" charset="-122"/>
              </a:rPr>
              <a:t>	read(l2);  }</a:t>
            </a:r>
          </a:p>
          <a:p>
            <a:r>
              <a:rPr lang="en-US" altLang="zh-CN" sz="2200" b="1" dirty="0">
                <a:solidFill>
                  <a:srgbClr val="C00000"/>
                </a:solidFill>
                <a:ea typeface="宋体" panose="02010600030101010101" pitchFamily="2" charset="-122"/>
              </a:rPr>
              <a:t>	static void read(List&lt;?&gt; list){</a:t>
            </a:r>
          </a:p>
          <a:p>
            <a:r>
              <a:rPr lang="en-US" altLang="zh-CN" sz="2200" b="1" dirty="0">
                <a:solidFill>
                  <a:srgbClr val="C00000"/>
                </a:solidFill>
                <a:ea typeface="宋体" panose="02010600030101010101" pitchFamily="2" charset="-122"/>
              </a:rPr>
              <a:t>		for(Object o : list){</a:t>
            </a:r>
          </a:p>
          <a:p>
            <a:r>
              <a:rPr lang="en-US" altLang="zh-CN" sz="2200" b="1" dirty="0">
                <a:solidFill>
                  <a:srgbClr val="C00000"/>
                </a:solidFill>
                <a:ea typeface="宋体" panose="02010600030101010101" pitchFamily="2" charset="-122"/>
              </a:rPr>
              <a:t>			</a:t>
            </a:r>
            <a:r>
              <a:rPr lang="en-US" altLang="zh-CN" sz="2200" b="1" dirty="0" err="1">
                <a:solidFill>
                  <a:srgbClr val="C00000"/>
                </a:solidFill>
                <a:ea typeface="宋体" panose="02010600030101010101" pitchFamily="2" charset="-122"/>
              </a:rPr>
              <a:t>System.out.println</a:t>
            </a:r>
            <a:r>
              <a:rPr lang="en-US" altLang="zh-CN" sz="2200" b="1" dirty="0">
                <a:solidFill>
                  <a:srgbClr val="C00000"/>
                </a:solidFill>
                <a:ea typeface="宋体" panose="02010600030101010101" pitchFamily="2" charset="-122"/>
              </a:rPr>
              <a:t>(o);</a:t>
            </a:r>
          </a:p>
          <a:p>
            <a:r>
              <a:rPr lang="en-US" altLang="zh-CN" sz="2200" b="1" dirty="0">
                <a:solidFill>
                  <a:srgbClr val="C00000"/>
                </a:solidFill>
                <a:ea typeface="宋体" panose="02010600030101010101" pitchFamily="2" charset="-122"/>
              </a:rPr>
              <a:t>	}  </a:t>
            </a:r>
          </a:p>
          <a:p>
            <a:r>
              <a:rPr lang="en-US" altLang="zh-CN" sz="2200" b="1" dirty="0">
                <a:solidFill>
                  <a:srgbClr val="C00000"/>
                </a:solidFill>
                <a:ea typeface="宋体" panose="02010600030101010101" pitchFamily="2" charset="-122"/>
              </a:rPr>
              <a:t>}</a:t>
            </a:r>
            <a:endParaRPr lang="zh-CN" altLang="en-US" sz="2200" b="1" dirty="0">
              <a:solidFill>
                <a:srgbClr val="C00000"/>
              </a:solidFill>
              <a:ea typeface="宋体" panose="02010600030101010101" pitchFamily="2" charset="-122"/>
            </a:endParaRPr>
          </a:p>
        </p:txBody>
      </p:sp>
      <p:sp>
        <p:nvSpPr>
          <p:cNvPr id="2" name="标题 1">
            <a:extLst>
              <a:ext uri="{FF2B5EF4-FFF2-40B4-BE49-F238E27FC236}">
                <a16:creationId xmlns:a16="http://schemas.microsoft.com/office/drawing/2014/main" id="{9AF024FC-8E6E-4417-A41E-E018B4743F04}"/>
              </a:ext>
            </a:extLst>
          </p:cNvPr>
          <p:cNvSpPr>
            <a:spLocks noGrp="1"/>
          </p:cNvSpPr>
          <p:nvPr>
            <p:ph type="title"/>
          </p:nvPr>
        </p:nvSpPr>
        <p:spPr>
          <a:xfrm>
            <a:off x="7812360" y="239103"/>
            <a:ext cx="1075926" cy="523220"/>
          </a:xfrm>
        </p:spPr>
        <p:txBody>
          <a:bodyPr/>
          <a:lstStyle/>
          <a:p>
            <a:r>
              <a:rPr lang="zh-CN" altLang="en-US" dirty="0"/>
              <a:t>示例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764704"/>
            <a:ext cx="8064896" cy="4154984"/>
          </a:xfrm>
          <a:prstGeom prst="rect">
            <a:avLst/>
          </a:prstGeom>
          <a:noFill/>
        </p:spPr>
        <p:txBody>
          <a:bodyPr wrap="square" rtlCol="0">
            <a:spAutoFit/>
          </a:bodyPr>
          <a:lstStyle/>
          <a:p>
            <a:r>
              <a:rPr lang="en-US" altLang="zh-CN" sz="2400" b="1" dirty="0">
                <a:solidFill>
                  <a:schemeClr val="bg1">
                    <a:lumMod val="65000"/>
                  </a:schemeClr>
                </a:solidFill>
                <a:ea typeface="宋体" panose="02010600030101010101" pitchFamily="2" charset="-122"/>
                <a:cs typeface="Times New Roman" panose="02020603050405020304" pitchFamily="18" charset="0"/>
              </a:rPr>
              <a:t>&lt;?&gt;</a:t>
            </a:r>
          </a:p>
          <a:p>
            <a:r>
              <a:rPr lang="zh-CN" altLang="en-US" sz="2400" dirty="0">
                <a:solidFill>
                  <a:schemeClr val="bg1">
                    <a:lumMod val="65000"/>
                  </a:schemeClr>
                </a:solidFill>
                <a:ea typeface="宋体" panose="02010600030101010101" pitchFamily="2" charset="-122"/>
                <a:cs typeface="Times New Roman" panose="02020603050405020304" pitchFamily="18" charset="0"/>
              </a:rPr>
              <a:t>允许所有泛型的引用调用</a:t>
            </a:r>
            <a:endParaRPr lang="en-US" altLang="zh-CN" sz="2400" dirty="0">
              <a:solidFill>
                <a:schemeClr val="bg1">
                  <a:lumMod val="65000"/>
                </a:schemeClr>
              </a:solidFill>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举例：</a:t>
            </a:r>
            <a:endParaRPr lang="en-US" altLang="zh-CN" sz="2400" dirty="0">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&lt;?</a:t>
            </a:r>
            <a:r>
              <a:rPr lang="zh-CN" altLang="en-US" sz="2400" b="1"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extends Number&gt;     (</a:t>
            </a:r>
            <a:r>
              <a:rPr lang="zh-CN" altLang="en-US" sz="2400" b="1" dirty="0">
                <a:solidFill>
                  <a:srgbClr val="C00000"/>
                </a:solidFill>
                <a:ea typeface="宋体" panose="02010600030101010101" pitchFamily="2" charset="-122"/>
                <a:cs typeface="Times New Roman" panose="02020603050405020304" pitchFamily="18" charset="0"/>
              </a:rPr>
              <a:t>无穷小 </a:t>
            </a:r>
            <a:r>
              <a:rPr lang="en-US" altLang="zh-CN" sz="2400" b="1" dirty="0">
                <a:solidFill>
                  <a:srgbClr val="C00000"/>
                </a:solidFill>
                <a:ea typeface="宋体" panose="02010600030101010101" pitchFamily="2" charset="-122"/>
                <a:cs typeface="Times New Roman" panose="02020603050405020304" pitchFamily="18" charset="0"/>
              </a:rPr>
              <a:t>, Number]</a:t>
            </a:r>
          </a:p>
          <a:p>
            <a:r>
              <a:rPr lang="zh-CN" altLang="en-US" sz="2400" dirty="0">
                <a:ea typeface="宋体" panose="02010600030101010101" pitchFamily="2" charset="-122"/>
                <a:cs typeface="Times New Roman" panose="02020603050405020304" pitchFamily="18" charset="0"/>
              </a:rPr>
              <a:t>只允许泛型为</a:t>
            </a:r>
            <a:r>
              <a:rPr lang="en-US" altLang="zh-CN" sz="2400" dirty="0">
                <a:ea typeface="宋体" panose="02010600030101010101" pitchFamily="2" charset="-122"/>
                <a:cs typeface="Times New Roman" panose="02020603050405020304" pitchFamily="18" charset="0"/>
              </a:rPr>
              <a:t>Number</a:t>
            </a:r>
            <a:r>
              <a:rPr lang="zh-CN" altLang="en-US" sz="2400" dirty="0">
                <a:ea typeface="宋体" panose="02010600030101010101" pitchFamily="2" charset="-122"/>
                <a:cs typeface="Times New Roman" panose="02020603050405020304" pitchFamily="18" charset="0"/>
              </a:rPr>
              <a:t>及</a:t>
            </a:r>
            <a:r>
              <a:rPr lang="en-US" altLang="zh-CN" sz="2400" dirty="0">
                <a:ea typeface="宋体" panose="02010600030101010101" pitchFamily="2" charset="-122"/>
                <a:cs typeface="Times New Roman" panose="02020603050405020304" pitchFamily="18" charset="0"/>
              </a:rPr>
              <a:t>Number</a:t>
            </a:r>
            <a:r>
              <a:rPr lang="zh-CN" altLang="en-US" sz="2400" dirty="0">
                <a:ea typeface="宋体" panose="02010600030101010101" pitchFamily="2" charset="-122"/>
                <a:cs typeface="Times New Roman" panose="02020603050405020304" pitchFamily="18" charset="0"/>
              </a:rPr>
              <a:t>子类的引用调用</a:t>
            </a:r>
            <a:endParaRPr lang="en-US" altLang="zh-CN" sz="2400"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&lt;? super Number&gt;      [Number , </a:t>
            </a:r>
            <a:r>
              <a:rPr lang="zh-CN" altLang="en-US" sz="2400" b="1" dirty="0">
                <a:solidFill>
                  <a:srgbClr val="C00000"/>
                </a:solidFill>
                <a:ea typeface="宋体" panose="02010600030101010101" pitchFamily="2" charset="-122"/>
                <a:cs typeface="Times New Roman" panose="02020603050405020304" pitchFamily="18" charset="0"/>
              </a:rPr>
              <a:t>无穷大</a:t>
            </a:r>
            <a:r>
              <a:rPr lang="en-US" altLang="zh-CN" sz="2400" b="1" dirty="0">
                <a:solidFill>
                  <a:srgbClr val="C00000"/>
                </a:solidFill>
                <a:ea typeface="宋体" panose="02010600030101010101" pitchFamily="2" charset="-122"/>
                <a:cs typeface="Times New Roman" panose="02020603050405020304" pitchFamily="18" charset="0"/>
              </a:rPr>
              <a:t>)</a:t>
            </a:r>
          </a:p>
          <a:p>
            <a:r>
              <a:rPr lang="zh-CN" altLang="en-US" sz="2400" dirty="0">
                <a:ea typeface="宋体" panose="02010600030101010101" pitchFamily="2" charset="-122"/>
                <a:cs typeface="Times New Roman" panose="02020603050405020304" pitchFamily="18" charset="0"/>
              </a:rPr>
              <a:t>只允许泛型为</a:t>
            </a:r>
            <a:r>
              <a:rPr lang="en-US" altLang="zh-CN" sz="2400" dirty="0">
                <a:ea typeface="宋体" panose="02010600030101010101" pitchFamily="2" charset="-122"/>
                <a:cs typeface="Times New Roman" panose="02020603050405020304" pitchFamily="18" charset="0"/>
              </a:rPr>
              <a:t>Number</a:t>
            </a:r>
            <a:r>
              <a:rPr lang="zh-CN" altLang="en-US" sz="2400" dirty="0">
                <a:ea typeface="宋体" panose="02010600030101010101" pitchFamily="2" charset="-122"/>
                <a:cs typeface="Times New Roman" panose="02020603050405020304" pitchFamily="18" charset="0"/>
              </a:rPr>
              <a:t>及</a:t>
            </a:r>
            <a:r>
              <a:rPr lang="en-US" altLang="zh-CN" sz="2400" dirty="0">
                <a:ea typeface="宋体" panose="02010600030101010101" pitchFamily="2" charset="-122"/>
                <a:cs typeface="Times New Roman" panose="02020603050405020304" pitchFamily="18" charset="0"/>
              </a:rPr>
              <a:t>Number</a:t>
            </a:r>
            <a:r>
              <a:rPr lang="zh-CN" altLang="en-US" sz="2400" dirty="0">
                <a:ea typeface="宋体" panose="02010600030101010101" pitchFamily="2" charset="-122"/>
                <a:cs typeface="Times New Roman" panose="02020603050405020304" pitchFamily="18" charset="0"/>
              </a:rPr>
              <a:t>父类的引用调用</a:t>
            </a:r>
            <a:endParaRPr lang="en-US" altLang="zh-CN" sz="2400"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r>
              <a:rPr lang="en-US" altLang="zh-CN" sz="2400" b="1" dirty="0">
                <a:solidFill>
                  <a:srgbClr val="C00000"/>
                </a:solidFill>
                <a:ea typeface="宋体" panose="02010600030101010101" pitchFamily="2" charset="-122"/>
                <a:cs typeface="Times New Roman" panose="02020603050405020304" pitchFamily="18" charset="0"/>
              </a:rPr>
              <a:t>&lt;? extends Comparable&gt;</a:t>
            </a:r>
          </a:p>
          <a:p>
            <a:r>
              <a:rPr lang="zh-CN" altLang="en-US" sz="2400" dirty="0">
                <a:ea typeface="宋体" panose="02010600030101010101" pitchFamily="2" charset="-122"/>
                <a:cs typeface="Times New Roman" panose="02020603050405020304" pitchFamily="18" charset="0"/>
              </a:rPr>
              <a:t>只允许泛型为实现</a:t>
            </a:r>
            <a:r>
              <a:rPr lang="en-US" altLang="zh-CN" sz="2400" dirty="0">
                <a:ea typeface="宋体" panose="02010600030101010101" pitchFamily="2" charset="-122"/>
                <a:cs typeface="Times New Roman" panose="02020603050405020304" pitchFamily="18" charset="0"/>
              </a:rPr>
              <a:t>Comparable</a:t>
            </a:r>
            <a:r>
              <a:rPr lang="zh-CN" altLang="en-US" sz="2400" dirty="0">
                <a:ea typeface="宋体" panose="02010600030101010101" pitchFamily="2" charset="-122"/>
                <a:cs typeface="Times New Roman" panose="02020603050405020304" pitchFamily="18" charset="0"/>
              </a:rPr>
              <a:t>接口的实现类的引用调用</a:t>
            </a:r>
          </a:p>
        </p:txBody>
      </p:sp>
      <p:sp>
        <p:nvSpPr>
          <p:cNvPr id="4" name="标题 3"/>
          <p:cNvSpPr>
            <a:spLocks noGrp="1"/>
          </p:cNvSpPr>
          <p:nvPr>
            <p:ph type="title"/>
          </p:nvPr>
        </p:nvSpPr>
        <p:spPr>
          <a:xfrm>
            <a:off x="5292080" y="239103"/>
            <a:ext cx="3596206" cy="523220"/>
          </a:xfrm>
        </p:spPr>
        <p:txBody>
          <a:bodyPr>
            <a:normAutofit fontScale="90000"/>
          </a:bodyPr>
          <a:lstStyle/>
          <a:p>
            <a:r>
              <a:rPr lang="en-US" altLang="zh-CN" b="1" dirty="0"/>
              <a:t>3.5.1 </a:t>
            </a:r>
            <a:r>
              <a:rPr lang="zh-CN" altLang="en-US" b="1" dirty="0"/>
              <a:t>有限制的通配符</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23694"/>
            <a:ext cx="8424936" cy="4493538"/>
          </a:xfrm>
          <a:prstGeom prst="rect">
            <a:avLst/>
          </a:prstGeom>
        </p:spPr>
        <p:txBody>
          <a:bodyPr wrap="square">
            <a:spAutoFit/>
          </a:bodyPr>
          <a:lstStyle/>
          <a:p>
            <a:r>
              <a:rPr lang="en-US" altLang="zh-CN" sz="2200" dirty="0">
                <a:solidFill>
                  <a:srgbClr val="C00000"/>
                </a:solidFill>
                <a:ea typeface="宋体" panose="02010600030101010101" pitchFamily="2" charset="-122"/>
              </a:rPr>
              <a:t>public static void printCollection3(Collection&lt;? extends Person&gt; </a:t>
            </a:r>
            <a:r>
              <a:rPr lang="en-US" altLang="zh-CN" sz="2200" dirty="0" err="1">
                <a:solidFill>
                  <a:srgbClr val="C00000"/>
                </a:solidFill>
                <a:ea typeface="宋体" panose="02010600030101010101" pitchFamily="2" charset="-122"/>
              </a:rPr>
              <a:t>coll</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a:t>
            </a:r>
            <a:r>
              <a:rPr lang="en-US" altLang="zh-CN" sz="2200" dirty="0">
                <a:solidFill>
                  <a:srgbClr val="0000FF"/>
                </a:solidFill>
                <a:ea typeface="宋体" panose="02010600030101010101" pitchFamily="2" charset="-122"/>
              </a:rPr>
              <a:t>//Iterator</a:t>
            </a:r>
            <a:r>
              <a:rPr lang="zh-CN" altLang="en-US" sz="2200" dirty="0">
                <a:solidFill>
                  <a:srgbClr val="0000FF"/>
                </a:solidFill>
                <a:ea typeface="宋体" panose="02010600030101010101" pitchFamily="2" charset="-122"/>
              </a:rPr>
              <a:t>只能用</a:t>
            </a:r>
            <a:r>
              <a:rPr lang="en-US" altLang="zh-CN" sz="2200" dirty="0">
                <a:solidFill>
                  <a:srgbClr val="0000FF"/>
                </a:solidFill>
                <a:ea typeface="宋体" panose="02010600030101010101" pitchFamily="2" charset="-122"/>
              </a:rPr>
              <a:t>Iterator&lt;?&gt;</a:t>
            </a:r>
            <a:r>
              <a:rPr lang="zh-CN" altLang="en-US" sz="2200" dirty="0">
                <a:solidFill>
                  <a:srgbClr val="0000FF"/>
                </a:solidFill>
                <a:ea typeface="宋体" panose="02010600030101010101" pitchFamily="2" charset="-122"/>
              </a:rPr>
              <a:t>或</a:t>
            </a:r>
            <a:r>
              <a:rPr lang="en-US" altLang="zh-CN" sz="2200" dirty="0">
                <a:solidFill>
                  <a:srgbClr val="0000FF"/>
                </a:solidFill>
                <a:ea typeface="宋体" panose="02010600030101010101" pitchFamily="2" charset="-122"/>
              </a:rPr>
              <a:t>Iterator&lt;? extends Person&gt;.why?</a:t>
            </a:r>
          </a:p>
          <a:p>
            <a:r>
              <a:rPr lang="en-US" altLang="zh-CN" sz="2200" dirty="0">
                <a:solidFill>
                  <a:srgbClr val="C00000"/>
                </a:solidFill>
                <a:ea typeface="宋体" panose="02010600030101010101" pitchFamily="2" charset="-122"/>
              </a:rPr>
              <a:t>	Iterator&lt;?&gt; iterator  = </a:t>
            </a:r>
            <a:r>
              <a:rPr lang="en-US" altLang="zh-CN" sz="2200" dirty="0" err="1">
                <a:solidFill>
                  <a:srgbClr val="C00000"/>
                </a:solidFill>
                <a:ea typeface="宋体" panose="02010600030101010101" pitchFamily="2" charset="-122"/>
              </a:rPr>
              <a:t>coll.iterator</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while(</a:t>
            </a:r>
            <a:r>
              <a:rPr lang="en-US" altLang="zh-CN" sz="2200" dirty="0" err="1">
                <a:solidFill>
                  <a:srgbClr val="C00000"/>
                </a:solidFill>
                <a:ea typeface="宋体" panose="02010600030101010101" pitchFamily="2" charset="-122"/>
              </a:rPr>
              <a:t>iterator.hasNext</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a:t>
            </a:r>
            <a:r>
              <a:rPr lang="en-US" altLang="zh-CN" sz="2200" dirty="0" err="1">
                <a:solidFill>
                  <a:srgbClr val="C00000"/>
                </a:solidFill>
                <a:ea typeface="宋体" panose="02010600030101010101" pitchFamily="2" charset="-122"/>
              </a:rPr>
              <a:t>System.out.println</a:t>
            </a:r>
            <a:r>
              <a:rPr lang="en-US" altLang="zh-CN" sz="2200" dirty="0">
                <a:solidFill>
                  <a:srgbClr val="C00000"/>
                </a:solidFill>
                <a:ea typeface="宋体" panose="02010600030101010101" pitchFamily="2" charset="-122"/>
              </a:rPr>
              <a:t>(</a:t>
            </a:r>
            <a:r>
              <a:rPr lang="en-US" altLang="zh-CN" sz="2200" dirty="0" err="1">
                <a:solidFill>
                  <a:srgbClr val="C00000"/>
                </a:solidFill>
                <a:ea typeface="宋体" panose="02010600030101010101" pitchFamily="2" charset="-122"/>
              </a:rPr>
              <a:t>iterator.next</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a:t>
            </a:r>
          </a:p>
          <a:p>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public static void printCollection4(Collection&lt;? super Person&gt; </a:t>
            </a:r>
            <a:r>
              <a:rPr lang="en-US" altLang="zh-CN" sz="2200" dirty="0" err="1">
                <a:solidFill>
                  <a:srgbClr val="C00000"/>
                </a:solidFill>
                <a:ea typeface="宋体" panose="02010600030101010101" pitchFamily="2" charset="-122"/>
              </a:rPr>
              <a:t>coll</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Iterator&lt;?&gt; iterator  = </a:t>
            </a:r>
            <a:r>
              <a:rPr lang="en-US" altLang="zh-CN" sz="2200" dirty="0" err="1">
                <a:solidFill>
                  <a:srgbClr val="C00000"/>
                </a:solidFill>
                <a:ea typeface="宋体" panose="02010600030101010101" pitchFamily="2" charset="-122"/>
              </a:rPr>
              <a:t>coll.iterator</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while(</a:t>
            </a:r>
            <a:r>
              <a:rPr lang="en-US" altLang="zh-CN" sz="2200" dirty="0" err="1">
                <a:solidFill>
                  <a:srgbClr val="C00000"/>
                </a:solidFill>
                <a:ea typeface="宋体" panose="02010600030101010101" pitchFamily="2" charset="-122"/>
              </a:rPr>
              <a:t>iterator.hasNext</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a:t>
            </a:r>
            <a:r>
              <a:rPr lang="en-US" altLang="zh-CN" sz="2200" dirty="0" err="1">
                <a:solidFill>
                  <a:srgbClr val="C00000"/>
                </a:solidFill>
                <a:ea typeface="宋体" panose="02010600030101010101" pitchFamily="2" charset="-122"/>
              </a:rPr>
              <a:t>System.out.println</a:t>
            </a:r>
            <a:r>
              <a:rPr lang="en-US" altLang="zh-CN" sz="2200" dirty="0">
                <a:solidFill>
                  <a:srgbClr val="C00000"/>
                </a:solidFill>
                <a:ea typeface="宋体" panose="02010600030101010101" pitchFamily="2" charset="-122"/>
              </a:rPr>
              <a:t>(</a:t>
            </a:r>
            <a:r>
              <a:rPr lang="en-US" altLang="zh-CN" sz="2200" dirty="0" err="1">
                <a:solidFill>
                  <a:srgbClr val="C00000"/>
                </a:solidFill>
                <a:ea typeface="宋体" panose="02010600030101010101" pitchFamily="2" charset="-122"/>
              </a:rPr>
              <a:t>iterator.next</a:t>
            </a:r>
            <a:r>
              <a:rPr lang="en-US" altLang="zh-CN" sz="2200" dirty="0">
                <a:solidFill>
                  <a:srgbClr val="C00000"/>
                </a:solidFill>
                <a:ea typeface="宋体" panose="02010600030101010101" pitchFamily="2" charset="-122"/>
              </a:rPr>
              <a:t>());</a:t>
            </a:r>
          </a:p>
          <a:p>
            <a:r>
              <a:rPr lang="en-US" altLang="zh-CN" sz="2200" dirty="0">
                <a:solidFill>
                  <a:srgbClr val="C00000"/>
                </a:solidFill>
                <a:ea typeface="宋体" panose="02010600030101010101" pitchFamily="2" charset="-122"/>
              </a:rPr>
              <a:t>	}</a:t>
            </a:r>
          </a:p>
          <a:p>
            <a:r>
              <a:rPr lang="en-US" altLang="zh-CN" sz="2200" dirty="0">
                <a:solidFill>
                  <a:srgbClr val="C00000"/>
                </a:solidFill>
                <a:ea typeface="宋体" panose="02010600030101010101" pitchFamily="2" charset="-122"/>
              </a:rPr>
              <a:t>}</a:t>
            </a:r>
            <a:endParaRPr lang="zh-CN" altLang="en-US" sz="2200" dirty="0">
              <a:solidFill>
                <a:srgbClr val="C00000"/>
              </a:solidFill>
              <a:ea typeface="宋体" panose="02010600030101010101" pitchFamily="2" charset="-122"/>
            </a:endParaRPr>
          </a:p>
        </p:txBody>
      </p:sp>
      <p:sp>
        <p:nvSpPr>
          <p:cNvPr id="5" name="标题 4"/>
          <p:cNvSpPr>
            <a:spLocks noGrp="1"/>
          </p:cNvSpPr>
          <p:nvPr>
            <p:ph type="title"/>
          </p:nvPr>
        </p:nvSpPr>
        <p:spPr>
          <a:xfrm>
            <a:off x="5148064" y="239103"/>
            <a:ext cx="3740222" cy="523220"/>
          </a:xfrm>
        </p:spPr>
        <p:txBody>
          <a:bodyPr>
            <a:normAutofit/>
          </a:bodyPr>
          <a:lstStyle/>
          <a:p>
            <a:r>
              <a:rPr lang="en-US" altLang="zh-CN" b="1" dirty="0"/>
              <a:t>3.5.1 </a:t>
            </a:r>
            <a:r>
              <a:rPr lang="zh-CN" altLang="en-US" b="1" dirty="0"/>
              <a:t>有限制的通配符</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165" y="836712"/>
            <a:ext cx="8136904" cy="1938992"/>
          </a:xfrm>
          <a:prstGeom prst="rect">
            <a:avLst/>
          </a:prstGeom>
          <a:noFill/>
        </p:spPr>
        <p:txBody>
          <a:bodyPr wrap="square" rtlCol="0">
            <a:spAutoFit/>
          </a:bodyPr>
          <a:lstStyle/>
          <a:p>
            <a:r>
              <a:rPr lang="zh-CN" altLang="en-US" sz="2400" dirty="0">
                <a:ea typeface="宋体" panose="02010600030101010101"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p>
        </p:txBody>
      </p:sp>
      <p:pic>
        <p:nvPicPr>
          <p:cNvPr id="4" name="图片 3"/>
          <p:cNvPicPr>
            <a:picLocks noChangeAspect="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29383" y="3068960"/>
            <a:ext cx="5915025" cy="2409825"/>
          </a:xfrm>
          <a:prstGeom prst="rect">
            <a:avLst/>
          </a:prstGeom>
        </p:spPr>
      </p:pic>
      <p:sp>
        <p:nvSpPr>
          <p:cNvPr id="5" name="TextBox 4"/>
          <p:cNvSpPr txBox="1"/>
          <p:nvPr/>
        </p:nvSpPr>
        <p:spPr>
          <a:xfrm>
            <a:off x="567072" y="5373216"/>
            <a:ext cx="2880320" cy="461665"/>
          </a:xfrm>
          <a:prstGeom prst="rect">
            <a:avLst/>
          </a:prstGeom>
          <a:noFill/>
        </p:spPr>
        <p:txBody>
          <a:bodyPr wrap="square" rtlCol="0">
            <a:spAutoFit/>
          </a:bodyPr>
          <a:lstStyle/>
          <a:p>
            <a:r>
              <a:rPr lang="en-US" altLang="zh-CN" sz="2400" b="1" dirty="0">
                <a:ea typeface="宋体" panose="02010600030101010101" pitchFamily="2" charset="-122"/>
              </a:rPr>
              <a:t>GenericPerson.java</a:t>
            </a:r>
            <a:endParaRPr lang="zh-CN" altLang="en-US" sz="2400" b="1" dirty="0">
              <a:ea typeface="宋体" panose="02010600030101010101" pitchFamily="2" charset="-122"/>
            </a:endParaRPr>
          </a:p>
        </p:txBody>
      </p:sp>
      <p:sp>
        <p:nvSpPr>
          <p:cNvPr id="6" name="标题 5"/>
          <p:cNvSpPr>
            <a:spLocks noGrp="1"/>
          </p:cNvSpPr>
          <p:nvPr>
            <p:ph type="title"/>
          </p:nvPr>
        </p:nvSpPr>
        <p:spPr>
          <a:xfrm>
            <a:off x="6228184" y="239103"/>
            <a:ext cx="2660102" cy="523220"/>
          </a:xfrm>
        </p:spPr>
        <p:txBody>
          <a:bodyPr>
            <a:normAutofit fontScale="90000"/>
          </a:bodyPr>
          <a:lstStyle/>
          <a:p>
            <a:r>
              <a:rPr lang="zh-CN" altLang="en-US" dirty="0"/>
              <a:t>范例：泛型应用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5831" y="1007423"/>
            <a:ext cx="7914356" cy="1107996"/>
          </a:xfrm>
          <a:prstGeom prst="rect">
            <a:avLst/>
          </a:prstGeom>
          <a:noFill/>
        </p:spPr>
        <p:txBody>
          <a:bodyPr wrap="square" rtlCol="0">
            <a:spAutoFit/>
          </a:bodyPr>
          <a:lstStyle/>
          <a:p>
            <a:r>
              <a:rPr lang="en-US" altLang="zh-CN" sz="2800" dirty="0">
                <a:ea typeface="宋体" panose="02010600030101010101" pitchFamily="2" charset="-122"/>
              </a:rPr>
              <a:t>1. </a:t>
            </a:r>
            <a:r>
              <a:rPr lang="zh-CN" altLang="en-US" sz="2800" dirty="0">
                <a:ea typeface="宋体" panose="02010600030101010101" pitchFamily="2" charset="-122"/>
              </a:rPr>
              <a:t>解决元素存储的安全性问题</a:t>
            </a:r>
            <a:endParaRPr lang="en-US" altLang="zh-CN" sz="2800" dirty="0">
              <a:ea typeface="宋体" panose="02010600030101010101" pitchFamily="2" charset="-122"/>
            </a:endParaRPr>
          </a:p>
          <a:p>
            <a:pPr>
              <a:spcBef>
                <a:spcPts val="1200"/>
              </a:spcBef>
            </a:pPr>
            <a:r>
              <a:rPr lang="en-US" altLang="zh-CN" sz="2800" dirty="0">
                <a:ea typeface="宋体" panose="02010600030101010101" pitchFamily="2" charset="-122"/>
              </a:rPr>
              <a:t>2. </a:t>
            </a:r>
            <a:r>
              <a:rPr lang="zh-CN" altLang="en-US" sz="2800" dirty="0">
                <a:ea typeface="宋体" panose="02010600030101010101" pitchFamily="2" charset="-122"/>
              </a:rPr>
              <a:t>解决获取数据元素时，需要类型强转的问题</a:t>
            </a:r>
          </a:p>
        </p:txBody>
      </p:sp>
      <p:sp>
        <p:nvSpPr>
          <p:cNvPr id="6" name="TextBox 5"/>
          <p:cNvSpPr txBox="1"/>
          <p:nvPr/>
        </p:nvSpPr>
        <p:spPr>
          <a:xfrm>
            <a:off x="71994" y="2702696"/>
            <a:ext cx="738664" cy="1285884"/>
          </a:xfrm>
          <a:prstGeom prst="rect">
            <a:avLst/>
          </a:prstGeom>
          <a:noFill/>
        </p:spPr>
        <p:txBody>
          <a:bodyPr vert="eaVert" wrap="square" rtlCol="0">
            <a:spAutoFit/>
          </a:bodyPr>
          <a:lstStyle/>
          <a:p>
            <a:r>
              <a:rPr lang="zh-CN" altLang="en-US" b="1" dirty="0">
                <a:ea typeface="宋体" panose="02010600030101010101" pitchFamily="2" charset="-122"/>
              </a:rPr>
              <a:t>在集合中没有泛型时</a:t>
            </a:r>
          </a:p>
        </p:txBody>
      </p:sp>
      <p:sp>
        <p:nvSpPr>
          <p:cNvPr id="7" name="TextBox 6"/>
          <p:cNvSpPr txBox="1"/>
          <p:nvPr/>
        </p:nvSpPr>
        <p:spPr>
          <a:xfrm>
            <a:off x="739220" y="2949359"/>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anose="02010600030101010101" pitchFamily="2" charset="-122"/>
              </a:rPr>
              <a:t>String</a:t>
            </a:r>
          </a:p>
          <a:p>
            <a:r>
              <a:rPr lang="zh-CN" altLang="en-US" dirty="0">
                <a:ea typeface="宋体" panose="02010600030101010101" pitchFamily="2" charset="-122"/>
              </a:rPr>
              <a:t>类型对象</a:t>
            </a:r>
          </a:p>
        </p:txBody>
      </p:sp>
      <p:grpSp>
        <p:nvGrpSpPr>
          <p:cNvPr id="8" name="组合 7"/>
          <p:cNvGrpSpPr/>
          <p:nvPr/>
        </p:nvGrpSpPr>
        <p:grpSpPr>
          <a:xfrm>
            <a:off x="2079696" y="2663607"/>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a:ea typeface="宋体" panose="02010600030101010101" pitchFamily="2" charset="-122"/>
                </a:rPr>
                <a:t>添加</a:t>
              </a:r>
            </a:p>
          </p:txBody>
        </p:sp>
      </p:grpSp>
      <p:sp>
        <p:nvSpPr>
          <p:cNvPr id="11" name="TextBox 10"/>
          <p:cNvSpPr txBox="1"/>
          <p:nvPr/>
        </p:nvSpPr>
        <p:spPr>
          <a:xfrm>
            <a:off x="2810922" y="2945970"/>
            <a:ext cx="1785950" cy="646331"/>
          </a:xfrm>
          <a:prstGeom prst="rect">
            <a:avLst/>
          </a:prstGeom>
          <a:solidFill>
            <a:srgbClr val="92D050"/>
          </a:solidFill>
          <a:ln>
            <a:solidFill>
              <a:schemeClr val="tx1"/>
            </a:solidFill>
          </a:ln>
        </p:spPr>
        <p:txBody>
          <a:bodyPr wrap="square" rtlCol="0">
            <a:spAutoFit/>
          </a:bodyPr>
          <a:lstStyle/>
          <a:p>
            <a:r>
              <a:rPr lang="zh-CN" altLang="en-US" dirty="0">
                <a:ea typeface="宋体" panose="02010600030101010101" pitchFamily="2" charset="-122"/>
              </a:rPr>
              <a:t>集合</a:t>
            </a:r>
            <a:endParaRPr lang="en-US" altLang="zh-CN" dirty="0">
              <a:ea typeface="宋体" panose="02010600030101010101" pitchFamily="2" charset="-122"/>
            </a:endParaRPr>
          </a:p>
          <a:p>
            <a:r>
              <a:rPr lang="en-US" altLang="zh-CN" dirty="0">
                <a:ea typeface="宋体" panose="02010600030101010101" pitchFamily="2" charset="-122"/>
              </a:rPr>
              <a:t>Object</a:t>
            </a:r>
            <a:r>
              <a:rPr lang="zh-CN" altLang="en-US" dirty="0">
                <a:ea typeface="宋体" panose="02010600030101010101" pitchFamily="2" charset="-122"/>
              </a:rPr>
              <a:t>类型对象</a:t>
            </a:r>
          </a:p>
        </p:txBody>
      </p:sp>
      <p:grpSp>
        <p:nvGrpSpPr>
          <p:cNvPr id="12" name="组合 11"/>
          <p:cNvGrpSpPr/>
          <p:nvPr/>
        </p:nvGrpSpPr>
        <p:grpSpPr>
          <a:xfrm>
            <a:off x="4722902" y="2663607"/>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a:ea typeface="宋体" panose="02010600030101010101" pitchFamily="2" charset="-122"/>
                </a:rPr>
                <a:t>读取</a:t>
              </a:r>
            </a:p>
          </p:txBody>
        </p:sp>
      </p:grpSp>
      <p:sp>
        <p:nvSpPr>
          <p:cNvPr id="15" name="TextBox 14"/>
          <p:cNvSpPr txBox="1"/>
          <p:nvPr/>
        </p:nvSpPr>
        <p:spPr>
          <a:xfrm>
            <a:off x="5454128" y="2949359"/>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anose="02010600030101010101" pitchFamily="2" charset="-122"/>
              </a:rPr>
              <a:t>Object</a:t>
            </a:r>
          </a:p>
          <a:p>
            <a:r>
              <a:rPr lang="zh-CN" altLang="en-US" dirty="0">
                <a:ea typeface="宋体" panose="02010600030101010101" pitchFamily="2" charset="-122"/>
              </a:rPr>
              <a:t>类型对象</a:t>
            </a:r>
          </a:p>
        </p:txBody>
      </p:sp>
      <p:grpSp>
        <p:nvGrpSpPr>
          <p:cNvPr id="26" name="组合 25"/>
          <p:cNvGrpSpPr/>
          <p:nvPr/>
        </p:nvGrpSpPr>
        <p:grpSpPr>
          <a:xfrm>
            <a:off x="239153" y="3735177"/>
            <a:ext cx="4822065" cy="726522"/>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a:ea typeface="宋体" panose="02010600030101010101" pitchFamily="2" charset="-122"/>
                </a:rPr>
                <a:t>任何类型都可以添加到集合中：</a:t>
              </a:r>
              <a:r>
                <a:rPr lang="zh-CN" altLang="en-US" b="1" dirty="0">
                  <a:solidFill>
                    <a:srgbClr val="FF0000"/>
                  </a:solidFill>
                  <a:ea typeface="宋体" panose="02010600030101010101" pitchFamily="2" charset="-122"/>
                </a:rPr>
                <a:t>类型不安全</a:t>
              </a: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anose="02010600030101010101"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grpSp>
      <p:grpSp>
        <p:nvGrpSpPr>
          <p:cNvPr id="31" name="组合 30"/>
          <p:cNvGrpSpPr/>
          <p:nvPr/>
        </p:nvGrpSpPr>
        <p:grpSpPr>
          <a:xfrm>
            <a:off x="6794604" y="2663607"/>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a:ea typeface="宋体" panose="02010600030101010101" pitchFamily="2" charset="-122"/>
                </a:rPr>
                <a:t>强转</a:t>
              </a:r>
            </a:p>
          </p:txBody>
        </p:sp>
      </p:grpSp>
      <p:sp>
        <p:nvSpPr>
          <p:cNvPr id="34" name="TextBox 33"/>
          <p:cNvSpPr txBox="1"/>
          <p:nvPr/>
        </p:nvSpPr>
        <p:spPr>
          <a:xfrm>
            <a:off x="7525830" y="2949359"/>
            <a:ext cx="1214446" cy="646331"/>
          </a:xfrm>
          <a:prstGeom prst="rect">
            <a:avLst/>
          </a:prstGeom>
          <a:solidFill>
            <a:srgbClr val="92D050"/>
          </a:solidFill>
          <a:ln>
            <a:solidFill>
              <a:schemeClr val="tx1"/>
            </a:solidFill>
          </a:ln>
        </p:spPr>
        <p:txBody>
          <a:bodyPr wrap="square" rtlCol="0">
            <a:spAutoFit/>
          </a:bodyPr>
          <a:lstStyle/>
          <a:p>
            <a:r>
              <a:rPr lang="en-US" altLang="zh-CN" dirty="0">
                <a:ea typeface="宋体" panose="02010600030101010101" pitchFamily="2" charset="-122"/>
              </a:rPr>
              <a:t>String</a:t>
            </a:r>
          </a:p>
          <a:p>
            <a:r>
              <a:rPr lang="zh-CN" altLang="en-US" dirty="0">
                <a:ea typeface="宋体" panose="02010600030101010101" pitchFamily="2" charset="-122"/>
              </a:rPr>
              <a:t>类型对象</a:t>
            </a:r>
          </a:p>
        </p:txBody>
      </p:sp>
      <p:grpSp>
        <p:nvGrpSpPr>
          <p:cNvPr id="35" name="组合 34"/>
          <p:cNvGrpSpPr/>
          <p:nvPr/>
        </p:nvGrpSpPr>
        <p:grpSpPr>
          <a:xfrm>
            <a:off x="5525565" y="3735177"/>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a:ea typeface="宋体" panose="02010600030101010101" pitchFamily="2" charset="-122"/>
                </a:rPr>
                <a:t>读取出来的对象需要强转：</a:t>
              </a:r>
              <a:r>
                <a:rPr lang="zh-CN" altLang="en-US" b="1" dirty="0">
                  <a:solidFill>
                    <a:srgbClr val="FF0000"/>
                  </a:solidFill>
                  <a:ea typeface="宋体" panose="02010600030101010101" pitchFamily="2" charset="-122"/>
                </a:rPr>
                <a:t>繁琐</a:t>
              </a:r>
              <a:endParaRPr lang="en-US" altLang="zh-CN" b="1" dirty="0">
                <a:solidFill>
                  <a:srgbClr val="FF0000"/>
                </a:solidFill>
                <a:ea typeface="宋体" panose="02010600030101010101" pitchFamily="2" charset="-122"/>
              </a:endParaRPr>
            </a:p>
            <a:p>
              <a:r>
                <a:rPr lang="zh-CN" altLang="en-US" dirty="0">
                  <a:ea typeface="宋体" panose="02010600030101010101" pitchFamily="2" charset="-122"/>
                </a:rPr>
                <a:t>可能有</a:t>
              </a:r>
              <a:r>
                <a:rPr lang="en-US" altLang="zh-CN" dirty="0" err="1">
                  <a:ea typeface="宋体" panose="02010600030101010101" pitchFamily="2" charset="-122"/>
                </a:rPr>
                <a:t>ClassCastException</a:t>
              </a:r>
              <a:endParaRPr lang="zh-CN" altLang="en-US" dirty="0">
                <a:ea typeface="宋体" panose="02010600030101010101" pitchFamily="2" charset="-122"/>
              </a:endParaRPr>
            </a:p>
          </p:txBody>
        </p:sp>
      </p:grpSp>
      <p:sp>
        <p:nvSpPr>
          <p:cNvPr id="25" name="标题 24"/>
          <p:cNvSpPr>
            <a:spLocks noGrp="1"/>
          </p:cNvSpPr>
          <p:nvPr>
            <p:ph type="title"/>
          </p:nvPr>
        </p:nvSpPr>
        <p:spPr>
          <a:xfrm>
            <a:off x="4283968" y="239103"/>
            <a:ext cx="4604318" cy="523220"/>
          </a:xfrm>
        </p:spPr>
        <p:txBody>
          <a:bodyPr>
            <a:normAutofit fontScale="90000"/>
          </a:bodyPr>
          <a:lstStyle/>
          <a:p>
            <a:r>
              <a:rPr lang="zh-CN" altLang="en-US" b="1" dirty="0">
                <a:cs typeface="Times New Roman" panose="02020603050405020304" pitchFamily="18" charset="0"/>
              </a:rPr>
              <a:t>一、为什么要有泛型</a:t>
            </a:r>
            <a:r>
              <a:rPr lang="en-US" altLang="zh-CN" b="1" dirty="0">
                <a:cs typeface="Times New Roman" panose="02020603050405020304" pitchFamily="18" charset="0"/>
              </a:rPr>
              <a:t>(Generic)?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5"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3250" y="2938006"/>
            <a:ext cx="8280920" cy="2939266"/>
          </a:xfrm>
          <a:prstGeom prst="rect">
            <a:avLst/>
          </a:prstGeom>
          <a:noFill/>
        </p:spPr>
        <p:txBody>
          <a:bodyPr wrap="square" rtlCol="0">
            <a:spAutoFit/>
          </a:bodyPr>
          <a:lstStyle/>
          <a:p>
            <a:r>
              <a:rPr lang="zh-CN" altLang="en-US" sz="2500" dirty="0">
                <a:ea typeface="宋体" panose="02010600030101010101" pitchFamily="2" charset="-122"/>
                <a:cs typeface="Times New Roman" panose="02020603050405020304" pitchFamily="18" charset="0"/>
              </a:rPr>
              <a:t>        泛型，</a:t>
            </a:r>
            <a:r>
              <a:rPr lang="en-US" altLang="zh-CN" sz="2500" dirty="0">
                <a:ea typeface="宋体" panose="02010600030101010101" pitchFamily="2" charset="-122"/>
                <a:cs typeface="Times New Roman" panose="02020603050405020304" pitchFamily="18" charset="0"/>
              </a:rPr>
              <a:t>JDK1.5</a:t>
            </a:r>
            <a:r>
              <a:rPr lang="zh-CN" altLang="en-US" sz="2500" dirty="0">
                <a:ea typeface="宋体" panose="02010600030101010101" pitchFamily="2" charset="-122"/>
                <a:cs typeface="Times New Roman" panose="02020603050405020304"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500" dirty="0">
              <a:ea typeface="宋体" panose="02010600030101010101" pitchFamily="2" charset="-122"/>
              <a:cs typeface="Times New Roman" panose="02020603050405020304" pitchFamily="18" charset="0"/>
            </a:endParaRPr>
          </a:p>
          <a:p>
            <a:pPr>
              <a:spcBef>
                <a:spcPts val="1200"/>
              </a:spcBef>
            </a:pPr>
            <a:r>
              <a:rPr lang="en-US" altLang="zh-CN" sz="2500" dirty="0">
                <a:ea typeface="宋体" panose="02010600030101010101" pitchFamily="2" charset="-122"/>
                <a:cs typeface="Times New Roman" panose="02020603050405020304" pitchFamily="18" charset="0"/>
              </a:rPr>
              <a:t>        Java</a:t>
            </a:r>
            <a:r>
              <a:rPr lang="zh-CN" altLang="en-US" sz="2500" dirty="0">
                <a:ea typeface="宋体" panose="02010600030101010101" pitchFamily="2" charset="-122"/>
                <a:cs typeface="Times New Roman" panose="02020603050405020304" pitchFamily="18" charset="0"/>
              </a:rPr>
              <a:t>泛型可以保证如果程序在编译时没有发出警告，运行时就不会产生</a:t>
            </a:r>
            <a:r>
              <a:rPr lang="en-US" altLang="zh-CN" sz="2500" dirty="0" err="1">
                <a:ea typeface="宋体" panose="02010600030101010101" pitchFamily="2" charset="-122"/>
                <a:cs typeface="Times New Roman" panose="02020603050405020304" pitchFamily="18" charset="0"/>
              </a:rPr>
              <a:t>ClassCastException</a:t>
            </a:r>
            <a:r>
              <a:rPr lang="zh-CN" altLang="en-US" sz="2500" dirty="0">
                <a:ea typeface="宋体" panose="02010600030101010101" pitchFamily="2" charset="-122"/>
                <a:cs typeface="Times New Roman" panose="02020603050405020304" pitchFamily="18" charset="0"/>
              </a:rPr>
              <a:t>异常。同时，代码更加简洁、健壮。</a:t>
            </a:r>
          </a:p>
        </p:txBody>
      </p:sp>
      <p:sp>
        <p:nvSpPr>
          <p:cNvPr id="4" name="TextBox 3"/>
          <p:cNvSpPr txBox="1"/>
          <p:nvPr/>
        </p:nvSpPr>
        <p:spPr>
          <a:xfrm>
            <a:off x="345016" y="1133133"/>
            <a:ext cx="738664" cy="1214446"/>
          </a:xfrm>
          <a:prstGeom prst="rect">
            <a:avLst/>
          </a:prstGeom>
          <a:noFill/>
        </p:spPr>
        <p:txBody>
          <a:bodyPr vert="eaVert" wrap="square" rtlCol="0">
            <a:spAutoFit/>
          </a:bodyPr>
          <a:lstStyle/>
          <a:p>
            <a:r>
              <a:rPr lang="zh-CN" altLang="en-US" b="1" dirty="0">
                <a:ea typeface="宋体" panose="02010600030101010101" pitchFamily="2" charset="-122"/>
              </a:rPr>
              <a:t>集合中使用泛型时</a:t>
            </a:r>
          </a:p>
        </p:txBody>
      </p:sp>
      <p:sp>
        <p:nvSpPr>
          <p:cNvPr id="6" name="TextBox 5"/>
          <p:cNvSpPr txBox="1"/>
          <p:nvPr/>
        </p:nvSpPr>
        <p:spPr>
          <a:xfrm>
            <a:off x="1214414" y="1364121"/>
            <a:ext cx="1267360" cy="646331"/>
          </a:xfrm>
          <a:prstGeom prst="rect">
            <a:avLst/>
          </a:prstGeom>
          <a:solidFill>
            <a:srgbClr val="92D050"/>
          </a:solidFill>
          <a:ln>
            <a:solidFill>
              <a:schemeClr val="tx1"/>
            </a:solidFill>
          </a:ln>
        </p:spPr>
        <p:txBody>
          <a:bodyPr wrap="square" rtlCol="0">
            <a:spAutoFit/>
          </a:bodyPr>
          <a:lstStyle/>
          <a:p>
            <a:r>
              <a:rPr lang="en-US" altLang="zh-CN" dirty="0">
                <a:ea typeface="宋体" panose="02010600030101010101" pitchFamily="2" charset="-122"/>
              </a:rPr>
              <a:t>String</a:t>
            </a:r>
          </a:p>
          <a:p>
            <a:r>
              <a:rPr lang="zh-CN" altLang="en-US" dirty="0">
                <a:ea typeface="宋体" panose="02010600030101010101" pitchFamily="2" charset="-122"/>
              </a:rPr>
              <a:t>类型对象</a:t>
            </a:r>
          </a:p>
        </p:txBody>
      </p:sp>
      <p:grpSp>
        <p:nvGrpSpPr>
          <p:cNvPr id="7" name="组合 6"/>
          <p:cNvGrpSpPr/>
          <p:nvPr/>
        </p:nvGrpSpPr>
        <p:grpSpPr>
          <a:xfrm>
            <a:off x="2554890" y="1078369"/>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a:ea typeface="宋体" panose="02010600030101010101" pitchFamily="2" charset="-122"/>
                </a:rPr>
                <a:t>添加</a:t>
              </a:r>
            </a:p>
          </p:txBody>
        </p:sp>
      </p:grpSp>
      <p:sp>
        <p:nvSpPr>
          <p:cNvPr id="10" name="TextBox 9"/>
          <p:cNvSpPr txBox="1"/>
          <p:nvPr/>
        </p:nvSpPr>
        <p:spPr>
          <a:xfrm>
            <a:off x="3286116" y="1360732"/>
            <a:ext cx="1863764" cy="646331"/>
          </a:xfrm>
          <a:prstGeom prst="rect">
            <a:avLst/>
          </a:prstGeom>
          <a:solidFill>
            <a:srgbClr val="92D050"/>
          </a:solidFill>
          <a:ln>
            <a:solidFill>
              <a:schemeClr val="tx1"/>
            </a:solidFill>
          </a:ln>
        </p:spPr>
        <p:txBody>
          <a:bodyPr wrap="square" rtlCol="0">
            <a:spAutoFit/>
          </a:bodyPr>
          <a:lstStyle/>
          <a:p>
            <a:r>
              <a:rPr lang="zh-CN" altLang="en-US" dirty="0">
                <a:ea typeface="宋体" panose="02010600030101010101" pitchFamily="2" charset="-122"/>
              </a:rPr>
              <a:t>集合</a:t>
            </a:r>
            <a:endParaRPr lang="en-US" altLang="zh-CN" dirty="0">
              <a:ea typeface="宋体" panose="02010600030101010101" pitchFamily="2" charset="-122"/>
            </a:endParaRPr>
          </a:p>
          <a:p>
            <a:r>
              <a:rPr lang="en-US" altLang="zh-CN" dirty="0">
                <a:ea typeface="宋体" panose="02010600030101010101" pitchFamily="2" charset="-122"/>
              </a:rPr>
              <a:t>String</a:t>
            </a:r>
            <a:r>
              <a:rPr lang="zh-CN" altLang="en-US" dirty="0">
                <a:ea typeface="宋体" panose="02010600030101010101" pitchFamily="2" charset="-122"/>
              </a:rPr>
              <a:t>类型对象</a:t>
            </a:r>
          </a:p>
        </p:txBody>
      </p:sp>
      <p:grpSp>
        <p:nvGrpSpPr>
          <p:cNvPr id="11" name="组合 10"/>
          <p:cNvGrpSpPr/>
          <p:nvPr/>
        </p:nvGrpSpPr>
        <p:grpSpPr>
          <a:xfrm>
            <a:off x="5198096" y="1078369"/>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a:ea typeface="宋体" panose="02010600030101010101" pitchFamily="2" charset="-122"/>
                </a:rPr>
                <a:t>读取</a:t>
              </a:r>
            </a:p>
          </p:txBody>
        </p:sp>
      </p:grpSp>
      <p:sp>
        <p:nvSpPr>
          <p:cNvPr id="14" name="TextBox 13"/>
          <p:cNvSpPr txBox="1"/>
          <p:nvPr/>
        </p:nvSpPr>
        <p:spPr>
          <a:xfrm>
            <a:off x="5929322" y="1364121"/>
            <a:ext cx="2832922" cy="646331"/>
          </a:xfrm>
          <a:prstGeom prst="rect">
            <a:avLst/>
          </a:prstGeom>
          <a:solidFill>
            <a:srgbClr val="92D050"/>
          </a:solidFill>
          <a:ln>
            <a:solidFill>
              <a:schemeClr val="tx1"/>
            </a:solidFill>
          </a:ln>
        </p:spPr>
        <p:txBody>
          <a:bodyPr wrap="square" rtlCol="0">
            <a:spAutoFit/>
          </a:bodyPr>
          <a:lstStyle/>
          <a:p>
            <a:r>
              <a:rPr lang="en-US" altLang="zh-CN" dirty="0">
                <a:ea typeface="宋体" panose="02010600030101010101" pitchFamily="2" charset="-122"/>
              </a:rPr>
              <a:t>String</a:t>
            </a:r>
          </a:p>
          <a:p>
            <a:r>
              <a:rPr lang="zh-CN" altLang="en-US" dirty="0">
                <a:ea typeface="宋体" panose="02010600030101010101" pitchFamily="2" charset="-122"/>
              </a:rPr>
              <a:t>类型对象，不需要强转</a:t>
            </a:r>
          </a:p>
        </p:txBody>
      </p:sp>
      <p:grpSp>
        <p:nvGrpSpPr>
          <p:cNvPr id="15" name="组合 14"/>
          <p:cNvGrpSpPr/>
          <p:nvPr/>
        </p:nvGrpSpPr>
        <p:grpSpPr>
          <a:xfrm>
            <a:off x="112349" y="2078501"/>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a:ea typeface="宋体" panose="02010600030101010101" pitchFamily="2" charset="-122"/>
                </a:rPr>
                <a:t>只有指定类型才可以添加到集合中：</a:t>
              </a:r>
              <a:r>
                <a:rPr lang="zh-CN" altLang="en-US" b="1" dirty="0">
                  <a:solidFill>
                    <a:srgbClr val="0000FF"/>
                  </a:solidFill>
                  <a:ea typeface="宋体" panose="02010600030101010101" pitchFamily="2" charset="-122"/>
                </a:rPr>
                <a:t>类型安全</a:t>
              </a:r>
            </a:p>
            <a:p>
              <a:endParaRPr lang="zh-CN" altLang="en-US" dirty="0">
                <a:ea typeface="宋体" panose="02010600030101010101"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grpSp>
      <p:grpSp>
        <p:nvGrpSpPr>
          <p:cNvPr id="18" name="组合 17"/>
          <p:cNvGrpSpPr/>
          <p:nvPr/>
        </p:nvGrpSpPr>
        <p:grpSpPr>
          <a:xfrm>
            <a:off x="5000628" y="2078501"/>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a:ea typeface="宋体" panose="02010600030101010101" pitchFamily="2" charset="-122"/>
                </a:rPr>
                <a:t>读取出来的对象不需要强转：</a:t>
              </a:r>
              <a:r>
                <a:rPr lang="zh-CN" altLang="en-US" b="1" dirty="0">
                  <a:solidFill>
                    <a:srgbClr val="0000FF"/>
                  </a:solidFill>
                  <a:ea typeface="宋体" panose="02010600030101010101" pitchFamily="2" charset="-122"/>
                </a:rPr>
                <a:t>便捷</a:t>
              </a: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grpSp>
      <p:sp>
        <p:nvSpPr>
          <p:cNvPr id="21" name="标题 20"/>
          <p:cNvSpPr>
            <a:spLocks noGrp="1"/>
          </p:cNvSpPr>
          <p:nvPr>
            <p:ph type="title"/>
          </p:nvPr>
        </p:nvSpPr>
        <p:spPr>
          <a:xfrm>
            <a:off x="3419872" y="239103"/>
            <a:ext cx="5468414" cy="523220"/>
          </a:xfrm>
        </p:spPr>
        <p:txBody>
          <a:bodyPr>
            <a:normAutofit/>
          </a:bodyPr>
          <a:lstStyle/>
          <a:p>
            <a:r>
              <a:rPr lang="zh-CN" altLang="en-US" b="1" dirty="0">
                <a:cs typeface="Times New Roman" panose="02020603050405020304" pitchFamily="18" charset="0"/>
              </a:rPr>
              <a:t>一、为什么要有泛型</a:t>
            </a:r>
            <a:r>
              <a:rPr lang="en-US" altLang="zh-CN" b="1" dirty="0">
                <a:cs typeface="Times New Roman" panose="02020603050405020304" pitchFamily="18" charset="0"/>
              </a:rPr>
              <a:t>Generic?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082" y="883052"/>
            <a:ext cx="8510737" cy="4585871"/>
          </a:xfrm>
          <a:prstGeom prst="rect">
            <a:avLst/>
          </a:prstGeom>
          <a:noFill/>
        </p:spPr>
        <p:txBody>
          <a:bodyPr wrap="square" rtlCol="0">
            <a:spAutoFit/>
          </a:bodyPr>
          <a:lstStyle/>
          <a:p>
            <a:r>
              <a:rPr lang="en-US" altLang="zh-CN" sz="2400" b="1" dirty="0">
                <a:solidFill>
                  <a:srgbClr val="FF0000"/>
                </a:solidFill>
                <a:ea typeface="宋体" panose="02010600030101010101" pitchFamily="2" charset="-122"/>
                <a:cs typeface="Times New Roman" panose="02020603050405020304" pitchFamily="18" charset="0"/>
              </a:rPr>
              <a:t>1.</a:t>
            </a:r>
            <a:r>
              <a:rPr lang="zh-CN" altLang="en-US" sz="2400" b="1" dirty="0">
                <a:solidFill>
                  <a:srgbClr val="FF0000"/>
                </a:solidFill>
                <a:ea typeface="宋体" panose="02010600030101010101" pitchFamily="2" charset="-122"/>
                <a:cs typeface="Times New Roman" panose="02020603050405020304" pitchFamily="18" charset="0"/>
              </a:rPr>
              <a:t>泛型的声明</a:t>
            </a:r>
            <a:endParaRPr lang="en-US" altLang="zh-CN" sz="2400" b="1" dirty="0">
              <a:solidFill>
                <a:srgbClr val="FF0000"/>
              </a:solidFill>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800" dirty="0">
                <a:ea typeface="宋体" panose="02010600030101010101" pitchFamily="2" charset="-122"/>
                <a:cs typeface="Times New Roman" panose="02020603050405020304" pitchFamily="18" charset="0"/>
              </a:rPr>
              <a:t>interface List&lt;T&gt; </a:t>
            </a:r>
            <a:r>
              <a:rPr lang="zh-CN" altLang="en-US" sz="2800" dirty="0">
                <a:ea typeface="宋体" panose="02010600030101010101" pitchFamily="2" charset="-122"/>
                <a:cs typeface="Times New Roman" panose="02020603050405020304" pitchFamily="18" charset="0"/>
              </a:rPr>
              <a:t>和 </a:t>
            </a:r>
            <a:r>
              <a:rPr lang="en-US" altLang="zh-CN" sz="2800" dirty="0">
                <a:ea typeface="宋体" panose="02010600030101010101" pitchFamily="2" charset="-122"/>
                <a:cs typeface="Times New Roman" panose="02020603050405020304" pitchFamily="18" charset="0"/>
              </a:rPr>
              <a:t>class </a:t>
            </a:r>
            <a:r>
              <a:rPr lang="en-US" altLang="zh-CN" sz="2800" dirty="0" err="1">
                <a:ea typeface="宋体" panose="02010600030101010101" pitchFamily="2" charset="-122"/>
                <a:cs typeface="Times New Roman" panose="02020603050405020304" pitchFamily="18" charset="0"/>
              </a:rPr>
              <a:t>TestGen</a:t>
            </a:r>
            <a:r>
              <a:rPr lang="en-US" altLang="zh-CN" sz="2800" dirty="0">
                <a:ea typeface="宋体" panose="02010600030101010101" pitchFamily="2" charset="-122"/>
                <a:cs typeface="Times New Roman" panose="02020603050405020304" pitchFamily="18" charset="0"/>
              </a:rPr>
              <a:t>&lt;K,V&gt; </a:t>
            </a:r>
          </a:p>
          <a:p>
            <a:r>
              <a:rPr lang="en-US" altLang="zh-CN" sz="2800" dirty="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其中，</a:t>
            </a:r>
            <a:r>
              <a:rPr lang="en-US" altLang="zh-CN" sz="2800" dirty="0">
                <a:ea typeface="宋体" panose="02010600030101010101" pitchFamily="2" charset="-122"/>
                <a:cs typeface="Times New Roman" panose="02020603050405020304" pitchFamily="18" charset="0"/>
              </a:rPr>
              <a:t>T,K,V</a:t>
            </a:r>
            <a:r>
              <a:rPr lang="zh-CN" altLang="en-US" sz="2800" dirty="0">
                <a:ea typeface="宋体" panose="02010600030101010101" pitchFamily="2" charset="-122"/>
                <a:cs typeface="Times New Roman" panose="02020603050405020304" pitchFamily="18" charset="0"/>
              </a:rPr>
              <a:t>不代表值，而是表示类型。这里使</a:t>
            </a:r>
            <a:endParaRPr lang="en-US" altLang="zh-CN" sz="2800" dirty="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用任意字母都可以。常用</a:t>
            </a:r>
            <a:r>
              <a:rPr lang="en-US" altLang="zh-CN" sz="2800" dirty="0">
                <a:ea typeface="宋体" panose="02010600030101010101" pitchFamily="2" charset="-122"/>
                <a:cs typeface="Times New Roman" panose="02020603050405020304" pitchFamily="18" charset="0"/>
              </a:rPr>
              <a:t>T</a:t>
            </a:r>
            <a:r>
              <a:rPr lang="zh-CN" altLang="en-US" sz="2800" dirty="0">
                <a:ea typeface="宋体" panose="02010600030101010101" pitchFamily="2" charset="-122"/>
                <a:cs typeface="Times New Roman" panose="02020603050405020304" pitchFamily="18" charset="0"/>
              </a:rPr>
              <a:t>表示，是</a:t>
            </a:r>
            <a:r>
              <a:rPr lang="en-US" altLang="zh-CN" sz="2800" dirty="0">
                <a:ea typeface="宋体" panose="02010600030101010101" pitchFamily="2" charset="-122"/>
                <a:cs typeface="Times New Roman" panose="02020603050405020304" pitchFamily="18" charset="0"/>
              </a:rPr>
              <a:t>Type</a:t>
            </a:r>
            <a:r>
              <a:rPr lang="zh-CN" altLang="en-US" sz="2800" dirty="0">
                <a:ea typeface="宋体" panose="02010600030101010101" pitchFamily="2" charset="-122"/>
                <a:cs typeface="Times New Roman" panose="02020603050405020304" pitchFamily="18" charset="0"/>
              </a:rPr>
              <a:t>的缩写。</a:t>
            </a:r>
            <a:endParaRPr lang="en-US" altLang="zh-CN" sz="28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p>
          <a:p>
            <a:endParaRPr lang="en-US" altLang="zh-CN" sz="2400" b="1" dirty="0">
              <a:solidFill>
                <a:srgbClr val="FF0000"/>
              </a:solidFill>
              <a:ea typeface="宋体" panose="02010600030101010101" pitchFamily="2" charset="-122"/>
              <a:cs typeface="Times New Roman" panose="02020603050405020304" pitchFamily="18" charset="0"/>
            </a:endParaRPr>
          </a:p>
          <a:p>
            <a:r>
              <a:rPr lang="en-US" altLang="zh-CN" sz="2400" b="1" dirty="0">
                <a:solidFill>
                  <a:srgbClr val="FF0000"/>
                </a:solidFill>
                <a:ea typeface="宋体" panose="02010600030101010101" pitchFamily="2" charset="-122"/>
                <a:cs typeface="Times New Roman" panose="02020603050405020304" pitchFamily="18" charset="0"/>
              </a:rPr>
              <a:t>2.</a:t>
            </a:r>
            <a:r>
              <a:rPr lang="zh-CN" altLang="en-US" sz="2400" b="1" dirty="0">
                <a:solidFill>
                  <a:srgbClr val="FF0000"/>
                </a:solidFill>
                <a:ea typeface="宋体" panose="02010600030101010101" pitchFamily="2" charset="-122"/>
                <a:cs typeface="Times New Roman" panose="02020603050405020304" pitchFamily="18" charset="0"/>
              </a:rPr>
              <a:t>泛型的实例化：</a:t>
            </a:r>
            <a:endParaRPr lang="en-US" altLang="zh-CN" sz="2400" b="1" dirty="0">
              <a:solidFill>
                <a:srgbClr val="FF0000"/>
              </a:solidFill>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一定要在类名后面指定类型参数的值（类型）。如：</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r>
              <a:rPr lang="en-US" altLang="zh-CN" sz="2800" b="1" dirty="0">
                <a:solidFill>
                  <a:srgbClr val="C00000"/>
                </a:solidFill>
                <a:ea typeface="宋体" panose="02010600030101010101" pitchFamily="2" charset="-122"/>
                <a:cs typeface="Times New Roman" panose="02020603050405020304" pitchFamily="18" charset="0"/>
              </a:rPr>
              <a:t>List&lt;String&gt; </a:t>
            </a:r>
            <a:r>
              <a:rPr lang="en-US" altLang="zh-CN" sz="2800" b="1" dirty="0" err="1">
                <a:solidFill>
                  <a:srgbClr val="C00000"/>
                </a:solidFill>
                <a:ea typeface="宋体" panose="02010600030101010101" pitchFamily="2" charset="-122"/>
                <a:cs typeface="Times New Roman" panose="02020603050405020304" pitchFamily="18" charset="0"/>
              </a:rPr>
              <a:t>strList</a:t>
            </a:r>
            <a:r>
              <a:rPr lang="en-US" altLang="zh-CN" sz="2800" b="1" dirty="0">
                <a:solidFill>
                  <a:srgbClr val="C00000"/>
                </a:solidFill>
                <a:ea typeface="宋体" panose="02010600030101010101" pitchFamily="2" charset="-122"/>
                <a:cs typeface="Times New Roman" panose="02020603050405020304" pitchFamily="18" charset="0"/>
              </a:rPr>
              <a:t> = new </a:t>
            </a:r>
            <a:r>
              <a:rPr lang="en-US" altLang="zh-CN" sz="2800" b="1" dirty="0" err="1">
                <a:solidFill>
                  <a:srgbClr val="C00000"/>
                </a:solidFill>
                <a:ea typeface="宋体" panose="02010600030101010101" pitchFamily="2" charset="-122"/>
                <a:cs typeface="Times New Roman" panose="02020603050405020304" pitchFamily="18" charset="0"/>
              </a:rPr>
              <a:t>ArrayList</a:t>
            </a:r>
            <a:r>
              <a:rPr lang="en-US" altLang="zh-CN" sz="2800" b="1" dirty="0">
                <a:solidFill>
                  <a:srgbClr val="C00000"/>
                </a:solidFill>
                <a:ea typeface="宋体" panose="02010600030101010101" pitchFamily="2" charset="-122"/>
                <a:cs typeface="Times New Roman" panose="02020603050405020304" pitchFamily="18" charset="0"/>
              </a:rPr>
              <a:t>&lt;String&gt;();</a:t>
            </a:r>
          </a:p>
          <a:p>
            <a:r>
              <a:rPr lang="en-US" altLang="zh-CN" sz="2800" b="1" dirty="0">
                <a:solidFill>
                  <a:srgbClr val="C00000"/>
                </a:solidFill>
                <a:ea typeface="宋体" panose="02010600030101010101" pitchFamily="2" charset="-122"/>
                <a:cs typeface="Times New Roman" panose="02020603050405020304" pitchFamily="18" charset="0"/>
              </a:rPr>
              <a:t>        Iterator&lt;Customer&gt; iterator = </a:t>
            </a:r>
            <a:r>
              <a:rPr lang="en-US" altLang="zh-CN" sz="2800" b="1" dirty="0" err="1">
                <a:solidFill>
                  <a:srgbClr val="C00000"/>
                </a:solidFill>
                <a:ea typeface="宋体" panose="02010600030101010101" pitchFamily="2" charset="-122"/>
                <a:cs typeface="Times New Roman" panose="02020603050405020304" pitchFamily="18" charset="0"/>
              </a:rPr>
              <a:t>customers.iterator</a:t>
            </a:r>
            <a:r>
              <a:rPr lang="en-US" altLang="zh-CN" sz="2800" b="1" dirty="0">
                <a:solidFill>
                  <a:srgbClr val="C00000"/>
                </a:solidFill>
                <a:ea typeface="宋体" panose="02010600030101010101" pitchFamily="2" charset="-122"/>
                <a:cs typeface="Times New Roman" panose="02020603050405020304" pitchFamily="18" charset="0"/>
              </a:rPr>
              <a:t>();</a:t>
            </a:r>
          </a:p>
          <a:p>
            <a:pPr marL="914400" lvl="1" indent="-457200">
              <a:buFont typeface="Wingdings" panose="05000000000000000000" pitchFamily="2" charset="2"/>
              <a:buChar char="Ø"/>
            </a:pPr>
            <a:r>
              <a:rPr lang="en-US" altLang="zh-CN" sz="2400" dirty="0">
                <a:solidFill>
                  <a:srgbClr val="0000FF"/>
                </a:solidFill>
                <a:ea typeface="宋体" panose="02010600030101010101" pitchFamily="2" charset="-122"/>
                <a:cs typeface="Times New Roman" panose="02020603050405020304" pitchFamily="18" charset="0"/>
              </a:rPr>
              <a:t>T</a:t>
            </a:r>
            <a:r>
              <a:rPr lang="zh-CN" altLang="en-US" sz="2400" dirty="0">
                <a:solidFill>
                  <a:srgbClr val="0000FF"/>
                </a:solidFill>
                <a:ea typeface="宋体" panose="02010600030101010101" pitchFamily="2" charset="-122"/>
                <a:cs typeface="Times New Roman" panose="02020603050405020304" pitchFamily="18" charset="0"/>
              </a:rPr>
              <a:t>只能是类，不能用基本数据类型填充。</a:t>
            </a:r>
            <a:endParaRPr lang="en-US" altLang="zh-CN" sz="2400" dirty="0">
              <a:solidFill>
                <a:srgbClr val="0000FF"/>
              </a:solidFill>
              <a:ea typeface="宋体" panose="02010600030101010101" pitchFamily="2" charset="-122"/>
              <a:cs typeface="Times New Roman" panose="02020603050405020304" pitchFamily="18" charset="0"/>
            </a:endParaRPr>
          </a:p>
        </p:txBody>
      </p:sp>
      <p:cxnSp>
        <p:nvCxnSpPr>
          <p:cNvPr id="7" name="直接箭头连接符 6"/>
          <p:cNvCxnSpPr/>
          <p:nvPr/>
        </p:nvCxnSpPr>
        <p:spPr>
          <a:xfrm>
            <a:off x="814410" y="1465845"/>
            <a:ext cx="0" cy="1656184"/>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p:txBody>
          <a:bodyPr>
            <a:normAutofit fontScale="90000"/>
          </a:bodyPr>
          <a:lstStyle/>
          <a:p>
            <a:r>
              <a:rPr lang="zh-CN" altLang="en-US" b="1" dirty="0"/>
              <a:t>二、使用泛型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764704"/>
            <a:ext cx="8064896" cy="2576667"/>
          </a:xfrm>
          <a:prstGeom prst="rect">
            <a:avLst/>
          </a:prstGeom>
          <a:noFill/>
        </p:spPr>
        <p:txBody>
          <a:bodyPr wrap="square" rtlCol="0">
            <a:spAutoFit/>
          </a:bodyPr>
          <a:lstStyle/>
          <a:p>
            <a:pPr marL="514350" indent="-514350">
              <a:lnSpc>
                <a:spcPct val="150000"/>
              </a:lnSpc>
              <a:buClr>
                <a:srgbClr val="C00000"/>
              </a:buClr>
              <a:buFont typeface="+mj-lt"/>
              <a:buAutoNum type="arabicPeriod"/>
            </a:pPr>
            <a:r>
              <a:rPr lang="zh-CN" altLang="en-US" sz="2800" b="1" dirty="0">
                <a:latin typeface="宋体" panose="02010600030101010101" pitchFamily="2" charset="-122"/>
                <a:ea typeface="宋体" panose="02010600030101010101" pitchFamily="2" charset="-122"/>
              </a:rPr>
              <a:t>在集合中使用泛型</a:t>
            </a:r>
            <a:endParaRPr lang="en-US" altLang="zh-CN" sz="2800" b="1" dirty="0">
              <a:latin typeface="宋体" panose="02010600030101010101" pitchFamily="2" charset="-122"/>
              <a:ea typeface="宋体" panose="02010600030101010101" pitchFamily="2" charset="-122"/>
            </a:endParaRPr>
          </a:p>
          <a:p>
            <a:pPr marL="514350" indent="-514350">
              <a:lnSpc>
                <a:spcPct val="150000"/>
              </a:lnSpc>
              <a:buClr>
                <a:srgbClr val="C00000"/>
              </a:buClr>
              <a:buFont typeface="+mj-lt"/>
              <a:buAutoNum type="arabicPeriod"/>
            </a:pPr>
            <a:r>
              <a:rPr lang="zh-CN" altLang="en-US" sz="2800" b="1" dirty="0">
                <a:latin typeface="宋体" panose="02010600030101010101" pitchFamily="2" charset="-122"/>
                <a:ea typeface="宋体" panose="02010600030101010101" pitchFamily="2" charset="-122"/>
              </a:rPr>
              <a:t>自定义泛型类</a:t>
            </a:r>
            <a:endParaRPr lang="en-US" altLang="zh-CN" sz="2800" b="1" dirty="0">
              <a:latin typeface="宋体" panose="02010600030101010101" pitchFamily="2" charset="-122"/>
              <a:ea typeface="宋体" panose="02010600030101010101" pitchFamily="2" charset="-122"/>
            </a:endParaRPr>
          </a:p>
          <a:p>
            <a:pPr marL="514350" indent="-514350">
              <a:lnSpc>
                <a:spcPct val="150000"/>
              </a:lnSpc>
              <a:buClr>
                <a:srgbClr val="C00000"/>
              </a:buClr>
              <a:buFont typeface="+mj-lt"/>
              <a:buAutoNum type="arabicPeriod"/>
            </a:pPr>
            <a:r>
              <a:rPr lang="zh-CN" altLang="en-US" sz="2800" b="1" dirty="0">
                <a:latin typeface="宋体" panose="02010600030101010101" pitchFamily="2" charset="-122"/>
                <a:ea typeface="宋体" panose="02010600030101010101" pitchFamily="2" charset="-122"/>
              </a:rPr>
              <a:t>泛型方法</a:t>
            </a:r>
            <a:endParaRPr lang="en-US" altLang="zh-CN" sz="2800" b="1" dirty="0">
              <a:latin typeface="宋体" panose="02010600030101010101" pitchFamily="2" charset="-122"/>
              <a:ea typeface="宋体" panose="02010600030101010101" pitchFamily="2" charset="-122"/>
            </a:endParaRPr>
          </a:p>
          <a:p>
            <a:pPr marL="514350" indent="-514350">
              <a:lnSpc>
                <a:spcPct val="150000"/>
              </a:lnSpc>
              <a:buClr>
                <a:srgbClr val="C00000"/>
              </a:buClr>
              <a:buFont typeface="+mj-lt"/>
              <a:buAutoNum type="arabicPeriod"/>
            </a:pPr>
            <a:r>
              <a:rPr lang="zh-CN" altLang="en-US" sz="2800" b="1" dirty="0">
                <a:latin typeface="宋体" panose="02010600030101010101" pitchFamily="2" charset="-122"/>
                <a:ea typeface="宋体" panose="02010600030101010101" pitchFamily="2" charset="-122"/>
              </a:rPr>
              <a:t>泛型接口</a:t>
            </a:r>
          </a:p>
        </p:txBody>
      </p:sp>
      <p:sp>
        <p:nvSpPr>
          <p:cNvPr id="4" name="标题 3"/>
          <p:cNvSpPr>
            <a:spLocks noGrp="1"/>
          </p:cNvSpPr>
          <p:nvPr>
            <p:ph type="title"/>
          </p:nvPr>
        </p:nvSpPr>
        <p:spPr>
          <a:xfrm>
            <a:off x="4427984" y="239103"/>
            <a:ext cx="4460302" cy="523220"/>
          </a:xfrm>
        </p:spPr>
        <p:txBody>
          <a:bodyPr>
            <a:normAutofit/>
          </a:bodyPr>
          <a:lstStyle/>
          <a:p>
            <a:r>
              <a:rPr lang="zh-CN" altLang="en-US" b="1" dirty="0"/>
              <a:t>三、泛型的几个重要使用</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1406" y="908720"/>
            <a:ext cx="8568952" cy="2031325"/>
          </a:xfrm>
          <a:prstGeom prst="rect">
            <a:avLst/>
          </a:prstGeom>
          <a:noFill/>
        </p:spPr>
        <p:txBody>
          <a:bodyPr wrap="square" rtlCol="0">
            <a:spAutoFit/>
          </a:bodyPr>
          <a:lstStyle/>
          <a:p>
            <a:pPr marL="514350" indent="-514350">
              <a:lnSpc>
                <a:spcPct val="150000"/>
              </a:lnSpc>
              <a:buClr>
                <a:srgbClr val="C00000"/>
              </a:buClr>
              <a:buFont typeface="+mj-lt"/>
              <a:buAutoNum type="arabicPeriod"/>
            </a:pPr>
            <a:r>
              <a:rPr lang="zh-CN" altLang="en-US" sz="2800" b="1" dirty="0">
                <a:ea typeface="宋体" panose="02010600030101010101" pitchFamily="2" charset="-122"/>
              </a:rPr>
              <a:t>对象实例化时不指定泛型，默认为：</a:t>
            </a:r>
            <a:r>
              <a:rPr lang="en-US" altLang="zh-CN" sz="2800" b="1" dirty="0">
                <a:ea typeface="宋体" panose="02010600030101010101" pitchFamily="2" charset="-122"/>
              </a:rPr>
              <a:t>Object</a:t>
            </a:r>
            <a:r>
              <a:rPr lang="zh-CN" altLang="en-US" sz="2800" b="1" dirty="0">
                <a:ea typeface="宋体" panose="02010600030101010101" pitchFamily="2" charset="-122"/>
              </a:rPr>
              <a:t>。</a:t>
            </a:r>
            <a:endParaRPr lang="en-US" altLang="zh-CN" sz="2800" b="1" dirty="0">
              <a:ea typeface="宋体" panose="02010600030101010101" pitchFamily="2" charset="-122"/>
            </a:endParaRPr>
          </a:p>
          <a:p>
            <a:pPr marL="514350" indent="-514350">
              <a:lnSpc>
                <a:spcPct val="150000"/>
              </a:lnSpc>
              <a:buClr>
                <a:srgbClr val="C00000"/>
              </a:buClr>
              <a:buFont typeface="+mj-lt"/>
              <a:buAutoNum type="arabicPeriod"/>
            </a:pPr>
            <a:r>
              <a:rPr lang="zh-CN" altLang="en-US" sz="2800" b="1" dirty="0">
                <a:ea typeface="宋体" panose="02010600030101010101" pitchFamily="2" charset="-122"/>
              </a:rPr>
              <a:t>泛型不同的引用不能相互赋值。</a:t>
            </a:r>
            <a:endParaRPr lang="en-US" altLang="zh-CN" sz="2800" b="1" dirty="0">
              <a:ea typeface="宋体" panose="02010600030101010101" pitchFamily="2" charset="-122"/>
            </a:endParaRPr>
          </a:p>
          <a:p>
            <a:pPr marL="514350" indent="-514350">
              <a:lnSpc>
                <a:spcPct val="150000"/>
              </a:lnSpc>
              <a:buClr>
                <a:srgbClr val="C00000"/>
              </a:buClr>
              <a:buFont typeface="+mj-lt"/>
              <a:buAutoNum type="arabicPeriod"/>
            </a:pPr>
            <a:r>
              <a:rPr lang="zh-CN" altLang="en-US" sz="2800" b="1" dirty="0">
                <a:ea typeface="宋体" panose="02010600030101010101" pitchFamily="2" charset="-122"/>
              </a:rPr>
              <a:t>加入集合中的对象类型必须与指定的泛型类型一致。</a:t>
            </a:r>
            <a:endParaRPr lang="en-US" altLang="zh-CN" sz="2800" b="1" dirty="0">
              <a:ea typeface="宋体" panose="02010600030101010101" pitchFamily="2" charset="-122"/>
            </a:endParaRPr>
          </a:p>
        </p:txBody>
      </p:sp>
      <p:pic>
        <p:nvPicPr>
          <p:cNvPr id="4" name="图片 3"/>
          <p:cNvPicPr>
            <a:picLocks noChangeAspect="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043608" y="3068960"/>
            <a:ext cx="7128792" cy="2428986"/>
          </a:xfrm>
          <a:prstGeom prst="rect">
            <a:avLst/>
          </a:prstGeom>
        </p:spPr>
      </p:pic>
      <p:sp>
        <p:nvSpPr>
          <p:cNvPr id="5" name="标题 4"/>
          <p:cNvSpPr>
            <a:spLocks noGrp="1"/>
          </p:cNvSpPr>
          <p:nvPr>
            <p:ph type="title"/>
          </p:nvPr>
        </p:nvSpPr>
        <p:spPr>
          <a:xfrm>
            <a:off x="4499992" y="239103"/>
            <a:ext cx="4388294" cy="523220"/>
          </a:xfrm>
        </p:spPr>
        <p:txBody>
          <a:bodyPr>
            <a:normAutofit/>
          </a:bodyPr>
          <a:lstStyle/>
          <a:p>
            <a:r>
              <a:rPr lang="zh-CN" altLang="en-US" b="1" dirty="0"/>
              <a:t>三、泛型的几个重要使用</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1880" y="5229200"/>
            <a:ext cx="52565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45232" y="908720"/>
            <a:ext cx="8403232" cy="3323987"/>
          </a:xfrm>
          <a:prstGeom prst="rect">
            <a:avLst/>
          </a:prstGeom>
          <a:noFill/>
        </p:spPr>
        <p:txBody>
          <a:bodyPr wrap="square" rtlCol="0">
            <a:spAutoFit/>
          </a:bodyPr>
          <a:lstStyle/>
          <a:p>
            <a:pPr>
              <a:lnSpc>
                <a:spcPct val="150000"/>
              </a:lnSpc>
            </a:pPr>
            <a:r>
              <a:rPr lang="en-US" altLang="zh-CN" sz="2800" b="1" dirty="0">
                <a:solidFill>
                  <a:srgbClr val="C00000"/>
                </a:solidFill>
                <a:ea typeface="宋体" panose="02010600030101010101" pitchFamily="2" charset="-122"/>
              </a:rPr>
              <a:t>4.</a:t>
            </a:r>
            <a:r>
              <a:rPr lang="zh-CN" altLang="en-US" sz="2800" b="1" dirty="0">
                <a:solidFill>
                  <a:srgbClr val="C00000"/>
                </a:solidFill>
                <a:ea typeface="宋体" panose="02010600030101010101" pitchFamily="2" charset="-122"/>
              </a:rPr>
              <a:t>静态方法中不能使用类的泛型。</a:t>
            </a:r>
            <a:endParaRPr lang="en-US" altLang="zh-CN" sz="2800" b="1" dirty="0">
              <a:solidFill>
                <a:srgbClr val="C00000"/>
              </a:solidFill>
              <a:ea typeface="宋体" panose="02010600030101010101" pitchFamily="2" charset="-122"/>
            </a:endParaRPr>
          </a:p>
          <a:p>
            <a:pPr>
              <a:lnSpc>
                <a:spcPct val="150000"/>
              </a:lnSpc>
            </a:pPr>
            <a:r>
              <a:rPr lang="en-US" altLang="zh-CN" sz="2800" b="1" dirty="0">
                <a:solidFill>
                  <a:srgbClr val="C00000"/>
                </a:solidFill>
                <a:ea typeface="宋体" panose="02010600030101010101" pitchFamily="2" charset="-122"/>
              </a:rPr>
              <a:t>5.</a:t>
            </a:r>
            <a:r>
              <a:rPr lang="zh-CN" altLang="en-US" sz="2800" b="1" dirty="0">
                <a:ea typeface="宋体" panose="02010600030101010101" pitchFamily="2" charset="-122"/>
              </a:rPr>
              <a:t>如果泛型类是一个接口或抽象类，则不可创建泛型  </a:t>
            </a:r>
            <a:endParaRPr lang="en-US" altLang="zh-CN" sz="2800" b="1" dirty="0">
              <a:ea typeface="宋体" panose="02010600030101010101" pitchFamily="2" charset="-122"/>
            </a:endParaRPr>
          </a:p>
          <a:p>
            <a:pPr>
              <a:lnSpc>
                <a:spcPct val="150000"/>
              </a:lnSpc>
            </a:pPr>
            <a:r>
              <a:rPr lang="en-US" altLang="zh-CN" sz="2800" b="1" dirty="0">
                <a:ea typeface="宋体" panose="02010600030101010101" pitchFamily="2" charset="-122"/>
              </a:rPr>
              <a:t>  </a:t>
            </a:r>
            <a:r>
              <a:rPr lang="zh-CN" altLang="en-US" sz="2800" b="1" dirty="0">
                <a:ea typeface="宋体" panose="02010600030101010101" pitchFamily="2" charset="-122"/>
              </a:rPr>
              <a:t>类的对象。</a:t>
            </a:r>
            <a:endParaRPr lang="en-US" altLang="zh-CN" sz="2800" b="1" dirty="0">
              <a:ea typeface="宋体" panose="02010600030101010101" pitchFamily="2" charset="-122"/>
            </a:endParaRPr>
          </a:p>
          <a:p>
            <a:pPr>
              <a:lnSpc>
                <a:spcPct val="150000"/>
              </a:lnSpc>
            </a:pPr>
            <a:r>
              <a:rPr lang="en-US" altLang="zh-CN" sz="2800" b="1" dirty="0">
                <a:solidFill>
                  <a:srgbClr val="C00000"/>
                </a:solidFill>
                <a:ea typeface="宋体" panose="02010600030101010101" pitchFamily="2" charset="-122"/>
              </a:rPr>
              <a:t>6.</a:t>
            </a:r>
            <a:r>
              <a:rPr lang="zh-CN" altLang="en-US" sz="2800" b="1" dirty="0">
                <a:ea typeface="宋体" panose="02010600030101010101" pitchFamily="2" charset="-122"/>
              </a:rPr>
              <a:t>不能在</a:t>
            </a:r>
            <a:r>
              <a:rPr lang="en-US" altLang="zh-CN" sz="2800" b="1" dirty="0">
                <a:ea typeface="宋体" panose="02010600030101010101" pitchFamily="2" charset="-122"/>
              </a:rPr>
              <a:t>catch</a:t>
            </a:r>
            <a:r>
              <a:rPr lang="zh-CN" altLang="en-US" sz="2800" b="1" dirty="0">
                <a:ea typeface="宋体" panose="02010600030101010101" pitchFamily="2" charset="-122"/>
              </a:rPr>
              <a:t>中使用泛型</a:t>
            </a:r>
            <a:endParaRPr lang="en-US" altLang="zh-CN" sz="2800" b="1" dirty="0">
              <a:ea typeface="宋体" panose="02010600030101010101" pitchFamily="2" charset="-122"/>
            </a:endParaRPr>
          </a:p>
          <a:p>
            <a:pPr>
              <a:lnSpc>
                <a:spcPct val="150000"/>
              </a:lnSpc>
            </a:pPr>
            <a:r>
              <a:rPr lang="en-US" altLang="zh-CN" sz="2800" b="1" dirty="0">
                <a:solidFill>
                  <a:srgbClr val="C00000"/>
                </a:solidFill>
                <a:ea typeface="宋体" panose="02010600030101010101" pitchFamily="2" charset="-122"/>
              </a:rPr>
              <a:t>7.</a:t>
            </a:r>
            <a:r>
              <a:rPr lang="zh-CN" altLang="en-US" sz="2800" b="1" dirty="0">
                <a:ea typeface="宋体" panose="02010600030101010101" pitchFamily="2" charset="-122"/>
              </a:rPr>
              <a:t>从泛型类派生子类，泛型类型需具体化</a:t>
            </a:r>
          </a:p>
        </p:txBody>
      </p:sp>
      <p:sp>
        <p:nvSpPr>
          <p:cNvPr id="4" name="矩形 3"/>
          <p:cNvSpPr/>
          <p:nvPr/>
        </p:nvSpPr>
        <p:spPr>
          <a:xfrm>
            <a:off x="3563888" y="5373216"/>
            <a:ext cx="5112568" cy="707886"/>
          </a:xfrm>
          <a:prstGeom prst="rect">
            <a:avLst/>
          </a:prstGeom>
        </p:spPr>
        <p:txBody>
          <a:bodyPr wrap="square">
            <a:spAutoFit/>
          </a:bodyPr>
          <a:lstStyle/>
          <a:p>
            <a:r>
              <a:rPr lang="zh-CN" altLang="en-US" sz="2000" b="1" dirty="0">
                <a:solidFill>
                  <a:srgbClr val="FFFF00"/>
                </a:solidFill>
                <a:ea typeface="宋体" panose="02010600030101010101" pitchFamily="2" charset="-122"/>
              </a:rPr>
              <a:t>把一个集合中的内容限制为一个特定的数据类型，这就是</a:t>
            </a:r>
            <a:r>
              <a:rPr lang="en-US" altLang="zh-CN" sz="2000" b="1" dirty="0">
                <a:solidFill>
                  <a:srgbClr val="FFFF00"/>
                </a:solidFill>
                <a:ea typeface="宋体" panose="02010600030101010101" pitchFamily="2" charset="-122"/>
              </a:rPr>
              <a:t>generics</a:t>
            </a:r>
            <a:r>
              <a:rPr lang="zh-CN" altLang="en-US" sz="2000" b="1" dirty="0">
                <a:solidFill>
                  <a:srgbClr val="FFFF00"/>
                </a:solidFill>
                <a:ea typeface="宋体" panose="02010600030101010101" pitchFamily="2" charset="-122"/>
              </a:rPr>
              <a:t>背后的核心思想。</a:t>
            </a:r>
          </a:p>
        </p:txBody>
      </p:sp>
      <p:sp>
        <p:nvSpPr>
          <p:cNvPr id="6" name="标题 5"/>
          <p:cNvSpPr>
            <a:spLocks noGrp="1"/>
          </p:cNvSpPr>
          <p:nvPr>
            <p:ph type="title"/>
          </p:nvPr>
        </p:nvSpPr>
        <p:spPr>
          <a:xfrm>
            <a:off x="4788024" y="239103"/>
            <a:ext cx="4100262" cy="523220"/>
          </a:xfrm>
        </p:spPr>
        <p:txBody>
          <a:bodyPr>
            <a:normAutofit fontScale="90000"/>
          </a:bodyPr>
          <a:lstStyle/>
          <a:p>
            <a:r>
              <a:rPr lang="en-US" altLang="zh-CN" b="1" dirty="0"/>
              <a:t>3.1 </a:t>
            </a:r>
            <a:r>
              <a:rPr lang="zh-CN" altLang="en-US" b="1" dirty="0"/>
              <a:t>对于泛型类（含集合类）</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148064" y="239103"/>
            <a:ext cx="3740222" cy="523220"/>
          </a:xfrm>
        </p:spPr>
        <p:txBody>
          <a:bodyPr>
            <a:normAutofit/>
          </a:bodyPr>
          <a:lstStyle/>
          <a:p>
            <a:r>
              <a:rPr lang="en-US" altLang="zh-CN" b="1" dirty="0"/>
              <a:t>3.2 </a:t>
            </a:r>
            <a:r>
              <a:rPr lang="zh-CN" altLang="en-US" b="1" dirty="0"/>
              <a:t>自定义泛型类</a:t>
            </a:r>
            <a:endParaRPr lang="zh-CN" altLang="en-US" dirty="0"/>
          </a:p>
        </p:txBody>
      </p:sp>
      <p:sp>
        <p:nvSpPr>
          <p:cNvPr id="3" name="内容占位符 2"/>
          <p:cNvSpPr>
            <a:spLocks noGrp="1"/>
          </p:cNvSpPr>
          <p:nvPr>
            <p:ph idx="4294967295"/>
          </p:nvPr>
        </p:nvSpPr>
        <p:spPr>
          <a:xfrm>
            <a:off x="43456" y="836935"/>
            <a:ext cx="4645025" cy="4165600"/>
          </a:xfrm>
        </p:spPr>
        <p:txBody>
          <a:bodyPr>
            <a:noAutofit/>
          </a:bodyPr>
          <a:lstStyle/>
          <a:p>
            <a:pPr marL="0" indent="0">
              <a:buNone/>
            </a:pPr>
            <a:r>
              <a:rPr lang="en-US" altLang="zh-CN" sz="2400" b="1" dirty="0">
                <a:solidFill>
                  <a:srgbClr val="C00000"/>
                </a:solidFill>
                <a:ea typeface="宋体" panose="02010600030101010101" pitchFamily="2" charset="-122"/>
              </a:rPr>
              <a:t>class Person&lt;T&gt;{</a:t>
            </a:r>
          </a:p>
          <a:p>
            <a:pPr marL="0" indent="0">
              <a:buNone/>
            </a:pPr>
            <a:r>
              <a:rPr lang="en-US" altLang="zh-CN" sz="2400" b="1" dirty="0">
                <a:solidFill>
                  <a:srgbClr val="C00000"/>
                </a:solidFill>
                <a:ea typeface="宋体" panose="02010600030101010101" pitchFamily="2" charset="-122"/>
              </a:rPr>
              <a:t>	</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使用</a:t>
            </a:r>
            <a:r>
              <a:rPr lang="en-US" altLang="zh-CN" sz="2400" b="1" dirty="0">
                <a:solidFill>
                  <a:srgbClr val="0000FF"/>
                </a:solidFill>
                <a:ea typeface="宋体" panose="02010600030101010101" pitchFamily="2" charset="-122"/>
              </a:rPr>
              <a:t>T</a:t>
            </a:r>
            <a:r>
              <a:rPr lang="zh-CN" altLang="en-US" sz="2400" b="1" dirty="0">
                <a:solidFill>
                  <a:srgbClr val="0000FF"/>
                </a:solidFill>
                <a:ea typeface="宋体" panose="02010600030101010101" pitchFamily="2" charset="-122"/>
              </a:rPr>
              <a:t>类型定义变量</a:t>
            </a:r>
          </a:p>
          <a:p>
            <a:pPr marL="0" indent="0">
              <a:buNone/>
            </a:pPr>
            <a:r>
              <a:rPr lang="zh-CN" altLang="en-US" sz="2400" b="1" dirty="0">
                <a:solidFill>
                  <a:srgbClr val="C00000"/>
                </a:solidFill>
                <a:ea typeface="宋体" panose="02010600030101010101" pitchFamily="2" charset="-122"/>
              </a:rPr>
              <a:t>	</a:t>
            </a:r>
            <a:r>
              <a:rPr lang="en-US" altLang="zh-CN" sz="2400" b="1" dirty="0">
                <a:solidFill>
                  <a:srgbClr val="C00000"/>
                </a:solidFill>
                <a:ea typeface="宋体" panose="02010600030101010101" pitchFamily="2" charset="-122"/>
              </a:rPr>
              <a:t>private T info;</a:t>
            </a:r>
          </a:p>
          <a:p>
            <a:pPr marL="0" indent="0">
              <a:buNone/>
            </a:pPr>
            <a:r>
              <a:rPr lang="en-US" altLang="zh-CN" sz="2400" b="1" dirty="0">
                <a:solidFill>
                  <a:srgbClr val="C00000"/>
                </a:solidFill>
                <a:ea typeface="宋体" panose="02010600030101010101" pitchFamily="2" charset="-122"/>
              </a:rPr>
              <a:t>	</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使用</a:t>
            </a:r>
            <a:r>
              <a:rPr lang="en-US" altLang="zh-CN" sz="2400" b="1" dirty="0">
                <a:solidFill>
                  <a:srgbClr val="0000FF"/>
                </a:solidFill>
                <a:ea typeface="宋体" panose="02010600030101010101" pitchFamily="2" charset="-122"/>
              </a:rPr>
              <a:t>T</a:t>
            </a:r>
            <a:r>
              <a:rPr lang="zh-CN" altLang="en-US" sz="2400" b="1" dirty="0">
                <a:solidFill>
                  <a:srgbClr val="0000FF"/>
                </a:solidFill>
                <a:ea typeface="宋体" panose="02010600030101010101" pitchFamily="2" charset="-122"/>
              </a:rPr>
              <a:t>类型定义一般方法</a:t>
            </a:r>
          </a:p>
          <a:p>
            <a:pPr marL="0" indent="0">
              <a:buNone/>
            </a:pPr>
            <a:r>
              <a:rPr lang="zh-CN" altLang="en-US" sz="2400" b="1" dirty="0">
                <a:solidFill>
                  <a:srgbClr val="C00000"/>
                </a:solidFill>
                <a:ea typeface="宋体" panose="02010600030101010101" pitchFamily="2" charset="-122"/>
              </a:rPr>
              <a:t>	</a:t>
            </a:r>
            <a:r>
              <a:rPr lang="en-US" altLang="zh-CN" sz="2400" b="1" dirty="0">
                <a:solidFill>
                  <a:srgbClr val="C00000"/>
                </a:solidFill>
                <a:ea typeface="宋体" panose="02010600030101010101" pitchFamily="2" charset="-122"/>
              </a:rPr>
              <a:t>public T </a:t>
            </a:r>
            <a:r>
              <a:rPr lang="en-US" altLang="zh-CN" sz="2400" b="1" dirty="0" err="1">
                <a:solidFill>
                  <a:srgbClr val="C00000"/>
                </a:solidFill>
                <a:ea typeface="宋体" panose="02010600030101010101" pitchFamily="2" charset="-122"/>
              </a:rPr>
              <a:t>getInfo</a:t>
            </a:r>
            <a:r>
              <a:rPr lang="en-US" altLang="zh-CN" sz="2400" b="1" dirty="0">
                <a:solidFill>
                  <a:srgbClr val="C00000"/>
                </a:solidFill>
                <a:ea typeface="宋体" panose="02010600030101010101" pitchFamily="2" charset="-122"/>
              </a:rPr>
              <a:t>(){</a:t>
            </a:r>
          </a:p>
          <a:p>
            <a:pPr marL="0" indent="0">
              <a:buNone/>
            </a:pPr>
            <a:r>
              <a:rPr lang="en-US" altLang="zh-CN" sz="2400" b="1" dirty="0">
                <a:solidFill>
                  <a:srgbClr val="C00000"/>
                </a:solidFill>
                <a:ea typeface="宋体" panose="02010600030101010101" pitchFamily="2" charset="-122"/>
              </a:rPr>
              <a:t>		return info;</a:t>
            </a:r>
          </a:p>
          <a:p>
            <a:pPr marL="0" indent="0">
              <a:buNone/>
            </a:pPr>
            <a:r>
              <a:rPr lang="en-US" altLang="zh-CN" sz="2400" b="1" dirty="0">
                <a:solidFill>
                  <a:srgbClr val="C00000"/>
                </a:solidFill>
                <a:ea typeface="宋体" panose="02010600030101010101" pitchFamily="2" charset="-122"/>
              </a:rPr>
              <a:t>	}</a:t>
            </a:r>
          </a:p>
          <a:p>
            <a:pPr marL="0" indent="0">
              <a:buNone/>
            </a:pPr>
            <a:r>
              <a:rPr lang="en-US" altLang="zh-CN" sz="2400" b="1" dirty="0">
                <a:solidFill>
                  <a:srgbClr val="C00000"/>
                </a:solidFill>
                <a:ea typeface="宋体" panose="02010600030101010101" pitchFamily="2" charset="-122"/>
              </a:rPr>
              <a:t>	public void </a:t>
            </a:r>
            <a:r>
              <a:rPr lang="en-US" altLang="zh-CN" sz="2400" b="1" dirty="0" err="1">
                <a:solidFill>
                  <a:srgbClr val="C00000"/>
                </a:solidFill>
                <a:ea typeface="宋体" panose="02010600030101010101" pitchFamily="2" charset="-122"/>
              </a:rPr>
              <a:t>setInfo</a:t>
            </a:r>
            <a:r>
              <a:rPr lang="en-US" altLang="zh-CN" sz="2400" b="1" dirty="0">
                <a:solidFill>
                  <a:srgbClr val="C00000"/>
                </a:solidFill>
                <a:ea typeface="宋体" panose="02010600030101010101" pitchFamily="2" charset="-122"/>
              </a:rPr>
              <a:t>(T info){</a:t>
            </a:r>
          </a:p>
          <a:p>
            <a:pPr marL="0" indent="0">
              <a:buNone/>
            </a:pPr>
            <a:r>
              <a:rPr lang="en-US" altLang="zh-CN" sz="2400" b="1" dirty="0">
                <a:solidFill>
                  <a:srgbClr val="C00000"/>
                </a:solidFill>
                <a:ea typeface="宋体" panose="02010600030101010101" pitchFamily="2" charset="-122"/>
              </a:rPr>
              <a:t>		this.info = info;</a:t>
            </a:r>
          </a:p>
          <a:p>
            <a:pPr marL="0" indent="0">
              <a:buNone/>
            </a:pPr>
            <a:r>
              <a:rPr lang="en-US" altLang="zh-CN" sz="2400" b="1" dirty="0">
                <a:solidFill>
                  <a:srgbClr val="C00000"/>
                </a:solidFill>
                <a:ea typeface="宋体" panose="02010600030101010101" pitchFamily="2" charset="-122"/>
              </a:rPr>
              <a:t>	}</a:t>
            </a:r>
          </a:p>
        </p:txBody>
      </p:sp>
      <p:sp>
        <p:nvSpPr>
          <p:cNvPr id="4" name="TextBox 3"/>
          <p:cNvSpPr txBox="1"/>
          <p:nvPr/>
        </p:nvSpPr>
        <p:spPr>
          <a:xfrm>
            <a:off x="4716016" y="836712"/>
            <a:ext cx="4320480" cy="5262979"/>
          </a:xfrm>
          <a:prstGeom prst="rect">
            <a:avLst/>
          </a:prstGeom>
          <a:noFill/>
        </p:spPr>
        <p:txBody>
          <a:bodyPr wrap="square" rtlCol="0">
            <a:spAutoFit/>
          </a:bodyPr>
          <a:lstStyle/>
          <a:p>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使用</a:t>
            </a:r>
            <a:r>
              <a:rPr lang="en-US" altLang="zh-CN" sz="2400" b="1" dirty="0">
                <a:solidFill>
                  <a:srgbClr val="0000FF"/>
                </a:solidFill>
                <a:ea typeface="宋体" panose="02010600030101010101" pitchFamily="2" charset="-122"/>
              </a:rPr>
              <a:t>T</a:t>
            </a:r>
            <a:r>
              <a:rPr lang="zh-CN" altLang="en-US" sz="2400" b="1" dirty="0">
                <a:solidFill>
                  <a:srgbClr val="0000FF"/>
                </a:solidFill>
                <a:ea typeface="宋体" panose="02010600030101010101" pitchFamily="2" charset="-122"/>
              </a:rPr>
              <a:t>类型定义构造器</a:t>
            </a:r>
          </a:p>
          <a:p>
            <a:r>
              <a:rPr lang="en-US" altLang="zh-CN" sz="2400" b="1" dirty="0">
                <a:solidFill>
                  <a:srgbClr val="C00000"/>
                </a:solidFill>
                <a:ea typeface="宋体" panose="02010600030101010101" pitchFamily="2" charset="-122"/>
              </a:rPr>
              <a:t>public Person(){}</a:t>
            </a:r>
          </a:p>
          <a:p>
            <a:r>
              <a:rPr lang="en-US" altLang="zh-CN" sz="2400" b="1" dirty="0">
                <a:solidFill>
                  <a:srgbClr val="C00000"/>
                </a:solidFill>
                <a:ea typeface="宋体" panose="02010600030101010101" pitchFamily="2" charset="-122"/>
              </a:rPr>
              <a:t>public Person(T info){</a:t>
            </a:r>
          </a:p>
          <a:p>
            <a:r>
              <a:rPr lang="en-US" altLang="zh-CN" sz="2400" b="1" dirty="0">
                <a:solidFill>
                  <a:srgbClr val="C00000"/>
                </a:solidFill>
                <a:ea typeface="宋体" panose="02010600030101010101" pitchFamily="2" charset="-122"/>
              </a:rPr>
              <a:t>	this.info = info;</a:t>
            </a:r>
          </a:p>
          <a:p>
            <a:r>
              <a:rPr lang="en-US" altLang="zh-CN" sz="2400" b="1" dirty="0">
                <a:solidFill>
                  <a:srgbClr val="C00000"/>
                </a:solidFill>
                <a:ea typeface="宋体" panose="02010600030101010101" pitchFamily="2" charset="-122"/>
              </a:rPr>
              <a:t>}</a:t>
            </a:r>
          </a:p>
          <a:p>
            <a:r>
              <a:rPr lang="en-US" altLang="zh-CN" sz="2400" b="1" dirty="0">
                <a:solidFill>
                  <a:srgbClr val="0000FF"/>
                </a:solidFill>
                <a:ea typeface="宋体" panose="02010600030101010101" pitchFamily="2" charset="-122"/>
              </a:rPr>
              <a:t>//static</a:t>
            </a:r>
            <a:r>
              <a:rPr lang="zh-CN" altLang="en-US" sz="2400" b="1" dirty="0">
                <a:solidFill>
                  <a:srgbClr val="0000FF"/>
                </a:solidFill>
                <a:ea typeface="宋体" panose="02010600030101010101" pitchFamily="2" charset="-122"/>
              </a:rPr>
              <a:t>的方法中不能声明泛型</a:t>
            </a:r>
          </a:p>
          <a:p>
            <a:r>
              <a:rPr lang="en-US" altLang="zh-CN" sz="2400" b="1" dirty="0">
                <a:solidFill>
                  <a:srgbClr val="C00000"/>
                </a:solidFill>
                <a:ea typeface="宋体" panose="02010600030101010101" pitchFamily="2" charset="-122"/>
              </a:rPr>
              <a:t>//public static void show(T t){</a:t>
            </a:r>
          </a:p>
          <a:p>
            <a:r>
              <a:rPr lang="en-US" altLang="zh-CN" sz="2400" b="1" dirty="0">
                <a:solidFill>
                  <a:srgbClr val="C00000"/>
                </a:solidFill>
                <a:ea typeface="宋体" panose="02010600030101010101" pitchFamily="2" charset="-122"/>
              </a:rPr>
              <a:t>//}</a:t>
            </a:r>
          </a:p>
          <a:p>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不能在</a:t>
            </a:r>
            <a:r>
              <a:rPr lang="en-US" altLang="zh-CN" sz="2400" b="1" dirty="0">
                <a:solidFill>
                  <a:srgbClr val="0000FF"/>
                </a:solidFill>
                <a:ea typeface="宋体" panose="02010600030101010101" pitchFamily="2" charset="-122"/>
              </a:rPr>
              <a:t>try-catch</a:t>
            </a:r>
            <a:r>
              <a:rPr lang="zh-CN" altLang="en-US" sz="2400" b="1" dirty="0">
                <a:solidFill>
                  <a:srgbClr val="0000FF"/>
                </a:solidFill>
                <a:ea typeface="宋体" panose="02010600030101010101" pitchFamily="2" charset="-122"/>
              </a:rPr>
              <a:t>中使用泛型定义</a:t>
            </a:r>
          </a:p>
          <a:p>
            <a:r>
              <a:rPr lang="en-US" altLang="zh-CN" sz="2400" b="1" dirty="0">
                <a:solidFill>
                  <a:srgbClr val="C00000"/>
                </a:solidFill>
                <a:ea typeface="宋体" panose="02010600030101010101" pitchFamily="2" charset="-122"/>
              </a:rPr>
              <a:t>//try{}</a:t>
            </a:r>
          </a:p>
          <a:p>
            <a:r>
              <a:rPr lang="en-US" altLang="zh-CN" sz="2400" b="1" dirty="0">
                <a:solidFill>
                  <a:srgbClr val="C00000"/>
                </a:solidFill>
                <a:ea typeface="宋体" panose="02010600030101010101" pitchFamily="2" charset="-122"/>
              </a:rPr>
              <a:t>//catch(T t){}		</a:t>
            </a:r>
          </a:p>
          <a:p>
            <a:r>
              <a:rPr lang="en-US" altLang="zh-CN" sz="2400" b="1" dirty="0">
                <a:solidFill>
                  <a:srgbClr val="C00000"/>
                </a:solidFill>
                <a:ea typeface="宋体" panose="02010600030101010101" pitchFamily="2" charset="-122"/>
              </a:rPr>
              <a:t>}</a:t>
            </a:r>
            <a:endParaRPr lang="zh-CN" altLang="en-US" sz="2400" b="1" dirty="0">
              <a:solidFill>
                <a:srgbClr val="C00000"/>
              </a:solidFill>
              <a:ea typeface="宋体" panose="02010600030101010101" pitchFamily="2" charset="-122"/>
            </a:endParaRPr>
          </a:p>
          <a:p>
            <a:endParaRPr lang="zh-CN" altLang="en-US" sz="24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251" y="836712"/>
            <a:ext cx="8712968" cy="5763116"/>
          </a:xfrm>
          <a:prstGeom prst="rect">
            <a:avLst/>
          </a:prstGeom>
          <a:noFill/>
        </p:spPr>
        <p:txBody>
          <a:bodyPr wrap="square" rtlCol="0">
            <a:spAutoFit/>
          </a:bodyPr>
          <a:lstStyle/>
          <a:p>
            <a:r>
              <a:rPr lang="zh-CN" altLang="en-US" sz="2400" b="1" dirty="0">
                <a:ea typeface="宋体" panose="02010600030101010101" pitchFamily="2" charset="-122"/>
              </a:rPr>
              <a:t>方法，也可以被泛型化，不管此时定义在其中的类是不是泛型化的。在泛型方法中可以定义泛型参数，此时，参数的类型就是传入数据的类型。</a:t>
            </a:r>
            <a:endParaRPr lang="en-US" altLang="zh-CN" sz="2400" b="1" dirty="0">
              <a:ea typeface="宋体" panose="02010600030101010101" pitchFamily="2" charset="-122"/>
            </a:endParaRPr>
          </a:p>
          <a:p>
            <a:endParaRPr lang="en-US" altLang="zh-CN" sz="2400" b="1" dirty="0">
              <a:ea typeface="宋体" panose="02010600030101010101" pitchFamily="2" charset="-122"/>
            </a:endParaRPr>
          </a:p>
          <a:p>
            <a:r>
              <a:rPr lang="zh-CN" altLang="en-US" sz="2400" b="1" dirty="0">
                <a:ea typeface="宋体" panose="02010600030101010101" pitchFamily="2" charset="-122"/>
              </a:rPr>
              <a:t>泛型方法的格式：</a:t>
            </a:r>
            <a:endParaRPr lang="en-US" altLang="zh-CN" sz="2400" b="1" dirty="0">
              <a:ea typeface="宋体" panose="02010600030101010101" pitchFamily="2" charset="-122"/>
            </a:endParaRPr>
          </a:p>
          <a:p>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访问权限</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  </a:t>
            </a:r>
            <a:r>
              <a:rPr lang="en-US" altLang="zh-CN" sz="2400" b="1" dirty="0">
                <a:solidFill>
                  <a:srgbClr val="FF0000"/>
                </a:solidFill>
                <a:ea typeface="宋体" panose="02010600030101010101" pitchFamily="2" charset="-122"/>
              </a:rPr>
              <a:t>&lt;</a:t>
            </a:r>
            <a:r>
              <a:rPr lang="zh-CN" altLang="en-US" sz="2400" b="1" dirty="0">
                <a:solidFill>
                  <a:srgbClr val="FF0000"/>
                </a:solidFill>
                <a:ea typeface="宋体" panose="02010600030101010101" pitchFamily="2" charset="-122"/>
              </a:rPr>
              <a:t>泛型</a:t>
            </a:r>
            <a:r>
              <a:rPr lang="en-US" altLang="zh-CN" sz="2400" b="1" dirty="0">
                <a:solidFill>
                  <a:srgbClr val="FF0000"/>
                </a:solidFill>
                <a:ea typeface="宋体" panose="02010600030101010101" pitchFamily="2" charset="-122"/>
              </a:rPr>
              <a:t>&gt;</a:t>
            </a:r>
            <a:r>
              <a:rPr lang="zh-CN" altLang="en-US" sz="2400" b="1" dirty="0">
                <a:solidFill>
                  <a:srgbClr val="FF0000"/>
                </a:solidFill>
                <a:ea typeface="宋体" panose="02010600030101010101" pitchFamily="2" charset="-122"/>
              </a:rPr>
              <a:t>  </a:t>
            </a:r>
            <a:r>
              <a:rPr lang="zh-CN" altLang="en-US" sz="2400" b="1" dirty="0">
                <a:solidFill>
                  <a:srgbClr val="0000FF"/>
                </a:solidFill>
                <a:ea typeface="宋体" panose="02010600030101010101" pitchFamily="2" charset="-122"/>
              </a:rPr>
              <a:t>返回类型  方法名</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泛型标识 参数名称</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  抛出的异常</a:t>
            </a:r>
            <a:endParaRPr lang="en-US" altLang="zh-CN" sz="2400" b="1" dirty="0">
              <a:solidFill>
                <a:srgbClr val="0000FF"/>
              </a:solidFill>
              <a:ea typeface="宋体" panose="02010600030101010101" pitchFamily="2" charset="-122"/>
            </a:endParaRPr>
          </a:p>
          <a:p>
            <a:endParaRPr lang="en-US" altLang="zh-CN" sz="2800" dirty="0">
              <a:ea typeface="宋体" panose="02010600030101010101" pitchFamily="2" charset="-122"/>
              <a:cs typeface="Times New Roman" panose="02020603050405020304" pitchFamily="18" charset="0"/>
            </a:endParaRP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public class DAO {</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public &lt;E&gt;  E get(</a:t>
            </a:r>
            <a:r>
              <a:rPr lang="en-US" altLang="zh-CN" sz="2800" b="1" dirty="0" err="1">
                <a:solidFill>
                  <a:srgbClr val="C00000"/>
                </a:solidFill>
                <a:ea typeface="宋体" panose="02010600030101010101" pitchFamily="2" charset="-122"/>
                <a:cs typeface="Times New Roman" panose="02020603050405020304" pitchFamily="18" charset="0"/>
              </a:rPr>
              <a:t>int</a:t>
            </a:r>
            <a:r>
              <a:rPr lang="en-US" altLang="zh-CN" sz="2800" b="1" dirty="0">
                <a:solidFill>
                  <a:srgbClr val="C00000"/>
                </a:solidFill>
                <a:ea typeface="宋体" panose="02010600030101010101" pitchFamily="2" charset="-122"/>
                <a:cs typeface="Times New Roman" panose="02020603050405020304" pitchFamily="18" charset="0"/>
              </a:rPr>
              <a:t> id, E e){</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E result = null;</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return result;</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	}</a:t>
            </a:r>
          </a:p>
          <a:p>
            <a:pPr>
              <a:lnSpc>
                <a:spcPts val="2300"/>
              </a:lnSpc>
            </a:pPr>
            <a:r>
              <a:rPr lang="en-US" altLang="zh-CN" sz="2800" b="1" dirty="0">
                <a:solidFill>
                  <a:srgbClr val="C00000"/>
                </a:solidFill>
                <a:ea typeface="宋体" panose="02010600030101010101" pitchFamily="2" charset="-122"/>
                <a:cs typeface="Times New Roman" panose="02020603050405020304" pitchFamily="18" charset="0"/>
              </a:rPr>
              <a:t>}</a:t>
            </a:r>
            <a:endParaRPr lang="zh-CN" altLang="en-US" sz="2800" b="1" dirty="0">
              <a:solidFill>
                <a:srgbClr val="C00000"/>
              </a:solidFill>
              <a:ea typeface="宋体" panose="02010600030101010101" pitchFamily="2" charset="-122"/>
              <a:cs typeface="Times New Roman" panose="02020603050405020304" pitchFamily="18" charset="0"/>
            </a:endParaRPr>
          </a:p>
        </p:txBody>
      </p:sp>
      <p:sp>
        <p:nvSpPr>
          <p:cNvPr id="4" name="标题 3"/>
          <p:cNvSpPr>
            <a:spLocks noGrp="1"/>
          </p:cNvSpPr>
          <p:nvPr>
            <p:ph type="title"/>
          </p:nvPr>
        </p:nvSpPr>
        <p:spPr>
          <a:xfrm>
            <a:off x="5508104" y="239103"/>
            <a:ext cx="3380182" cy="523220"/>
          </a:xfrm>
        </p:spPr>
        <p:txBody>
          <a:bodyPr>
            <a:normAutofit/>
          </a:bodyPr>
          <a:lstStyle/>
          <a:p>
            <a:r>
              <a:rPr lang="en-US" altLang="zh-CN" b="1" dirty="0"/>
              <a:t>3.3 </a:t>
            </a:r>
            <a:r>
              <a:rPr lang="zh-CN" altLang="en-US" b="1" dirty="0"/>
              <a:t>对于泛型方法</a:t>
            </a:r>
            <a:endParaRPr lang="zh-CN" altLang="en-US" dirty="0"/>
          </a:p>
        </p:txBody>
      </p:sp>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408</TotalTime>
  <Words>1138</Words>
  <Application>Microsoft Office PowerPoint</Application>
  <PresentationFormat>全屏显示(4:3)</PresentationFormat>
  <Paragraphs>217</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 Unicode MS</vt:lpstr>
      <vt:lpstr>宋体</vt:lpstr>
      <vt:lpstr>微软雅黑</vt:lpstr>
      <vt:lpstr>Arial</vt:lpstr>
      <vt:lpstr>Calibri</vt:lpstr>
      <vt:lpstr>Times New Roman</vt:lpstr>
      <vt:lpstr>Wingdings</vt:lpstr>
      <vt:lpstr>PPT模板</vt:lpstr>
      <vt:lpstr>Java 泛型</vt:lpstr>
      <vt:lpstr>一、为什么要有泛型(Generic)?</vt:lpstr>
      <vt:lpstr>一、为什么要有泛型Generic?</vt:lpstr>
      <vt:lpstr>二、使用泛型</vt:lpstr>
      <vt:lpstr>三、泛型的几个重要使用</vt:lpstr>
      <vt:lpstr>三、泛型的几个重要使用</vt:lpstr>
      <vt:lpstr>3.1 对于泛型类（含集合类）</vt:lpstr>
      <vt:lpstr>3.2 自定义泛型类</vt:lpstr>
      <vt:lpstr>3.3 对于泛型方法</vt:lpstr>
      <vt:lpstr>示例</vt:lpstr>
      <vt:lpstr>请输出如下来两段代码有何不同</vt:lpstr>
      <vt:lpstr>3.4 泛型和继承的关系</vt:lpstr>
      <vt:lpstr>示例</vt:lpstr>
      <vt:lpstr>3.5 通配符</vt:lpstr>
      <vt:lpstr>通配符</vt:lpstr>
      <vt:lpstr>示例</vt:lpstr>
      <vt:lpstr>3.5.1 有限制的通配符</vt:lpstr>
      <vt:lpstr>3.5.1 有限制的通配符</vt:lpstr>
      <vt:lpstr>范例：泛型应用</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Youliang Wang</cp:lastModifiedBy>
  <cp:revision>484</cp:revision>
  <dcterms:created xsi:type="dcterms:W3CDTF">2012-08-05T14:09:00Z</dcterms:created>
  <dcterms:modified xsi:type="dcterms:W3CDTF">2017-11-16T06:36:28Z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2052-10.1.0.6030</vt:lpwstr>
  </property>
</Properties>
</file>