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9afcab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9afcab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9afcab5d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9afcab5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9afcab5d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9afcab5d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43ccf98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43ccf98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9afcab5d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9afcab5d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943ccf98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943ccf98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Droplist = [ 'World', 'Low &amp; middle income', 'Middle income', 'Upper middle income', 'Lower middle income', 'High income', 'Low income', "Least developed countries: UN classification", 'Heavily indebted poor countries (HIPC)', 'OECD members', "Latin America &amp; Caribbean (excluding high income)", "East Asia &amp; Pacific (excluding high income)", "Sub-Saharan Africa (excluding high income)", 'Middle East &amp; North Africa (excluding high income)', "Europe &amp; Central Asia (excluding high income)"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943ccf98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943ccf98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943ccf98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943ccf98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943ccf98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943ccf98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943ccf98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943ccf98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943ccf98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943ccf98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rgbClr val="D5D5D5"/>
              </a:buClr>
              <a:buSzPts val="1200"/>
              <a:buFont typeface="Roboto"/>
              <a:buChar char="●"/>
              <a:defRPr sz="1200">
                <a:latin typeface="Roboto"/>
                <a:ea typeface="Roboto"/>
                <a:cs typeface="Roboto"/>
                <a:sym typeface="Roboto"/>
              </a:defRPr>
            </a:lvl1pPr>
            <a:lvl2pPr indent="-298450" lvl="1" marL="914400">
              <a:spcBef>
                <a:spcPts val="0"/>
              </a:spcBef>
              <a:spcAft>
                <a:spcPts val="0"/>
              </a:spcAft>
              <a:buClr>
                <a:srgbClr val="000000"/>
              </a:buClr>
              <a:buSzPts val="1100"/>
              <a:buFont typeface="Arial"/>
              <a:buAutoNum type="alphaLcPeriod"/>
              <a:defRPr/>
            </a:lvl2pPr>
            <a:lvl3pPr indent="-298450" lvl="2" marL="1371600">
              <a:spcBef>
                <a:spcPts val="0"/>
              </a:spcBef>
              <a:spcAft>
                <a:spcPts val="0"/>
              </a:spcAft>
              <a:buClr>
                <a:srgbClr val="000000"/>
              </a:buClr>
              <a:buSzPts val="1100"/>
              <a:buFont typeface="Arial"/>
              <a:buAutoNum type="romanLcPeriod"/>
              <a:defRPr/>
            </a:lvl3pPr>
            <a:lvl4pPr indent="-298450" lvl="3" marL="1828800">
              <a:spcBef>
                <a:spcPts val="0"/>
              </a:spcBef>
              <a:spcAft>
                <a:spcPts val="0"/>
              </a:spcAft>
              <a:buClr>
                <a:srgbClr val="000000"/>
              </a:buClr>
              <a:buSzPts val="1100"/>
              <a:buFont typeface="Arial"/>
              <a:buAutoNum type="arabicPeriod"/>
              <a:defRPr/>
            </a:lvl4pPr>
            <a:lvl5pPr indent="-298450" lvl="4" marL="2286000">
              <a:spcBef>
                <a:spcPts val="0"/>
              </a:spcBef>
              <a:spcAft>
                <a:spcPts val="0"/>
              </a:spcAft>
              <a:buClr>
                <a:srgbClr val="000000"/>
              </a:buClr>
              <a:buSzPts val="1100"/>
              <a:buFont typeface="Arial"/>
              <a:buAutoNum type="alphaLcPeriod"/>
              <a:defRPr/>
            </a:lvl5pPr>
            <a:lvl6pPr indent="-298450" lvl="5" marL="2743200">
              <a:spcBef>
                <a:spcPts val="0"/>
              </a:spcBef>
              <a:spcAft>
                <a:spcPts val="0"/>
              </a:spcAft>
              <a:buClr>
                <a:srgbClr val="000000"/>
              </a:buClr>
              <a:buSzPts val="1100"/>
              <a:buFont typeface="Arial"/>
              <a:buAutoNum type="romanLcPeriod"/>
              <a:defRPr/>
            </a:lvl6pPr>
            <a:lvl7pPr indent="-298450" lvl="6" marL="3200400">
              <a:spcBef>
                <a:spcPts val="0"/>
              </a:spcBef>
              <a:spcAft>
                <a:spcPts val="0"/>
              </a:spcAft>
              <a:buClr>
                <a:srgbClr val="000000"/>
              </a:buClr>
              <a:buSzPts val="1100"/>
              <a:buFont typeface="Arial"/>
              <a:buAutoNum type="arabicPeriod"/>
              <a:defRPr/>
            </a:lvl7pPr>
            <a:lvl8pPr indent="-298450" lvl="7" marL="3657600">
              <a:spcBef>
                <a:spcPts val="0"/>
              </a:spcBef>
              <a:spcAft>
                <a:spcPts val="0"/>
              </a:spcAft>
              <a:buClr>
                <a:srgbClr val="000000"/>
              </a:buClr>
              <a:buSzPts val="1100"/>
              <a:buFont typeface="Arial"/>
              <a:buAutoNum type="alphaLcPeriod"/>
              <a:defRPr/>
            </a:lvl8pPr>
            <a:lvl9pPr indent="-298450" lvl="8" marL="4114800">
              <a:spcBef>
                <a:spcPts val="0"/>
              </a:spcBef>
              <a:spcAft>
                <a:spcPts val="0"/>
              </a:spcAft>
              <a:buClr>
                <a:srgbClr val="000000"/>
              </a:buClr>
              <a:buSzPts val="1100"/>
              <a:buFont typeface="Arial"/>
              <a:buAutoNum type="romanLcPeriod"/>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51800" y="797088"/>
            <a:ext cx="42555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b="0" lang="fr" sz="2150">
                <a:solidFill>
                  <a:srgbClr val="FFFFFF"/>
                </a:solidFill>
                <a:latin typeface="Roboto"/>
                <a:ea typeface="Roboto"/>
                <a:cs typeface="Roboto"/>
                <a:sym typeface="Roboto"/>
              </a:rPr>
              <a:t>Analyse des données du système éducatif de World Bank</a:t>
            </a:r>
            <a:endParaRPr b="0" sz="2150">
              <a:solidFill>
                <a:srgbClr val="FFFFFF"/>
              </a:solidFill>
              <a:latin typeface="Roboto"/>
              <a:ea typeface="Roboto"/>
              <a:cs typeface="Roboto"/>
              <a:sym typeface="Roboto"/>
            </a:endParaRPr>
          </a:p>
          <a:p>
            <a:pPr indent="0" lvl="0" marL="0" rtl="0" algn="l">
              <a:spcBef>
                <a:spcPts val="1200"/>
              </a:spcBef>
              <a:spcAft>
                <a:spcPts val="0"/>
              </a:spcAft>
              <a:buNone/>
            </a:pPr>
            <a:r>
              <a:t/>
            </a:r>
            <a:endParaRPr b="0" sz="3800">
              <a:latin typeface="Roboto"/>
              <a:ea typeface="Roboto"/>
              <a:cs typeface="Roboto"/>
              <a:sym typeface="Roboto"/>
            </a:endParaRPr>
          </a:p>
        </p:txBody>
      </p:sp>
      <p:sp>
        <p:nvSpPr>
          <p:cNvPr id="278" name="Google Shape;278;p13"/>
          <p:cNvSpPr txBox="1"/>
          <p:nvPr>
            <p:ph idx="1" type="subTitle"/>
          </p:nvPr>
        </p:nvSpPr>
        <p:spPr>
          <a:xfrm>
            <a:off x="751800" y="43713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Roboto"/>
                <a:ea typeface="Roboto"/>
                <a:cs typeface="Roboto"/>
                <a:sym typeface="Roboto"/>
              </a:rPr>
              <a:t>Academy - Data &amp; Analytics</a:t>
            </a:r>
            <a:endParaRPr sz="1400">
              <a:latin typeface="Roboto"/>
              <a:ea typeface="Roboto"/>
              <a:cs typeface="Roboto"/>
              <a:sym typeface="Roboto"/>
            </a:endParaRPr>
          </a:p>
          <a:p>
            <a:pPr indent="0" lvl="0" marL="0" rtl="0" algn="l">
              <a:spcBef>
                <a:spcPts val="0"/>
              </a:spcBef>
              <a:spcAft>
                <a:spcPts val="0"/>
              </a:spcAft>
              <a:buNone/>
            </a:pPr>
            <a:r>
              <a:rPr lang="fr" sz="1400">
                <a:latin typeface="Roboto"/>
                <a:ea typeface="Roboto"/>
                <a:cs typeface="Roboto"/>
                <a:sym typeface="Roboto"/>
              </a:rPr>
              <a:t>Eric Blanvillain - 19-10-2021</a:t>
            </a:r>
            <a:endParaRPr sz="14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Top 4 Breakdown</a:t>
            </a:r>
            <a:endParaRPr/>
          </a:p>
        </p:txBody>
      </p:sp>
      <p:sp>
        <p:nvSpPr>
          <p:cNvPr id="362" name="Google Shape;362;p22"/>
          <p:cNvSpPr txBox="1"/>
          <p:nvPr/>
        </p:nvSpPr>
        <p:spPr>
          <a:xfrm>
            <a:off x="483250" y="1559513"/>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Analyse des scores des 4 finalistes</a:t>
            </a:r>
            <a:r>
              <a:rPr b="1" lang="fr" sz="1200">
                <a:solidFill>
                  <a:schemeClr val="dk2"/>
                </a:solidFill>
                <a:latin typeface="Roboto"/>
                <a:ea typeface="Roboto"/>
                <a:cs typeface="Roboto"/>
                <a:sym typeface="Roboto"/>
              </a:rPr>
              <a:t>:</a:t>
            </a:r>
            <a:endParaRPr/>
          </a:p>
        </p:txBody>
      </p:sp>
      <p:pic>
        <p:nvPicPr>
          <p:cNvPr id="363" name="Google Shape;363;p22"/>
          <p:cNvPicPr preferRelativeResize="0"/>
          <p:nvPr/>
        </p:nvPicPr>
        <p:blipFill>
          <a:blip r:embed="rId3">
            <a:alphaModFix/>
          </a:blip>
          <a:stretch>
            <a:fillRect/>
          </a:stretch>
        </p:blipFill>
        <p:spPr>
          <a:xfrm>
            <a:off x="124725" y="2265700"/>
            <a:ext cx="8816700" cy="2489775"/>
          </a:xfrm>
          <a:prstGeom prst="rect">
            <a:avLst/>
          </a:prstGeom>
          <a:noFill/>
          <a:ln>
            <a:noFill/>
          </a:ln>
        </p:spPr>
      </p:pic>
      <p:grpSp>
        <p:nvGrpSpPr>
          <p:cNvPr id="364" name="Google Shape;364;p22"/>
          <p:cNvGrpSpPr/>
          <p:nvPr/>
        </p:nvGrpSpPr>
        <p:grpSpPr>
          <a:xfrm>
            <a:off x="1091875" y="3480200"/>
            <a:ext cx="7128600" cy="346200"/>
            <a:chOff x="1168075" y="2413400"/>
            <a:chExt cx="7128600" cy="346200"/>
          </a:xfrm>
        </p:grpSpPr>
        <p:sp>
          <p:nvSpPr>
            <p:cNvPr id="365" name="Google Shape;365;p22"/>
            <p:cNvSpPr txBox="1"/>
            <p:nvPr/>
          </p:nvSpPr>
          <p:spPr>
            <a:xfrm>
              <a:off x="1168075" y="2413400"/>
              <a:ext cx="6678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383838"/>
                  </a:highlight>
                  <a:latin typeface="Courier New"/>
                  <a:ea typeface="Courier New"/>
                  <a:cs typeface="Courier New"/>
                  <a:sym typeface="Courier New"/>
                </a:rPr>
                <a:t>84.471</a:t>
              </a:r>
              <a:endParaRPr/>
            </a:p>
          </p:txBody>
        </p:sp>
        <p:sp>
          <p:nvSpPr>
            <p:cNvPr id="366" name="Google Shape;366;p22"/>
            <p:cNvSpPr txBox="1"/>
            <p:nvPr/>
          </p:nvSpPr>
          <p:spPr>
            <a:xfrm>
              <a:off x="3359825" y="2413400"/>
              <a:ext cx="6678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383838"/>
                  </a:highlight>
                  <a:latin typeface="Courier New"/>
                  <a:ea typeface="Courier New"/>
                  <a:cs typeface="Courier New"/>
                  <a:sym typeface="Courier New"/>
                </a:rPr>
                <a:t>84.471</a:t>
              </a:r>
              <a:endParaRPr/>
            </a:p>
          </p:txBody>
        </p:sp>
        <p:sp>
          <p:nvSpPr>
            <p:cNvPr id="367" name="Google Shape;367;p22"/>
            <p:cNvSpPr txBox="1"/>
            <p:nvPr/>
          </p:nvSpPr>
          <p:spPr>
            <a:xfrm>
              <a:off x="5543550" y="2413400"/>
              <a:ext cx="776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383838"/>
                  </a:highlight>
                  <a:latin typeface="Courier New"/>
                  <a:ea typeface="Courier New"/>
                  <a:cs typeface="Courier New"/>
                  <a:sym typeface="Courier New"/>
                </a:rPr>
                <a:t>83.921</a:t>
              </a:r>
              <a:endParaRPr/>
            </a:p>
          </p:txBody>
        </p:sp>
        <p:sp>
          <p:nvSpPr>
            <p:cNvPr id="368" name="Google Shape;368;p22"/>
            <p:cNvSpPr txBox="1"/>
            <p:nvPr/>
          </p:nvSpPr>
          <p:spPr>
            <a:xfrm>
              <a:off x="7683175" y="2413400"/>
              <a:ext cx="6135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383838"/>
                  </a:highlight>
                  <a:latin typeface="Courier New"/>
                  <a:ea typeface="Courier New"/>
                  <a:cs typeface="Courier New"/>
                  <a:sym typeface="Courier New"/>
                </a:rPr>
                <a:t>83.59</a:t>
              </a:r>
              <a:endParaRPr/>
            </a:p>
          </p:txBody>
        </p:sp>
      </p:grpSp>
      <p:sp>
        <p:nvSpPr>
          <p:cNvPr id="369" name="Google Shape;369;p22"/>
          <p:cNvSpPr txBox="1"/>
          <p:nvPr/>
        </p:nvSpPr>
        <p:spPr>
          <a:xfrm>
            <a:off x="4755475" y="218950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0" name="Google Shape;370;p22"/>
          <p:cNvSpPr txBox="1"/>
          <p:nvPr/>
        </p:nvSpPr>
        <p:spPr>
          <a:xfrm>
            <a:off x="5215700" y="214005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1" name="Google Shape;371;p22"/>
          <p:cNvSpPr txBox="1"/>
          <p:nvPr/>
        </p:nvSpPr>
        <p:spPr>
          <a:xfrm>
            <a:off x="5675875" y="2011275"/>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2" name="Google Shape;372;p22"/>
          <p:cNvSpPr txBox="1"/>
          <p:nvPr/>
        </p:nvSpPr>
        <p:spPr>
          <a:xfrm>
            <a:off x="6122050" y="277360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3" name="Google Shape;373;p22"/>
          <p:cNvSpPr txBox="1"/>
          <p:nvPr/>
        </p:nvSpPr>
        <p:spPr>
          <a:xfrm>
            <a:off x="6889075" y="234190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4" name="Google Shape;374;p22"/>
          <p:cNvSpPr txBox="1"/>
          <p:nvPr/>
        </p:nvSpPr>
        <p:spPr>
          <a:xfrm>
            <a:off x="7349300" y="206385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5" name="Google Shape;375;p22"/>
          <p:cNvSpPr txBox="1"/>
          <p:nvPr/>
        </p:nvSpPr>
        <p:spPr>
          <a:xfrm>
            <a:off x="7809475" y="2163675"/>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6" name="Google Shape;376;p22"/>
          <p:cNvSpPr txBox="1"/>
          <p:nvPr/>
        </p:nvSpPr>
        <p:spPr>
          <a:xfrm>
            <a:off x="8220475" y="2745738"/>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7" name="Google Shape;377;p22"/>
          <p:cNvSpPr txBox="1"/>
          <p:nvPr/>
        </p:nvSpPr>
        <p:spPr>
          <a:xfrm>
            <a:off x="2698075" y="272290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8" name="Google Shape;378;p22"/>
          <p:cNvSpPr txBox="1"/>
          <p:nvPr/>
        </p:nvSpPr>
        <p:spPr>
          <a:xfrm>
            <a:off x="3158300" y="198765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79" name="Google Shape;379;p22"/>
          <p:cNvSpPr txBox="1"/>
          <p:nvPr/>
        </p:nvSpPr>
        <p:spPr>
          <a:xfrm>
            <a:off x="3542275" y="1935075"/>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80" name="Google Shape;380;p22"/>
          <p:cNvSpPr txBox="1"/>
          <p:nvPr/>
        </p:nvSpPr>
        <p:spPr>
          <a:xfrm>
            <a:off x="3953275" y="2440938"/>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81" name="Google Shape;381;p22"/>
          <p:cNvSpPr txBox="1"/>
          <p:nvPr/>
        </p:nvSpPr>
        <p:spPr>
          <a:xfrm>
            <a:off x="564475" y="203710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82" name="Google Shape;382;p22"/>
          <p:cNvSpPr txBox="1"/>
          <p:nvPr/>
        </p:nvSpPr>
        <p:spPr>
          <a:xfrm>
            <a:off x="1024700" y="2063850"/>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83" name="Google Shape;383;p22"/>
          <p:cNvSpPr txBox="1"/>
          <p:nvPr/>
        </p:nvSpPr>
        <p:spPr>
          <a:xfrm>
            <a:off x="1408675" y="2316075"/>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
        <p:nvSpPr>
          <p:cNvPr id="384" name="Google Shape;384;p22"/>
          <p:cNvSpPr txBox="1"/>
          <p:nvPr/>
        </p:nvSpPr>
        <p:spPr>
          <a:xfrm>
            <a:off x="1819675" y="2745738"/>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Evolution sur les 5 dernières années de 2 indicateurs</a:t>
            </a:r>
            <a:endParaRPr/>
          </a:p>
        </p:txBody>
      </p:sp>
      <p:pic>
        <p:nvPicPr>
          <p:cNvPr id="390" name="Google Shape;390;p23"/>
          <p:cNvPicPr preferRelativeResize="0"/>
          <p:nvPr/>
        </p:nvPicPr>
        <p:blipFill>
          <a:blip r:embed="rId3">
            <a:alphaModFix/>
          </a:blip>
          <a:stretch>
            <a:fillRect/>
          </a:stretch>
        </p:blipFill>
        <p:spPr>
          <a:xfrm>
            <a:off x="642675" y="1411868"/>
            <a:ext cx="8156850" cy="1813257"/>
          </a:xfrm>
          <a:prstGeom prst="rect">
            <a:avLst/>
          </a:prstGeom>
          <a:noFill/>
          <a:ln>
            <a:noFill/>
          </a:ln>
        </p:spPr>
      </p:pic>
      <p:sp>
        <p:nvSpPr>
          <p:cNvPr id="391" name="Google Shape;391;p23"/>
          <p:cNvSpPr txBox="1"/>
          <p:nvPr/>
        </p:nvSpPr>
        <p:spPr>
          <a:xfrm>
            <a:off x="8350309" y="2476475"/>
            <a:ext cx="477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454545"/>
                </a:highlight>
                <a:latin typeface="Roboto"/>
                <a:ea typeface="Roboto"/>
                <a:cs typeface="Roboto"/>
                <a:sym typeface="Roboto"/>
              </a:rPr>
              <a:t>+4%</a:t>
            </a:r>
            <a:endParaRPr/>
          </a:p>
        </p:txBody>
      </p:sp>
      <p:sp>
        <p:nvSpPr>
          <p:cNvPr id="392" name="Google Shape;392;p23"/>
          <p:cNvSpPr txBox="1"/>
          <p:nvPr/>
        </p:nvSpPr>
        <p:spPr>
          <a:xfrm>
            <a:off x="8350309" y="1980093"/>
            <a:ext cx="798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+11.26%</a:t>
            </a:r>
            <a:endParaRPr/>
          </a:p>
        </p:txBody>
      </p:sp>
      <p:sp>
        <p:nvSpPr>
          <p:cNvPr id="393" name="Google Shape;393;p23"/>
          <p:cNvSpPr txBox="1"/>
          <p:nvPr/>
        </p:nvSpPr>
        <p:spPr>
          <a:xfrm>
            <a:off x="8350309" y="1652725"/>
            <a:ext cx="6249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+8.24%</a:t>
            </a:r>
            <a:endParaRPr/>
          </a:p>
        </p:txBody>
      </p:sp>
      <p:sp>
        <p:nvSpPr>
          <p:cNvPr id="394" name="Google Shape;394;p23"/>
          <p:cNvSpPr txBox="1"/>
          <p:nvPr/>
        </p:nvSpPr>
        <p:spPr>
          <a:xfrm>
            <a:off x="8337759" y="1397396"/>
            <a:ext cx="6768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+3.66%</a:t>
            </a:r>
            <a:endParaRPr/>
          </a:p>
        </p:txBody>
      </p:sp>
      <p:pic>
        <p:nvPicPr>
          <p:cNvPr id="395" name="Google Shape;395;p23"/>
          <p:cNvPicPr preferRelativeResize="0"/>
          <p:nvPr/>
        </p:nvPicPr>
        <p:blipFill>
          <a:blip r:embed="rId4">
            <a:alphaModFix/>
          </a:blip>
          <a:stretch>
            <a:fillRect/>
          </a:stretch>
        </p:blipFill>
        <p:spPr>
          <a:xfrm>
            <a:off x="505250" y="3183200"/>
            <a:ext cx="8293059" cy="1813250"/>
          </a:xfrm>
          <a:prstGeom prst="rect">
            <a:avLst/>
          </a:prstGeom>
          <a:noFill/>
          <a:ln>
            <a:noFill/>
          </a:ln>
        </p:spPr>
      </p:pic>
      <p:sp>
        <p:nvSpPr>
          <p:cNvPr id="396" name="Google Shape;396;p23"/>
          <p:cNvSpPr txBox="1"/>
          <p:nvPr/>
        </p:nvSpPr>
        <p:spPr>
          <a:xfrm>
            <a:off x="8415000" y="3740825"/>
            <a:ext cx="729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383838"/>
                </a:highlight>
                <a:latin typeface="Roboto"/>
                <a:ea typeface="Roboto"/>
                <a:cs typeface="Roboto"/>
                <a:sym typeface="Roboto"/>
              </a:rPr>
              <a:t>-15.09%</a:t>
            </a:r>
            <a:endParaRPr/>
          </a:p>
        </p:txBody>
      </p:sp>
      <p:sp>
        <p:nvSpPr>
          <p:cNvPr id="397" name="Google Shape;397;p23"/>
          <p:cNvSpPr txBox="1"/>
          <p:nvPr/>
        </p:nvSpPr>
        <p:spPr>
          <a:xfrm>
            <a:off x="8442150" y="4430625"/>
            <a:ext cx="729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+13.92%</a:t>
            </a:r>
            <a:endParaRPr/>
          </a:p>
        </p:txBody>
      </p:sp>
      <p:sp>
        <p:nvSpPr>
          <p:cNvPr id="398" name="Google Shape;398;p23"/>
          <p:cNvSpPr txBox="1"/>
          <p:nvPr/>
        </p:nvSpPr>
        <p:spPr>
          <a:xfrm>
            <a:off x="8442150" y="4236125"/>
            <a:ext cx="729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+16.73%</a:t>
            </a:r>
            <a:endParaRPr/>
          </a:p>
        </p:txBody>
      </p:sp>
      <p:sp>
        <p:nvSpPr>
          <p:cNvPr id="399" name="Google Shape;399;p23"/>
          <p:cNvSpPr txBox="1"/>
          <p:nvPr/>
        </p:nvSpPr>
        <p:spPr>
          <a:xfrm>
            <a:off x="8415000" y="3988475"/>
            <a:ext cx="729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D5D5D5"/>
                </a:solidFill>
                <a:highlight>
                  <a:srgbClr val="525252"/>
                </a:highlight>
                <a:latin typeface="Roboto"/>
                <a:ea typeface="Roboto"/>
                <a:cs typeface="Roboto"/>
                <a:sym typeface="Roboto"/>
              </a:rPr>
              <a:t>+9.02%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Réponse à la problématique</a:t>
            </a:r>
            <a:endParaRPr/>
          </a:p>
        </p:txBody>
      </p:sp>
      <p:sp>
        <p:nvSpPr>
          <p:cNvPr id="405" name="Google Shape;405;p24"/>
          <p:cNvSpPr txBox="1"/>
          <p:nvPr>
            <p:ph idx="1" type="body"/>
          </p:nvPr>
        </p:nvSpPr>
        <p:spPr>
          <a:xfrm>
            <a:off x="924800" y="1538875"/>
            <a:ext cx="7810200" cy="2765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600"/>
              </a:spcBef>
              <a:spcAft>
                <a:spcPts val="0"/>
              </a:spcAft>
              <a:buClr>
                <a:srgbClr val="000000"/>
              </a:buClr>
              <a:buSzPct val="100000"/>
              <a:buChar char="●"/>
            </a:pPr>
            <a:r>
              <a:rPr lang="fr" u="sng">
                <a:solidFill>
                  <a:srgbClr val="000000"/>
                </a:solidFill>
              </a:rPr>
              <a:t>Quels sont les pays avec un fort potentiel de clients pour nos services ?</a:t>
            </a:r>
            <a:endParaRPr u="sng">
              <a:solidFill>
                <a:srgbClr val="000000"/>
              </a:solidFill>
            </a:endParaRPr>
          </a:p>
          <a:p>
            <a:pPr indent="0" lvl="0" marL="0" rtl="0" algn="l">
              <a:spcBef>
                <a:spcPts val="600"/>
              </a:spcBef>
              <a:spcAft>
                <a:spcPts val="0"/>
              </a:spcAft>
              <a:buNone/>
            </a:pPr>
            <a:r>
              <a:rPr lang="fr">
                <a:solidFill>
                  <a:srgbClr val="000000"/>
                </a:solidFill>
              </a:rPr>
              <a:t>-&gt; Des pays à niveau de vie élevé tel que les Etats-Unis, l’Australie, Singapour ou l’Angleterre, avec un niveau d’éducation élevé et l’accès à des ressources technologiques</a:t>
            </a:r>
            <a:endParaRPr>
              <a:solidFill>
                <a:srgbClr val="000000"/>
              </a:solidFill>
            </a:endParaRPr>
          </a:p>
          <a:p>
            <a:pPr indent="0" lvl="0" marL="0" rtl="0" algn="l">
              <a:spcBef>
                <a:spcPts val="600"/>
              </a:spcBef>
              <a:spcAft>
                <a:spcPts val="0"/>
              </a:spcAft>
              <a:buNone/>
            </a:pPr>
            <a:r>
              <a:t/>
            </a:r>
            <a:endParaRPr>
              <a:solidFill>
                <a:srgbClr val="000000"/>
              </a:solidFill>
            </a:endParaRPr>
          </a:p>
          <a:p>
            <a:pPr indent="-299085" lvl="0" marL="457200" rtl="0" algn="l">
              <a:spcBef>
                <a:spcPts val="600"/>
              </a:spcBef>
              <a:spcAft>
                <a:spcPts val="0"/>
              </a:spcAft>
              <a:buClr>
                <a:srgbClr val="000000"/>
              </a:buClr>
              <a:buSzPct val="100000"/>
              <a:buChar char="●"/>
            </a:pPr>
            <a:r>
              <a:rPr lang="fr" u="sng">
                <a:solidFill>
                  <a:srgbClr val="000000"/>
                </a:solidFill>
              </a:rPr>
              <a:t>Pour chacun de ces pays, quelle sera l’évolution de ce potentiel de clients ?</a:t>
            </a:r>
            <a:endParaRPr u="sng">
              <a:solidFill>
                <a:srgbClr val="000000"/>
              </a:solidFill>
            </a:endParaRPr>
          </a:p>
          <a:p>
            <a:pPr indent="0" lvl="0" marL="0" rtl="0" algn="l">
              <a:spcBef>
                <a:spcPts val="600"/>
              </a:spcBef>
              <a:spcAft>
                <a:spcPts val="0"/>
              </a:spcAft>
              <a:buNone/>
            </a:pPr>
            <a:r>
              <a:rPr lang="fr">
                <a:solidFill>
                  <a:srgbClr val="000000"/>
                </a:solidFill>
              </a:rPr>
              <a:t>-&gt; l’évolution sera dépendante de la progression du niveau d’accès à internet, du niveau de population inscrite au étude de niveau tertiaire et des investissements du secteur publique dans l’éducation</a:t>
            </a:r>
            <a:endParaRPr>
              <a:solidFill>
                <a:srgbClr val="000000"/>
              </a:solidFill>
            </a:endParaRPr>
          </a:p>
          <a:p>
            <a:pPr indent="0" lvl="0" marL="0" rtl="0" algn="l">
              <a:spcBef>
                <a:spcPts val="600"/>
              </a:spcBef>
              <a:spcAft>
                <a:spcPts val="0"/>
              </a:spcAft>
              <a:buNone/>
            </a:pPr>
            <a:r>
              <a:rPr lang="fr">
                <a:solidFill>
                  <a:srgbClr val="000000"/>
                </a:solidFill>
              </a:rPr>
              <a:t>-&gt; l’évolution sera dépendante d’autres facteurs non étudiables dans ce dataset</a:t>
            </a:r>
            <a:endParaRPr>
              <a:solidFill>
                <a:srgbClr val="000000"/>
              </a:solidFill>
            </a:endParaRPr>
          </a:p>
          <a:p>
            <a:pPr indent="0" lvl="0" marL="0" rtl="0" algn="l">
              <a:spcBef>
                <a:spcPts val="600"/>
              </a:spcBef>
              <a:spcAft>
                <a:spcPts val="0"/>
              </a:spcAft>
              <a:buNone/>
            </a:pPr>
            <a:r>
              <a:t/>
            </a:r>
            <a:endParaRPr>
              <a:solidFill>
                <a:srgbClr val="000000"/>
              </a:solidFill>
            </a:endParaRPr>
          </a:p>
          <a:p>
            <a:pPr indent="-299085" lvl="0" marL="457200" rtl="0" algn="l">
              <a:spcBef>
                <a:spcPts val="600"/>
              </a:spcBef>
              <a:spcAft>
                <a:spcPts val="0"/>
              </a:spcAft>
              <a:buClr>
                <a:srgbClr val="000000"/>
              </a:buClr>
              <a:buSzPct val="100000"/>
              <a:buChar char="●"/>
            </a:pPr>
            <a:r>
              <a:rPr lang="fr" u="sng">
                <a:solidFill>
                  <a:srgbClr val="000000"/>
                </a:solidFill>
              </a:rPr>
              <a:t>Dans quels pays l'entreprise doit-elle opérer en priorité ?</a:t>
            </a:r>
            <a:endParaRPr u="sng">
              <a:solidFill>
                <a:srgbClr val="000000"/>
              </a:solidFill>
            </a:endParaRPr>
          </a:p>
          <a:p>
            <a:pPr indent="0" lvl="0" marL="0" rtl="0" algn="l">
              <a:spcBef>
                <a:spcPts val="600"/>
              </a:spcBef>
              <a:spcAft>
                <a:spcPts val="500"/>
              </a:spcAft>
              <a:buNone/>
            </a:pPr>
            <a:r>
              <a:rPr lang="fr">
                <a:solidFill>
                  <a:srgbClr val="000000"/>
                </a:solidFill>
              </a:rPr>
              <a:t>-&gt; D’autres éléments de stratégie clefs sont à prendre en compte afin de prendre cette décision mais certains pays ont pu se démarquer dans nos tests, ces pays sont à étudier en priorités pour la stratégie d'expansion de Academy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284" name="Google Shape;284;p14"/>
          <p:cNvSpPr txBox="1"/>
          <p:nvPr>
            <p:ph idx="1" type="body"/>
          </p:nvPr>
        </p:nvSpPr>
        <p:spPr>
          <a:xfrm>
            <a:off x="893650" y="2946550"/>
            <a:ext cx="7030500" cy="9156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fr" u="sng">
                <a:solidFill>
                  <a:srgbClr val="000000"/>
                </a:solidFill>
              </a:rPr>
              <a:t>Les points à aborder :</a:t>
            </a:r>
            <a:endParaRPr u="sng">
              <a:solidFill>
                <a:srgbClr val="000000"/>
              </a:solidFill>
            </a:endParaRPr>
          </a:p>
          <a:p>
            <a:pPr indent="-304800" lvl="0" marL="457200" rtl="0" algn="l">
              <a:spcBef>
                <a:spcPts val="600"/>
              </a:spcBef>
              <a:spcAft>
                <a:spcPts val="0"/>
              </a:spcAft>
              <a:buClr>
                <a:srgbClr val="000000"/>
              </a:buClr>
              <a:buSzPts val="1200"/>
              <a:buChar char="●"/>
            </a:pPr>
            <a:r>
              <a:rPr lang="fr">
                <a:solidFill>
                  <a:srgbClr val="000000"/>
                </a:solidFill>
              </a:rPr>
              <a:t>Quels sont les pays avec un fort potentiel de clients pour nos services ?</a:t>
            </a:r>
            <a:endParaRPr>
              <a:solidFill>
                <a:srgbClr val="000000"/>
              </a:solidFill>
            </a:endParaRPr>
          </a:p>
          <a:p>
            <a:pPr indent="-304800" lvl="0" marL="457200" rtl="0" algn="l">
              <a:spcBef>
                <a:spcPts val="0"/>
              </a:spcBef>
              <a:spcAft>
                <a:spcPts val="0"/>
              </a:spcAft>
              <a:buClr>
                <a:srgbClr val="000000"/>
              </a:buClr>
              <a:buSzPts val="1200"/>
              <a:buChar char="●"/>
            </a:pPr>
            <a:r>
              <a:rPr lang="fr">
                <a:solidFill>
                  <a:srgbClr val="000000"/>
                </a:solidFill>
              </a:rPr>
              <a:t>Pour chacun de ces pays, quelle sera l’évolution de ce potentiel de clients ?</a:t>
            </a:r>
            <a:endParaRPr>
              <a:solidFill>
                <a:srgbClr val="000000"/>
              </a:solidFill>
            </a:endParaRPr>
          </a:p>
          <a:p>
            <a:pPr indent="-304800" lvl="0" marL="457200" rtl="0" algn="l">
              <a:spcBef>
                <a:spcPts val="0"/>
              </a:spcBef>
              <a:spcAft>
                <a:spcPts val="0"/>
              </a:spcAft>
              <a:buClr>
                <a:srgbClr val="000000"/>
              </a:buClr>
              <a:buSzPts val="1200"/>
              <a:buChar char="●"/>
            </a:pPr>
            <a:r>
              <a:rPr lang="fr">
                <a:solidFill>
                  <a:srgbClr val="000000"/>
                </a:solidFill>
              </a:rPr>
              <a:t>Dans quels pays l'entreprise doit-elle opérer en priorité ?</a:t>
            </a:r>
            <a:endParaRPr/>
          </a:p>
        </p:txBody>
      </p:sp>
      <p:pic>
        <p:nvPicPr>
          <p:cNvPr id="285" name="Google Shape;285;p14"/>
          <p:cNvPicPr preferRelativeResize="0"/>
          <p:nvPr/>
        </p:nvPicPr>
        <p:blipFill>
          <a:blip r:embed="rId3">
            <a:alphaModFix/>
          </a:blip>
          <a:stretch>
            <a:fillRect/>
          </a:stretch>
        </p:blipFill>
        <p:spPr>
          <a:xfrm>
            <a:off x="6026154" y="1718113"/>
            <a:ext cx="1856900" cy="1108200"/>
          </a:xfrm>
          <a:prstGeom prst="rect">
            <a:avLst/>
          </a:prstGeom>
          <a:noFill/>
          <a:ln>
            <a:noFill/>
          </a:ln>
        </p:spPr>
      </p:pic>
      <p:sp>
        <p:nvSpPr>
          <p:cNvPr id="286" name="Google Shape;286;p14"/>
          <p:cNvSpPr txBox="1"/>
          <p:nvPr/>
        </p:nvSpPr>
        <p:spPr>
          <a:xfrm>
            <a:off x="893650" y="1715100"/>
            <a:ext cx="4773600" cy="101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200" u="sng">
                <a:highlight>
                  <a:srgbClr val="FFFFFF"/>
                </a:highlight>
                <a:latin typeface="Roboto"/>
                <a:ea typeface="Roboto"/>
                <a:cs typeface="Roboto"/>
                <a:sym typeface="Roboto"/>
              </a:rPr>
              <a:t>Mon rôle :</a:t>
            </a:r>
            <a:endParaRPr sz="1200" u="sng">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fr" sz="1200">
                <a:highlight>
                  <a:srgbClr val="FFFFFF"/>
                </a:highlight>
                <a:latin typeface="Roboto"/>
                <a:ea typeface="Roboto"/>
                <a:cs typeface="Roboto"/>
                <a:sym typeface="Roboto"/>
              </a:rPr>
              <a:t>Data Scientist dans une start-up de la EdTech, nommée academy, qui propose des contenus de formation en ligne pour un public de niveau lycée et université.</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602578"/>
            <a:ext cx="70305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Présentation de la donnée</a:t>
            </a:r>
            <a:endParaRPr/>
          </a:p>
        </p:txBody>
      </p:sp>
      <p:sp>
        <p:nvSpPr>
          <p:cNvPr id="292" name="Google Shape;292;p15"/>
          <p:cNvSpPr txBox="1"/>
          <p:nvPr>
            <p:ph idx="1" type="body"/>
          </p:nvPr>
        </p:nvSpPr>
        <p:spPr>
          <a:xfrm>
            <a:off x="1363550" y="1228050"/>
            <a:ext cx="7696200" cy="901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fr" u="sng"/>
              <a:t>5 s</a:t>
            </a:r>
            <a:r>
              <a:rPr lang="fr" u="sng"/>
              <a:t>ets de données: </a:t>
            </a:r>
            <a:endParaRPr u="sng"/>
          </a:p>
          <a:p>
            <a:pPr indent="0" lvl="0" marL="0" marR="0" rtl="0" algn="l">
              <a:lnSpc>
                <a:spcPct val="115000"/>
              </a:lnSpc>
              <a:spcBef>
                <a:spcPts val="0"/>
              </a:spcBef>
              <a:spcAft>
                <a:spcPts val="0"/>
              </a:spcAft>
              <a:buNone/>
            </a:pPr>
            <a:r>
              <a:rPr lang="fr"/>
              <a:t>EdStatsCountry-Series.csv / EdStatsCountry.csv / </a:t>
            </a:r>
            <a:r>
              <a:rPr lang="fr">
                <a:highlight>
                  <a:srgbClr val="FFFF00"/>
                </a:highlight>
              </a:rPr>
              <a:t>EdStatsData.csv</a:t>
            </a:r>
            <a:r>
              <a:rPr lang="fr"/>
              <a:t> </a:t>
            </a:r>
            <a:r>
              <a:rPr lang="fr"/>
              <a:t>-&gt; </a:t>
            </a:r>
            <a:r>
              <a:rPr lang="fr">
                <a:highlight>
                  <a:srgbClr val="FFFF00"/>
                </a:highlight>
              </a:rPr>
              <a:t>3665 indicateurs pour 227 pays/régions</a:t>
            </a:r>
            <a:endParaRPr>
              <a:highlight>
                <a:srgbClr val="FFFF00"/>
              </a:highlight>
            </a:endParaRPr>
          </a:p>
          <a:p>
            <a:pPr indent="0" lvl="0" marL="0" marR="0" rtl="0" algn="l">
              <a:lnSpc>
                <a:spcPct val="115000"/>
              </a:lnSpc>
              <a:spcBef>
                <a:spcPts val="0"/>
              </a:spcBef>
              <a:spcAft>
                <a:spcPts val="0"/>
              </a:spcAft>
              <a:buNone/>
            </a:pPr>
            <a:r>
              <a:rPr lang="fr"/>
              <a:t>EdStatsFootNote.csv / EdStatsSeries.csv</a:t>
            </a:r>
            <a:endParaRPr/>
          </a:p>
        </p:txBody>
      </p:sp>
      <p:sp>
        <p:nvSpPr>
          <p:cNvPr id="293" name="Google Shape;293;p15"/>
          <p:cNvSpPr txBox="1"/>
          <p:nvPr/>
        </p:nvSpPr>
        <p:spPr>
          <a:xfrm>
            <a:off x="680800" y="3806711"/>
            <a:ext cx="76431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fr" sz="1200">
                <a:latin typeface="Roboto"/>
                <a:ea typeface="Roboto"/>
                <a:cs typeface="Roboto"/>
                <a:sym typeface="Roboto"/>
              </a:rPr>
              <a:t>'Country Name' 'Country Code' 'Indicator Name' 'Indicator Code' '2010' '2005' '2000' '2012' '2011' '2009' '2006' '2013' '2007' '2015' '2008' '1995' '2003' '2004' '1990' '2002' '2001' '1999' '2014' '1985' '1980'  '1975' '1998' '1994' '1996' '1993' '1992' '1991' '1970' '1997' '2035' '2030' '2025' '2020' '2040' '2085' '2050' '2080' '2090' '2100' '2055' '2060' '2065' '2070' '2075' '2045' '2095' '1986' '1981' '1984' '1983' '1987' '1988' '1977' '1978' '1976' '1982' '1989' '1979' '1971' '1974' '1972' '1973' '2016' '2017' 'Unnamed: 69'</a:t>
            </a:r>
            <a:endParaRPr sz="1200">
              <a:latin typeface="Roboto"/>
              <a:ea typeface="Roboto"/>
              <a:cs typeface="Roboto"/>
              <a:sym typeface="Roboto"/>
            </a:endParaRPr>
          </a:p>
        </p:txBody>
      </p:sp>
      <p:pic>
        <p:nvPicPr>
          <p:cNvPr id="294" name="Google Shape;294;p15"/>
          <p:cNvPicPr preferRelativeResize="0"/>
          <p:nvPr/>
        </p:nvPicPr>
        <p:blipFill>
          <a:blip r:embed="rId3">
            <a:alphaModFix/>
          </a:blip>
          <a:stretch>
            <a:fillRect/>
          </a:stretch>
        </p:blipFill>
        <p:spPr>
          <a:xfrm>
            <a:off x="680800" y="1995725"/>
            <a:ext cx="7961126" cy="166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22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Pré-Analyse</a:t>
            </a:r>
            <a:endParaRPr/>
          </a:p>
        </p:txBody>
      </p:sp>
      <p:sp>
        <p:nvSpPr>
          <p:cNvPr id="300" name="Google Shape;300;p16"/>
          <p:cNvSpPr txBox="1"/>
          <p:nvPr>
            <p:ph idx="1" type="body"/>
          </p:nvPr>
        </p:nvSpPr>
        <p:spPr>
          <a:xfrm>
            <a:off x="1218600" y="1381625"/>
            <a:ext cx="7030500" cy="424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fr">
                <a:solidFill>
                  <a:srgbClr val="000000"/>
                </a:solidFill>
              </a:rPr>
              <a:t>Fichier étudié -&gt; “EdStatsData”</a:t>
            </a:r>
            <a:endParaRPr b="1">
              <a:solidFill>
                <a:srgbClr val="000000"/>
              </a:solidFill>
            </a:endParaRPr>
          </a:p>
        </p:txBody>
      </p:sp>
      <p:sp>
        <p:nvSpPr>
          <p:cNvPr id="301" name="Google Shape;301;p16"/>
          <p:cNvSpPr txBox="1"/>
          <p:nvPr/>
        </p:nvSpPr>
        <p:spPr>
          <a:xfrm>
            <a:off x="1218600" y="1805825"/>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Roboto"/>
                <a:ea typeface="Roboto"/>
                <a:cs typeface="Roboto"/>
                <a:sym typeface="Roboto"/>
              </a:rPr>
              <a:t>Indicateurs étudiés :</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Niveau d'éducation 	</a:t>
            </a:r>
            <a:r>
              <a:rPr lang="fr" sz="2100"/>
              <a:t>📚</a:t>
            </a:r>
            <a:r>
              <a:rPr b="1" lang="fr" sz="2100"/>
              <a:t> </a:t>
            </a:r>
            <a:endParaRPr b="1" sz="2100"/>
          </a:p>
          <a:p>
            <a:pPr indent="0" lvl="0" marL="0" rtl="0" algn="l">
              <a:spcBef>
                <a:spcPts val="0"/>
              </a:spcBef>
              <a:spcAft>
                <a:spcPts val="0"/>
              </a:spcAft>
              <a:buNone/>
            </a:pPr>
            <a:r>
              <a:rPr lang="fr" sz="1200">
                <a:solidFill>
                  <a:schemeClr val="dk2"/>
                </a:solidFill>
                <a:latin typeface="Roboto"/>
                <a:ea typeface="Roboto"/>
                <a:cs typeface="Roboto"/>
                <a:sym typeface="Roboto"/>
              </a:rPr>
              <a:t>- Niveau de richesse 	</a:t>
            </a:r>
            <a:r>
              <a:rPr lang="fr" sz="2100"/>
              <a:t>💰</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Investissements		</a:t>
            </a:r>
            <a:r>
              <a:rPr lang="fr" sz="2100"/>
              <a:t>🏛️</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Accès Internet 		</a:t>
            </a:r>
            <a:r>
              <a:rPr lang="fr" sz="2100"/>
              <a:t>🕸️</a:t>
            </a:r>
            <a:endParaRPr sz="2100"/>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302" name="Google Shape;302;p16"/>
          <p:cNvSpPr txBox="1"/>
          <p:nvPr/>
        </p:nvSpPr>
        <p:spPr>
          <a:xfrm>
            <a:off x="1218600" y="3550325"/>
            <a:ext cx="379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Roboto"/>
                <a:ea typeface="Roboto"/>
                <a:cs typeface="Roboto"/>
                <a:sym typeface="Roboto"/>
              </a:rPr>
              <a:t>-&gt; Création d’un “scoring” de test </a:t>
            </a:r>
            <a:r>
              <a:rPr lang="fr" sz="2100"/>
              <a:t>🎯</a:t>
            </a:r>
            <a:endParaRPr sz="1200">
              <a:latin typeface="Roboto"/>
              <a:ea typeface="Roboto"/>
              <a:cs typeface="Roboto"/>
              <a:sym typeface="Roboto"/>
            </a:endParaRPr>
          </a:p>
        </p:txBody>
      </p:sp>
      <p:pic>
        <p:nvPicPr>
          <p:cNvPr id="303" name="Google Shape;303;p16"/>
          <p:cNvPicPr preferRelativeResize="0"/>
          <p:nvPr/>
        </p:nvPicPr>
        <p:blipFill>
          <a:blip r:embed="rId3">
            <a:alphaModFix/>
          </a:blip>
          <a:stretch>
            <a:fillRect/>
          </a:stretch>
        </p:blipFill>
        <p:spPr>
          <a:xfrm>
            <a:off x="4572000" y="1090525"/>
            <a:ext cx="3733800" cy="895350"/>
          </a:xfrm>
          <a:prstGeom prst="rect">
            <a:avLst/>
          </a:prstGeom>
          <a:noFill/>
          <a:ln>
            <a:noFill/>
          </a:ln>
        </p:spPr>
      </p:pic>
      <p:sp>
        <p:nvSpPr>
          <p:cNvPr id="304" name="Google Shape;304;p16"/>
          <p:cNvSpPr txBox="1"/>
          <p:nvPr/>
        </p:nvSpPr>
        <p:spPr>
          <a:xfrm>
            <a:off x="1218600" y="4134425"/>
            <a:ext cx="309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Roboto"/>
                <a:ea typeface="Roboto"/>
                <a:cs typeface="Roboto"/>
                <a:sym typeface="Roboto"/>
              </a:rPr>
              <a:t>Années étudiées :</a:t>
            </a:r>
            <a:endParaRPr b="1"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de 2010 à 2015</a:t>
            </a:r>
            <a:endParaRPr sz="1200">
              <a:latin typeface="Roboto"/>
              <a:ea typeface="Roboto"/>
              <a:cs typeface="Roboto"/>
              <a:sym typeface="Roboto"/>
            </a:endParaRPr>
          </a:p>
        </p:txBody>
      </p:sp>
      <p:sp>
        <p:nvSpPr>
          <p:cNvPr id="305" name="Google Shape;305;p16"/>
          <p:cNvSpPr txBox="1"/>
          <p:nvPr/>
        </p:nvSpPr>
        <p:spPr>
          <a:xfrm>
            <a:off x="3632525" y="2062075"/>
            <a:ext cx="5188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2"/>
                </a:solidFill>
                <a:latin typeface="Roboto"/>
                <a:ea typeface="Roboto"/>
                <a:cs typeface="Roboto"/>
                <a:sym typeface="Roboto"/>
              </a:rPr>
              <a:t>KPI: </a:t>
            </a:r>
            <a:r>
              <a:rPr lang="fr" sz="1200">
                <a:solidFill>
                  <a:schemeClr val="dk2"/>
                </a:solidFill>
                <a:latin typeface="Roboto"/>
                <a:ea typeface="Roboto"/>
                <a:cs typeface="Roboto"/>
                <a:sym typeface="Roboto"/>
              </a:rPr>
              <a:t>Enrolment in tertiary education, all programmes, both sexes (number)</a:t>
            </a:r>
            <a:endParaRPr/>
          </a:p>
        </p:txBody>
      </p:sp>
      <p:sp>
        <p:nvSpPr>
          <p:cNvPr id="306" name="Google Shape;306;p16"/>
          <p:cNvSpPr txBox="1"/>
          <p:nvPr/>
        </p:nvSpPr>
        <p:spPr>
          <a:xfrm>
            <a:off x="3632525" y="24172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2"/>
                </a:solidFill>
                <a:latin typeface="Roboto"/>
                <a:ea typeface="Roboto"/>
                <a:cs typeface="Roboto"/>
                <a:sym typeface="Roboto"/>
              </a:rPr>
              <a:t>KPI : GDP per capita (current US$)</a:t>
            </a:r>
            <a:endParaRPr/>
          </a:p>
        </p:txBody>
      </p:sp>
      <p:sp>
        <p:nvSpPr>
          <p:cNvPr id="307" name="Google Shape;307;p16"/>
          <p:cNvSpPr txBox="1"/>
          <p:nvPr/>
        </p:nvSpPr>
        <p:spPr>
          <a:xfrm>
            <a:off x="3632525" y="2725150"/>
            <a:ext cx="5242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2"/>
                </a:solidFill>
                <a:latin typeface="Roboto"/>
                <a:ea typeface="Roboto"/>
                <a:cs typeface="Roboto"/>
                <a:sym typeface="Roboto"/>
              </a:rPr>
              <a:t>KPI : Expenditure on tertiary as % of total government expenditure (%)</a:t>
            </a:r>
            <a:endParaRPr/>
          </a:p>
        </p:txBody>
      </p:sp>
      <p:sp>
        <p:nvSpPr>
          <p:cNvPr id="308" name="Google Shape;308;p16"/>
          <p:cNvSpPr txBox="1"/>
          <p:nvPr/>
        </p:nvSpPr>
        <p:spPr>
          <a:xfrm>
            <a:off x="3632525" y="3073075"/>
            <a:ext cx="5427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2"/>
                </a:solidFill>
                <a:latin typeface="Roboto"/>
                <a:ea typeface="Roboto"/>
                <a:cs typeface="Roboto"/>
                <a:sym typeface="Roboto"/>
              </a:rPr>
              <a:t>KPI : Enrolment in tertiary education, all programmes, both sexes (number)</a:t>
            </a:r>
            <a:endParaRPr/>
          </a:p>
        </p:txBody>
      </p:sp>
      <p:sp>
        <p:nvSpPr>
          <p:cNvPr id="309" name="Google Shape;309;p16"/>
          <p:cNvSpPr txBox="1"/>
          <p:nvPr/>
        </p:nvSpPr>
        <p:spPr>
          <a:xfrm>
            <a:off x="2995800" y="41344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Roboto"/>
                <a:ea typeface="Roboto"/>
                <a:cs typeface="Roboto"/>
                <a:sym typeface="Roboto"/>
              </a:rPr>
              <a:t>Régions </a:t>
            </a:r>
            <a:r>
              <a:rPr b="1" lang="fr" sz="1200">
                <a:latin typeface="Roboto"/>
                <a:ea typeface="Roboto"/>
                <a:cs typeface="Roboto"/>
                <a:sym typeface="Roboto"/>
              </a:rPr>
              <a:t>étudiées :</a:t>
            </a:r>
            <a:endParaRPr b="1"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toutes (voir “Droplist”)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régions cibles en </a:t>
            </a:r>
            <a:r>
              <a:rPr lang="fr"/>
              <a:t>fonction</a:t>
            </a:r>
            <a:r>
              <a:rPr lang="fr"/>
              <a:t> du niveau </a:t>
            </a:r>
            <a:r>
              <a:rPr lang="fr"/>
              <a:t>d'éducation</a:t>
            </a:r>
            <a:r>
              <a:rPr lang="fr"/>
              <a:t> de la population cible</a:t>
            </a:r>
            <a:endParaRPr/>
          </a:p>
        </p:txBody>
      </p:sp>
      <p:sp>
        <p:nvSpPr>
          <p:cNvPr id="315" name="Google Shape;315;p17"/>
          <p:cNvSpPr txBox="1"/>
          <p:nvPr/>
        </p:nvSpPr>
        <p:spPr>
          <a:xfrm>
            <a:off x="508350" y="3751825"/>
            <a:ext cx="78507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200">
                <a:latin typeface="Roboto"/>
                <a:ea typeface="Roboto"/>
                <a:cs typeface="Roboto"/>
                <a:sym typeface="Roboto"/>
              </a:rPr>
              <a:t>'East Asia &amp; Pacific' 'China' 'Europe &amp; Central Asia' 'India' 'South Asia' 'United States' 'Latin America &amp; Caribbean' 'North America' 'European Union' 'Middle East &amp; North Africa' 'Euro area' 'Arab World' 'Brazil' 'Russian Federation' 'Sub-Saharan Africa' 'Indonesia' 'Turkey' 'Iran, Islamic Rep.' 'Korea, Rep.' 'Japan' 'Mexico' 'Philippines' 'Egypt, Arab Rep.' 'Thailand' 'Vietnam' 'Ukraine' 'Argentina' 'United Kingdom' 'Colombia' 'Spain' 'France' 'Italy' 'Poland' 'Pakistan' 'Germany' 'Saudi Arabia' 'Algeria' 'Australia' 'Chile' 'Bangladesh' 'Malaysia' 'Kazakhstan' 'Romania' 'Syrian Arab Republic' 'Morocco' 'Greece' 'Belarus' 'Netherlands' 'South Africa' 'Nigeria'</a:t>
            </a:r>
            <a:endParaRPr sz="1200">
              <a:latin typeface="Roboto"/>
              <a:ea typeface="Roboto"/>
              <a:cs typeface="Roboto"/>
              <a:sym typeface="Roboto"/>
            </a:endParaRPr>
          </a:p>
        </p:txBody>
      </p:sp>
      <p:pic>
        <p:nvPicPr>
          <p:cNvPr id="316" name="Google Shape;316;p17"/>
          <p:cNvPicPr preferRelativeResize="0"/>
          <p:nvPr/>
        </p:nvPicPr>
        <p:blipFill>
          <a:blip r:embed="rId3">
            <a:alphaModFix/>
          </a:blip>
          <a:stretch>
            <a:fillRect/>
          </a:stretch>
        </p:blipFill>
        <p:spPr>
          <a:xfrm>
            <a:off x="248650" y="1521674"/>
            <a:ext cx="8414076" cy="2277950"/>
          </a:xfrm>
          <a:prstGeom prst="rect">
            <a:avLst/>
          </a:prstGeom>
          <a:noFill/>
          <a:ln>
            <a:noFill/>
          </a:ln>
        </p:spPr>
      </p:pic>
      <p:sp>
        <p:nvSpPr>
          <p:cNvPr id="317" name="Google Shape;317;p17"/>
          <p:cNvSpPr txBox="1"/>
          <p:nvPr/>
        </p:nvSpPr>
        <p:spPr>
          <a:xfrm>
            <a:off x="7751700" y="1772375"/>
            <a:ext cx="65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régions cibles en fonction de la richesse de la population cible</a:t>
            </a:r>
            <a:endParaRPr/>
          </a:p>
        </p:txBody>
      </p:sp>
      <p:sp>
        <p:nvSpPr>
          <p:cNvPr id="323" name="Google Shape;323;p18"/>
          <p:cNvSpPr txBox="1"/>
          <p:nvPr/>
        </p:nvSpPr>
        <p:spPr>
          <a:xfrm>
            <a:off x="634675" y="3677450"/>
            <a:ext cx="8004000" cy="14316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1200"/>
              </a:spcAft>
              <a:buNone/>
            </a:pPr>
            <a:r>
              <a:rPr lang="fr" sz="1200">
                <a:solidFill>
                  <a:schemeClr val="dk2"/>
                </a:solidFill>
                <a:latin typeface="Roboto"/>
                <a:ea typeface="Roboto"/>
                <a:cs typeface="Roboto"/>
                <a:sym typeface="Roboto"/>
              </a:rPr>
              <a:t>'Liechtenstein' 'Monaco' 'Luxembourg' 'Norway' 'Bermuda' 'Switzerland' 'Qatar' 'Isle of Man' 'Macao SAR, China' 'Australia' 'Denmark' 'San Marino' 'Sweden' 'Ireland' 'Singapore' 'United States' 'North America' 'Faroe Islands' 'Netherlands' 'Canada' 'Austria' 'Finland' 'Iceland' 'Belgium' 'Germany' 'Kuwait' 'Greenland' 'United Kingdom' 'Japan' 'France' 'Brunei Darussalam' 'United Arab Emirates' 'Andorra' 'New Zealand' 'Euro area' 'Virgin Islands (U.S.)' 'Hong Kong SAR, China' 'Italy' 'European Union' 'Israel' 'Guam' 'Spain' 'Cyprus' 'Puerto Rico' 'Bahamas, The' 'Korea, Rep.' 'Europe &amp; Central Asia' 'Aruba' 'Malta' 'Slovenia'</a:t>
            </a:r>
            <a:endParaRPr sz="1200">
              <a:solidFill>
                <a:schemeClr val="dk2"/>
              </a:solidFill>
              <a:latin typeface="Roboto"/>
              <a:ea typeface="Roboto"/>
              <a:cs typeface="Roboto"/>
              <a:sym typeface="Roboto"/>
            </a:endParaRPr>
          </a:p>
        </p:txBody>
      </p:sp>
      <p:pic>
        <p:nvPicPr>
          <p:cNvPr id="324" name="Google Shape;324;p18"/>
          <p:cNvPicPr preferRelativeResize="0"/>
          <p:nvPr/>
        </p:nvPicPr>
        <p:blipFill>
          <a:blip r:embed="rId3">
            <a:alphaModFix/>
          </a:blip>
          <a:stretch>
            <a:fillRect/>
          </a:stretch>
        </p:blipFill>
        <p:spPr>
          <a:xfrm>
            <a:off x="541425" y="1687750"/>
            <a:ext cx="8084175" cy="2072800"/>
          </a:xfrm>
          <a:prstGeom prst="rect">
            <a:avLst/>
          </a:prstGeom>
          <a:noFill/>
          <a:ln>
            <a:noFill/>
          </a:ln>
        </p:spPr>
      </p:pic>
      <p:sp>
        <p:nvSpPr>
          <p:cNvPr id="325" name="Google Shape;325;p18"/>
          <p:cNvSpPr txBox="1"/>
          <p:nvPr/>
        </p:nvSpPr>
        <p:spPr>
          <a:xfrm>
            <a:off x="8039100" y="1765625"/>
            <a:ext cx="586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303800" y="2937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régions cibles en fonction du niveau de dépense publique dans </a:t>
            </a:r>
            <a:r>
              <a:rPr lang="fr"/>
              <a:t>l'éducation</a:t>
            </a:r>
            <a:endParaRPr/>
          </a:p>
        </p:txBody>
      </p:sp>
      <p:sp>
        <p:nvSpPr>
          <p:cNvPr id="331" name="Google Shape;331;p19"/>
          <p:cNvSpPr txBox="1"/>
          <p:nvPr/>
        </p:nvSpPr>
        <p:spPr>
          <a:xfrm>
            <a:off x="634675" y="3677450"/>
            <a:ext cx="8004000" cy="14316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1200"/>
              </a:spcAft>
              <a:buNone/>
            </a:pPr>
            <a:r>
              <a:rPr lang="fr" sz="1200">
                <a:solidFill>
                  <a:schemeClr val="dk2"/>
                </a:solidFill>
                <a:latin typeface="Roboto"/>
                <a:ea typeface="Roboto"/>
                <a:cs typeface="Roboto"/>
                <a:sym typeface="Roboto"/>
              </a:rPr>
              <a:t>'Congo, Rep.' 'Ethiopia' 'Namibia' 'Ghana' 'Zimbabwe' 'Sénégal' 'Costa Rica' 'Nicaragua' 'Benin' 'Tunisia' 'Belize' 'Vanuatu' 'Swaziland' "Cote d'Ivoire" 'Puerto Rico' 'Guatemala' 'Aruba' 'Moldova' 'Turkmenistan' 'Micronesia, Fed. Sts.' 'Paraguay' 'Thailand' 'Niger' 'Malaysia' 'Singapore' 'Mozambique' 'Jamaica' 'Hong Kong SAR, China' 'Honduras' 'Iran, Islamic Rep.' 'South Africa' 'Chile' 'Bolivia' 'Kenya' 'Mexico' 'Tanzania' 'Mali' 'Togo' 'Indonesia' 'Vietnam' 'Comoros' 'Madagascar' 'New Zealand' 'Burkina Faso' 'Nepal' 'Solomon Islands' 'Kyrgyz Republic' 'Malawi' 'Malta' 'Macao SAR, China'</a:t>
            </a:r>
            <a:endParaRPr sz="1200">
              <a:solidFill>
                <a:schemeClr val="dk2"/>
              </a:solidFill>
              <a:latin typeface="Roboto"/>
              <a:ea typeface="Roboto"/>
              <a:cs typeface="Roboto"/>
              <a:sym typeface="Roboto"/>
            </a:endParaRPr>
          </a:p>
        </p:txBody>
      </p:sp>
      <p:pic>
        <p:nvPicPr>
          <p:cNvPr id="332" name="Google Shape;332;p19"/>
          <p:cNvPicPr preferRelativeResize="0"/>
          <p:nvPr/>
        </p:nvPicPr>
        <p:blipFill>
          <a:blip r:embed="rId3">
            <a:alphaModFix/>
          </a:blip>
          <a:stretch>
            <a:fillRect/>
          </a:stretch>
        </p:blipFill>
        <p:spPr>
          <a:xfrm>
            <a:off x="482275" y="1490074"/>
            <a:ext cx="8262676" cy="2255276"/>
          </a:xfrm>
          <a:prstGeom prst="rect">
            <a:avLst/>
          </a:prstGeom>
          <a:noFill/>
          <a:ln>
            <a:noFill/>
          </a:ln>
        </p:spPr>
      </p:pic>
      <p:sp>
        <p:nvSpPr>
          <p:cNvPr id="333" name="Google Shape;333;p19"/>
          <p:cNvSpPr txBox="1"/>
          <p:nvPr/>
        </p:nvSpPr>
        <p:spPr>
          <a:xfrm>
            <a:off x="8183475" y="1631275"/>
            <a:ext cx="5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régions cibles en fonction du niveau d’accès à Internet</a:t>
            </a:r>
            <a:endParaRPr b="0"/>
          </a:p>
        </p:txBody>
      </p:sp>
      <p:sp>
        <p:nvSpPr>
          <p:cNvPr id="339" name="Google Shape;339;p20"/>
          <p:cNvSpPr txBox="1"/>
          <p:nvPr/>
        </p:nvSpPr>
        <p:spPr>
          <a:xfrm>
            <a:off x="604650" y="3811000"/>
            <a:ext cx="7959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latin typeface="Roboto"/>
                <a:ea typeface="Roboto"/>
                <a:cs typeface="Roboto"/>
                <a:sym typeface="Roboto"/>
              </a:rPr>
              <a:t>'Iceland' 'Norway' 'Luxembourg' 'Denmark' 'Bermuda' 'Sweden' 'Netherlands' 'Liechtenstein' 'Andorra' 'United Kingdom' 'Finland' 'Faroe Islands' 'Monaco' 'Switzerland' 'Korea, Rep.' 'Canada' 'Japan' 'Germany' 'United Arab Emirates' 'New Zealand' 'Bahrain' 'Belgium' 'France' 'Australia' 'Estonia' 'Austria' 'Qatar' 'Slovak Republic' 'Ireland' 'Aruba' 'Hong Kong SAR, China' 'Singapore' 'Euro area' 'North America' 'Latvia' 'European Union' 'Czech Republic'</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'United States' 'Israel' 'Kuwait' 'Spain' 'Cayman Islands' 'Barbados' 'Hungary' 'Slovenia' 'Malta' 'Bahamas, The' 'Lithuania' 'St. Kitts and Nevis' 'Greenland'</a:t>
            </a:r>
            <a:endParaRPr sz="1200">
              <a:solidFill>
                <a:schemeClr val="dk2"/>
              </a:solidFill>
              <a:latin typeface="Roboto"/>
              <a:ea typeface="Roboto"/>
              <a:cs typeface="Roboto"/>
              <a:sym typeface="Roboto"/>
            </a:endParaRPr>
          </a:p>
        </p:txBody>
      </p:sp>
      <p:pic>
        <p:nvPicPr>
          <p:cNvPr id="340" name="Google Shape;340;p20"/>
          <p:cNvPicPr preferRelativeResize="0"/>
          <p:nvPr/>
        </p:nvPicPr>
        <p:blipFill>
          <a:blip r:embed="rId3">
            <a:alphaModFix/>
          </a:blip>
          <a:stretch>
            <a:fillRect/>
          </a:stretch>
        </p:blipFill>
        <p:spPr>
          <a:xfrm>
            <a:off x="395150" y="1741925"/>
            <a:ext cx="8321800" cy="2108150"/>
          </a:xfrm>
          <a:prstGeom prst="rect">
            <a:avLst/>
          </a:prstGeom>
          <a:noFill/>
          <a:ln>
            <a:noFill/>
          </a:ln>
        </p:spPr>
      </p:pic>
      <p:sp>
        <p:nvSpPr>
          <p:cNvPr id="341" name="Google Shape;341;p20"/>
          <p:cNvSpPr txBox="1"/>
          <p:nvPr/>
        </p:nvSpPr>
        <p:spPr>
          <a:xfrm>
            <a:off x="8036125" y="1832800"/>
            <a:ext cx="64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Scoring Final</a:t>
            </a:r>
            <a:endParaRPr/>
          </a:p>
        </p:txBody>
      </p:sp>
      <p:sp>
        <p:nvSpPr>
          <p:cNvPr id="347" name="Google Shape;347;p21"/>
          <p:cNvSpPr txBox="1"/>
          <p:nvPr/>
        </p:nvSpPr>
        <p:spPr>
          <a:xfrm>
            <a:off x="1200550" y="1382300"/>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Indicateurs étudiés :</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Niveau d'éducation 	</a:t>
            </a:r>
            <a:r>
              <a:rPr lang="fr" sz="2100"/>
              <a:t>📚</a:t>
            </a:r>
            <a:r>
              <a:rPr b="1" lang="fr" sz="2100"/>
              <a:t> </a:t>
            </a:r>
            <a:endParaRPr b="1" sz="2100"/>
          </a:p>
          <a:p>
            <a:pPr indent="0" lvl="0" marL="0" rtl="0" algn="l">
              <a:spcBef>
                <a:spcPts val="0"/>
              </a:spcBef>
              <a:spcAft>
                <a:spcPts val="0"/>
              </a:spcAft>
              <a:buNone/>
            </a:pPr>
            <a:r>
              <a:rPr lang="fr" sz="1200">
                <a:solidFill>
                  <a:schemeClr val="dk2"/>
                </a:solidFill>
                <a:latin typeface="Roboto"/>
                <a:ea typeface="Roboto"/>
                <a:cs typeface="Roboto"/>
                <a:sym typeface="Roboto"/>
              </a:rPr>
              <a:t>- Niveau de richesse 	</a:t>
            </a:r>
            <a:r>
              <a:rPr lang="fr" sz="2100"/>
              <a:t>💰</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Investissements 		</a:t>
            </a:r>
            <a:r>
              <a:rPr lang="fr" sz="2100"/>
              <a:t>🏛️</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fr" sz="1200">
                <a:solidFill>
                  <a:schemeClr val="dk2"/>
                </a:solidFill>
                <a:latin typeface="Roboto"/>
                <a:ea typeface="Roboto"/>
                <a:cs typeface="Roboto"/>
                <a:sym typeface="Roboto"/>
              </a:rPr>
              <a:t>- Accès Internet 		</a:t>
            </a:r>
            <a:r>
              <a:rPr lang="fr" sz="2100"/>
              <a:t>🕸️</a:t>
            </a:r>
            <a:endParaRPr sz="2100"/>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348" name="Google Shape;348;p21"/>
          <p:cNvSpPr txBox="1"/>
          <p:nvPr/>
        </p:nvSpPr>
        <p:spPr>
          <a:xfrm>
            <a:off x="1200550" y="3034950"/>
            <a:ext cx="309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Années étudiées </a:t>
            </a:r>
            <a:r>
              <a:rPr b="1" lang="fr" sz="1200">
                <a:latin typeface="Roboto"/>
                <a:ea typeface="Roboto"/>
                <a:cs typeface="Roboto"/>
                <a:sym typeface="Roboto"/>
              </a:rPr>
              <a:t>:</a:t>
            </a:r>
            <a:endParaRPr b="1"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de 2010 à 2015</a:t>
            </a:r>
            <a:endParaRPr sz="1200">
              <a:latin typeface="Roboto"/>
              <a:ea typeface="Roboto"/>
              <a:cs typeface="Roboto"/>
              <a:sym typeface="Roboto"/>
            </a:endParaRPr>
          </a:p>
        </p:txBody>
      </p:sp>
      <p:sp>
        <p:nvSpPr>
          <p:cNvPr id="349" name="Google Shape;349;p21"/>
          <p:cNvSpPr txBox="1"/>
          <p:nvPr/>
        </p:nvSpPr>
        <p:spPr>
          <a:xfrm>
            <a:off x="1200550" y="3610500"/>
            <a:ext cx="309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Top 5</a:t>
            </a:r>
            <a:r>
              <a:rPr b="1" lang="fr" sz="1200">
                <a:solidFill>
                  <a:schemeClr val="dk2"/>
                </a:solidFill>
                <a:latin typeface="Roboto"/>
                <a:ea typeface="Roboto"/>
                <a:cs typeface="Roboto"/>
                <a:sym typeface="Roboto"/>
              </a:rPr>
              <a:t> </a:t>
            </a:r>
            <a:r>
              <a:rPr b="1" lang="fr" sz="1200">
                <a:latin typeface="Roboto"/>
                <a:ea typeface="Roboto"/>
                <a:cs typeface="Roboto"/>
                <a:sym typeface="Roboto"/>
              </a:rPr>
              <a:t>:</a:t>
            </a:r>
            <a:endParaRPr b="1"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United States</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Norway</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United Kingdom</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Australia</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Singapore</a:t>
            </a:r>
            <a:endParaRPr sz="1200">
              <a:latin typeface="Roboto"/>
              <a:ea typeface="Roboto"/>
              <a:cs typeface="Roboto"/>
              <a:sym typeface="Roboto"/>
            </a:endParaRPr>
          </a:p>
        </p:txBody>
      </p:sp>
      <p:grpSp>
        <p:nvGrpSpPr>
          <p:cNvPr id="350" name="Google Shape;350;p21"/>
          <p:cNvGrpSpPr/>
          <p:nvPr/>
        </p:nvGrpSpPr>
        <p:grpSpPr>
          <a:xfrm>
            <a:off x="3530325" y="913575"/>
            <a:ext cx="2929625" cy="4287250"/>
            <a:chOff x="4704400" y="856250"/>
            <a:chExt cx="2929625" cy="4287250"/>
          </a:xfrm>
        </p:grpSpPr>
        <p:sp>
          <p:nvSpPr>
            <p:cNvPr id="351" name="Google Shape;351;p21"/>
            <p:cNvSpPr txBox="1"/>
            <p:nvPr/>
          </p:nvSpPr>
          <p:spPr>
            <a:xfrm>
              <a:off x="6573400" y="4635600"/>
              <a:ext cx="70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t>🎯</a:t>
              </a:r>
              <a:endParaRPr/>
            </a:p>
          </p:txBody>
        </p:sp>
        <p:pic>
          <p:nvPicPr>
            <p:cNvPr id="352" name="Google Shape;352;p21"/>
            <p:cNvPicPr preferRelativeResize="0"/>
            <p:nvPr/>
          </p:nvPicPr>
          <p:blipFill>
            <a:blip r:embed="rId3">
              <a:alphaModFix/>
            </a:blip>
            <a:stretch>
              <a:fillRect/>
            </a:stretch>
          </p:blipFill>
          <p:spPr>
            <a:xfrm>
              <a:off x="4704400" y="1178200"/>
              <a:ext cx="2929625" cy="3627850"/>
            </a:xfrm>
            <a:prstGeom prst="rect">
              <a:avLst/>
            </a:prstGeom>
            <a:noFill/>
            <a:ln>
              <a:noFill/>
            </a:ln>
          </p:spPr>
        </p:pic>
        <p:sp>
          <p:nvSpPr>
            <p:cNvPr id="353" name="Google Shape;353;p21"/>
            <p:cNvSpPr txBox="1"/>
            <p:nvPr/>
          </p:nvSpPr>
          <p:spPr>
            <a:xfrm>
              <a:off x="5428425" y="856250"/>
              <a:ext cx="14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Top 15 + 1 </a:t>
              </a:r>
              <a:r>
                <a:rPr b="1" lang="fr" sz="1200">
                  <a:latin typeface="Roboto"/>
                  <a:ea typeface="Roboto"/>
                  <a:cs typeface="Roboto"/>
                  <a:sym typeface="Roboto"/>
                </a:rPr>
                <a:t>:</a:t>
              </a:r>
              <a:endParaRPr/>
            </a:p>
          </p:txBody>
        </p:sp>
      </p:grpSp>
      <p:grpSp>
        <p:nvGrpSpPr>
          <p:cNvPr id="354" name="Google Shape;354;p21"/>
          <p:cNvGrpSpPr/>
          <p:nvPr/>
        </p:nvGrpSpPr>
        <p:grpSpPr>
          <a:xfrm>
            <a:off x="6797025" y="913575"/>
            <a:ext cx="1971000" cy="3978125"/>
            <a:chOff x="6797025" y="913575"/>
            <a:chExt cx="1971000" cy="3978125"/>
          </a:xfrm>
        </p:grpSpPr>
        <p:sp>
          <p:nvSpPr>
            <p:cNvPr id="355" name="Google Shape;355;p21"/>
            <p:cNvSpPr txBox="1"/>
            <p:nvPr/>
          </p:nvSpPr>
          <p:spPr>
            <a:xfrm>
              <a:off x="6797025" y="913575"/>
              <a:ext cx="19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2"/>
                  </a:solidFill>
                  <a:latin typeface="Roboto"/>
                  <a:ea typeface="Roboto"/>
                  <a:cs typeface="Roboto"/>
                  <a:sym typeface="Roboto"/>
                </a:rPr>
                <a:t>Calcul du score</a:t>
              </a:r>
              <a:r>
                <a:rPr b="1" lang="fr" sz="1200">
                  <a:solidFill>
                    <a:schemeClr val="dk2"/>
                  </a:solidFill>
                  <a:latin typeface="Roboto"/>
                  <a:ea typeface="Roboto"/>
                  <a:cs typeface="Roboto"/>
                  <a:sym typeface="Roboto"/>
                </a:rPr>
                <a:t> </a:t>
              </a:r>
              <a:r>
                <a:rPr b="1" lang="fr" sz="1200">
                  <a:latin typeface="Roboto"/>
                  <a:ea typeface="Roboto"/>
                  <a:cs typeface="Roboto"/>
                  <a:sym typeface="Roboto"/>
                </a:rPr>
                <a:t>:</a:t>
              </a:r>
              <a:endParaRPr sz="1200">
                <a:latin typeface="Roboto"/>
                <a:ea typeface="Roboto"/>
                <a:cs typeface="Roboto"/>
                <a:sym typeface="Roboto"/>
              </a:endParaRPr>
            </a:p>
          </p:txBody>
        </p:sp>
        <p:sp>
          <p:nvSpPr>
            <p:cNvPr id="356" name="Google Shape;356;p21"/>
            <p:cNvSpPr txBox="1"/>
            <p:nvPr/>
          </p:nvSpPr>
          <p:spPr>
            <a:xfrm>
              <a:off x="6797025" y="1382300"/>
              <a:ext cx="19167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fr" sz="1200" u="sng">
                  <a:latin typeface="Roboto"/>
                  <a:ea typeface="Roboto"/>
                  <a:cs typeface="Roboto"/>
                  <a:sym typeface="Roboto"/>
                </a:rPr>
                <a:t>étape 1:</a:t>
              </a:r>
              <a:endParaRPr sz="1200" u="sng">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calculer la moyenne des </a:t>
              </a:r>
              <a:r>
                <a:rPr lang="fr" sz="1200">
                  <a:latin typeface="Roboto"/>
                  <a:ea typeface="Roboto"/>
                  <a:cs typeface="Roboto"/>
                  <a:sym typeface="Roboto"/>
                </a:rPr>
                <a:t>résultats</a:t>
              </a:r>
              <a:r>
                <a:rPr lang="fr" sz="1200">
                  <a:latin typeface="Roboto"/>
                  <a:ea typeface="Roboto"/>
                  <a:cs typeface="Roboto"/>
                  <a:sym typeface="Roboto"/>
                </a:rPr>
                <a:t> sur chaques indicateurs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fr" sz="1200" u="sng">
                  <a:latin typeface="Roboto"/>
                  <a:ea typeface="Roboto"/>
                  <a:cs typeface="Roboto"/>
                  <a:sym typeface="Roboto"/>
                </a:rPr>
                <a:t>étape 2:</a:t>
              </a:r>
              <a:endParaRPr sz="1200" u="sng">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obtenir le classement (de 1 à 227) sur chacun des scores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fr" sz="1200" u="sng">
                  <a:latin typeface="Roboto"/>
                  <a:ea typeface="Roboto"/>
                  <a:cs typeface="Roboto"/>
                  <a:sym typeface="Roboto"/>
                </a:rPr>
                <a:t>étape 3:</a:t>
              </a:r>
              <a:endParaRPr sz="1200" u="sng">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faire la moyenne des classements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fr" sz="1200" u="sng">
                  <a:latin typeface="Roboto"/>
                  <a:ea typeface="Roboto"/>
                  <a:cs typeface="Roboto"/>
                  <a:sym typeface="Roboto"/>
                </a:rPr>
                <a:t>étape 4:</a:t>
              </a:r>
              <a:endParaRPr sz="1200" u="sng">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ramener tous les scores sur 100</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