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Old Standard TT"/>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97db2e2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97db2e2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ca69a883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ca69a883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13b87f6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13b87f6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13b87f6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13b87f6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ca69a88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ca69a88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97db2e2b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97db2e2b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ca69a88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ca69a88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ee5cb15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ee5cb15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30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application_{train|test}.csv</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This is the main table, broken into two files for Train (with TARGET) and Test (without TARGET).</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Static data for all applications. One row represents one loan in our data sample.</a:t>
            </a:r>
            <a:endParaRPr sz="1000">
              <a:solidFill>
                <a:schemeClr val="dk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bureau.csv</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All client's previous credits provided by other financial institutions that were reported to Credit Bureau (for clients who have a loan in our sample).</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For every loan in our sample, there are as many rows as number of credits the client had in Credit Bureau before the application date.</a:t>
            </a:r>
            <a:endParaRPr sz="1000">
              <a:solidFill>
                <a:schemeClr val="dk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bureau_balance.csv</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Monthly balances of previous credits in Credit Bureau.</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This table has one row for each month of history of every previous credit reported to Credit Bureau – i.e the table has (#loans in sample * # of relative previous credits * # of months where we have some history observable for the previous credits) rows.</a:t>
            </a:r>
            <a:endParaRPr sz="1000">
              <a:solidFill>
                <a:schemeClr val="dk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POS_CASH_balance.csv</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Monthly balance snapshots of previous POS (point of sales) and cash loans that the applicant had with Home Credit.</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This table has one row for each month of history of every previous credit in Home Credit (consumer credit and cash loans) related to loans in our sample – i.e. the table has (#loans in sample * # of relative previous credits * # of months in which we have some history observable for the previous credits) rows.</a:t>
            </a:r>
            <a:endParaRPr sz="1000">
              <a:solidFill>
                <a:schemeClr val="dk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credit_card_balance.csv</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Monthly balance snapshots of previous credit cards that the applicant has with Home Credit.</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This table has one row for each month of history of every previous credit in Home Credit (consumer credit and cash loans) related to loans in our sample – i.e. the table has (#loans in sample * # of relative previous credit cards * # of months where we have some history observable for the previous credit card) rows.</a:t>
            </a:r>
            <a:endParaRPr sz="1000">
              <a:solidFill>
                <a:schemeClr val="dk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previous_application.csv</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All previous applications for Home Credit loans of clients who have loans in our sample.</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There is one row for each previous application related to loans in our data sample.</a:t>
            </a:r>
            <a:endParaRPr sz="1000">
              <a:solidFill>
                <a:schemeClr val="dk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installments_payments.csv</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Repayment history for the previously disbursed credits in Home Credit related to the loans in our sample.</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There is a) one row for every payment that was made plus b) one row each for missed payment.</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One row is equivalent to one payment of one installment OR one installment corresponding to one payment of one previous Home Credit credit related to loans in our sample.</a:t>
            </a:r>
            <a:endParaRPr sz="1000">
              <a:solidFill>
                <a:schemeClr val="dk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HomeCredit_columns_description.csv</a:t>
            </a:r>
            <a:endParaRPr sz="1000">
              <a:solidFill>
                <a:schemeClr val="dk1"/>
              </a:solidFill>
              <a:highlight>
                <a:srgbClr val="FFFFFF"/>
              </a:highlight>
              <a:latin typeface="Roboto"/>
              <a:ea typeface="Roboto"/>
              <a:cs typeface="Roboto"/>
              <a:sym typeface="Roboto"/>
            </a:endParaRPr>
          </a:p>
          <a:p>
            <a:pPr indent="-292100" lvl="1" marL="1028700" rtl="0" algn="l">
              <a:lnSpc>
                <a:spcPct val="115000"/>
              </a:lnSpc>
              <a:spcBef>
                <a:spcPts val="0"/>
              </a:spcBef>
              <a:spcAft>
                <a:spcPts val="0"/>
              </a:spcAft>
              <a:buClr>
                <a:schemeClr val="dk1"/>
              </a:buClr>
              <a:buSzPts val="1000"/>
              <a:buFont typeface="Roboto"/>
              <a:buChar char="○"/>
            </a:pPr>
            <a:r>
              <a:rPr lang="fr" sz="1000">
                <a:solidFill>
                  <a:schemeClr val="dk1"/>
                </a:solidFill>
                <a:highlight>
                  <a:srgbClr val="FFFFFF"/>
                </a:highlight>
                <a:latin typeface="Roboto"/>
                <a:ea typeface="Roboto"/>
                <a:cs typeface="Roboto"/>
                <a:sym typeface="Roboto"/>
              </a:rPr>
              <a:t>This file contains descriptions for the columns in the various data files.</a:t>
            </a:r>
            <a:endParaRPr sz="100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13b87f6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13b87f6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ee5cb15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ee5cb15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ca69a883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ca69a88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ca69a883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ca69a883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ca69a883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ca69a883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c/home-credit-default-risk/discussion/64821" TargetMode="External"/><Relationship Id="rId4" Type="http://schemas.openxmlformats.org/officeDocument/2006/relationships/hyperlink" Target="https://www.kaggle.com/c/home-credit-default-risk/discussion/64821" TargetMode="External"/><Relationship Id="rId5" Type="http://schemas.openxmlformats.org/officeDocument/2006/relationships/hyperlink" Target="https://medium.com/thecyphy/home-credit-default-risk-part-1-3bfe3c7ddd7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07150" y="714475"/>
            <a:ext cx="7640100" cy="1122300"/>
          </a:xfrm>
          <a:prstGeom prst="rect">
            <a:avLst/>
          </a:prstGeom>
          <a:noFill/>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2300">
                <a:solidFill>
                  <a:srgbClr val="D8D8D8"/>
                </a:solidFill>
                <a:latin typeface="Roboto"/>
                <a:ea typeface="Roboto"/>
                <a:cs typeface="Roboto"/>
                <a:sym typeface="Roboto"/>
              </a:rPr>
              <a:t>Implémentez un modèle de scoring</a:t>
            </a:r>
            <a:endParaRPr sz="2300">
              <a:solidFill>
                <a:srgbClr val="D8D8D8"/>
              </a:solidFill>
              <a:latin typeface="Roboto"/>
              <a:ea typeface="Roboto"/>
              <a:cs typeface="Roboto"/>
              <a:sym typeface="Roboto"/>
            </a:endParaRPr>
          </a:p>
        </p:txBody>
      </p:sp>
      <p:sp>
        <p:nvSpPr>
          <p:cNvPr id="60" name="Google Shape;60;p13"/>
          <p:cNvSpPr txBox="1"/>
          <p:nvPr>
            <p:ph idx="1" type="subTitle"/>
          </p:nvPr>
        </p:nvSpPr>
        <p:spPr>
          <a:xfrm>
            <a:off x="544250" y="3570650"/>
            <a:ext cx="4255500" cy="69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400">
                <a:solidFill>
                  <a:srgbClr val="D8D8D8"/>
                </a:solidFill>
                <a:latin typeface="Roboto"/>
                <a:ea typeface="Roboto"/>
                <a:cs typeface="Roboto"/>
                <a:sym typeface="Roboto"/>
              </a:rPr>
              <a:t>Data &amp; Analytics</a:t>
            </a:r>
            <a:endParaRPr sz="1400">
              <a:solidFill>
                <a:srgbClr val="D8D8D8"/>
              </a:solidFill>
              <a:latin typeface="Roboto"/>
              <a:ea typeface="Roboto"/>
              <a:cs typeface="Roboto"/>
              <a:sym typeface="Roboto"/>
            </a:endParaRPr>
          </a:p>
          <a:p>
            <a:pPr indent="0" lvl="0" marL="0" rtl="0" algn="l">
              <a:spcBef>
                <a:spcPts val="0"/>
              </a:spcBef>
              <a:spcAft>
                <a:spcPts val="0"/>
              </a:spcAft>
              <a:buNone/>
            </a:pPr>
            <a:r>
              <a:rPr lang="fr" sz="1400">
                <a:solidFill>
                  <a:srgbClr val="D8D8D8"/>
                </a:solidFill>
                <a:latin typeface="Roboto"/>
                <a:ea typeface="Roboto"/>
                <a:cs typeface="Roboto"/>
                <a:sym typeface="Roboto"/>
              </a:rPr>
              <a:t>Eric Blanvillain - 26-01-2022</a:t>
            </a:r>
            <a:endParaRPr>
              <a:solidFill>
                <a:srgbClr val="D8D8D8"/>
              </a:solidFill>
            </a:endParaRPr>
          </a:p>
        </p:txBody>
      </p:sp>
      <p:pic>
        <p:nvPicPr>
          <p:cNvPr id="61" name="Google Shape;61;p13"/>
          <p:cNvPicPr preferRelativeResize="0"/>
          <p:nvPr/>
        </p:nvPicPr>
        <p:blipFill>
          <a:blip r:embed="rId3">
            <a:alphaModFix/>
          </a:blip>
          <a:stretch>
            <a:fillRect/>
          </a:stretch>
        </p:blipFill>
        <p:spPr>
          <a:xfrm>
            <a:off x="6645103" y="2921525"/>
            <a:ext cx="1855999" cy="1722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nvSpPr>
        <p:spPr>
          <a:xfrm>
            <a:off x="83100" y="64025"/>
            <a:ext cx="76506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300">
                <a:solidFill>
                  <a:srgbClr val="0A26CA"/>
                </a:solidFill>
                <a:latin typeface="Roboto"/>
                <a:ea typeface="Roboto"/>
                <a:cs typeface="Roboto"/>
                <a:sym typeface="Roboto"/>
              </a:rPr>
              <a:t>Exploration initiale : Numerical Features</a:t>
            </a:r>
            <a:endParaRPr b="1" sz="2300">
              <a:solidFill>
                <a:srgbClr val="0A26CA"/>
              </a:solidFill>
              <a:latin typeface="Roboto"/>
              <a:ea typeface="Roboto"/>
              <a:cs typeface="Roboto"/>
              <a:sym typeface="Roboto"/>
            </a:endParaRPr>
          </a:p>
        </p:txBody>
      </p:sp>
      <p:pic>
        <p:nvPicPr>
          <p:cNvPr id="127" name="Google Shape;127;p22"/>
          <p:cNvPicPr preferRelativeResize="0"/>
          <p:nvPr/>
        </p:nvPicPr>
        <p:blipFill rotWithShape="1">
          <a:blip r:embed="rId3">
            <a:alphaModFix/>
          </a:blip>
          <a:srcRect b="12111" l="0" r="12080" t="0"/>
          <a:stretch/>
        </p:blipFill>
        <p:spPr>
          <a:xfrm>
            <a:off x="152400" y="789125"/>
            <a:ext cx="3466424" cy="3693074"/>
          </a:xfrm>
          <a:prstGeom prst="rect">
            <a:avLst/>
          </a:prstGeom>
          <a:noFill/>
          <a:ln>
            <a:noFill/>
          </a:ln>
        </p:spPr>
      </p:pic>
      <p:sp>
        <p:nvSpPr>
          <p:cNvPr id="128" name="Google Shape;128;p22"/>
          <p:cNvSpPr txBox="1"/>
          <p:nvPr/>
        </p:nvSpPr>
        <p:spPr>
          <a:xfrm>
            <a:off x="3424500" y="636725"/>
            <a:ext cx="5795700" cy="423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On peut observer que la majeure partie de la heatmap contient une couleur violette, ce qui indique une très petite valeur de corrélation. Cela implique que la plupart des caractéristiques ne sont en effet pas corrélées aux autres.</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Cependant, nous pouvons voir des nuances contrastées au milieu de la heatmap. Ces nuances représentent une valeur élevée de corrélation entre les caractéristiques. Ce sont les caractéristiques qui sont liées aux </a:t>
            </a:r>
            <a:r>
              <a:rPr b="1" lang="fr" sz="1000">
                <a:latin typeface="Roboto"/>
                <a:ea typeface="Roboto"/>
                <a:cs typeface="Roboto"/>
                <a:sym typeface="Roboto"/>
              </a:rPr>
              <a:t>statistiques des appartements</a:t>
            </a:r>
            <a:r>
              <a:rPr lang="fr" sz="1000">
                <a:latin typeface="Roboto"/>
                <a:ea typeface="Roboto"/>
                <a:cs typeface="Roboto"/>
                <a:sym typeface="Roboto"/>
              </a:rPr>
              <a:t>.</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Si nous regardons les caractéristiques de </a:t>
            </a:r>
            <a:r>
              <a:rPr b="1" lang="fr" sz="1000">
                <a:latin typeface="Roboto"/>
                <a:ea typeface="Roboto"/>
                <a:cs typeface="Roboto"/>
                <a:sym typeface="Roboto"/>
              </a:rPr>
              <a:t>application_train</a:t>
            </a:r>
            <a:r>
              <a:rPr lang="fr" sz="1000">
                <a:latin typeface="Roboto"/>
                <a:ea typeface="Roboto"/>
                <a:cs typeface="Roboto"/>
                <a:sym typeface="Roboto"/>
              </a:rPr>
              <a:t>, nous pouvons clairement voir que les statistiques des appartements sont données en termes de moyenne, médiane et mode, on peut donc s'attendre à ce que la moyenne, la médiane et le mode soient </a:t>
            </a:r>
            <a:r>
              <a:rPr b="1" lang="fr" sz="1000">
                <a:latin typeface="Roboto"/>
                <a:ea typeface="Roboto"/>
                <a:cs typeface="Roboto"/>
                <a:sym typeface="Roboto"/>
              </a:rPr>
              <a:t>corrélés </a:t>
            </a:r>
            <a:r>
              <a:rPr lang="fr" sz="1000">
                <a:latin typeface="Roboto"/>
                <a:ea typeface="Roboto"/>
                <a:cs typeface="Roboto"/>
                <a:sym typeface="Roboto"/>
              </a:rPr>
              <a:t>les uns avec les autres.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Une autre chose à noter est que les caractéristiques d'une catégorie particulière, par exemple la moyenne, sont également corrélées avec d'autres caractéristiques moyennes, telles que le nombre d'ascenseurs, la surface habitable, la zone non habitable, la surface du sous-sol, etc.</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Nous constatons également une forte corrélation entre </a:t>
            </a:r>
            <a:r>
              <a:rPr b="1" lang="fr" sz="1000">
                <a:latin typeface="Roboto"/>
                <a:ea typeface="Roboto"/>
                <a:cs typeface="Roboto"/>
                <a:sym typeface="Roboto"/>
              </a:rPr>
              <a:t>AMT_GOODS_PRICE </a:t>
            </a:r>
            <a:r>
              <a:rPr lang="fr" sz="1000">
                <a:latin typeface="Roboto"/>
                <a:ea typeface="Roboto"/>
                <a:cs typeface="Roboto"/>
                <a:sym typeface="Roboto"/>
              </a:rPr>
              <a:t>et </a:t>
            </a:r>
            <a:r>
              <a:rPr b="1" lang="fr" sz="1000">
                <a:latin typeface="Roboto"/>
                <a:ea typeface="Roboto"/>
                <a:cs typeface="Roboto"/>
                <a:sym typeface="Roboto"/>
              </a:rPr>
              <a:t>AMT_CREDIT</a:t>
            </a:r>
            <a:r>
              <a:rPr lang="fr" sz="1000">
                <a:latin typeface="Roboto"/>
                <a:ea typeface="Roboto"/>
                <a:cs typeface="Roboto"/>
                <a:sym typeface="Roboto"/>
              </a:rPr>
              <a:t>, entre </a:t>
            </a:r>
            <a:r>
              <a:rPr b="1" lang="fr" sz="1000">
                <a:latin typeface="Roboto"/>
                <a:ea typeface="Roboto"/>
                <a:cs typeface="Roboto"/>
                <a:sym typeface="Roboto"/>
              </a:rPr>
              <a:t>DAYS_EMPLOYED </a:t>
            </a:r>
            <a:r>
              <a:rPr lang="fr" sz="1000">
                <a:latin typeface="Roboto"/>
                <a:ea typeface="Roboto"/>
                <a:cs typeface="Roboto"/>
                <a:sym typeface="Roboto"/>
              </a:rPr>
              <a:t>et </a:t>
            </a:r>
            <a:r>
              <a:rPr b="1" lang="fr" sz="1000">
                <a:latin typeface="Roboto"/>
                <a:ea typeface="Roboto"/>
                <a:cs typeface="Roboto"/>
                <a:sym typeface="Roboto"/>
              </a:rPr>
              <a:t>DAYS_BIRTH</a:t>
            </a:r>
            <a:r>
              <a:rPr lang="fr" sz="1000">
                <a:latin typeface="Roboto"/>
                <a:ea typeface="Roboto"/>
                <a:cs typeface="Roboto"/>
                <a:sym typeface="Roboto"/>
              </a:rPr>
              <a:t>.</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Nous ne voudrions pas de caractéristiques hautement corrélées car elles augmentent la complexité du modèle sans lui ajouter beaucoup de valeur. Par conséquent, nous </a:t>
            </a:r>
            <a:r>
              <a:rPr b="1" lang="fr" sz="1000">
                <a:latin typeface="Roboto"/>
                <a:ea typeface="Roboto"/>
                <a:cs typeface="Roboto"/>
                <a:sym typeface="Roboto"/>
              </a:rPr>
              <a:t>supprimerons </a:t>
            </a:r>
            <a:r>
              <a:rPr lang="fr" sz="1000">
                <a:latin typeface="Roboto"/>
                <a:ea typeface="Roboto"/>
                <a:cs typeface="Roboto"/>
                <a:sym typeface="Roboto"/>
              </a:rPr>
              <a:t>les caractéristiques </a:t>
            </a:r>
            <a:r>
              <a:rPr lang="fr" sz="1000">
                <a:latin typeface="Roboto"/>
                <a:ea typeface="Roboto"/>
                <a:cs typeface="Roboto"/>
                <a:sym typeface="Roboto"/>
              </a:rPr>
              <a:t>inter corrélées</a:t>
            </a:r>
            <a:r>
              <a:rPr lang="fr" sz="1000">
                <a:latin typeface="Roboto"/>
                <a:ea typeface="Roboto"/>
                <a:cs typeface="Roboto"/>
                <a:sym typeface="Roboto"/>
              </a:rPr>
              <a:t>.</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Parmi toutes les fonctionnalités, nous constatons une forte corrélation pour les fonctionnalités </a:t>
            </a:r>
            <a:r>
              <a:rPr b="1" lang="fr" sz="1000">
                <a:latin typeface="Roboto"/>
                <a:ea typeface="Roboto"/>
                <a:cs typeface="Roboto"/>
                <a:sym typeface="Roboto"/>
              </a:rPr>
              <a:t>EXT_SOURCE </a:t>
            </a:r>
            <a:r>
              <a:rPr lang="fr" sz="1000">
                <a:latin typeface="Roboto"/>
                <a:ea typeface="Roboto"/>
                <a:cs typeface="Roboto"/>
                <a:sym typeface="Roboto"/>
              </a:rPr>
              <a:t>par rapport à la variable </a:t>
            </a:r>
            <a:r>
              <a:rPr b="1" lang="fr" sz="1000">
                <a:latin typeface="Roboto"/>
                <a:ea typeface="Roboto"/>
                <a:cs typeface="Roboto"/>
                <a:sym typeface="Roboto"/>
              </a:rPr>
              <a:t>TARGET</a:t>
            </a:r>
            <a:r>
              <a:rPr lang="fr" sz="1000">
                <a:latin typeface="Roboto"/>
                <a:ea typeface="Roboto"/>
                <a:cs typeface="Roboto"/>
                <a:sym typeface="Roboto"/>
              </a:rPr>
              <a:t>. Ceux-ci pourraient être importants pour notre tâche de classification.</a:t>
            </a:r>
            <a:endParaRPr sz="1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nvSpPr>
        <p:spPr>
          <a:xfrm>
            <a:off x="1219800" y="1816425"/>
            <a:ext cx="6704400" cy="9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018"/>
              <a:buNone/>
            </a:pPr>
            <a:r>
              <a:rPr b="1" lang="fr" sz="2446">
                <a:solidFill>
                  <a:srgbClr val="0A26CA"/>
                </a:solidFill>
                <a:latin typeface="Roboto"/>
                <a:ea typeface="Roboto"/>
                <a:cs typeface="Roboto"/>
                <a:sym typeface="Roboto"/>
              </a:rPr>
              <a:t>PART II</a:t>
            </a:r>
            <a:endParaRPr b="1" sz="2446">
              <a:solidFill>
                <a:srgbClr val="0A26CA"/>
              </a:solidFill>
              <a:latin typeface="Roboto"/>
              <a:ea typeface="Roboto"/>
              <a:cs typeface="Roboto"/>
              <a:sym typeface="Roboto"/>
            </a:endParaRPr>
          </a:p>
          <a:p>
            <a:pPr indent="0" lvl="0" marL="0" rtl="0" algn="ctr">
              <a:spcBef>
                <a:spcPts val="0"/>
              </a:spcBef>
              <a:spcAft>
                <a:spcPts val="0"/>
              </a:spcAft>
              <a:buSzPts val="1018"/>
              <a:buNone/>
            </a:pPr>
            <a:r>
              <a:rPr b="1" lang="fr" sz="2446">
                <a:solidFill>
                  <a:srgbClr val="0A26CA"/>
                </a:solidFill>
                <a:latin typeface="Roboto"/>
                <a:ea typeface="Roboto"/>
                <a:cs typeface="Roboto"/>
                <a:sym typeface="Roboto"/>
              </a:rPr>
              <a:t>FEATURE </a:t>
            </a:r>
            <a:r>
              <a:rPr b="1" lang="fr" sz="2446">
                <a:solidFill>
                  <a:srgbClr val="0A26CA"/>
                </a:solidFill>
                <a:latin typeface="Roboto"/>
                <a:ea typeface="Roboto"/>
                <a:cs typeface="Roboto"/>
                <a:sym typeface="Roboto"/>
              </a:rPr>
              <a:t>ENGINEERING</a:t>
            </a:r>
            <a:r>
              <a:rPr b="1" lang="fr" sz="2446">
                <a:solidFill>
                  <a:srgbClr val="0A26CA"/>
                </a:solidFill>
                <a:latin typeface="Roboto"/>
                <a:ea typeface="Roboto"/>
                <a:cs typeface="Roboto"/>
                <a:sym typeface="Roboto"/>
              </a:rPr>
              <a:t> ET </a:t>
            </a:r>
            <a:r>
              <a:rPr b="1" lang="fr" sz="2446">
                <a:solidFill>
                  <a:srgbClr val="0A26CA"/>
                </a:solidFill>
                <a:latin typeface="Roboto"/>
                <a:ea typeface="Roboto"/>
                <a:cs typeface="Roboto"/>
                <a:sym typeface="Roboto"/>
              </a:rPr>
              <a:t>MODÉLISATION</a:t>
            </a:r>
            <a:endParaRPr b="1" sz="2446">
              <a:solidFill>
                <a:srgbClr val="0A26CA"/>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83100" y="64025"/>
            <a:ext cx="51477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320">
                <a:solidFill>
                  <a:srgbClr val="0A26CA"/>
                </a:solidFill>
                <a:latin typeface="Roboto"/>
                <a:ea typeface="Roboto"/>
                <a:cs typeface="Roboto"/>
                <a:sym typeface="Roboto"/>
              </a:rPr>
              <a:t>Bibliographie</a:t>
            </a:r>
            <a:endParaRPr b="1" sz="2320">
              <a:solidFill>
                <a:srgbClr val="0A26CA"/>
              </a:solidFill>
              <a:latin typeface="Roboto"/>
              <a:ea typeface="Roboto"/>
              <a:cs typeface="Roboto"/>
              <a:sym typeface="Roboto"/>
            </a:endParaRPr>
          </a:p>
        </p:txBody>
      </p:sp>
      <p:sp>
        <p:nvSpPr>
          <p:cNvPr id="145" name="Google Shape;145;p25"/>
          <p:cNvSpPr txBox="1"/>
          <p:nvPr/>
        </p:nvSpPr>
        <p:spPr>
          <a:xfrm>
            <a:off x="357575" y="1248050"/>
            <a:ext cx="8184300" cy="3237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1400"/>
              </a:spcBef>
              <a:spcAft>
                <a:spcPts val="0"/>
              </a:spcAft>
              <a:buClr>
                <a:schemeClr val="dk1"/>
              </a:buClr>
              <a:buSzPts val="1400"/>
              <a:buFont typeface="Roboto"/>
              <a:buChar char="●"/>
            </a:pPr>
            <a:r>
              <a:rPr lang="fr">
                <a:solidFill>
                  <a:schemeClr val="dk1"/>
                </a:solidFill>
                <a:latin typeface="Roboto"/>
                <a:ea typeface="Roboto"/>
                <a:cs typeface="Roboto"/>
                <a:sym typeface="Roboto"/>
              </a:rPr>
              <a:t>“Home Credit Default Risk.” Kaggle (</a:t>
            </a:r>
            <a:r>
              <a:rPr lang="fr">
                <a:solidFill>
                  <a:schemeClr val="dk1"/>
                </a:solidFill>
                <a:uFill>
                  <a:noFill/>
                </a:uFill>
                <a:latin typeface="Roboto"/>
                <a:ea typeface="Roboto"/>
                <a:cs typeface="Roboto"/>
                <a:sym typeface="Roboto"/>
                <a:hlinkClick r:id="rId3">
                  <a:extLst>
                    <a:ext uri="{A12FA001-AC4F-418D-AE19-62706E023703}">
                      <ahyp:hlinkClr val="tx"/>
                    </a:ext>
                  </a:extLst>
                </a:hlinkClick>
              </a:rPr>
              <a:t>1st Place Solution - Discussion</a:t>
            </a:r>
            <a:r>
              <a:rPr lang="fr">
                <a:solidFill>
                  <a:schemeClr val="dk1"/>
                </a:solidFill>
                <a:latin typeface="Roboto"/>
                <a:ea typeface="Roboto"/>
                <a:cs typeface="Roboto"/>
                <a:sym typeface="Roboto"/>
              </a:rPr>
              <a:t>) </a:t>
            </a:r>
            <a:r>
              <a:rPr lang="fr">
                <a:solidFill>
                  <a:schemeClr val="dk1"/>
                </a:solidFill>
                <a:uFill>
                  <a:noFill/>
                </a:uFill>
                <a:latin typeface="Roboto"/>
                <a:ea typeface="Roboto"/>
                <a:cs typeface="Roboto"/>
                <a:sym typeface="Roboto"/>
                <a:hlinkClick r:id="rId4">
                  <a:extLst>
                    <a:ext uri="{A12FA001-AC4F-418D-AE19-62706E023703}">
                      <ahyp:hlinkClr val="tx"/>
                    </a:ext>
                  </a:extLst>
                </a:hlinkClick>
              </a:rPr>
              <a:t>https://www.kaggle.com/c/home-credit-default-risk/discussion/64821</a:t>
            </a:r>
            <a:r>
              <a:rPr lang="fr">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914400" marR="0" rtl="0" algn="l">
              <a:lnSpc>
                <a:spcPct val="100000"/>
              </a:lnSpc>
              <a:spcBef>
                <a:spcPts val="1400"/>
              </a:spcBef>
              <a:spcAft>
                <a:spcPts val="0"/>
              </a:spcAft>
              <a:buNone/>
            </a:pPr>
            <a:r>
              <a:t/>
            </a:r>
            <a:endParaRPr>
              <a:solidFill>
                <a:schemeClr val="dk1"/>
              </a:solidFill>
              <a:latin typeface="Roboto"/>
              <a:ea typeface="Roboto"/>
              <a:cs typeface="Roboto"/>
              <a:sym typeface="Roboto"/>
            </a:endParaRPr>
          </a:p>
          <a:p>
            <a:pPr indent="-317500" lvl="0" marL="457200" rtl="0" algn="l">
              <a:lnSpc>
                <a:spcPct val="100000"/>
              </a:lnSpc>
              <a:spcBef>
                <a:spcPts val="1400"/>
              </a:spcBef>
              <a:spcAft>
                <a:spcPts val="0"/>
              </a:spcAft>
              <a:buClr>
                <a:schemeClr val="dk1"/>
              </a:buClr>
              <a:buSzPts val="1400"/>
              <a:buFont typeface="Roboto"/>
              <a:buChar char="●"/>
            </a:pPr>
            <a:r>
              <a:rPr lang="fr">
                <a:solidFill>
                  <a:schemeClr val="dk1"/>
                </a:solidFill>
                <a:latin typeface="Roboto"/>
                <a:ea typeface="Roboto"/>
                <a:cs typeface="Roboto"/>
                <a:sym typeface="Roboto"/>
              </a:rPr>
              <a:t>Rao, Rishabh. “Home Credit Default Risk - an End to End ML Case Study - Part 1: Introduction and Eda.” Medium. TheCyPhy, November 1, 2020. </a:t>
            </a:r>
            <a:r>
              <a:rPr lang="fr" u="sng">
                <a:solidFill>
                  <a:schemeClr val="hlink"/>
                </a:solidFill>
                <a:latin typeface="Roboto"/>
                <a:ea typeface="Roboto"/>
                <a:cs typeface="Roboto"/>
                <a:sym typeface="Roboto"/>
                <a:hlinkClick r:id="rId5"/>
              </a:rPr>
              <a:t>https://medium.com/thecyphy/home-credit-default-risk-part-1-3bfe3c7ddd7a</a:t>
            </a:r>
            <a:r>
              <a:rPr lang="fr">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914400" rtl="0" algn="l">
              <a:lnSpc>
                <a:spcPct val="100000"/>
              </a:lnSpc>
              <a:spcBef>
                <a:spcPts val="1400"/>
              </a:spcBef>
              <a:spcAft>
                <a:spcPts val="0"/>
              </a:spcAft>
              <a:buNone/>
            </a:pPr>
            <a:r>
              <a:t/>
            </a:r>
            <a:endParaRPr>
              <a:solidFill>
                <a:schemeClr val="dk1"/>
              </a:solidFill>
              <a:latin typeface="Roboto"/>
              <a:ea typeface="Roboto"/>
              <a:cs typeface="Roboto"/>
              <a:sym typeface="Roboto"/>
            </a:endParaRPr>
          </a:p>
          <a:p>
            <a:pPr indent="-317500" lvl="0" marL="457200" rtl="0" algn="l">
              <a:lnSpc>
                <a:spcPct val="100000"/>
              </a:lnSpc>
              <a:spcBef>
                <a:spcPts val="1400"/>
              </a:spcBef>
              <a:spcAft>
                <a:spcPts val="0"/>
              </a:spcAft>
              <a:buClr>
                <a:schemeClr val="dk1"/>
              </a:buClr>
              <a:buSzPts val="1400"/>
              <a:buFont typeface="Roboto"/>
              <a:buChar char="●"/>
            </a:pPr>
            <a:r>
              <a:rPr lang="fr">
                <a:solidFill>
                  <a:schemeClr val="dk1"/>
                </a:solidFill>
                <a:latin typeface="Roboto"/>
                <a:ea typeface="Roboto"/>
                <a:cs typeface="Roboto"/>
                <a:sym typeface="Roboto"/>
              </a:rPr>
              <a:t>Narkhede, Sarang. “Understanding AUC - Roc Curve.” Medium. Towards Data Science, June 15, 2021. https://towardsdatascience.com/understanding-auc-roc-curve-68b2303cc9c5. </a:t>
            </a:r>
            <a:endParaRPr>
              <a:solidFill>
                <a:schemeClr val="dk1"/>
              </a:solidFill>
              <a:latin typeface="Roboto"/>
              <a:ea typeface="Roboto"/>
              <a:cs typeface="Roboto"/>
              <a:sym typeface="Roboto"/>
            </a:endParaRPr>
          </a:p>
          <a:p>
            <a:pPr indent="0" lvl="0" marL="0" rtl="0" algn="l">
              <a:lnSpc>
                <a:spcPct val="100000"/>
              </a:lnSpc>
              <a:spcBef>
                <a:spcPts val="140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55450" y="3592025"/>
            <a:ext cx="8161800" cy="1493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fr" sz="1200" u="sng">
                <a:solidFill>
                  <a:srgbClr val="0A26CA"/>
                </a:solidFill>
                <a:latin typeface="Roboto"/>
                <a:ea typeface="Roboto"/>
                <a:cs typeface="Roboto"/>
                <a:sym typeface="Roboto"/>
              </a:rPr>
              <a:t>Les points à abor</a:t>
            </a:r>
            <a:r>
              <a:rPr lang="fr" sz="1200" u="sng">
                <a:solidFill>
                  <a:srgbClr val="0A26CA"/>
                </a:solidFill>
                <a:latin typeface="Roboto"/>
                <a:ea typeface="Roboto"/>
                <a:cs typeface="Roboto"/>
                <a:sym typeface="Roboto"/>
              </a:rPr>
              <a:t>der :</a:t>
            </a:r>
            <a:endParaRPr sz="1200" u="sng">
              <a:solidFill>
                <a:srgbClr val="0A26CA"/>
              </a:solidFill>
              <a:latin typeface="Roboto"/>
              <a:ea typeface="Roboto"/>
              <a:cs typeface="Roboto"/>
              <a:sym typeface="Roboto"/>
            </a:endParaRPr>
          </a:p>
          <a:p>
            <a:pPr indent="-304800" lvl="0" marL="457200" rtl="0" algn="l">
              <a:lnSpc>
                <a:spcPct val="115000"/>
              </a:lnSpc>
              <a:spcBef>
                <a:spcPts val="500"/>
              </a:spcBef>
              <a:spcAft>
                <a:spcPts val="0"/>
              </a:spcAft>
              <a:buClr>
                <a:schemeClr val="dk1"/>
              </a:buClr>
              <a:buSzPts val="1200"/>
              <a:buFont typeface="Roboto"/>
              <a:buChar char="●"/>
            </a:pPr>
            <a:r>
              <a:rPr lang="fr" sz="1200">
                <a:solidFill>
                  <a:schemeClr val="dk1"/>
                </a:solidFill>
                <a:latin typeface="Roboto"/>
                <a:ea typeface="Roboto"/>
                <a:cs typeface="Roboto"/>
                <a:sym typeface="Roboto"/>
              </a:rPr>
              <a:t>Présentation de la donnée (https://www.kaggle.com/c/home-credit-default-risk/data)</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fr" sz="1200">
                <a:solidFill>
                  <a:schemeClr val="dk1"/>
                </a:solidFill>
                <a:latin typeface="Roboto"/>
                <a:ea typeface="Roboto"/>
                <a:cs typeface="Roboto"/>
                <a:sym typeface="Roboto"/>
              </a:rPr>
              <a:t>Présentation des différents modèles de scoring (XGBoost, CatBoost, LightGBM…),, du feature engineering et du preprocessing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fr" sz="1200">
                <a:solidFill>
                  <a:schemeClr val="dk1"/>
                </a:solidFill>
                <a:latin typeface="Roboto"/>
                <a:ea typeface="Roboto"/>
                <a:cs typeface="Roboto"/>
                <a:sym typeface="Roboto"/>
              </a:rPr>
              <a:t>Présentation du dashboard interactif (FastAPI + Streamlit + Heroku)</a:t>
            </a:r>
            <a:endParaRPr sz="1200">
              <a:solidFill>
                <a:schemeClr val="dk1"/>
              </a:solidFill>
              <a:latin typeface="Roboto"/>
              <a:ea typeface="Roboto"/>
              <a:cs typeface="Roboto"/>
              <a:sym typeface="Roboto"/>
            </a:endParaRPr>
          </a:p>
        </p:txBody>
      </p:sp>
      <p:sp>
        <p:nvSpPr>
          <p:cNvPr id="67" name="Google Shape;67;p14"/>
          <p:cNvSpPr txBox="1"/>
          <p:nvPr/>
        </p:nvSpPr>
        <p:spPr>
          <a:xfrm>
            <a:off x="55450" y="648300"/>
            <a:ext cx="8991600" cy="302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fr" sz="1200" u="sng">
                <a:solidFill>
                  <a:srgbClr val="0A26CA"/>
                </a:solidFill>
                <a:latin typeface="Roboto"/>
                <a:ea typeface="Roboto"/>
                <a:cs typeface="Roboto"/>
                <a:sym typeface="Roboto"/>
              </a:rPr>
              <a:t>Mon rôle :</a:t>
            </a:r>
            <a:endParaRPr sz="1200">
              <a:solidFill>
                <a:srgbClr val="0A26CA"/>
              </a:solidFill>
              <a:latin typeface="Roboto"/>
              <a:ea typeface="Roboto"/>
              <a:cs typeface="Roboto"/>
              <a:sym typeface="Roboto"/>
            </a:endParaRPr>
          </a:p>
          <a:p>
            <a:pPr indent="-304800" lvl="0" marL="457200" marR="152400" rtl="0" algn="l">
              <a:lnSpc>
                <a:spcPct val="115000"/>
              </a:lnSpc>
              <a:spcBef>
                <a:spcPts val="800"/>
              </a:spcBef>
              <a:spcAft>
                <a:spcPts val="0"/>
              </a:spcAft>
              <a:buClr>
                <a:schemeClr val="dk1"/>
              </a:buClr>
              <a:buSzPts val="1200"/>
              <a:buFont typeface="Roboto"/>
              <a:buChar char="●"/>
            </a:pPr>
            <a:r>
              <a:rPr lang="fr" sz="1200">
                <a:solidFill>
                  <a:schemeClr val="dk1"/>
                </a:solidFill>
                <a:latin typeface="Roboto"/>
                <a:ea typeface="Roboto"/>
                <a:cs typeface="Roboto"/>
                <a:sym typeface="Roboto"/>
              </a:rPr>
              <a:t>Je suis Data Scientist au sein d'une société financière, nommée </a:t>
            </a:r>
            <a:r>
              <a:rPr b="1" lang="fr" sz="1200">
                <a:solidFill>
                  <a:schemeClr val="dk1"/>
                </a:solidFill>
                <a:latin typeface="Roboto"/>
                <a:ea typeface="Roboto"/>
                <a:cs typeface="Roboto"/>
                <a:sym typeface="Roboto"/>
              </a:rPr>
              <a:t>"Prêt à dépenser"</a:t>
            </a:r>
            <a:r>
              <a:rPr lang="fr" sz="1200">
                <a:solidFill>
                  <a:schemeClr val="dk1"/>
                </a:solidFill>
                <a:latin typeface="Roboto"/>
                <a:ea typeface="Roboto"/>
                <a:cs typeface="Roboto"/>
                <a:sym typeface="Roboto"/>
              </a:rPr>
              <a:t>,  qui propose des crédits à la consommation pour des personnes ayant peu ou pas du tout d'historique de prêt.</a:t>
            </a:r>
            <a:endParaRPr sz="1200">
              <a:solidFill>
                <a:schemeClr val="dk1"/>
              </a:solidFill>
              <a:latin typeface="Roboto"/>
              <a:ea typeface="Roboto"/>
              <a:cs typeface="Roboto"/>
              <a:sym typeface="Roboto"/>
            </a:endParaRPr>
          </a:p>
          <a:p>
            <a:pPr indent="-304800" lvl="0" marL="457200" marR="152400" rtl="0" algn="l">
              <a:lnSpc>
                <a:spcPct val="115000"/>
              </a:lnSpc>
              <a:spcBef>
                <a:spcPts val="0"/>
              </a:spcBef>
              <a:spcAft>
                <a:spcPts val="0"/>
              </a:spcAft>
              <a:buClr>
                <a:schemeClr val="dk1"/>
              </a:buClr>
              <a:buSzPts val="1200"/>
              <a:buFont typeface="Montserrat"/>
              <a:buChar char="●"/>
            </a:pPr>
            <a:r>
              <a:rPr lang="fr" sz="1200">
                <a:solidFill>
                  <a:schemeClr val="dk1"/>
                </a:solidFill>
                <a:latin typeface="Roboto"/>
                <a:ea typeface="Roboto"/>
                <a:cs typeface="Roboto"/>
                <a:sym typeface="Roboto"/>
              </a:rPr>
              <a:t>L’entreprise souhaite </a:t>
            </a:r>
            <a:r>
              <a:rPr b="1" lang="fr" sz="1200">
                <a:solidFill>
                  <a:schemeClr val="dk1"/>
                </a:solidFill>
                <a:latin typeface="Roboto"/>
                <a:ea typeface="Roboto"/>
                <a:cs typeface="Roboto"/>
                <a:sym typeface="Roboto"/>
              </a:rPr>
              <a:t>mettre en œuvre un outil de “scoring crédit” pour calculer la probabilité </a:t>
            </a:r>
            <a:r>
              <a:rPr lang="fr" sz="1200">
                <a:solidFill>
                  <a:schemeClr val="dk1"/>
                </a:solidFill>
                <a:latin typeface="Roboto"/>
                <a:ea typeface="Roboto"/>
                <a:cs typeface="Roboto"/>
                <a:sym typeface="Roboto"/>
              </a:rPr>
              <a:t>qu’un client rembourse son crédit, puis classifie la demande en crédit accordé ou refusé. Elle souhaite donc développer un </a:t>
            </a:r>
            <a:r>
              <a:rPr b="1" lang="fr" sz="1200">
                <a:solidFill>
                  <a:schemeClr val="dk1"/>
                </a:solidFill>
                <a:latin typeface="Roboto"/>
                <a:ea typeface="Roboto"/>
                <a:cs typeface="Roboto"/>
                <a:sym typeface="Roboto"/>
              </a:rPr>
              <a:t>algorithme de classification</a:t>
            </a:r>
            <a:r>
              <a:rPr lang="fr" sz="1200">
                <a:solidFill>
                  <a:schemeClr val="dk1"/>
                </a:solidFill>
                <a:latin typeface="Roboto"/>
                <a:ea typeface="Roboto"/>
                <a:cs typeface="Roboto"/>
                <a:sym typeface="Roboto"/>
              </a:rPr>
              <a:t> en s’appuyant sur des sources de données variées (données comportementales, données provenant d'autres institutions financières, etc.).</a:t>
            </a:r>
            <a:endParaRPr sz="1200">
              <a:solidFill>
                <a:schemeClr val="dk1"/>
              </a:solidFill>
              <a:latin typeface="Roboto"/>
              <a:ea typeface="Roboto"/>
              <a:cs typeface="Roboto"/>
              <a:sym typeface="Roboto"/>
            </a:endParaRPr>
          </a:p>
          <a:p>
            <a:pPr indent="-304800" lvl="0" marL="457200" marR="152400" rtl="0" algn="l">
              <a:lnSpc>
                <a:spcPct val="115000"/>
              </a:lnSpc>
              <a:spcBef>
                <a:spcPts val="0"/>
              </a:spcBef>
              <a:spcAft>
                <a:spcPts val="0"/>
              </a:spcAft>
              <a:buClr>
                <a:schemeClr val="dk1"/>
              </a:buClr>
              <a:buSzPts val="1200"/>
              <a:buFont typeface="Montserrat"/>
              <a:buChar char="●"/>
            </a:pPr>
            <a:r>
              <a:rPr lang="fr" sz="1200">
                <a:solidFill>
                  <a:schemeClr val="dk1"/>
                </a:solidFill>
                <a:latin typeface="Roboto"/>
                <a:ea typeface="Roboto"/>
                <a:cs typeface="Roboto"/>
                <a:sym typeface="Roboto"/>
              </a:rPr>
              <a:t>De plus, les chargés de relation client ont fait remonter le fait que les clients sont de plus en plus demandeurs de </a:t>
            </a:r>
            <a:r>
              <a:rPr b="1" lang="fr" sz="1200">
                <a:solidFill>
                  <a:schemeClr val="dk1"/>
                </a:solidFill>
                <a:latin typeface="Roboto"/>
                <a:ea typeface="Roboto"/>
                <a:cs typeface="Roboto"/>
                <a:sym typeface="Roboto"/>
              </a:rPr>
              <a:t>transparence</a:t>
            </a:r>
            <a:r>
              <a:rPr lang="fr" sz="1200">
                <a:solidFill>
                  <a:schemeClr val="dk1"/>
                </a:solidFill>
                <a:latin typeface="Roboto"/>
                <a:ea typeface="Roboto"/>
                <a:cs typeface="Roboto"/>
                <a:sym typeface="Roboto"/>
              </a:rPr>
              <a:t> vis-à-vis des décisions d’octroi de crédit. Cette demande de transparence des clients va tout à fait dans le sens des valeurs que l’entreprise veut incarner.</a:t>
            </a:r>
            <a:endParaRPr sz="1200">
              <a:solidFill>
                <a:schemeClr val="dk1"/>
              </a:solidFill>
              <a:latin typeface="Roboto"/>
              <a:ea typeface="Roboto"/>
              <a:cs typeface="Roboto"/>
              <a:sym typeface="Roboto"/>
            </a:endParaRPr>
          </a:p>
          <a:p>
            <a:pPr indent="-304800" lvl="0" marL="457200" marR="152400" rtl="0" algn="l">
              <a:lnSpc>
                <a:spcPct val="115000"/>
              </a:lnSpc>
              <a:spcBef>
                <a:spcPts val="0"/>
              </a:spcBef>
              <a:spcAft>
                <a:spcPts val="0"/>
              </a:spcAft>
              <a:buClr>
                <a:schemeClr val="dk1"/>
              </a:buClr>
              <a:buSzPts val="1200"/>
              <a:buFont typeface="Montserrat"/>
              <a:buChar char="●"/>
            </a:pPr>
            <a:r>
              <a:rPr b="1" lang="fr" sz="1200">
                <a:solidFill>
                  <a:schemeClr val="dk1"/>
                </a:solidFill>
                <a:latin typeface="Roboto"/>
                <a:ea typeface="Roboto"/>
                <a:cs typeface="Roboto"/>
                <a:sym typeface="Roboto"/>
              </a:rPr>
              <a:t>Prêt à dépenser </a:t>
            </a:r>
            <a:r>
              <a:rPr lang="fr" sz="1200">
                <a:solidFill>
                  <a:schemeClr val="dk1"/>
                </a:solidFill>
                <a:latin typeface="Roboto"/>
                <a:ea typeface="Roboto"/>
                <a:cs typeface="Roboto"/>
                <a:sym typeface="Roboto"/>
              </a:rPr>
              <a:t>décide donc de </a:t>
            </a:r>
            <a:r>
              <a:rPr b="1" lang="fr" sz="1200">
                <a:solidFill>
                  <a:schemeClr val="dk1"/>
                </a:solidFill>
                <a:latin typeface="Roboto"/>
                <a:ea typeface="Roboto"/>
                <a:cs typeface="Roboto"/>
                <a:sym typeface="Roboto"/>
              </a:rPr>
              <a:t>développer un dashboard interactif</a:t>
            </a:r>
            <a:r>
              <a:rPr lang="fr" sz="1200">
                <a:solidFill>
                  <a:schemeClr val="dk1"/>
                </a:solidFill>
                <a:latin typeface="Roboto"/>
                <a:ea typeface="Roboto"/>
                <a:cs typeface="Roboto"/>
                <a:sym typeface="Roboto"/>
              </a:rPr>
              <a:t> pour que les chargés de relation client puissent à la fois expliquer de façon la plus transparente possible les décisions d’octroi de crédit, mais également permettre à leurs clients de disposer de leurs informations personnelles et de les explorer facilement. </a:t>
            </a:r>
            <a:endParaRPr sz="1200">
              <a:solidFill>
                <a:schemeClr val="dk1"/>
              </a:solidFill>
              <a:highlight>
                <a:srgbClr val="FFFFFF"/>
              </a:highlight>
              <a:latin typeface="Montserrat"/>
              <a:ea typeface="Montserrat"/>
              <a:cs typeface="Montserrat"/>
              <a:sym typeface="Montserrat"/>
            </a:endParaRPr>
          </a:p>
        </p:txBody>
      </p:sp>
      <p:sp>
        <p:nvSpPr>
          <p:cNvPr id="68" name="Google Shape;68;p14"/>
          <p:cNvSpPr txBox="1"/>
          <p:nvPr/>
        </p:nvSpPr>
        <p:spPr>
          <a:xfrm>
            <a:off x="83100" y="64025"/>
            <a:ext cx="51477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320">
                <a:solidFill>
                  <a:srgbClr val="0A26CA"/>
                </a:solidFill>
                <a:latin typeface="Roboto"/>
                <a:ea typeface="Roboto"/>
                <a:cs typeface="Roboto"/>
                <a:sym typeface="Roboto"/>
              </a:rPr>
              <a:t>Problématique</a:t>
            </a:r>
            <a:endParaRPr b="1" sz="2320">
              <a:solidFill>
                <a:srgbClr val="0A26CA"/>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1144325" y="238800"/>
            <a:ext cx="6565750" cy="4421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83100" y="64025"/>
            <a:ext cx="51477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320">
                <a:solidFill>
                  <a:srgbClr val="0A26CA"/>
                </a:solidFill>
                <a:latin typeface="Roboto"/>
                <a:ea typeface="Roboto"/>
                <a:cs typeface="Roboto"/>
                <a:sym typeface="Roboto"/>
              </a:rPr>
              <a:t>Présentation</a:t>
            </a:r>
            <a:r>
              <a:rPr b="1" lang="fr" sz="2320">
                <a:solidFill>
                  <a:srgbClr val="0A26CA"/>
                </a:solidFill>
                <a:latin typeface="Roboto"/>
                <a:ea typeface="Roboto"/>
                <a:cs typeface="Roboto"/>
                <a:sym typeface="Roboto"/>
              </a:rPr>
              <a:t> de la </a:t>
            </a:r>
            <a:r>
              <a:rPr b="1" lang="fr" sz="2320">
                <a:solidFill>
                  <a:srgbClr val="0A26CA"/>
                </a:solidFill>
                <a:latin typeface="Roboto"/>
                <a:ea typeface="Roboto"/>
                <a:cs typeface="Roboto"/>
                <a:sym typeface="Roboto"/>
              </a:rPr>
              <a:t>donnée</a:t>
            </a:r>
            <a:endParaRPr b="1" sz="2320">
              <a:solidFill>
                <a:srgbClr val="0A26CA"/>
              </a:solidFill>
              <a:latin typeface="Roboto"/>
              <a:ea typeface="Roboto"/>
              <a:cs typeface="Roboto"/>
              <a:sym typeface="Roboto"/>
            </a:endParaRPr>
          </a:p>
        </p:txBody>
      </p:sp>
      <p:sp>
        <p:nvSpPr>
          <p:cNvPr id="79" name="Google Shape;79;p16"/>
          <p:cNvSpPr txBox="1"/>
          <p:nvPr/>
        </p:nvSpPr>
        <p:spPr>
          <a:xfrm>
            <a:off x="4860750" y="4710375"/>
            <a:ext cx="4457700" cy="35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sz="1120">
                <a:solidFill>
                  <a:schemeClr val="dk1"/>
                </a:solidFill>
                <a:latin typeface="Roboto"/>
                <a:ea typeface="Roboto"/>
                <a:cs typeface="Roboto"/>
                <a:sym typeface="Roboto"/>
              </a:rPr>
              <a:t>source : </a:t>
            </a:r>
            <a:r>
              <a:rPr lang="fr" sz="1120">
                <a:solidFill>
                  <a:schemeClr val="dk1"/>
                </a:solidFill>
                <a:latin typeface="Roboto"/>
                <a:ea typeface="Roboto"/>
                <a:cs typeface="Roboto"/>
                <a:sym typeface="Roboto"/>
              </a:rPr>
              <a:t>https://www.kaggle.com/c/home-credit-default-risk/data</a:t>
            </a:r>
            <a:endParaRPr sz="1120">
              <a:solidFill>
                <a:schemeClr val="dk1"/>
              </a:solidFill>
              <a:latin typeface="Roboto"/>
              <a:ea typeface="Roboto"/>
              <a:cs typeface="Roboto"/>
              <a:sym typeface="Roboto"/>
            </a:endParaRPr>
          </a:p>
        </p:txBody>
      </p:sp>
      <p:grpSp>
        <p:nvGrpSpPr>
          <p:cNvPr id="80" name="Google Shape;80;p16"/>
          <p:cNvGrpSpPr/>
          <p:nvPr/>
        </p:nvGrpSpPr>
        <p:grpSpPr>
          <a:xfrm>
            <a:off x="1740350" y="549300"/>
            <a:ext cx="6300800" cy="4044899"/>
            <a:chOff x="1359350" y="625500"/>
            <a:chExt cx="6300800" cy="4044899"/>
          </a:xfrm>
        </p:grpSpPr>
        <p:pic>
          <p:nvPicPr>
            <p:cNvPr id="81" name="Google Shape;81;p16"/>
            <p:cNvPicPr preferRelativeResize="0"/>
            <p:nvPr/>
          </p:nvPicPr>
          <p:blipFill>
            <a:blip r:embed="rId3">
              <a:alphaModFix/>
            </a:blip>
            <a:stretch>
              <a:fillRect/>
            </a:stretch>
          </p:blipFill>
          <p:spPr>
            <a:xfrm>
              <a:off x="1359350" y="625500"/>
              <a:ext cx="6300800" cy="4044899"/>
            </a:xfrm>
            <a:prstGeom prst="rect">
              <a:avLst/>
            </a:prstGeom>
            <a:noFill/>
            <a:ln>
              <a:noFill/>
            </a:ln>
          </p:spPr>
        </p:pic>
        <p:sp>
          <p:nvSpPr>
            <p:cNvPr id="82" name="Google Shape;82;p16"/>
            <p:cNvSpPr/>
            <p:nvPr/>
          </p:nvSpPr>
          <p:spPr>
            <a:xfrm>
              <a:off x="2948325" y="1644075"/>
              <a:ext cx="514500" cy="29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4860750" y="1415500"/>
              <a:ext cx="514500" cy="29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4472325" y="2939475"/>
              <a:ext cx="514500" cy="29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5637425" y="3359600"/>
              <a:ext cx="514500" cy="29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1822000" y="3162975"/>
              <a:ext cx="514500" cy="29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6383100" y="1415500"/>
              <a:ext cx="514500" cy="29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6"/>
          <p:cNvSpPr txBox="1"/>
          <p:nvPr/>
        </p:nvSpPr>
        <p:spPr>
          <a:xfrm>
            <a:off x="5230450" y="725575"/>
            <a:ext cx="28107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fr" sz="1000">
                <a:latin typeface="Roboto"/>
                <a:ea typeface="Roboto"/>
                <a:cs typeface="Roboto"/>
                <a:sym typeface="Roboto"/>
              </a:rPr>
              <a:t>HomeCredit_columns_description.csv</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1219800" y="1664025"/>
            <a:ext cx="6704400" cy="9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018"/>
              <a:buNone/>
            </a:pPr>
            <a:r>
              <a:rPr b="1" lang="fr" sz="2446">
                <a:solidFill>
                  <a:srgbClr val="0A26CA"/>
                </a:solidFill>
                <a:latin typeface="Roboto"/>
                <a:ea typeface="Roboto"/>
                <a:cs typeface="Roboto"/>
                <a:sym typeface="Roboto"/>
              </a:rPr>
              <a:t>PART I</a:t>
            </a:r>
            <a:endParaRPr b="1" sz="2446">
              <a:solidFill>
                <a:srgbClr val="0A26CA"/>
              </a:solidFill>
              <a:latin typeface="Roboto"/>
              <a:ea typeface="Roboto"/>
              <a:cs typeface="Roboto"/>
              <a:sym typeface="Roboto"/>
            </a:endParaRPr>
          </a:p>
          <a:p>
            <a:pPr indent="0" lvl="0" marL="0" rtl="0" algn="ctr">
              <a:spcBef>
                <a:spcPts val="0"/>
              </a:spcBef>
              <a:spcAft>
                <a:spcPts val="0"/>
              </a:spcAft>
              <a:buSzPts val="1018"/>
              <a:buNone/>
            </a:pPr>
            <a:r>
              <a:rPr b="1" lang="fr" sz="2446">
                <a:solidFill>
                  <a:srgbClr val="0A26CA"/>
                </a:solidFill>
                <a:latin typeface="Roboto"/>
                <a:ea typeface="Roboto"/>
                <a:cs typeface="Roboto"/>
                <a:sym typeface="Roboto"/>
              </a:rPr>
              <a:t>EXPLORATION ET ANALYSE INITIALE</a:t>
            </a:r>
            <a:endParaRPr b="1" sz="2446">
              <a:solidFill>
                <a:srgbClr val="0A26CA"/>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83100" y="64025"/>
            <a:ext cx="6704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018"/>
              <a:buNone/>
            </a:pPr>
            <a:r>
              <a:rPr b="1" lang="fr" sz="2346">
                <a:solidFill>
                  <a:srgbClr val="0A26CA"/>
                </a:solidFill>
                <a:latin typeface="Roboto"/>
                <a:ea typeface="Roboto"/>
                <a:cs typeface="Roboto"/>
                <a:sym typeface="Roboto"/>
              </a:rPr>
              <a:t>Exploration initiale : Train set / Test set</a:t>
            </a:r>
            <a:endParaRPr b="1" sz="2346">
              <a:solidFill>
                <a:srgbClr val="0A26CA"/>
              </a:solidFill>
              <a:latin typeface="Roboto"/>
              <a:ea typeface="Roboto"/>
              <a:cs typeface="Roboto"/>
              <a:sym typeface="Roboto"/>
            </a:endParaRPr>
          </a:p>
        </p:txBody>
      </p:sp>
      <p:sp>
        <p:nvSpPr>
          <p:cNvPr id="99" name="Google Shape;99;p18"/>
          <p:cNvSpPr txBox="1"/>
          <p:nvPr/>
        </p:nvSpPr>
        <p:spPr>
          <a:xfrm>
            <a:off x="112800" y="1120575"/>
            <a:ext cx="89184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u="sng">
                <a:latin typeface="Roboto"/>
                <a:ea typeface="Roboto"/>
                <a:cs typeface="Roboto"/>
                <a:sym typeface="Roboto"/>
              </a:rPr>
              <a:t>application_train.csv :</a:t>
            </a:r>
            <a:endParaRPr sz="1200" u="sng">
              <a:latin typeface="Roboto"/>
              <a:ea typeface="Roboto"/>
              <a:cs typeface="Roboto"/>
              <a:sym typeface="Roboto"/>
            </a:endParaRPr>
          </a:p>
          <a:p>
            <a:pPr indent="-304800" lvl="0" marL="457200" rtl="0" algn="l">
              <a:lnSpc>
                <a:spcPct val="115000"/>
              </a:lnSpc>
              <a:spcBef>
                <a:spcPts val="0"/>
              </a:spcBef>
              <a:spcAft>
                <a:spcPts val="0"/>
              </a:spcAft>
              <a:buSzPts val="1200"/>
              <a:buChar char="●"/>
            </a:pPr>
            <a:r>
              <a:rPr lang="fr" sz="1200">
                <a:latin typeface="Roboto"/>
                <a:ea typeface="Roboto"/>
                <a:cs typeface="Roboto"/>
                <a:sym typeface="Roboto"/>
              </a:rPr>
              <a:t>Le fichier application_train.csv contient environ </a:t>
            </a:r>
            <a:r>
              <a:rPr b="1" lang="fr" sz="1200">
                <a:latin typeface="Roboto"/>
                <a:ea typeface="Roboto"/>
                <a:cs typeface="Roboto"/>
                <a:sym typeface="Roboto"/>
              </a:rPr>
              <a:t>307 000 individus</a:t>
            </a:r>
            <a:r>
              <a:rPr lang="fr" sz="1200">
                <a:latin typeface="Roboto"/>
                <a:ea typeface="Roboto"/>
                <a:cs typeface="Roboto"/>
                <a:sym typeface="Roboto"/>
              </a:rPr>
              <a:t> et </a:t>
            </a:r>
            <a:r>
              <a:rPr b="1" lang="fr" sz="1200">
                <a:latin typeface="Roboto"/>
                <a:ea typeface="Roboto"/>
                <a:cs typeface="Roboto"/>
                <a:sym typeface="Roboto"/>
              </a:rPr>
              <a:t>122 </a:t>
            </a:r>
            <a:r>
              <a:rPr b="1" lang="fr" sz="1200">
                <a:latin typeface="Roboto"/>
                <a:ea typeface="Roboto"/>
                <a:cs typeface="Roboto"/>
                <a:sym typeface="Roboto"/>
              </a:rPr>
              <a:t>caractéristiques</a:t>
            </a:r>
            <a:r>
              <a:rPr lang="fr" sz="1200">
                <a:latin typeface="Roboto"/>
                <a:ea typeface="Roboto"/>
                <a:cs typeface="Roboto"/>
                <a:sym typeface="Roboto"/>
              </a:rPr>
              <a:t> par individus</a:t>
            </a:r>
            <a:r>
              <a:rPr lang="fr" sz="1200">
                <a:latin typeface="Roboto"/>
                <a:ea typeface="Roboto"/>
                <a:cs typeface="Roboto"/>
                <a:sym typeface="Roboto"/>
              </a:rPr>
              <a:t>.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fr" sz="1200">
                <a:solidFill>
                  <a:schemeClr val="dk1"/>
                </a:solidFill>
                <a:latin typeface="Roboto"/>
                <a:ea typeface="Roboto"/>
                <a:cs typeface="Roboto"/>
                <a:sym typeface="Roboto"/>
              </a:rPr>
              <a:t>Chaque observations représente une demande de prêt uniques.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fr" sz="1200">
                <a:latin typeface="Roboto"/>
                <a:ea typeface="Roboto"/>
                <a:cs typeface="Roboto"/>
                <a:sym typeface="Roboto"/>
              </a:rPr>
              <a:t>Ces </a:t>
            </a:r>
            <a:r>
              <a:rPr lang="fr" sz="1200">
                <a:latin typeface="Roboto"/>
                <a:ea typeface="Roboto"/>
                <a:cs typeface="Roboto"/>
                <a:sym typeface="Roboto"/>
              </a:rPr>
              <a:t>caractéristiques</a:t>
            </a:r>
            <a:r>
              <a:rPr lang="fr" sz="1200">
                <a:latin typeface="Roboto"/>
                <a:ea typeface="Roboto"/>
                <a:cs typeface="Roboto"/>
                <a:sym typeface="Roboto"/>
              </a:rPr>
              <a:t> contiennent les statistiques personnelles appartenant à un client particulier telles que son âge, ses revenus, son type de prêt, ses statistiques d'appartement, etc.</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fr" sz="1200">
                <a:latin typeface="Roboto"/>
                <a:ea typeface="Roboto"/>
                <a:cs typeface="Roboto"/>
                <a:sym typeface="Roboto"/>
              </a:rPr>
              <a:t>La colonne TARGET représente le statut de prêt, 0 signifie </a:t>
            </a:r>
            <a:r>
              <a:rPr b="1" lang="fr" sz="1200">
                <a:latin typeface="Roboto"/>
                <a:ea typeface="Roboto"/>
                <a:cs typeface="Roboto"/>
                <a:sym typeface="Roboto"/>
              </a:rPr>
              <a:t>non-défaillant</a:t>
            </a:r>
            <a:r>
              <a:rPr lang="fr" sz="1200">
                <a:latin typeface="Roboto"/>
                <a:ea typeface="Roboto"/>
                <a:cs typeface="Roboto"/>
                <a:sym typeface="Roboto"/>
              </a:rPr>
              <a:t> et 1 pour </a:t>
            </a:r>
            <a:r>
              <a:rPr b="1" lang="fr" sz="1200">
                <a:latin typeface="Roboto"/>
                <a:ea typeface="Roboto"/>
                <a:cs typeface="Roboto"/>
                <a:sym typeface="Roboto"/>
              </a:rPr>
              <a:t>défaillant</a:t>
            </a:r>
            <a:r>
              <a:rPr lang="fr" sz="1200">
                <a:latin typeface="Roboto"/>
                <a:ea typeface="Roboto"/>
                <a:cs typeface="Roboto"/>
                <a:sym typeface="Roboto"/>
              </a:rPr>
              <a: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fr" sz="1200" u="sng">
                <a:latin typeface="Roboto"/>
                <a:ea typeface="Roboto"/>
                <a:cs typeface="Roboto"/>
                <a:sym typeface="Roboto"/>
              </a:rPr>
              <a:t>application_test.csv :</a:t>
            </a:r>
            <a:endParaRPr sz="1200" u="sng">
              <a:latin typeface="Roboto"/>
              <a:ea typeface="Roboto"/>
              <a:cs typeface="Roboto"/>
              <a:sym typeface="Roboto"/>
            </a:endParaRPr>
          </a:p>
          <a:p>
            <a:pPr indent="-304800" lvl="0" marL="457200" rtl="0" algn="l">
              <a:lnSpc>
                <a:spcPct val="115000"/>
              </a:lnSpc>
              <a:spcBef>
                <a:spcPts val="0"/>
              </a:spcBef>
              <a:spcAft>
                <a:spcPts val="0"/>
              </a:spcAft>
              <a:buSzPts val="1200"/>
              <a:buChar char="●"/>
            </a:pPr>
            <a:r>
              <a:rPr lang="fr" sz="1200">
                <a:latin typeface="Roboto"/>
                <a:ea typeface="Roboto"/>
                <a:cs typeface="Roboto"/>
                <a:sym typeface="Roboto"/>
              </a:rPr>
              <a:t>Le fichier application_test.csv contient environ </a:t>
            </a:r>
            <a:r>
              <a:rPr b="1" lang="fr" sz="1200">
                <a:latin typeface="Roboto"/>
                <a:ea typeface="Roboto"/>
                <a:cs typeface="Roboto"/>
                <a:sym typeface="Roboto"/>
              </a:rPr>
              <a:t>48 700 </a:t>
            </a:r>
            <a:r>
              <a:rPr b="1" lang="fr" sz="1200">
                <a:solidFill>
                  <a:schemeClr val="dk1"/>
                </a:solidFill>
                <a:latin typeface="Roboto"/>
                <a:ea typeface="Roboto"/>
                <a:cs typeface="Roboto"/>
                <a:sym typeface="Roboto"/>
              </a:rPr>
              <a:t>individus</a:t>
            </a:r>
            <a:r>
              <a:rPr lang="fr" sz="1200">
                <a:solidFill>
                  <a:schemeClr val="dk1"/>
                </a:solidFill>
                <a:latin typeface="Roboto"/>
                <a:ea typeface="Roboto"/>
                <a:cs typeface="Roboto"/>
                <a:sym typeface="Roboto"/>
              </a:rPr>
              <a:t> </a:t>
            </a:r>
            <a:r>
              <a:rPr lang="fr" sz="1200">
                <a:latin typeface="Roboto"/>
                <a:ea typeface="Roboto"/>
                <a:cs typeface="Roboto"/>
                <a:sym typeface="Roboto"/>
              </a:rPr>
              <a:t>et </a:t>
            </a:r>
            <a:r>
              <a:rPr b="1" lang="fr" sz="1200">
                <a:latin typeface="Roboto"/>
                <a:ea typeface="Roboto"/>
                <a:cs typeface="Roboto"/>
                <a:sym typeface="Roboto"/>
              </a:rPr>
              <a:t>121 </a:t>
            </a:r>
            <a:r>
              <a:rPr b="1" lang="fr" sz="1200">
                <a:solidFill>
                  <a:schemeClr val="dk1"/>
                </a:solidFill>
                <a:latin typeface="Roboto"/>
                <a:ea typeface="Roboto"/>
                <a:cs typeface="Roboto"/>
                <a:sym typeface="Roboto"/>
              </a:rPr>
              <a:t>caractéristiques</a:t>
            </a:r>
            <a:r>
              <a:rPr lang="fr" sz="1200">
                <a:solidFill>
                  <a:schemeClr val="dk1"/>
                </a:solidFill>
                <a:latin typeface="Roboto"/>
                <a:ea typeface="Roboto"/>
                <a:cs typeface="Roboto"/>
                <a:sym typeface="Roboto"/>
              </a:rPr>
              <a:t> par individus</a:t>
            </a:r>
            <a:r>
              <a:rPr lang="fr" sz="1200">
                <a:latin typeface="Roboto"/>
                <a:ea typeface="Roboto"/>
                <a:cs typeface="Roboto"/>
                <a:sym typeface="Roboto"/>
              </a:rPr>
              <a:t>. (pas de TARGET)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fr" sz="1200">
                <a:latin typeface="Roboto"/>
                <a:ea typeface="Roboto"/>
                <a:cs typeface="Roboto"/>
                <a:sym typeface="Roboto"/>
              </a:rPr>
              <a:t>Ces </a:t>
            </a:r>
            <a:r>
              <a:rPr lang="fr" sz="1200">
                <a:solidFill>
                  <a:schemeClr val="dk1"/>
                </a:solidFill>
                <a:latin typeface="Roboto"/>
                <a:ea typeface="Roboto"/>
                <a:cs typeface="Roboto"/>
                <a:sym typeface="Roboto"/>
              </a:rPr>
              <a:t>caractéristiques </a:t>
            </a:r>
            <a:r>
              <a:rPr lang="fr" sz="1200">
                <a:latin typeface="Roboto"/>
                <a:ea typeface="Roboto"/>
                <a:cs typeface="Roboto"/>
                <a:sym typeface="Roboto"/>
              </a:rPr>
              <a:t>sont les </a:t>
            </a:r>
            <a:r>
              <a:rPr lang="fr" sz="1200">
                <a:latin typeface="Roboto"/>
                <a:ea typeface="Roboto"/>
                <a:cs typeface="Roboto"/>
                <a:sym typeface="Roboto"/>
              </a:rPr>
              <a:t>mêmes</a:t>
            </a:r>
            <a:r>
              <a:rPr lang="fr" sz="1200">
                <a:latin typeface="Roboto"/>
                <a:ea typeface="Roboto"/>
                <a:cs typeface="Roboto"/>
                <a:sym typeface="Roboto"/>
              </a:rPr>
              <a:t> qui se trouvent dans application_train.csv.</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fr" sz="1200">
                <a:latin typeface="Roboto"/>
                <a:ea typeface="Roboto"/>
                <a:cs typeface="Roboto"/>
                <a:sym typeface="Roboto"/>
              </a:rPr>
              <a:t>La colonne TARGET a été omise et doit être prédite à l'aide des modèles </a:t>
            </a:r>
            <a:r>
              <a:rPr lang="fr" sz="1200">
                <a:latin typeface="Roboto"/>
                <a:ea typeface="Roboto"/>
                <a:cs typeface="Roboto"/>
                <a:sym typeface="Roboto"/>
              </a:rPr>
              <a:t>statistiques </a:t>
            </a:r>
            <a:r>
              <a:rPr lang="fr" sz="1200">
                <a:latin typeface="Roboto"/>
                <a:ea typeface="Roboto"/>
                <a:cs typeface="Roboto"/>
                <a:sym typeface="Roboto"/>
              </a:rPr>
              <a:t>prédictifs et du machine learning.</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83100" y="64025"/>
            <a:ext cx="51477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320">
                <a:solidFill>
                  <a:srgbClr val="0A26CA"/>
                </a:solidFill>
                <a:latin typeface="Roboto"/>
                <a:ea typeface="Roboto"/>
                <a:cs typeface="Roboto"/>
                <a:sym typeface="Roboto"/>
              </a:rPr>
              <a:t>Exploration initiale : NaN</a:t>
            </a:r>
            <a:endParaRPr b="1" sz="2320">
              <a:solidFill>
                <a:srgbClr val="0A26CA"/>
              </a:solidFill>
              <a:latin typeface="Roboto"/>
              <a:ea typeface="Roboto"/>
              <a:cs typeface="Roboto"/>
              <a:sym typeface="Roboto"/>
            </a:endParaRPr>
          </a:p>
        </p:txBody>
      </p:sp>
      <p:sp>
        <p:nvSpPr>
          <p:cNvPr id="105" name="Google Shape;105;p19"/>
          <p:cNvSpPr txBox="1"/>
          <p:nvPr/>
        </p:nvSpPr>
        <p:spPr>
          <a:xfrm>
            <a:off x="83100" y="3684150"/>
            <a:ext cx="9060900" cy="140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On peut voir sur le graphique ci-dessus qu'il y a 67 colonnes sur 122 caractéristiques qui contiennent des valeurs NaN.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S'il n'y avait qu'une ou deux colonnes qui avaient des valeurs NaN, nous pourrions simplement </a:t>
            </a:r>
            <a:r>
              <a:rPr lang="fr" sz="1000">
                <a:solidFill>
                  <a:schemeClr val="dk1"/>
                </a:solidFill>
                <a:latin typeface="Roboto"/>
                <a:ea typeface="Roboto"/>
                <a:cs typeface="Roboto"/>
                <a:sym typeface="Roboto"/>
              </a:rPr>
              <a:t>éliminer </a:t>
            </a:r>
            <a:r>
              <a:rPr lang="fr" sz="1000">
                <a:latin typeface="Roboto"/>
                <a:ea typeface="Roboto"/>
                <a:cs typeface="Roboto"/>
                <a:sym typeface="Roboto"/>
              </a:rPr>
              <a:t>ces colonnes, mais pour un si grand nombre de colonnes, nous ne pouvons pas les supprimer telles quelles, car la perte d'informations pourrait être très élevée.</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Nous voyons que certaines colonnes comme relatives à "</a:t>
            </a:r>
            <a:r>
              <a:rPr b="1" lang="fr" sz="1000">
                <a:latin typeface="Roboto"/>
                <a:ea typeface="Roboto"/>
                <a:cs typeface="Roboto"/>
                <a:sym typeface="Roboto"/>
              </a:rPr>
              <a:t>COMMONAREA</a:t>
            </a:r>
            <a:r>
              <a:rPr lang="fr" sz="1000">
                <a:latin typeface="Roboto"/>
                <a:ea typeface="Roboto"/>
                <a:cs typeface="Roboto"/>
                <a:sym typeface="Roboto"/>
              </a:rPr>
              <a:t>", "</a:t>
            </a:r>
            <a:r>
              <a:rPr b="1" lang="fr" sz="1000">
                <a:latin typeface="Roboto"/>
                <a:ea typeface="Roboto"/>
                <a:cs typeface="Roboto"/>
                <a:sym typeface="Roboto"/>
              </a:rPr>
              <a:t>NONLIVINGAPARTMENT</a:t>
            </a:r>
            <a:r>
              <a:rPr lang="fr" sz="1000">
                <a:latin typeface="Roboto"/>
                <a:ea typeface="Roboto"/>
                <a:cs typeface="Roboto"/>
                <a:sym typeface="Roboto"/>
              </a:rPr>
              <a:t>", etc. ont près de 70 % de valeurs manquantes.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Nous devions trouver des techniques pour gérer ces nombreuses valeurs manquantes et voir ce qui fonctionnerait le mieux pour nos données.</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fr" sz="1000">
                <a:latin typeface="Roboto"/>
                <a:ea typeface="Roboto"/>
                <a:cs typeface="Roboto"/>
                <a:sym typeface="Roboto"/>
              </a:rPr>
              <a:t>Une autre chose à noter ici est que la plupart des colonnes qui ont plus de 50 % de valeurs manquantes sont liées aux statistiques des appartements de l'emprunteur. Il est  probable que ces valeurs n'aient pas été enregistrées lors de la saisie des données et pourraient être facultatives.</a:t>
            </a:r>
            <a:endParaRPr sz="1000">
              <a:latin typeface="Roboto"/>
              <a:ea typeface="Roboto"/>
              <a:cs typeface="Roboto"/>
              <a:sym typeface="Roboto"/>
            </a:endParaRPr>
          </a:p>
        </p:txBody>
      </p:sp>
      <p:pic>
        <p:nvPicPr>
          <p:cNvPr id="106" name="Google Shape;106;p19"/>
          <p:cNvPicPr preferRelativeResize="0"/>
          <p:nvPr/>
        </p:nvPicPr>
        <p:blipFill rotWithShape="1">
          <a:blip r:embed="rId3">
            <a:alphaModFix/>
          </a:blip>
          <a:srcRect b="2997" l="0" r="0" t="0"/>
          <a:stretch/>
        </p:blipFill>
        <p:spPr>
          <a:xfrm>
            <a:off x="391200" y="678075"/>
            <a:ext cx="7655923" cy="294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408550" y="636725"/>
            <a:ext cx="2928244" cy="1890150"/>
          </a:xfrm>
          <a:prstGeom prst="rect">
            <a:avLst/>
          </a:prstGeom>
          <a:noFill/>
          <a:ln>
            <a:noFill/>
          </a:ln>
        </p:spPr>
      </p:pic>
      <p:sp>
        <p:nvSpPr>
          <p:cNvPr id="112" name="Google Shape;112;p20"/>
          <p:cNvSpPr txBox="1"/>
          <p:nvPr/>
        </p:nvSpPr>
        <p:spPr>
          <a:xfrm>
            <a:off x="0" y="2571750"/>
            <a:ext cx="9093000" cy="2301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Font typeface="Roboto"/>
              <a:buChar char="●"/>
            </a:pPr>
            <a:r>
              <a:rPr lang="fr" sz="1100">
                <a:latin typeface="Roboto"/>
                <a:ea typeface="Roboto"/>
                <a:cs typeface="Roboto"/>
                <a:sym typeface="Roboto"/>
              </a:rPr>
              <a:t>Pour un ensemble de données déséquilibré, lors de la construction du modèle de classification, nous ne pouvons pas fournir les données telles quelles à nos algorithmes, qui peuvent </a:t>
            </a:r>
            <a:r>
              <a:rPr lang="fr" sz="1100">
                <a:latin typeface="Roboto"/>
                <a:ea typeface="Roboto"/>
                <a:cs typeface="Roboto"/>
                <a:sym typeface="Roboto"/>
              </a:rPr>
              <a:t>être</a:t>
            </a:r>
            <a:r>
              <a:rPr lang="fr" sz="1100">
                <a:latin typeface="Roboto"/>
                <a:ea typeface="Roboto"/>
                <a:cs typeface="Roboto"/>
                <a:sym typeface="Roboto"/>
              </a:rPr>
              <a:t> sensibles au déséquilibre des données.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fr" sz="1100">
                <a:solidFill>
                  <a:schemeClr val="dk1"/>
                </a:solidFill>
                <a:latin typeface="Roboto"/>
                <a:ea typeface="Roboto"/>
                <a:cs typeface="Roboto"/>
                <a:sym typeface="Roboto"/>
              </a:rPr>
              <a:t>Il en va de même pour les mesures de performance: </a:t>
            </a:r>
            <a:r>
              <a:rPr lang="fr" sz="1100">
                <a:latin typeface="Roboto"/>
                <a:ea typeface="Roboto"/>
                <a:cs typeface="Roboto"/>
                <a:sym typeface="Roboto"/>
              </a:rPr>
              <a:t>p</a:t>
            </a:r>
            <a:r>
              <a:rPr lang="fr" sz="1100">
                <a:latin typeface="Roboto"/>
                <a:ea typeface="Roboto"/>
                <a:cs typeface="Roboto"/>
                <a:sym typeface="Roboto"/>
              </a:rPr>
              <a:t>our un tel ensemble de données, la précision n'est pas la bonne métrique, car la précision sera généralement biaisée par la classe majoritaire.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fr" sz="1100">
                <a:latin typeface="Roboto"/>
                <a:ea typeface="Roboto"/>
                <a:cs typeface="Roboto"/>
                <a:sym typeface="Roboto"/>
              </a:rPr>
              <a:t>Nous pouvons utiliser d'autres mesures telles que </a:t>
            </a:r>
            <a:r>
              <a:rPr b="1" lang="fr" sz="1100">
                <a:latin typeface="Roboto"/>
                <a:ea typeface="Roboto"/>
                <a:cs typeface="Roboto"/>
                <a:sym typeface="Roboto"/>
              </a:rPr>
              <a:t>le score ROC-AUC, la perte de log, le score F1, la matrice de confusion</a:t>
            </a:r>
            <a:r>
              <a:rPr lang="fr" sz="1100">
                <a:latin typeface="Roboto"/>
                <a:ea typeface="Roboto"/>
                <a:cs typeface="Roboto"/>
                <a:sym typeface="Roboto"/>
              </a:rPr>
              <a:t> pour une meilleure évaluation du modèle.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fr" sz="1100">
                <a:latin typeface="Roboto"/>
                <a:ea typeface="Roboto"/>
                <a:cs typeface="Roboto"/>
                <a:sym typeface="Roboto"/>
              </a:rPr>
              <a:t>Une autre chose importante à noter est qu'il y a très peu de personnes qui font défaut, elles auraient tendance à montrer un comportement différent.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fr" sz="1100">
                <a:latin typeface="Roboto"/>
                <a:ea typeface="Roboto"/>
                <a:cs typeface="Roboto"/>
                <a:sym typeface="Roboto"/>
              </a:rPr>
              <a:t>Ainsi, dans de tels cas de détection de fraude, de défaut et </a:t>
            </a:r>
            <a:r>
              <a:rPr lang="fr" sz="1100">
                <a:latin typeface="Roboto"/>
                <a:ea typeface="Roboto"/>
                <a:cs typeface="Roboto"/>
                <a:sym typeface="Roboto"/>
              </a:rPr>
              <a:t>d'anomalie</a:t>
            </a:r>
            <a:r>
              <a:rPr lang="fr" sz="1100">
                <a:latin typeface="Roboto"/>
                <a:ea typeface="Roboto"/>
                <a:cs typeface="Roboto"/>
                <a:sym typeface="Roboto"/>
              </a:rPr>
              <a:t>, nous devons également nous concentrer sur les valeurs aberrantes, et nous ne pouvons pas les supprimer, car elles pourraient être le </a:t>
            </a:r>
            <a:r>
              <a:rPr b="1" lang="fr" sz="1100">
                <a:latin typeface="Roboto"/>
                <a:ea typeface="Roboto"/>
                <a:cs typeface="Roboto"/>
                <a:sym typeface="Roboto"/>
              </a:rPr>
              <a:t>facteur de différenciation</a:t>
            </a:r>
            <a:r>
              <a:rPr lang="fr" sz="1100">
                <a:latin typeface="Roboto"/>
                <a:ea typeface="Roboto"/>
                <a:cs typeface="Roboto"/>
                <a:sym typeface="Roboto"/>
              </a:rPr>
              <a:t> entre le défaillant et le non-défaillant.</a:t>
            </a:r>
            <a:endParaRPr sz="1100">
              <a:latin typeface="Roboto"/>
              <a:ea typeface="Roboto"/>
              <a:cs typeface="Roboto"/>
              <a:sym typeface="Roboto"/>
            </a:endParaRPr>
          </a:p>
        </p:txBody>
      </p:sp>
      <p:sp>
        <p:nvSpPr>
          <p:cNvPr id="113" name="Google Shape;113;p20"/>
          <p:cNvSpPr txBox="1"/>
          <p:nvPr/>
        </p:nvSpPr>
        <p:spPr>
          <a:xfrm>
            <a:off x="3184400" y="866675"/>
            <a:ext cx="59085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Roboto"/>
              <a:buChar char="●"/>
            </a:pPr>
            <a:r>
              <a:rPr lang="fr" sz="1100">
                <a:solidFill>
                  <a:schemeClr val="dk1"/>
                </a:solidFill>
                <a:latin typeface="Roboto"/>
                <a:ea typeface="Roboto"/>
                <a:cs typeface="Roboto"/>
                <a:sym typeface="Roboto"/>
              </a:rPr>
              <a:t>À partir de la distribution de la variable </a:t>
            </a:r>
            <a:r>
              <a:rPr b="1" lang="fr" sz="1100">
                <a:solidFill>
                  <a:schemeClr val="dk1"/>
                </a:solidFill>
                <a:latin typeface="Roboto"/>
                <a:ea typeface="Roboto"/>
                <a:cs typeface="Roboto"/>
                <a:sym typeface="Roboto"/>
              </a:rPr>
              <a:t>TARGET</a:t>
            </a:r>
            <a:r>
              <a:rPr lang="fr" sz="1100">
                <a:solidFill>
                  <a:schemeClr val="dk1"/>
                </a:solidFill>
                <a:latin typeface="Roboto"/>
                <a:ea typeface="Roboto"/>
                <a:cs typeface="Roboto"/>
                <a:sym typeface="Roboto"/>
              </a:rPr>
              <a:t>,  nous pouvons rapidement remarquer le </a:t>
            </a:r>
            <a:r>
              <a:rPr b="1" lang="fr" sz="1100">
                <a:solidFill>
                  <a:schemeClr val="dk1"/>
                </a:solidFill>
                <a:latin typeface="Roboto"/>
                <a:ea typeface="Roboto"/>
                <a:cs typeface="Roboto"/>
                <a:sym typeface="Roboto"/>
              </a:rPr>
              <a:t>déséquilibre</a:t>
            </a:r>
            <a:r>
              <a:rPr lang="fr" sz="1100">
                <a:solidFill>
                  <a:schemeClr val="dk1"/>
                </a:solidFill>
                <a:latin typeface="Roboto"/>
                <a:ea typeface="Roboto"/>
                <a:cs typeface="Roboto"/>
                <a:sym typeface="Roboto"/>
              </a:rPr>
              <a:t> des données. </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fr" sz="1100">
                <a:solidFill>
                  <a:schemeClr val="dk1"/>
                </a:solidFill>
                <a:latin typeface="Roboto"/>
                <a:ea typeface="Roboto"/>
                <a:cs typeface="Roboto"/>
                <a:sym typeface="Roboto"/>
              </a:rPr>
              <a:t>Il n'y a que 8,07% du total des prêts qui ont effectivement été en défaut. Cela signifie que les défaillants sont la classe minoritaire.</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fr" sz="1100">
                <a:solidFill>
                  <a:schemeClr val="dk1"/>
                </a:solidFill>
                <a:latin typeface="Roboto"/>
                <a:ea typeface="Roboto"/>
                <a:cs typeface="Roboto"/>
                <a:sym typeface="Roboto"/>
              </a:rPr>
              <a:t>D'autre part, il y a 91,9% de prêts qui n'ont pas été en défaut. Ainsi, les non-défaillants sont la classe majoritaire.</a:t>
            </a:r>
            <a:endParaRPr sz="1100">
              <a:latin typeface="Roboto"/>
              <a:ea typeface="Roboto"/>
              <a:cs typeface="Roboto"/>
              <a:sym typeface="Roboto"/>
            </a:endParaRPr>
          </a:p>
        </p:txBody>
      </p:sp>
      <p:sp>
        <p:nvSpPr>
          <p:cNvPr id="114" name="Google Shape;114;p20"/>
          <p:cNvSpPr txBox="1"/>
          <p:nvPr/>
        </p:nvSpPr>
        <p:spPr>
          <a:xfrm>
            <a:off x="83100" y="64025"/>
            <a:ext cx="51477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320">
                <a:solidFill>
                  <a:srgbClr val="0A26CA"/>
                </a:solidFill>
                <a:latin typeface="Roboto"/>
                <a:ea typeface="Roboto"/>
                <a:cs typeface="Roboto"/>
                <a:sym typeface="Roboto"/>
              </a:rPr>
              <a:t>Exploration initiale : TARGET</a:t>
            </a:r>
            <a:endParaRPr b="1" sz="2320">
              <a:solidFill>
                <a:srgbClr val="0A26CA"/>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rotWithShape="1">
          <a:blip r:embed="rId3">
            <a:alphaModFix/>
          </a:blip>
          <a:srcRect b="13778" l="0" r="10136" t="0"/>
          <a:stretch/>
        </p:blipFill>
        <p:spPr>
          <a:xfrm>
            <a:off x="83100" y="802075"/>
            <a:ext cx="3586425" cy="3677649"/>
          </a:xfrm>
          <a:prstGeom prst="rect">
            <a:avLst/>
          </a:prstGeom>
          <a:noFill/>
          <a:ln>
            <a:noFill/>
          </a:ln>
        </p:spPr>
      </p:pic>
      <p:sp>
        <p:nvSpPr>
          <p:cNvPr id="120" name="Google Shape;120;p21"/>
          <p:cNvSpPr txBox="1"/>
          <p:nvPr/>
        </p:nvSpPr>
        <p:spPr>
          <a:xfrm>
            <a:off x="83100" y="64025"/>
            <a:ext cx="76506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300">
                <a:solidFill>
                  <a:srgbClr val="0A26CA"/>
                </a:solidFill>
                <a:latin typeface="Roboto"/>
                <a:ea typeface="Roboto"/>
                <a:cs typeface="Roboto"/>
                <a:sym typeface="Roboto"/>
              </a:rPr>
              <a:t>Exploration initiale : Categorical Features</a:t>
            </a:r>
            <a:endParaRPr b="1" sz="2300">
              <a:solidFill>
                <a:srgbClr val="0A26CA"/>
              </a:solidFill>
              <a:latin typeface="Roboto"/>
              <a:ea typeface="Roboto"/>
              <a:cs typeface="Roboto"/>
              <a:sym typeface="Roboto"/>
            </a:endParaRPr>
          </a:p>
        </p:txBody>
      </p:sp>
      <p:sp>
        <p:nvSpPr>
          <p:cNvPr id="121" name="Google Shape;121;p21"/>
          <p:cNvSpPr txBox="1"/>
          <p:nvPr/>
        </p:nvSpPr>
        <p:spPr>
          <a:xfrm>
            <a:off x="3669525" y="1010225"/>
            <a:ext cx="5490000" cy="34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100">
                <a:latin typeface="Roboto"/>
                <a:ea typeface="Roboto"/>
                <a:cs typeface="Roboto"/>
                <a:sym typeface="Roboto"/>
              </a:rPr>
              <a:t>D'après la heatmap </a:t>
            </a:r>
            <a:r>
              <a:rPr lang="fr" sz="1100">
                <a:solidFill>
                  <a:schemeClr val="dk1"/>
                </a:solidFill>
                <a:latin typeface="Roboto"/>
                <a:ea typeface="Roboto"/>
                <a:cs typeface="Roboto"/>
                <a:sym typeface="Roboto"/>
              </a:rPr>
              <a:t>de la corrélation Phi-K </a:t>
            </a:r>
            <a:r>
              <a:rPr lang="fr" sz="1100">
                <a:latin typeface="Roboto"/>
                <a:ea typeface="Roboto"/>
                <a:cs typeface="Roboto"/>
                <a:sym typeface="Roboto"/>
              </a:rPr>
              <a:t>ci-contre, nous voyons que la plupart des caractéristiques catégorielles ne sont pas corrélées les unes aux autres, mais certaines d'entre elles montrent une forte corrélation.</a:t>
            </a:r>
            <a:endParaRPr sz="1100">
              <a:latin typeface="Roboto"/>
              <a:ea typeface="Roboto"/>
              <a:cs typeface="Roboto"/>
              <a:sym typeface="Roboto"/>
            </a:endParaRPr>
          </a:p>
          <a:p>
            <a:pPr indent="0" lvl="0" marL="0" rtl="0" algn="l">
              <a:lnSpc>
                <a:spcPct val="115000"/>
              </a:lnSpc>
              <a:spcBef>
                <a:spcPts val="0"/>
              </a:spcBef>
              <a:spcAft>
                <a:spcPts val="0"/>
              </a:spcAft>
              <a:buNone/>
            </a:pPr>
            <a:r>
              <a:rPr lang="fr" sz="1100">
                <a:latin typeface="Roboto"/>
                <a:ea typeface="Roboto"/>
                <a:cs typeface="Roboto"/>
                <a:sym typeface="Roboto"/>
              </a:rPr>
              <a:t>Certaines des catégories hautement corrélées sont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fr" sz="1100">
                <a:latin typeface="Roboto"/>
                <a:ea typeface="Roboto"/>
                <a:cs typeface="Roboto"/>
                <a:sym typeface="Roboto"/>
              </a:rPr>
              <a:t>REGION_RATING_CLIENT_W_CITY </a:t>
            </a:r>
            <a:r>
              <a:rPr lang="fr" sz="1100">
                <a:latin typeface="Roboto"/>
                <a:ea typeface="Roboto"/>
                <a:cs typeface="Roboto"/>
                <a:sym typeface="Roboto"/>
              </a:rPr>
              <a:t>et </a:t>
            </a:r>
            <a:r>
              <a:rPr b="1" lang="fr" sz="1100">
                <a:latin typeface="Roboto"/>
                <a:ea typeface="Roboto"/>
                <a:cs typeface="Roboto"/>
                <a:sym typeface="Roboto"/>
              </a:rPr>
              <a:t>REGION_RATING_CLIENT </a:t>
            </a:r>
            <a:r>
              <a:rPr lang="fr" sz="1100">
                <a:latin typeface="Roboto"/>
                <a:ea typeface="Roboto"/>
                <a:cs typeface="Roboto"/>
                <a:sym typeface="Roboto"/>
              </a:rPr>
              <a:t>- Ceci est compréhensible car ils </a:t>
            </a:r>
            <a:r>
              <a:rPr lang="fr" sz="1100">
                <a:latin typeface="Roboto"/>
                <a:ea typeface="Roboto"/>
                <a:cs typeface="Roboto"/>
                <a:sym typeface="Roboto"/>
              </a:rPr>
              <a:t>représente</a:t>
            </a:r>
            <a:r>
              <a:rPr lang="fr" sz="1100">
                <a:latin typeface="Roboto"/>
                <a:ea typeface="Roboto"/>
                <a:cs typeface="Roboto"/>
                <a:sym typeface="Roboto"/>
              </a:rPr>
              <a:t> plus ou moins un </a:t>
            </a:r>
            <a:r>
              <a:rPr lang="fr" sz="1100">
                <a:latin typeface="Roboto"/>
                <a:ea typeface="Roboto"/>
                <a:cs typeface="Roboto"/>
                <a:sym typeface="Roboto"/>
              </a:rPr>
              <a:t>variable</a:t>
            </a:r>
            <a:r>
              <a:rPr lang="fr" sz="1100">
                <a:latin typeface="Roboto"/>
                <a:ea typeface="Roboto"/>
                <a:cs typeface="Roboto"/>
                <a:sym typeface="Roboto"/>
              </a:rPr>
              <a:t> similaire.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fr" sz="1100">
                <a:latin typeface="Roboto"/>
                <a:ea typeface="Roboto"/>
                <a:cs typeface="Roboto"/>
                <a:sym typeface="Roboto"/>
              </a:rPr>
              <a:t>LIVE_REGION_NOT_WORK_REGION </a:t>
            </a:r>
            <a:r>
              <a:rPr lang="fr" sz="1100">
                <a:latin typeface="Roboto"/>
                <a:ea typeface="Roboto"/>
                <a:cs typeface="Roboto"/>
                <a:sym typeface="Roboto"/>
              </a:rPr>
              <a:t>et </a:t>
            </a:r>
            <a:r>
              <a:rPr b="1" lang="fr" sz="1100">
                <a:latin typeface="Roboto"/>
                <a:ea typeface="Roboto"/>
                <a:cs typeface="Roboto"/>
                <a:sym typeface="Roboto"/>
              </a:rPr>
              <a:t>REG_REGION_NOT_WORK_REGION</a:t>
            </a:r>
            <a:endParaRPr b="1"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fr" sz="1100">
                <a:latin typeface="Roboto"/>
                <a:ea typeface="Roboto"/>
                <a:cs typeface="Roboto"/>
                <a:sym typeface="Roboto"/>
              </a:rPr>
              <a:t>NAME_INCOME_TYPE</a:t>
            </a:r>
            <a:r>
              <a:rPr lang="fr" sz="1100">
                <a:latin typeface="Roboto"/>
                <a:ea typeface="Roboto"/>
                <a:cs typeface="Roboto"/>
                <a:sym typeface="Roboto"/>
              </a:rPr>
              <a:t>, </a:t>
            </a:r>
            <a:r>
              <a:rPr b="1" lang="fr" sz="1100">
                <a:latin typeface="Roboto"/>
                <a:ea typeface="Roboto"/>
                <a:cs typeface="Roboto"/>
                <a:sym typeface="Roboto"/>
              </a:rPr>
              <a:t>ORGANIZATION_TYPE </a:t>
            </a:r>
            <a:r>
              <a:rPr lang="fr" sz="1100">
                <a:latin typeface="Roboto"/>
                <a:ea typeface="Roboto"/>
                <a:cs typeface="Roboto"/>
                <a:sym typeface="Roboto"/>
              </a:rPr>
              <a:t>et </a:t>
            </a:r>
            <a:r>
              <a:rPr b="1" lang="fr" sz="1100">
                <a:latin typeface="Roboto"/>
                <a:ea typeface="Roboto"/>
                <a:cs typeface="Roboto"/>
                <a:sym typeface="Roboto"/>
              </a:rPr>
              <a:t>FLAG_EMP_PHONE</a:t>
            </a:r>
            <a:endParaRPr b="1"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fr" sz="1100">
                <a:latin typeface="Roboto"/>
                <a:ea typeface="Roboto"/>
                <a:cs typeface="Roboto"/>
                <a:sym typeface="Roboto"/>
              </a:rPr>
              <a:t>Nous pouvons également voir une certaine corrélation entre le type d'organisation et le type de revenu d'un client.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fr" sz="1100">
                <a:latin typeface="Roboto"/>
                <a:ea typeface="Roboto"/>
                <a:cs typeface="Roboto"/>
                <a:sym typeface="Roboto"/>
              </a:rPr>
              <a:t>De même, nous constatons également une corrélation entre le type de profession et le type d'organisation.</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fr" sz="1100">
                <a:latin typeface="Roboto"/>
                <a:ea typeface="Roboto"/>
                <a:cs typeface="Roboto"/>
                <a:sym typeface="Roboto"/>
              </a:rPr>
              <a:t>Nous constatons que la catégorie </a:t>
            </a:r>
            <a:r>
              <a:rPr b="1" lang="fr" sz="1100">
                <a:latin typeface="Roboto"/>
                <a:ea typeface="Roboto"/>
                <a:cs typeface="Roboto"/>
                <a:sym typeface="Roboto"/>
              </a:rPr>
              <a:t>OCCUPATION_TYPE, ORGANIZATION_TYPE, NAME_INCOME_TYPE, REG_CITY_NOT_WORK_CITY </a:t>
            </a:r>
            <a:r>
              <a:rPr lang="fr" sz="1100">
                <a:latin typeface="Roboto"/>
                <a:ea typeface="Roboto"/>
                <a:cs typeface="Roboto"/>
                <a:sym typeface="Roboto"/>
              </a:rPr>
              <a:t>sont parmi les catégories les plus corrélées avec la variable </a:t>
            </a:r>
            <a:r>
              <a:rPr b="1" lang="fr" sz="1100">
                <a:latin typeface="Roboto"/>
                <a:ea typeface="Roboto"/>
                <a:cs typeface="Roboto"/>
                <a:sym typeface="Roboto"/>
              </a:rPr>
              <a:t>TARGET</a:t>
            </a:r>
            <a:r>
              <a:rPr lang="fr" sz="1100">
                <a:latin typeface="Roboto"/>
                <a:ea typeface="Roboto"/>
                <a:cs typeface="Roboto"/>
                <a:sym typeface="Roboto"/>
              </a:rPr>
              <a:t>. Ceux-ci peuvent être importants dans la tâche de classification et nécessiteraient d’avantage d'analyse.</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